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3" r:id="rId5"/>
  </p:sldMasterIdLst>
  <p:notesMasterIdLst>
    <p:notesMasterId r:id="rId26"/>
  </p:notesMasterIdLst>
  <p:sldIdLst>
    <p:sldId id="256" r:id="rId6"/>
    <p:sldId id="257" r:id="rId7"/>
    <p:sldId id="258" r:id="rId8"/>
    <p:sldId id="259" r:id="rId9"/>
    <p:sldId id="275"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x="9144000" cy="5143500" type="screen16x9"/>
  <p:notesSz cx="6858000" cy="9144000"/>
  <p:embeddedFontLst>
    <p:embeddedFont>
      <p:font typeface="Calibri" panose="020F0502020204030204" pitchFamily="3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
      <p:font typeface="Overlock" panose="020B060402020202020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01FF2F-1A42-4120-9005-7C9EC6D395FA}" v="29" dt="2018-09-13T16:25:23.8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815" autoAdjust="0"/>
  </p:normalViewPr>
  <p:slideViewPr>
    <p:cSldViewPr snapToGrid="0">
      <p:cViewPr varScale="1">
        <p:scale>
          <a:sx n="132" d="100"/>
          <a:sy n="132" d="100"/>
        </p:scale>
        <p:origin x="101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7.fntdata"/><Relationship Id="rId38"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3.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5.fntdata"/><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DC0AFA24-8A06-4FB2-975B-ECCCB4A16628}"/>
    <pc:docChg chg="modSld">
      <pc:chgData name="" userId="" providerId="" clId="Web-{DC0AFA24-8A06-4FB2-975B-ECCCB4A16628}" dt="2018-08-11T23:02:43.476" v="1" actId="1076"/>
      <pc:docMkLst>
        <pc:docMk/>
      </pc:docMkLst>
      <pc:sldChg chg="addSp modSp">
        <pc:chgData name="" userId="" providerId="" clId="Web-{DC0AFA24-8A06-4FB2-975B-ECCCB4A16628}" dt="2018-08-11T23:02:43.476" v="1" actId="1076"/>
        <pc:sldMkLst>
          <pc:docMk/>
          <pc:sldMk cId="1614497381" sldId="273"/>
        </pc:sldMkLst>
        <pc:picChg chg="add mod">
          <ac:chgData name="" userId="" providerId="" clId="Web-{DC0AFA24-8A06-4FB2-975B-ECCCB4A16628}" dt="2018-08-11T23:02:43.476" v="1" actId="1076"/>
          <ac:picMkLst>
            <pc:docMk/>
            <pc:sldMk cId="1614497381" sldId="273"/>
            <ac:picMk id="2" creationId="{738EA4FB-E9D4-43E0-A28A-5730B1F1A395}"/>
          </ac:picMkLst>
        </pc:picChg>
      </pc:sldChg>
    </pc:docChg>
  </pc:docChgLst>
  <pc:docChgLst>
    <pc:chgData name="Natalie Ivey" userId="2c81a4b0-7596-4a42-b4da-e7aac4dfeff9" providerId="ADAL" clId="{D601FF2F-1A42-4120-9005-7C9EC6D395FA}"/>
    <pc:docChg chg="modSld modMainMaster">
      <pc:chgData name="Natalie Ivey" userId="2c81a4b0-7596-4a42-b4da-e7aac4dfeff9" providerId="ADAL" clId="{D601FF2F-1A42-4120-9005-7C9EC6D395FA}" dt="2018-09-13T16:25:23.813" v="28" actId="1076"/>
      <pc:docMkLst>
        <pc:docMk/>
      </pc:docMkLst>
      <pc:sldChg chg="addSp modSp">
        <pc:chgData name="Natalie Ivey" userId="2c81a4b0-7596-4a42-b4da-e7aac4dfeff9" providerId="ADAL" clId="{D601FF2F-1A42-4120-9005-7C9EC6D395FA}" dt="2018-09-13T16:24:52.579" v="18" actId="1076"/>
        <pc:sldMkLst>
          <pc:docMk/>
          <pc:sldMk cId="0" sldId="260"/>
        </pc:sldMkLst>
        <pc:picChg chg="add mod">
          <ac:chgData name="Natalie Ivey" userId="2c81a4b0-7596-4a42-b4da-e7aac4dfeff9" providerId="ADAL" clId="{D601FF2F-1A42-4120-9005-7C9EC6D395FA}" dt="2018-09-13T16:24:52.579" v="18" actId="1076"/>
          <ac:picMkLst>
            <pc:docMk/>
            <pc:sldMk cId="0" sldId="260"/>
            <ac:picMk id="3" creationId="{D7F63EC7-93A0-4364-84B2-F7CAC9C140D1}"/>
          </ac:picMkLst>
        </pc:picChg>
      </pc:sldChg>
      <pc:sldChg chg="addSp modSp">
        <pc:chgData name="Natalie Ivey" userId="2c81a4b0-7596-4a42-b4da-e7aac4dfeff9" providerId="ADAL" clId="{D601FF2F-1A42-4120-9005-7C9EC6D395FA}" dt="2018-09-13T16:25:23.813" v="28" actId="1076"/>
        <pc:sldMkLst>
          <pc:docMk/>
          <pc:sldMk cId="825564578" sldId="270"/>
        </pc:sldMkLst>
        <pc:spChg chg="mod">
          <ac:chgData name="Natalie Ivey" userId="2c81a4b0-7596-4a42-b4da-e7aac4dfeff9" providerId="ADAL" clId="{D601FF2F-1A42-4120-9005-7C9EC6D395FA}" dt="2018-09-13T16:25:11.646" v="24" actId="14100"/>
          <ac:spMkLst>
            <pc:docMk/>
            <pc:sldMk cId="825564578" sldId="270"/>
            <ac:spMk id="130" creationId="{00000000-0000-0000-0000-000000000000}"/>
          </ac:spMkLst>
        </pc:spChg>
        <pc:spChg chg="mod">
          <ac:chgData name="Natalie Ivey" userId="2c81a4b0-7596-4a42-b4da-e7aac4dfeff9" providerId="ADAL" clId="{D601FF2F-1A42-4120-9005-7C9EC6D395FA}" dt="2018-09-13T16:25:00.796" v="20" actId="14100"/>
          <ac:spMkLst>
            <pc:docMk/>
            <pc:sldMk cId="825564578" sldId="270"/>
            <ac:spMk id="131" creationId="{00000000-0000-0000-0000-000000000000}"/>
          </ac:spMkLst>
        </pc:spChg>
        <pc:picChg chg="add mod">
          <ac:chgData name="Natalie Ivey" userId="2c81a4b0-7596-4a42-b4da-e7aac4dfeff9" providerId="ADAL" clId="{D601FF2F-1A42-4120-9005-7C9EC6D395FA}" dt="2018-09-13T16:25:23.813" v="28" actId="1076"/>
          <ac:picMkLst>
            <pc:docMk/>
            <pc:sldMk cId="825564578" sldId="270"/>
            <ac:picMk id="3" creationId="{78A8B9F2-BC2D-4443-81FA-C8CB45814BC9}"/>
          </ac:picMkLst>
        </pc:picChg>
      </pc:sldChg>
      <pc:sldMasterChg chg="addSp modSp">
        <pc:chgData name="Natalie Ivey" userId="2c81a4b0-7596-4a42-b4da-e7aac4dfeff9" providerId="ADAL" clId="{D601FF2F-1A42-4120-9005-7C9EC6D395FA}" dt="2018-09-13T16:23:41.695" v="6" actId="1076"/>
        <pc:sldMasterMkLst>
          <pc:docMk/>
          <pc:sldMasterMk cId="0" sldId="2147483681"/>
        </pc:sldMasterMkLst>
        <pc:picChg chg="add mod">
          <ac:chgData name="Natalie Ivey" userId="2c81a4b0-7596-4a42-b4da-e7aac4dfeff9" providerId="ADAL" clId="{D601FF2F-1A42-4120-9005-7C9EC6D395FA}" dt="2018-09-13T16:23:16.411" v="1" actId="1076"/>
          <ac:picMkLst>
            <pc:docMk/>
            <pc:sldMasterMk cId="0" sldId="2147483681"/>
            <ac:picMk id="3" creationId="{779EB802-AF62-4E35-9821-29627F16685F}"/>
          </ac:picMkLst>
        </pc:picChg>
        <pc:picChg chg="add mod">
          <ac:chgData name="Natalie Ivey" userId="2c81a4b0-7596-4a42-b4da-e7aac4dfeff9" providerId="ADAL" clId="{D601FF2F-1A42-4120-9005-7C9EC6D395FA}" dt="2018-09-13T16:23:30.094" v="4" actId="1076"/>
          <ac:picMkLst>
            <pc:docMk/>
            <pc:sldMasterMk cId="0" sldId="2147483681"/>
            <ac:picMk id="5" creationId="{BAB4D444-9A8F-43F3-9324-092C2AD13528}"/>
          </ac:picMkLst>
        </pc:picChg>
        <pc:picChg chg="add mod">
          <ac:chgData name="Natalie Ivey" userId="2c81a4b0-7596-4a42-b4da-e7aac4dfeff9" providerId="ADAL" clId="{D601FF2F-1A42-4120-9005-7C9EC6D395FA}" dt="2018-09-13T16:23:41.695" v="6" actId="1076"/>
          <ac:picMkLst>
            <pc:docMk/>
            <pc:sldMasterMk cId="0" sldId="2147483681"/>
            <ac:picMk id="10" creationId="{E98EEC2C-7E91-4DE0-87F0-5CDD5560CA91}"/>
          </ac:picMkLst>
        </pc:picChg>
      </pc:sldMasterChg>
      <pc:sldMasterChg chg="addSp modSp">
        <pc:chgData name="Natalie Ivey" userId="2c81a4b0-7596-4a42-b4da-e7aac4dfeff9" providerId="ADAL" clId="{D601FF2F-1A42-4120-9005-7C9EC6D395FA}" dt="2018-09-13T16:24:28.513" v="14" actId="1076"/>
        <pc:sldMasterMkLst>
          <pc:docMk/>
          <pc:sldMasterMk cId="0" sldId="2147483683"/>
        </pc:sldMasterMkLst>
        <pc:picChg chg="add mod">
          <ac:chgData name="Natalie Ivey" userId="2c81a4b0-7596-4a42-b4da-e7aac4dfeff9" providerId="ADAL" clId="{D601FF2F-1A42-4120-9005-7C9EC6D395FA}" dt="2018-09-13T16:23:56.545" v="8" actId="1076"/>
          <ac:picMkLst>
            <pc:docMk/>
            <pc:sldMasterMk cId="0" sldId="2147483683"/>
            <ac:picMk id="3" creationId="{C8760C97-5602-40C8-B755-F9C556B5F2F6}"/>
          </ac:picMkLst>
        </pc:picChg>
        <pc:picChg chg="add mod">
          <ac:chgData name="Natalie Ivey" userId="2c81a4b0-7596-4a42-b4da-e7aac4dfeff9" providerId="ADAL" clId="{D601FF2F-1A42-4120-9005-7C9EC6D395FA}" dt="2018-09-13T16:24:10.029" v="11" actId="1076"/>
          <ac:picMkLst>
            <pc:docMk/>
            <pc:sldMasterMk cId="0" sldId="2147483683"/>
            <ac:picMk id="5" creationId="{9DFD9484-2A62-42C5-B969-C8520FC59B07}"/>
          </ac:picMkLst>
        </pc:picChg>
        <pc:picChg chg="add mod">
          <ac:chgData name="Natalie Ivey" userId="2c81a4b0-7596-4a42-b4da-e7aac4dfeff9" providerId="ADAL" clId="{D601FF2F-1A42-4120-9005-7C9EC6D395FA}" dt="2018-09-13T16:24:28.513" v="14" actId="1076"/>
          <ac:picMkLst>
            <pc:docMk/>
            <pc:sldMasterMk cId="0" sldId="2147483683"/>
            <ac:picMk id="7" creationId="{98C9D42D-52BE-4159-B7BD-0DE31110BB57}"/>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59041302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2" name="Google Shape;20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a:latin typeface="Calibri"/>
                <a:ea typeface="Calibri"/>
                <a:cs typeface="Calibri"/>
                <a:sym typeface="Calibri"/>
              </a:rPr>
              <a:t>Lesson Agenda</a:t>
            </a:r>
            <a:endParaRPr sz="1200" b="1">
              <a:latin typeface="Calibri"/>
              <a:ea typeface="Calibri"/>
              <a:cs typeface="Calibri"/>
              <a:sym typeface="Calibri"/>
            </a:endParaRPr>
          </a:p>
          <a:p>
            <a:pPr marL="0" lvl="0" indent="0">
              <a:spcBef>
                <a:spcPts val="0"/>
              </a:spcBef>
              <a:spcAft>
                <a:spcPts val="0"/>
              </a:spcAft>
              <a:buNone/>
            </a:pPr>
            <a:r>
              <a:rPr lang="en" sz="1200" b="1">
                <a:latin typeface="Calibri"/>
                <a:ea typeface="Calibri"/>
                <a:cs typeface="Calibri"/>
                <a:sym typeface="Calibri"/>
              </a:rPr>
              <a:t>50-60 Minutes</a:t>
            </a:r>
            <a:endParaRPr sz="1200" b="1">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Opening</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Review Learning Targets (2-3 minutes)</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Sharing Strongest Evidence (5-8 minutes)</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Work Time</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Finishing Research (20-22 minutes)</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Review Performance Task Prompt (8-10 minutes)</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Building a Character Profile (10-12 minutes)</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Closing and Assessment</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Becoming the Character in an Interview (5-6 minutes)</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Preview Homework (1-2 minutes)</a:t>
            </a:r>
            <a:endParaRPr sz="1200">
              <a:latin typeface="Calibri"/>
              <a:ea typeface="Calibri"/>
              <a:cs typeface="Calibri"/>
              <a:sym typeface="Calibri"/>
            </a:endParaRPr>
          </a:p>
        </p:txBody>
      </p:sp>
    </p:spTree>
    <p:extLst>
      <p:ext uri="{BB962C8B-B14F-4D97-AF65-F5344CB8AC3E}">
        <p14:creationId xmlns:p14="http://schemas.microsoft.com/office/powerpoint/2010/main" val="1792904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3" name="Google Shape;253;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20-22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Research Team groups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Finishing Research</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students to the glossary for each of the texts in the Research Folders to help them understand unfamiliar words.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refer to their </a:t>
            </a:r>
            <a:r>
              <a:rPr lang="en" sz="1200" b="1" dirty="0">
                <a:solidFill>
                  <a:schemeClr val="dk1"/>
                </a:solidFill>
                <a:latin typeface="Calibri"/>
                <a:ea typeface="Calibri"/>
                <a:cs typeface="Calibri"/>
                <a:sym typeface="Calibri"/>
              </a:rPr>
              <a:t>Research Team Task Card</a:t>
            </a:r>
            <a:r>
              <a:rPr lang="en" sz="1200" dirty="0">
                <a:solidFill>
                  <a:schemeClr val="dk1"/>
                </a:solidFill>
                <a:latin typeface="Calibri"/>
                <a:ea typeface="Calibri"/>
                <a:cs typeface="Calibri"/>
                <a:sym typeface="Calibri"/>
              </a:rPr>
              <a:t> from previous lessons.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may all need to work on the same text this time, as they may have only one text left to work with, but they are still to work in pairs.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to emphasize with students that this is a very short research project, and they are not expected to know everything about this complex time and place in history. Their goal is to simply be able to tell the story of “Who,” “Where,” “Why,” and how their refugee turned “inside 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with reading for the gist and identifying the Who? Where? and Why? details.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guiding words in brackets on the </a:t>
            </a:r>
            <a:r>
              <a:rPr lang="en" sz="1200" b="1" dirty="0">
                <a:solidFill>
                  <a:schemeClr val="dk1"/>
                </a:solidFill>
                <a:latin typeface="Calibri"/>
                <a:ea typeface="Calibri"/>
                <a:cs typeface="Calibri"/>
                <a:sym typeface="Calibri"/>
              </a:rPr>
              <a:t>Research Guide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keep track of which informational text each team is working on to ensure they are on track to complete all texts.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using the guiding words in brackets for support.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teams to be underlining appropriate evidence.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5798110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9" name="Google Shape;259;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Review Performance Task Prompt (5 minutes)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help motivate students during this research work, find opportunities to celebrate the work they have done in collecting the strongest evidence from the informational texts.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identifying the strongest evidence is something that researchers have to do in the real world when they gather evidence, so it is a very important skill to practice.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Part 2 of the </a:t>
            </a:r>
            <a:r>
              <a:rPr lang="en" sz="1200" b="1" dirty="0">
                <a:solidFill>
                  <a:schemeClr val="dk1"/>
                </a:solidFill>
                <a:latin typeface="Calibri"/>
                <a:ea typeface="Calibri"/>
                <a:cs typeface="Calibri"/>
                <a:sym typeface="Calibri"/>
              </a:rPr>
              <a:t>Student-Friendly Performance Task Prompt</a:t>
            </a:r>
            <a:r>
              <a:rPr lang="en" sz="1200" dirty="0">
                <a:solidFill>
                  <a:schemeClr val="dk1"/>
                </a:solidFill>
                <a:latin typeface="Calibri"/>
                <a:ea typeface="Calibri"/>
                <a:cs typeface="Calibri"/>
                <a:sym typeface="Calibri"/>
              </a:rPr>
              <a:t> (from Unit 2, Lesson 18) in their heads as you read it aloud: </a:t>
            </a:r>
            <a:r>
              <a:rPr lang="en" sz="1200" i="1" dirty="0">
                <a:solidFill>
                  <a:schemeClr val="dk1"/>
                </a:solidFill>
                <a:latin typeface="Calibri"/>
                <a:ea typeface="Calibri"/>
                <a:cs typeface="Calibri"/>
                <a:sym typeface="Calibri"/>
              </a:rPr>
              <a:t>“Then imagine that you are a refugee from this specific time and place in history. You, like Ha and the real refugees we have read about, have been forced to flee your home country for your safety. On your own, write two free verse poems similar to Ha’s diary entries in the novel Inside Out &amp; Back Again. One poem will be an ‘inside out’ poem. Tell students that the questions in the prompt are to help them to think about what they know about their refugee. They don’t have to answer all of these questions in their poem as they may not have found all of this information in their research texts, but they should use them as a guideline for the kind of details to include to make their poem more realistic and believable.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“Restate the gist of the performance task to your partner.”</a:t>
            </a:r>
            <a:endParaRPr sz="1200" i="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Think-Pair-Share, listen for students to explain that they are going to imagine they are a refugee from the country they have researched and they are going to write a poem that answers the questions and explains how their lives turn ‘inside out’ when they have to flee.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5943064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a2ea51330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6" name="Google Shape;266;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C. (Slide 1) Building a Character Profile</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this lesson, students are not completing the entire </a:t>
            </a:r>
            <a:r>
              <a:rPr lang="en" sz="1200" b="1" dirty="0">
                <a:solidFill>
                  <a:schemeClr val="dk1"/>
                </a:solidFill>
                <a:latin typeface="Calibri"/>
                <a:ea typeface="Calibri"/>
                <a:cs typeface="Calibri"/>
                <a:sym typeface="Calibri"/>
              </a:rPr>
              <a:t>“Inside Out” Poem organizer i</a:t>
            </a:r>
            <a:r>
              <a:rPr lang="en" sz="1200" dirty="0">
                <a:solidFill>
                  <a:schemeClr val="dk1"/>
                </a:solidFill>
                <a:latin typeface="Calibri"/>
                <a:ea typeface="Calibri"/>
                <a:cs typeface="Calibri"/>
                <a:sym typeface="Calibri"/>
              </a:rPr>
              <a:t>n this lesson, though; they are only filling out the character profile at the beginning of the organizer.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Work Time C section has been divided into two separate slides so that students will have a list of guiding questions for reference as they plan their character profile. This is slide 1 of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build their character it is important that they stay culturally appropriate. An effective way as a teacher to help determine if a detail is culturally appropriate is to bring students back to evidence from an informational text by asking them to show or talk about the evidence to support the detail they are using in their profile.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“Inside Out” Poem graphic organizer.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minute to read through the organizer.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them on the Character Profile section at the top of the handout and ask them to read it with you.</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same way Thanhha Lai created Ha to be the fictional narrator of the poems in </a:t>
            </a: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they are going to build a profile of a fictional character to be the narrator of their poem.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are going to use the research they have conducted to determine where this person fled from, why he or she fled, and where he or she fled to.</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can decide the age of their refugee and whether this person will be a male or a female.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can name their refugee if they have seen names of people in their research to use; otherwise, they should avoid choosing a name as people from different places sometimes have different names. It would make their poem unrealistic if the refugee had a culturally inappropriate name.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example of Ha to </a:t>
            </a:r>
            <a:r>
              <a:rPr lang="en" sz="1200" b="0" dirty="0">
                <a:solidFill>
                  <a:schemeClr val="dk1"/>
                </a:solidFill>
                <a:latin typeface="Calibri"/>
                <a:ea typeface="Calibri"/>
                <a:cs typeface="Calibri"/>
                <a:sym typeface="Calibri"/>
              </a:rPr>
              <a:t>model</a:t>
            </a:r>
            <a:r>
              <a:rPr lang="en" sz="1200" dirty="0">
                <a:solidFill>
                  <a:schemeClr val="dk1"/>
                </a:solidFill>
                <a:latin typeface="Calibri"/>
                <a:ea typeface="Calibri"/>
                <a:cs typeface="Calibri"/>
                <a:sym typeface="Calibri"/>
              </a:rPr>
              <a:t> how to fill out the character profile: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Who is your refugee? Ha, a female child.</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Where did he/she come from? Vietnam at the time of the Vietnam War.</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Why did he/she flee? Because there was a war, it was dangerous, and the family was suffering through lack of food.</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Where did he/she flee to? Alabama.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to the next slide for more guiding questions before students begin to work.</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and look for students to be answering these questions for their character in a culturally appropriate way.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i="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i="1" dirty="0">
              <a:latin typeface="Calibri"/>
              <a:ea typeface="Calibri"/>
              <a:cs typeface="Calibri"/>
              <a:sym typeface="Calibri"/>
            </a:endParaRPr>
          </a:p>
        </p:txBody>
      </p:sp>
    </p:spTree>
    <p:extLst>
      <p:ext uri="{BB962C8B-B14F-4D97-AF65-F5344CB8AC3E}">
        <p14:creationId xmlns:p14="http://schemas.microsoft.com/office/powerpoint/2010/main" val="3733154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e7701567c_1_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3" name="Google Shape;273;g3e7701567c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C. (Slide 2) Building a Character Profile</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Work Time C. This slide should be left up for student reference as they work through planning their character profile in the organizer.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guiding questions on the slide aloud as students follow along in their head.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about 5 minutes thinking about who their fictional character is going to be before recording it on their character profile.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in filling out their character profile.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you circulate, look in particular for those students who have chosen names that may not be culturally appropriate; ask questions to encourage them to reconsider their choices: </a:t>
            </a:r>
            <a:r>
              <a:rPr lang="en" sz="1200" i="1" dirty="0">
                <a:solidFill>
                  <a:schemeClr val="dk1"/>
                </a:solidFill>
                <a:latin typeface="Calibri"/>
                <a:ea typeface="Calibri"/>
                <a:cs typeface="Calibri"/>
                <a:sym typeface="Calibri"/>
              </a:rPr>
              <a:t>“Where is that name in your article?” “How do you know it is culturally appropriate?”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additional probing questions of any students who seem stuck in the creative process: </a:t>
            </a:r>
            <a:r>
              <a:rPr lang="en" sz="1200" i="1" dirty="0">
                <a:solidFill>
                  <a:schemeClr val="dk1"/>
                </a:solidFill>
                <a:latin typeface="Calibri"/>
                <a:ea typeface="Calibri"/>
                <a:cs typeface="Calibri"/>
                <a:sym typeface="Calibri"/>
              </a:rPr>
              <a:t>“Was there a detail from one of your texts that really stood out to you?” “Where in the text did you find that? Go back and reread that part to give you some ideas.”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have identified students who are struggling to develop a culturally appropriate character profile, ask them more pointed questions to guide them back to evidence from the informational texts to support the choices they are making: </a:t>
            </a:r>
            <a:r>
              <a:rPr lang="en" sz="1200" i="1" dirty="0">
                <a:solidFill>
                  <a:schemeClr val="dk1"/>
                </a:solidFill>
                <a:latin typeface="Calibri"/>
                <a:ea typeface="Calibri"/>
                <a:cs typeface="Calibri"/>
                <a:sym typeface="Calibri"/>
              </a:rPr>
              <a:t>“Which text are you using to gather your details?” “Can you point out where in that text you found the evidence you used to create this (name, country of origin, hardship, etc.)</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640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a2ea51330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0" name="Google Shape;280;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Student pairings (from Research Team)</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Closing and Assessment A. Becoming the Character in an Interview</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someone from another research team.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they write their poem, they are going to write it as if they are the refugee, just as with Ha’s poems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are going to practice being the refugee they have developed in the character profile.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are going to interview their partner and be interviewed using the questions on the character profile. </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do not need to speak as if they are reading poetry—they just need to answer the questions, giving as many details as possible, as if they are the refugee.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on the slide.</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using accurate details from their informational texts.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culturally appropriate in their responses, meaning they are using evidence from the informational texts to support their choices in their character profile.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partnering ELL students who speak the same home language when discussion of complex content is required. This can allow students to have more meaningful discussions and clarify points in their native language.</a:t>
            </a:r>
            <a:endParaRPr sz="1200" dirty="0">
              <a:latin typeface="Calibri"/>
              <a:ea typeface="Calibri"/>
              <a:cs typeface="Calibri"/>
              <a:sym typeface="Calibri"/>
            </a:endParaRPr>
          </a:p>
        </p:txBody>
      </p:sp>
    </p:spTree>
    <p:extLst>
      <p:ext uri="{BB962C8B-B14F-4D97-AF65-F5344CB8AC3E}">
        <p14:creationId xmlns:p14="http://schemas.microsoft.com/office/powerpoint/2010/main" val="27487307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6" name="Google Shape;286;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assignment.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2887941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3625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three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students who still need to work on fluency will stay with you and continue to hear the text read aloud as they follow along</a:t>
            </a:r>
            <a:r>
              <a:rPr lang="en" sz="1200" i="1">
                <a:latin typeface="Calibri"/>
                <a:ea typeface="Calibri"/>
                <a:cs typeface="Calibri"/>
                <a:sym typeface="Calibri"/>
              </a:rPr>
              <a:t>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Another group of students, who are more fluent but have trouble completing homework, should read the selection for the next day’s lesson to themselves.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5716923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65581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9836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 name="Google Shape;20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“Inside Out” Poem graphic organizer </a:t>
            </a:r>
            <a:r>
              <a:rPr lang="en" sz="1200" dirty="0">
                <a:solidFill>
                  <a:schemeClr val="dk1"/>
                </a:solidFill>
                <a:latin typeface="Calibri"/>
                <a:ea typeface="Calibri"/>
                <a:cs typeface="Calibri"/>
                <a:sym typeface="Calibri"/>
              </a:rPr>
              <a:t>(one per student)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 Guide </a:t>
            </a:r>
            <a:r>
              <a:rPr lang="en" sz="1200" dirty="0">
                <a:solidFill>
                  <a:schemeClr val="dk1"/>
                </a:solidFill>
                <a:latin typeface="Calibri"/>
                <a:ea typeface="Calibri"/>
                <a:cs typeface="Calibri"/>
                <a:sym typeface="Calibri"/>
              </a:rPr>
              <a:t>(from Unit 2, Lesson 18)</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Research Folder (from Unit 2, Lesson 19)</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 Team Task Card </a:t>
            </a:r>
            <a:r>
              <a:rPr lang="en" sz="1200" dirty="0">
                <a:solidFill>
                  <a:schemeClr val="dk1"/>
                </a:solidFill>
                <a:latin typeface="Calibri"/>
                <a:ea typeface="Calibri"/>
                <a:cs typeface="Calibri"/>
                <a:sym typeface="Calibri"/>
              </a:rPr>
              <a:t>(from Unit 2, Lesson 19)</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Student-Friendly Performance Task Prompt </a:t>
            </a:r>
            <a:r>
              <a:rPr lang="en" sz="1200" dirty="0">
                <a:solidFill>
                  <a:schemeClr val="dk1"/>
                </a:solidFill>
                <a:latin typeface="Calibri"/>
                <a:ea typeface="Calibri"/>
                <a:cs typeface="Calibri"/>
                <a:sym typeface="Calibri"/>
              </a:rPr>
              <a:t>(from Unit 2, Lesson 18)</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51840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4</a:t>
            </a:r>
            <a:r>
              <a:rPr lang="en" sz="1200" b="1" i="0" u="none" strike="noStrike" cap="none">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 “whisper reading” before they read aloud so the room doesn’t get too noisy.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Monitor your group to make sure students are on task and taking turns reading for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8911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Google Shape;21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“Inside Out” Poem graphic organizer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Student-Friendly Performance Task Prompt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this protocol before teaching. It is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3943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e97fd7c98_0_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g3e97fd7c98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dirty="0">
                <a:solidFill>
                  <a:schemeClr val="dk1"/>
                </a:solidFill>
                <a:latin typeface="Calibri"/>
                <a:ea typeface="Calibri"/>
                <a:cs typeface="Calibri"/>
                <a:sym typeface="Calibri"/>
              </a:rPr>
              <a:t>Teacher Note: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b="0" i="0" u="none" strike="noStrike" cap="none" dirty="0">
                <a:solidFill>
                  <a:schemeClr val="dk1"/>
                </a:solidFill>
                <a:latin typeface="Calibri"/>
                <a:ea typeface="Calibri"/>
                <a:cs typeface="Calibri"/>
                <a:sym typeface="Calibri"/>
              </a:rPr>
              <a:t>Some students, especially stronger readers, will finish </a:t>
            </a:r>
            <a:r>
              <a:rPr lang="en" sz="1200" b="0" i="1" u="none" strike="noStrike" cap="none" dirty="0">
                <a:solidFill>
                  <a:schemeClr val="dk1"/>
                </a:solidFill>
                <a:latin typeface="Calibri"/>
                <a:ea typeface="Calibri"/>
                <a:cs typeface="Calibri"/>
                <a:sym typeface="Calibri"/>
              </a:rPr>
              <a:t>Inside Out and Back Again </a:t>
            </a:r>
            <a:r>
              <a:rPr lang="en" sz="1200" b="0" i="0" u="none" strike="noStrike" cap="none" dirty="0">
                <a:solidFill>
                  <a:schemeClr val="dk1"/>
                </a:solidFill>
                <a:latin typeface="Calibri"/>
                <a:ea typeface="Calibri"/>
                <a:cs typeface="Calibri"/>
                <a:sym typeface="Calibri"/>
              </a:rPr>
              <a:t>early in the unit. They should be encouraged to complete independent reading related to the topic of the unit. Use the Classroom Libraries as noted above. The daily lessons do not include time to check on students’ independent reading. But consider how you might support students with this volume of reading. </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21" name="Google Shape;221;g3e97fd7c98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3299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110" name="Google Shape;110;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5</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3158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7" name="Google Shape;227;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Finishing Who? Where? and Why? Research</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06852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3" name="Google Shape;233;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lesson in Unit 3. However, students began their research for the performance task in Unit 2,</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r>
              <a:rPr lang="en" sz="1200" dirty="0">
                <a:solidFill>
                  <a:schemeClr val="dk1"/>
                </a:solidFill>
                <a:latin typeface="Calibri"/>
                <a:ea typeface="Calibri"/>
                <a:cs typeface="Calibri"/>
                <a:sym typeface="Calibri"/>
              </a:rPr>
              <a:t>Lessons 18 and 19.</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6627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9" name="Google Shape;239;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Review Learning Targets</a:t>
            </a:r>
            <a:endParaRPr sz="1200" b="1"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familiar with the first two targets as they are the same as the targets for Lesson 19.</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 students to read along as you read the learning targets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third learning target. Ask them to Think-Pair-Share: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culturally appropriate mean?”</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fictional mean?”</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a character profile?”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During whole group share, use Ha as an example. Remind students that Ha is a fictional character—a young girl from Vietnam who flees with her family to Alabama to escape the dangers of the war. Although the author of </a:t>
            </a: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Thanhha Lai, was a refugee from Vietnam herself, she made up a fictional character to tell the story.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Think-Pair-Share, listen for students to explain that culturally appropriate means they have considered the culture of their refugee, that fictional means made up, and that a character profile is building an idea of whom the character is.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7788401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6" name="Google Shape;246;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Student pairings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B. Sharing Strongest Evidence</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students already seated in Research Teams to reduce transition time during the research lessons.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get into research teams, ensure all teams have the materials they need during Work Time.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start by sharing the evidence they collected for homework with another student. This makes students accountable for completing their homework. It also gives them the opportunity to add research to their </a:t>
            </a:r>
            <a:r>
              <a:rPr lang="en" sz="1200" b="1" dirty="0">
                <a:solidFill>
                  <a:schemeClr val="dk1"/>
                </a:solidFill>
                <a:latin typeface="Calibri"/>
                <a:ea typeface="Calibri"/>
                <a:cs typeface="Calibri"/>
                <a:sym typeface="Calibri"/>
              </a:rPr>
              <a:t>Research Guide </a:t>
            </a:r>
            <a:r>
              <a:rPr lang="en" sz="1200" dirty="0">
                <a:solidFill>
                  <a:schemeClr val="dk1"/>
                </a:solidFill>
                <a:latin typeface="Calibri"/>
                <a:ea typeface="Calibri"/>
                <a:cs typeface="Calibri"/>
                <a:sym typeface="Calibri"/>
              </a:rPr>
              <a:t>that they may have missed.</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get into research teams.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get out their research texts and their </a:t>
            </a:r>
            <a:r>
              <a:rPr lang="en" sz="1200" b="1" dirty="0">
                <a:solidFill>
                  <a:schemeClr val="dk1"/>
                </a:solidFill>
                <a:latin typeface="Calibri"/>
                <a:ea typeface="Calibri"/>
                <a:cs typeface="Calibri"/>
                <a:sym typeface="Calibri"/>
              </a:rPr>
              <a:t>Research Guide</a:t>
            </a:r>
            <a:r>
              <a:rPr lang="en" sz="1200" dirty="0">
                <a:solidFill>
                  <a:schemeClr val="dk1"/>
                </a:solidFill>
                <a:latin typeface="Calibri"/>
                <a:ea typeface="Calibri"/>
                <a:cs typeface="Calibri"/>
                <a:sym typeface="Calibri"/>
              </a:rPr>
              <a:t>, (from Unit 2, Lesson 19).</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within their research teams to work with someone who read and annotated one of the other informational texts from their </a:t>
            </a:r>
            <a:r>
              <a:rPr lang="en" sz="1200" b="0" dirty="0">
                <a:solidFill>
                  <a:schemeClr val="dk1"/>
                </a:solidFill>
                <a:latin typeface="Calibri"/>
                <a:ea typeface="Calibri"/>
                <a:cs typeface="Calibri"/>
                <a:sym typeface="Calibri"/>
              </a:rPr>
              <a:t>Research Folder</a:t>
            </a:r>
            <a:r>
              <a:rPr lang="en" sz="1200" dirty="0">
                <a:solidFill>
                  <a:schemeClr val="dk1"/>
                </a:solidFill>
                <a:latin typeface="Calibri"/>
                <a:ea typeface="Calibri"/>
                <a:cs typeface="Calibri"/>
                <a:sym typeface="Calibri"/>
              </a:rPr>
              <a:t>. They are going to share the Who? Where? Why? evidence recorded on their </a:t>
            </a:r>
            <a:r>
              <a:rPr lang="en" sz="1200" b="1" dirty="0">
                <a:solidFill>
                  <a:schemeClr val="dk1"/>
                </a:solidFill>
                <a:latin typeface="Calibri"/>
                <a:ea typeface="Calibri"/>
                <a:cs typeface="Calibri"/>
                <a:sym typeface="Calibri"/>
              </a:rPr>
              <a:t>Research Guides </a:t>
            </a:r>
            <a:r>
              <a:rPr lang="en" sz="1200" dirty="0">
                <a:solidFill>
                  <a:schemeClr val="dk1"/>
                </a:solidFill>
                <a:latin typeface="Calibri"/>
                <a:ea typeface="Calibri"/>
                <a:cs typeface="Calibri"/>
                <a:sym typeface="Calibri"/>
              </a:rPr>
              <a:t>referring back to the texts.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record any Who? Where? Why? evidence they are missing on their </a:t>
            </a:r>
            <a:r>
              <a:rPr lang="en" sz="1200" b="1" dirty="0">
                <a:solidFill>
                  <a:schemeClr val="dk1"/>
                </a:solidFill>
                <a:latin typeface="Calibri"/>
                <a:ea typeface="Calibri"/>
                <a:cs typeface="Calibri"/>
                <a:sym typeface="Calibri"/>
              </a:rPr>
              <a:t>Research Guides </a:t>
            </a:r>
            <a:r>
              <a:rPr lang="en" sz="1200" dirty="0">
                <a:solidFill>
                  <a:schemeClr val="dk1"/>
                </a:solidFill>
                <a:latin typeface="Calibri"/>
                <a:ea typeface="Calibri"/>
                <a:cs typeface="Calibri"/>
                <a:sym typeface="Calibri"/>
              </a:rPr>
              <a:t>as their peers share. </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adding new evidence to their </a:t>
            </a:r>
            <a:r>
              <a:rPr lang="en" sz="1200" b="1" dirty="0">
                <a:solidFill>
                  <a:schemeClr val="dk1"/>
                </a:solidFill>
                <a:latin typeface="Calibri"/>
                <a:ea typeface="Calibri"/>
                <a:cs typeface="Calibri"/>
                <a:sym typeface="Calibri"/>
              </a:rPr>
              <a:t>Research Guide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teams to have all of the materials they need in their Research Folders.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185109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3298711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7664783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1"/>
        <p:cNvGrpSpPr/>
        <p:nvPr/>
      </p:nvGrpSpPr>
      <p:grpSpPr>
        <a:xfrm>
          <a:off x="0" y="0"/>
          <a:ext cx="0" cy="0"/>
          <a:chOff x="0" y="0"/>
          <a:chExt cx="0" cy="0"/>
        </a:xfrm>
      </p:grpSpPr>
      <p:sp>
        <p:nvSpPr>
          <p:cNvPr id="132" name="Google Shape;13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3" name="Google Shape;13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7"/>
        <p:cNvGrpSpPr/>
        <p:nvPr/>
      </p:nvGrpSpPr>
      <p:grpSpPr>
        <a:xfrm>
          <a:off x="0" y="0"/>
          <a:ext cx="0" cy="0"/>
          <a:chOff x="0" y="0"/>
          <a:chExt cx="0" cy="0"/>
        </a:xfrm>
      </p:grpSpPr>
      <p:sp>
        <p:nvSpPr>
          <p:cNvPr id="138" name="Google Shape;138;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9" name="Google Shape;139;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0" name="Google Shape;140;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3"/>
        <p:cNvGrpSpPr/>
        <p:nvPr/>
      </p:nvGrpSpPr>
      <p:grpSpPr>
        <a:xfrm>
          <a:off x="0" y="0"/>
          <a:ext cx="0" cy="0"/>
          <a:chOff x="0" y="0"/>
          <a:chExt cx="0" cy="0"/>
        </a:xfrm>
      </p:grpSpPr>
      <p:sp>
        <p:nvSpPr>
          <p:cNvPr id="144" name="Google Shape;144;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5" name="Google Shape;145;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46" name="Google Shape;14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9"/>
        <p:cNvGrpSpPr/>
        <p:nvPr/>
      </p:nvGrpSpPr>
      <p:grpSpPr>
        <a:xfrm>
          <a:off x="0" y="0"/>
          <a:ext cx="0" cy="0"/>
          <a:chOff x="0" y="0"/>
          <a:chExt cx="0" cy="0"/>
        </a:xfrm>
      </p:grpSpPr>
      <p:sp>
        <p:nvSpPr>
          <p:cNvPr id="150" name="Google Shape;150;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2" name="Google Shape;152;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3" name="Google Shape;153;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6"/>
        <p:cNvGrpSpPr/>
        <p:nvPr/>
      </p:nvGrpSpPr>
      <p:grpSpPr>
        <a:xfrm>
          <a:off x="0" y="0"/>
          <a:ext cx="0" cy="0"/>
          <a:chOff x="0" y="0"/>
          <a:chExt cx="0" cy="0"/>
        </a:xfrm>
      </p:grpSpPr>
      <p:sp>
        <p:nvSpPr>
          <p:cNvPr id="157" name="Google Shape;157;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8" name="Google Shape;158;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59" name="Google Shape;159;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0" name="Google Shape;160;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1" name="Google Shape;161;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0"/>
        <p:cNvGrpSpPr/>
        <p:nvPr/>
      </p:nvGrpSpPr>
      <p:grpSpPr>
        <a:xfrm>
          <a:off x="0" y="0"/>
          <a:ext cx="0" cy="0"/>
          <a:chOff x="0" y="0"/>
          <a:chExt cx="0" cy="0"/>
        </a:xfrm>
      </p:grpSpPr>
      <p:sp>
        <p:nvSpPr>
          <p:cNvPr id="171" name="Google Shape;171;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2" name="Google Shape;172;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3" name="Google Shape;173;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74"/>
        <p:cNvGrpSpPr/>
        <p:nvPr/>
      </p:nvGrpSpPr>
      <p:grpSpPr>
        <a:xfrm>
          <a:off x="0" y="0"/>
          <a:ext cx="0" cy="0"/>
          <a:chOff x="0" y="0"/>
          <a:chExt cx="0" cy="0"/>
        </a:xfrm>
      </p:grpSpPr>
      <p:sp>
        <p:nvSpPr>
          <p:cNvPr id="175" name="Google Shape;175;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6" name="Google Shape;176;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7" name="Google Shape;177;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78" name="Google Shape;17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1"/>
        <p:cNvGrpSpPr/>
        <p:nvPr/>
      </p:nvGrpSpPr>
      <p:grpSpPr>
        <a:xfrm>
          <a:off x="0" y="0"/>
          <a:ext cx="0" cy="0"/>
          <a:chOff x="0" y="0"/>
          <a:chExt cx="0" cy="0"/>
        </a:xfrm>
      </p:grpSpPr>
      <p:sp>
        <p:nvSpPr>
          <p:cNvPr id="182" name="Google Shape;182;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84" name="Google Shape;184;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5" name="Google Shape;185;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8"/>
        <p:cNvGrpSpPr/>
        <p:nvPr/>
      </p:nvGrpSpPr>
      <p:grpSpPr>
        <a:xfrm>
          <a:off x="0" y="0"/>
          <a:ext cx="0" cy="0"/>
          <a:chOff x="0" y="0"/>
          <a:chExt cx="0" cy="0"/>
        </a:xfrm>
      </p:grpSpPr>
      <p:sp>
        <p:nvSpPr>
          <p:cNvPr id="189" name="Google Shape;189;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1" name="Google Shape;19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4"/>
        <p:cNvGrpSpPr/>
        <p:nvPr/>
      </p:nvGrpSpPr>
      <p:grpSpPr>
        <a:xfrm>
          <a:off x="0" y="0"/>
          <a:ext cx="0" cy="0"/>
          <a:chOff x="0" y="0"/>
          <a:chExt cx="0" cy="0"/>
        </a:xfrm>
      </p:grpSpPr>
      <p:sp>
        <p:nvSpPr>
          <p:cNvPr id="195" name="Google Shape;195;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6" name="Google Shape;196;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3.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779EB802-AF62-4E35-9821-29627F16685F}"/>
              </a:ext>
            </a:extLst>
          </p:cNvPr>
          <p:cNvPicPr>
            <a:picLocks noChangeAspect="1"/>
          </p:cNvPicPr>
          <p:nvPr userDrawn="1"/>
        </p:nvPicPr>
        <p:blipFill>
          <a:blip r:embed="rId15"/>
          <a:stretch>
            <a:fillRect/>
          </a:stretch>
        </p:blipFill>
        <p:spPr>
          <a:xfrm>
            <a:off x="8365808" y="4936645"/>
            <a:ext cx="762000" cy="142875"/>
          </a:xfrm>
          <a:prstGeom prst="rect">
            <a:avLst/>
          </a:prstGeom>
        </p:spPr>
      </p:pic>
      <p:pic>
        <p:nvPicPr>
          <p:cNvPr id="5" name="Picture 4">
            <a:extLst>
              <a:ext uri="{FF2B5EF4-FFF2-40B4-BE49-F238E27FC236}">
                <a16:creationId xmlns:a16="http://schemas.microsoft.com/office/drawing/2014/main" id="{BAB4D444-9A8F-43F3-9324-092C2AD13528}"/>
              </a:ext>
            </a:extLst>
          </p:cNvPr>
          <p:cNvPicPr>
            <a:picLocks noChangeAspect="1"/>
          </p:cNvPicPr>
          <p:nvPr userDrawn="1"/>
        </p:nvPicPr>
        <p:blipFill>
          <a:blip r:embed="rId16"/>
          <a:stretch>
            <a:fillRect/>
          </a:stretch>
        </p:blipFill>
        <p:spPr>
          <a:xfrm>
            <a:off x="4335839" y="4727032"/>
            <a:ext cx="472321" cy="393601"/>
          </a:xfrm>
          <a:prstGeom prst="rect">
            <a:avLst/>
          </a:prstGeom>
        </p:spPr>
      </p:pic>
      <p:pic>
        <p:nvPicPr>
          <p:cNvPr id="10" name="Picture 9">
            <a:extLst>
              <a:ext uri="{FF2B5EF4-FFF2-40B4-BE49-F238E27FC236}">
                <a16:creationId xmlns:a16="http://schemas.microsoft.com/office/drawing/2014/main" id="{E98EEC2C-7E91-4DE0-87F0-5CDD5560CA91}"/>
              </a:ext>
            </a:extLst>
          </p:cNvPr>
          <p:cNvPicPr>
            <a:picLocks noChangeAspect="1"/>
          </p:cNvPicPr>
          <p:nvPr userDrawn="1"/>
        </p:nvPicPr>
        <p:blipFill>
          <a:blip r:embed="rId17"/>
          <a:stretch>
            <a:fillRect/>
          </a:stretch>
        </p:blipFill>
        <p:spPr>
          <a:xfrm>
            <a:off x="16192" y="4537262"/>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84" r:id="rId12"/>
    <p:sldLayoutId id="214748368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
        <p:nvSpPr>
          <p:cNvPr id="126" name="Google Shape;12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128" name="Google Shape;12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C8760C97-5602-40C8-B755-F9C556B5F2F6}"/>
              </a:ext>
            </a:extLst>
          </p:cNvPr>
          <p:cNvPicPr>
            <a:picLocks noChangeAspect="1"/>
          </p:cNvPicPr>
          <p:nvPr userDrawn="1"/>
        </p:nvPicPr>
        <p:blipFill>
          <a:blip r:embed="rId13"/>
          <a:stretch>
            <a:fillRect/>
          </a:stretch>
        </p:blipFill>
        <p:spPr>
          <a:xfrm>
            <a:off x="8096250" y="4969725"/>
            <a:ext cx="762000" cy="142875"/>
          </a:xfrm>
          <a:prstGeom prst="rect">
            <a:avLst/>
          </a:prstGeom>
        </p:spPr>
      </p:pic>
      <p:pic>
        <p:nvPicPr>
          <p:cNvPr id="5" name="Picture 4">
            <a:extLst>
              <a:ext uri="{FF2B5EF4-FFF2-40B4-BE49-F238E27FC236}">
                <a16:creationId xmlns:a16="http://schemas.microsoft.com/office/drawing/2014/main" id="{9DFD9484-2A62-42C5-B969-C8520FC59B07}"/>
              </a:ext>
            </a:extLst>
          </p:cNvPr>
          <p:cNvPicPr>
            <a:picLocks noChangeAspect="1"/>
          </p:cNvPicPr>
          <p:nvPr userDrawn="1"/>
        </p:nvPicPr>
        <p:blipFill>
          <a:blip r:embed="rId14"/>
          <a:stretch>
            <a:fillRect/>
          </a:stretch>
        </p:blipFill>
        <p:spPr>
          <a:xfrm>
            <a:off x="4302690" y="4674266"/>
            <a:ext cx="538619" cy="448849"/>
          </a:xfrm>
          <a:prstGeom prst="rect">
            <a:avLst/>
          </a:prstGeom>
        </p:spPr>
      </p:pic>
      <p:pic>
        <p:nvPicPr>
          <p:cNvPr id="7" name="Picture 6">
            <a:extLst>
              <a:ext uri="{FF2B5EF4-FFF2-40B4-BE49-F238E27FC236}">
                <a16:creationId xmlns:a16="http://schemas.microsoft.com/office/drawing/2014/main" id="{98C9D42D-52BE-4159-B7BD-0DE31110BB57}"/>
              </a:ext>
            </a:extLst>
          </p:cNvPr>
          <p:cNvPicPr>
            <a:picLocks noChangeAspect="1"/>
          </p:cNvPicPr>
          <p:nvPr userDrawn="1"/>
        </p:nvPicPr>
        <p:blipFill>
          <a:blip r:embed="rId15"/>
          <a:stretch>
            <a:fillRect/>
          </a:stretch>
        </p:blipFill>
        <p:spPr>
          <a:xfrm>
            <a:off x="72849" y="455266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7"/>
          <p:cNvSpPr txBox="1">
            <a:spLocks noGrp="1"/>
          </p:cNvSpPr>
          <p:nvPr>
            <p:ph type="title"/>
          </p:nvPr>
        </p:nvSpPr>
        <p:spPr>
          <a:xfrm>
            <a:off x="399475" y="250371"/>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dirty="0"/>
              <a:t>Grade </a:t>
            </a:r>
            <a:r>
              <a:rPr lang="en" dirty="0"/>
              <a:t>8:</a:t>
            </a:r>
            <a:r>
              <a:rPr lang="en" sz="3400" dirty="0"/>
              <a:t> Module </a:t>
            </a:r>
            <a:r>
              <a:rPr lang="en" dirty="0"/>
              <a:t>1:</a:t>
            </a:r>
            <a:r>
              <a:rPr lang="en" sz="3400" dirty="0"/>
              <a:t> Unit </a:t>
            </a:r>
            <a:r>
              <a:rPr lang="en" dirty="0"/>
              <a:t>3</a:t>
            </a:r>
            <a:r>
              <a:rPr lang="en" sz="3400" dirty="0"/>
              <a:t>: Lesson </a:t>
            </a:r>
            <a:r>
              <a:rPr lang="en" dirty="0"/>
              <a:t>1</a:t>
            </a:r>
            <a:endParaRPr sz="3400" dirty="0"/>
          </a:p>
          <a:p>
            <a:pPr marL="0" lvl="0" indent="0"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05" name="Google Shape;205;p37"/>
          <p:cNvSpPr txBox="1">
            <a:spLocks noGrp="1"/>
          </p:cNvSpPr>
          <p:nvPr>
            <p:ph type="body" idx="1"/>
          </p:nvPr>
        </p:nvSpPr>
        <p:spPr>
          <a:xfrm>
            <a:off x="311700" y="1327507"/>
            <a:ext cx="8520600" cy="365815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b="1" dirty="0">
                <a:solidFill>
                  <a:schemeClr val="dk1"/>
                </a:solidFill>
              </a:rPr>
              <a:t>This lesson will take 50-60 minutes to complete. </a:t>
            </a:r>
            <a:endParaRPr sz="1600" b="1"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 give students the opportunity to finish using the informational texts in their </a:t>
            </a:r>
            <a:r>
              <a:rPr lang="en" sz="1600" b="1" dirty="0">
                <a:solidFill>
                  <a:schemeClr val="dk1"/>
                </a:solidFill>
              </a:rPr>
              <a:t>Research Folders </a:t>
            </a:r>
            <a:r>
              <a:rPr lang="en" sz="1600" dirty="0">
                <a:solidFill>
                  <a:schemeClr val="dk1"/>
                </a:solidFill>
              </a:rPr>
              <a:t>to gather enough evidence on their Research Guides to plan their “inside out” poems. This is the first lesson in Unit 3, although students began their research for the performance task in Unit 2, Lessons 18 and 19.</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The Learning Targets for students today are:</a:t>
            </a:r>
            <a:endParaRPr sz="1600" b="1"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find the </a:t>
            </a:r>
            <a:r>
              <a:rPr lang="en" sz="1600" i="1" dirty="0">
                <a:solidFill>
                  <a:schemeClr val="dk1"/>
                </a:solidFill>
              </a:rPr>
              <a:t>gist</a:t>
            </a:r>
            <a:r>
              <a:rPr lang="en" sz="1600" dirty="0">
                <a:solidFill>
                  <a:schemeClr val="dk1"/>
                </a:solidFill>
              </a:rPr>
              <a:t> of informational texts.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select the strongest evidence in an informational text about who the refugees were, where they fled from, and why they had to flee.</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use the evidence I have gathered in research to create a culturally appropriate fictional character profile for the refugee narrator of my “inside out” poem.</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continue our </a:t>
            </a:r>
            <a:r>
              <a:rPr lang="en" b="1"/>
              <a:t>research!</a:t>
            </a:r>
            <a:endParaRPr b="1"/>
          </a:p>
        </p:txBody>
      </p:sp>
      <p:sp>
        <p:nvSpPr>
          <p:cNvPr id="256" name="Google Shape;256;p4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dirty="0">
                <a:solidFill>
                  <a:schemeClr val="dk1"/>
                </a:solidFill>
              </a:rPr>
              <a:t>You’re getting close to being able to write your “inside out” poems! In this lesson you are going to finish up collecting evidence from the texts in your Research Folders.</a:t>
            </a:r>
            <a:endParaRPr dirty="0">
              <a:solidFill>
                <a:schemeClr val="dk1"/>
              </a:solidFill>
            </a:endParaRPr>
          </a:p>
          <a:p>
            <a:pPr marL="0" lvl="0" indent="0">
              <a:spcBef>
                <a:spcPts val="0"/>
              </a:spcBef>
              <a:spcAft>
                <a:spcPts val="0"/>
              </a:spcAft>
              <a:buNone/>
            </a:pPr>
            <a:endParaRPr dirty="0"/>
          </a:p>
          <a:p>
            <a:pPr marL="0" lvl="0" indent="0" rtl="0">
              <a:spcBef>
                <a:spcPts val="0"/>
              </a:spcBef>
              <a:spcAft>
                <a:spcPts val="0"/>
              </a:spcAft>
              <a:buNone/>
            </a:pPr>
            <a:r>
              <a:rPr lang="en" dirty="0">
                <a:solidFill>
                  <a:schemeClr val="dk1"/>
                </a:solidFill>
              </a:rPr>
              <a:t>Just like in our last lesson, you are going to work on the remaining texts in your Research Folders to:</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find the </a:t>
            </a:r>
            <a:r>
              <a:rPr lang="en" i="1" dirty="0">
                <a:solidFill>
                  <a:schemeClr val="dk1"/>
                </a:solidFill>
              </a:rPr>
              <a:t>gist.</a:t>
            </a:r>
            <a:endParaRPr i="1"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underline the Who? Where? and Why? Evidence.</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collect that evidence in the appropriate boxes on your </a:t>
            </a:r>
            <a:r>
              <a:rPr lang="en" b="1" dirty="0">
                <a:solidFill>
                  <a:schemeClr val="dk1"/>
                </a:solidFill>
              </a:rPr>
              <a:t>Research Guide</a:t>
            </a:r>
            <a:r>
              <a:rPr lang="en" dirty="0">
                <a:solidFill>
                  <a:schemeClr val="dk1"/>
                </a:solidFill>
              </a:rPr>
              <a:t>.</a:t>
            </a:r>
            <a:endParaRPr dirty="0">
              <a:solidFill>
                <a:schemeClr val="dk1"/>
              </a:solidFill>
            </a:endParaRPr>
          </a:p>
          <a:p>
            <a:pPr marL="0" lvl="0" indent="0">
              <a:spcBef>
                <a:spcPts val="0"/>
              </a:spcBef>
              <a:spcAft>
                <a:spcPts val="0"/>
              </a:spcAft>
              <a:buNone/>
            </a:pPr>
            <a:endParaRPr dirty="0"/>
          </a:p>
          <a:p>
            <a:pPr marL="0" lvl="0" indent="0" rtl="0">
              <a:spcBef>
                <a:spcPts val="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6"/>
          <p:cNvSpPr txBox="1">
            <a:spLocks noGrp="1"/>
          </p:cNvSpPr>
          <p:nvPr>
            <p:ph type="title"/>
          </p:nvPr>
        </p:nvSpPr>
        <p:spPr>
          <a:xfrm>
            <a:off x="311700" y="131150"/>
            <a:ext cx="8520600" cy="1137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take a look at the </a:t>
            </a:r>
            <a:r>
              <a:rPr lang="en" b="1"/>
              <a:t>Performance Task Prompt.</a:t>
            </a:r>
            <a:endParaRPr b="1"/>
          </a:p>
        </p:txBody>
      </p:sp>
      <p:sp>
        <p:nvSpPr>
          <p:cNvPr id="262" name="Google Shape;262;p46"/>
          <p:cNvSpPr txBox="1">
            <a:spLocks noGrp="1"/>
          </p:cNvSpPr>
          <p:nvPr>
            <p:ph type="body" idx="1"/>
          </p:nvPr>
        </p:nvSpPr>
        <p:spPr>
          <a:xfrm>
            <a:off x="311700" y="1427856"/>
            <a:ext cx="8520600" cy="3563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Over the next few lessons you will use the evidence recorded on your </a:t>
            </a:r>
            <a:r>
              <a:rPr lang="en" b="1" dirty="0">
                <a:solidFill>
                  <a:schemeClr val="dk1"/>
                </a:solidFill>
              </a:rPr>
              <a:t>Research Guide </a:t>
            </a:r>
            <a:r>
              <a:rPr lang="en" dirty="0">
                <a:solidFill>
                  <a:schemeClr val="dk1"/>
                </a:solidFill>
              </a:rPr>
              <a:t>to create your individual “inside out” poems using the character you choose.</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a:spcBef>
                <a:spcPts val="0"/>
              </a:spcBef>
              <a:spcAft>
                <a:spcPts val="0"/>
              </a:spcAft>
              <a:buNone/>
            </a:pPr>
            <a:r>
              <a:rPr lang="en" dirty="0"/>
              <a:t>Reread Part 2 of the </a:t>
            </a:r>
            <a:r>
              <a:rPr lang="en" b="1" dirty="0"/>
              <a:t>Student-Friendly Performance Task Prompt </a:t>
            </a:r>
            <a:r>
              <a:rPr lang="en" dirty="0"/>
              <a:t>in your head as your teacher reads it aloud.</a:t>
            </a:r>
            <a:endParaRPr dirty="0"/>
          </a:p>
          <a:p>
            <a:pPr marL="0" lvl="0" indent="0">
              <a:spcBef>
                <a:spcPts val="0"/>
              </a:spcBef>
              <a:spcAft>
                <a:spcPts val="0"/>
              </a:spcAft>
              <a:buNone/>
            </a:pPr>
            <a:endParaRPr dirty="0"/>
          </a:p>
          <a:p>
            <a:pPr marL="0" lvl="0" indent="0">
              <a:spcBef>
                <a:spcPts val="0"/>
              </a:spcBef>
              <a:spcAft>
                <a:spcPts val="0"/>
              </a:spcAft>
              <a:buNone/>
            </a:pPr>
            <a:r>
              <a:rPr lang="en" dirty="0"/>
              <a:t>Think-Pair-Share to:</a:t>
            </a:r>
            <a:endParaRPr dirty="0"/>
          </a:p>
          <a:p>
            <a:pPr marL="0" lvl="0" indent="0">
              <a:spcBef>
                <a:spcPts val="0"/>
              </a:spcBef>
              <a:spcAft>
                <a:spcPts val="0"/>
              </a:spcAft>
              <a:buNone/>
            </a:pPr>
            <a:endParaRPr dirty="0"/>
          </a:p>
          <a:p>
            <a:pPr marL="0" lvl="0" indent="0">
              <a:spcBef>
                <a:spcPts val="0"/>
              </a:spcBef>
              <a:spcAft>
                <a:spcPts val="0"/>
              </a:spcAft>
              <a:buNone/>
            </a:pPr>
            <a:r>
              <a:rPr lang="en" dirty="0"/>
              <a:t>Restate the </a:t>
            </a:r>
            <a:r>
              <a:rPr lang="en" i="1" dirty="0"/>
              <a:t>gist</a:t>
            </a:r>
            <a:r>
              <a:rPr lang="en" dirty="0"/>
              <a:t> of the performance task to your partner.</a:t>
            </a:r>
            <a:endParaRPr dirty="0"/>
          </a:p>
          <a:p>
            <a:pPr marL="0" lvl="0" indent="0" rtl="0">
              <a:spcBef>
                <a:spcPts val="0"/>
              </a:spcBef>
              <a:spcAft>
                <a:spcPts val="0"/>
              </a:spcAft>
              <a:buNone/>
            </a:pPr>
            <a:endParaRPr dirty="0"/>
          </a:p>
        </p:txBody>
      </p:sp>
      <p:pic>
        <p:nvPicPr>
          <p:cNvPr id="263" name="Google Shape;263;p46"/>
          <p:cNvPicPr preferRelativeResize="0"/>
          <p:nvPr/>
        </p:nvPicPr>
        <p:blipFill>
          <a:blip r:embed="rId3">
            <a:alphaModFix/>
          </a:blip>
          <a:stretch>
            <a:fillRect/>
          </a:stretch>
        </p:blipFill>
        <p:spPr>
          <a:xfrm>
            <a:off x="8334105" y="4454434"/>
            <a:ext cx="576574" cy="53712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7"/>
          <p:cNvSpPr txBox="1">
            <a:spLocks noGrp="1"/>
          </p:cNvSpPr>
          <p:nvPr>
            <p:ph type="title"/>
          </p:nvPr>
        </p:nvSpPr>
        <p:spPr>
          <a:xfrm>
            <a:off x="311700" y="316968"/>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start to build your </a:t>
            </a:r>
            <a:r>
              <a:rPr lang="en" b="1" dirty="0"/>
              <a:t>character!</a:t>
            </a:r>
            <a:endParaRPr b="1" dirty="0"/>
          </a:p>
        </p:txBody>
      </p:sp>
      <p:sp>
        <p:nvSpPr>
          <p:cNvPr id="269" name="Google Shape;269;p47"/>
          <p:cNvSpPr txBox="1">
            <a:spLocks noGrp="1"/>
          </p:cNvSpPr>
          <p:nvPr>
            <p:ph type="body" idx="1"/>
          </p:nvPr>
        </p:nvSpPr>
        <p:spPr>
          <a:xfrm>
            <a:off x="311700" y="1259914"/>
            <a:ext cx="3523200" cy="36201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dirty="0">
                <a:solidFill>
                  <a:schemeClr val="dk1"/>
                </a:solidFill>
              </a:rPr>
              <a:t>Even though you have been gathering </a:t>
            </a:r>
            <a:r>
              <a:rPr lang="en" b="1" i="1" dirty="0">
                <a:solidFill>
                  <a:schemeClr val="dk1"/>
                </a:solidFill>
              </a:rPr>
              <a:t>factual </a:t>
            </a:r>
            <a:r>
              <a:rPr lang="en" dirty="0">
                <a:solidFill>
                  <a:schemeClr val="dk1"/>
                </a:solidFill>
              </a:rPr>
              <a:t>information, you’re going to use it to write a </a:t>
            </a:r>
            <a:r>
              <a:rPr lang="en" b="1" i="1" dirty="0">
                <a:solidFill>
                  <a:schemeClr val="dk1"/>
                </a:solidFill>
              </a:rPr>
              <a:t>fictional </a:t>
            </a:r>
            <a:r>
              <a:rPr lang="en" dirty="0">
                <a:solidFill>
                  <a:schemeClr val="dk1"/>
                </a:solidFill>
              </a:rPr>
              <a:t>poem, just like the poems in the novel!</a:t>
            </a:r>
            <a:endParaRPr dirty="0">
              <a:solidFill>
                <a:schemeClr val="dk1"/>
              </a:solidFill>
            </a:endParaRPr>
          </a:p>
          <a:p>
            <a:pPr marL="0" lvl="0" indent="0" rtl="0">
              <a:lnSpc>
                <a:spcPct val="115000"/>
              </a:lnSpc>
              <a:spcBef>
                <a:spcPts val="0"/>
              </a:spcBef>
              <a:spcAft>
                <a:spcPts val="0"/>
              </a:spcAft>
              <a:buNone/>
            </a:pPr>
            <a:endParaRPr dirty="0">
              <a:solidFill>
                <a:schemeClr val="dk1"/>
              </a:solidFill>
            </a:endParaRPr>
          </a:p>
          <a:p>
            <a:pPr marL="0" lvl="0" indent="0" rtl="0">
              <a:lnSpc>
                <a:spcPct val="115000"/>
              </a:lnSpc>
              <a:spcBef>
                <a:spcPts val="0"/>
              </a:spcBef>
              <a:spcAft>
                <a:spcPts val="0"/>
              </a:spcAft>
              <a:buNone/>
            </a:pPr>
            <a:r>
              <a:rPr lang="en" dirty="0">
                <a:solidFill>
                  <a:schemeClr val="dk1"/>
                </a:solidFill>
              </a:rPr>
              <a:t>Today, you will start the creative process by using the evidence you have collected to consider who your refugee is going to be.</a:t>
            </a:r>
            <a:endParaRPr dirty="0">
              <a:solidFill>
                <a:schemeClr val="dk1"/>
              </a:solidFill>
            </a:endParaRPr>
          </a:p>
          <a:p>
            <a:pPr marL="0" lvl="0" indent="0" rtl="0">
              <a:spcBef>
                <a:spcPts val="0"/>
              </a:spcBef>
              <a:spcAft>
                <a:spcPts val="0"/>
              </a:spcAft>
              <a:buNone/>
            </a:pPr>
            <a:endParaRPr dirty="0"/>
          </a:p>
        </p:txBody>
      </p:sp>
      <p:pic>
        <p:nvPicPr>
          <p:cNvPr id="270" name="Google Shape;270;p47"/>
          <p:cNvPicPr preferRelativeResize="0"/>
          <p:nvPr/>
        </p:nvPicPr>
        <p:blipFill>
          <a:blip r:embed="rId3">
            <a:alphaModFix/>
          </a:blip>
          <a:stretch>
            <a:fillRect/>
          </a:stretch>
        </p:blipFill>
        <p:spPr>
          <a:xfrm>
            <a:off x="4247149" y="1145389"/>
            <a:ext cx="4585151" cy="384915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8"/>
          <p:cNvSpPr txBox="1">
            <a:spLocks noGrp="1"/>
          </p:cNvSpPr>
          <p:nvPr>
            <p:ph type="title"/>
          </p:nvPr>
        </p:nvSpPr>
        <p:spPr>
          <a:xfrm>
            <a:off x="311700" y="413899"/>
            <a:ext cx="8520600" cy="750593"/>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continue to build your </a:t>
            </a:r>
            <a:r>
              <a:rPr lang="en" b="1" dirty="0"/>
              <a:t>character.</a:t>
            </a:r>
            <a:endParaRPr b="1" dirty="0"/>
          </a:p>
        </p:txBody>
      </p:sp>
      <p:sp>
        <p:nvSpPr>
          <p:cNvPr id="276" name="Google Shape;276;p48"/>
          <p:cNvSpPr txBox="1">
            <a:spLocks noGrp="1"/>
          </p:cNvSpPr>
          <p:nvPr>
            <p:ph type="body" idx="1"/>
          </p:nvPr>
        </p:nvSpPr>
        <p:spPr>
          <a:xfrm>
            <a:off x="311700" y="1179950"/>
            <a:ext cx="8520600" cy="3788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As you continue to plan your character profile, consider questions like these from the </a:t>
            </a:r>
            <a:r>
              <a:rPr lang="en" b="1" dirty="0">
                <a:solidFill>
                  <a:schemeClr val="dk1"/>
                </a:solidFill>
              </a:rPr>
              <a:t>perspective of the character you choose:</a:t>
            </a:r>
            <a:endParaRPr b="1" dirty="0">
              <a:solidFill>
                <a:schemeClr val="dk1"/>
              </a:solidFill>
            </a:endParaRPr>
          </a:p>
          <a:p>
            <a:pPr marL="0" lvl="0" indent="0" rtl="0">
              <a:spcBef>
                <a:spcPts val="0"/>
              </a:spcBef>
              <a:spcAft>
                <a:spcPts val="0"/>
              </a:spcAft>
              <a:buNone/>
            </a:pPr>
            <a:endParaRPr b="1"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What hardships did you face in your country?</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Why did you decide to flee your country?</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What was it like for you after you fled?</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Where did you go?</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Where did you find help?</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Where did you settle?</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How was your life turned “inside out?</a:t>
            </a:r>
            <a:r>
              <a:rPr lang="en-US" dirty="0">
                <a:solidFill>
                  <a:schemeClr val="dk1"/>
                </a:solidFill>
              </a:rPr>
              <a:t>”</a:t>
            </a:r>
            <a:endParaRPr dirty="0">
              <a:solidFill>
                <a:schemeClr val="dk1"/>
              </a:solidFill>
            </a:endParaRPr>
          </a:p>
          <a:p>
            <a:pPr marL="0" lvl="0" indent="0" rtl="0">
              <a:spcBef>
                <a:spcPts val="0"/>
              </a:spcBef>
              <a:spcAft>
                <a:spcPts val="0"/>
              </a:spcAft>
              <a:buNone/>
            </a:pPr>
            <a:endParaRPr dirty="0"/>
          </a:p>
        </p:txBody>
      </p:sp>
      <p:pic>
        <p:nvPicPr>
          <p:cNvPr id="5" name="Google Shape;263;p46"/>
          <p:cNvPicPr preferRelativeResize="0"/>
          <p:nvPr/>
        </p:nvPicPr>
        <p:blipFill>
          <a:blip r:embed="rId3">
            <a:alphaModFix/>
          </a:blip>
          <a:stretch>
            <a:fillRect/>
          </a:stretch>
        </p:blipFill>
        <p:spPr>
          <a:xfrm>
            <a:off x="8328923" y="4365171"/>
            <a:ext cx="546921" cy="58742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9"/>
          <p:cNvSpPr txBox="1">
            <a:spLocks noGrp="1"/>
          </p:cNvSpPr>
          <p:nvPr>
            <p:ph type="title"/>
          </p:nvPr>
        </p:nvSpPr>
        <p:spPr>
          <a:xfrm>
            <a:off x="311700" y="334175"/>
            <a:ext cx="8520600" cy="1171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a:t>
            </a:r>
            <a:r>
              <a:rPr lang="en" b="1"/>
              <a:t>gather more details </a:t>
            </a:r>
            <a:r>
              <a:rPr lang="en"/>
              <a:t>for your poem!</a:t>
            </a:r>
            <a:endParaRPr/>
          </a:p>
        </p:txBody>
      </p:sp>
      <p:sp>
        <p:nvSpPr>
          <p:cNvPr id="283" name="Google Shape;283;p49"/>
          <p:cNvSpPr txBox="1">
            <a:spLocks noGrp="1"/>
          </p:cNvSpPr>
          <p:nvPr>
            <p:ph type="body" idx="1"/>
          </p:nvPr>
        </p:nvSpPr>
        <p:spPr>
          <a:xfrm>
            <a:off x="311700" y="1654150"/>
            <a:ext cx="8520600" cy="33162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In your pairs, </a:t>
            </a:r>
            <a:r>
              <a:rPr lang="en" b="1" dirty="0">
                <a:solidFill>
                  <a:schemeClr val="dk1"/>
                </a:solidFill>
              </a:rPr>
              <a:t>decide who will be Number 1 and who will be Number 2.</a:t>
            </a:r>
          </a:p>
          <a:p>
            <a:pPr marL="457200" lvl="0" indent="-342900" rtl="0">
              <a:spcBef>
                <a:spcPts val="0"/>
              </a:spcBef>
              <a:spcAft>
                <a:spcPts val="0"/>
              </a:spcAft>
              <a:buClr>
                <a:schemeClr val="dk1"/>
              </a:buClr>
              <a:buSzPts val="1800"/>
              <a:buFont typeface="Century Gothic"/>
              <a:buAutoNum type="arabicPeriod"/>
            </a:pPr>
            <a:endParaRPr lang="en" b="1"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b="1" dirty="0">
                <a:solidFill>
                  <a:schemeClr val="dk1"/>
                </a:solidFill>
              </a:rPr>
              <a:t>Number 1</a:t>
            </a:r>
            <a:r>
              <a:rPr lang="en" dirty="0">
                <a:solidFill>
                  <a:schemeClr val="dk1"/>
                </a:solidFill>
              </a:rPr>
              <a:t>, use your character profile to</a:t>
            </a:r>
            <a:r>
              <a:rPr lang="en" b="1" dirty="0">
                <a:solidFill>
                  <a:schemeClr val="dk1"/>
                </a:solidFill>
              </a:rPr>
              <a:t> pretend to be your character.</a:t>
            </a:r>
          </a:p>
          <a:p>
            <a:pPr marL="457200" lvl="0" indent="-342900" rtl="0">
              <a:spcBef>
                <a:spcPts val="0"/>
              </a:spcBef>
              <a:spcAft>
                <a:spcPts val="0"/>
              </a:spcAft>
              <a:buClr>
                <a:schemeClr val="dk1"/>
              </a:buClr>
              <a:buSzPts val="1800"/>
              <a:buFont typeface="Century Gothic"/>
              <a:buAutoNum type="arabicPeriod"/>
            </a:pPr>
            <a:endParaRPr lang="en" b="1"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b="1" dirty="0">
                <a:solidFill>
                  <a:schemeClr val="dk1"/>
                </a:solidFill>
              </a:rPr>
              <a:t>Number 2</a:t>
            </a:r>
            <a:r>
              <a:rPr lang="en" dirty="0">
                <a:solidFill>
                  <a:schemeClr val="dk1"/>
                </a:solidFill>
              </a:rPr>
              <a:t>, </a:t>
            </a:r>
            <a:r>
              <a:rPr lang="en" b="1" dirty="0">
                <a:solidFill>
                  <a:schemeClr val="dk1"/>
                </a:solidFill>
              </a:rPr>
              <a:t>interview Number 1 </a:t>
            </a:r>
            <a:r>
              <a:rPr lang="en" dirty="0">
                <a:solidFill>
                  <a:schemeClr val="dk1"/>
                </a:solidFill>
              </a:rPr>
              <a:t>using the following questions:</a:t>
            </a:r>
            <a:endParaRPr dirty="0">
              <a:solidFill>
                <a:schemeClr val="dk1"/>
              </a:solidFill>
            </a:endParaRPr>
          </a:p>
          <a:p>
            <a:pPr marL="457200" lvl="0" indent="0" rtl="0">
              <a:spcBef>
                <a:spcPts val="0"/>
              </a:spcBef>
              <a:spcAft>
                <a:spcPts val="0"/>
              </a:spcAft>
              <a:buNone/>
            </a:pPr>
            <a:r>
              <a:rPr lang="en" dirty="0">
                <a:solidFill>
                  <a:schemeClr val="dk1"/>
                </a:solidFill>
              </a:rPr>
              <a:t>• 	Who are you?</a:t>
            </a:r>
            <a:endParaRPr dirty="0">
              <a:solidFill>
                <a:schemeClr val="dk1"/>
              </a:solidFill>
            </a:endParaRPr>
          </a:p>
          <a:p>
            <a:pPr marL="457200" lvl="0" indent="0" rtl="0">
              <a:spcBef>
                <a:spcPts val="0"/>
              </a:spcBef>
              <a:spcAft>
                <a:spcPts val="0"/>
              </a:spcAft>
              <a:buNone/>
            </a:pPr>
            <a:r>
              <a:rPr lang="en" dirty="0">
                <a:solidFill>
                  <a:schemeClr val="dk1"/>
                </a:solidFill>
              </a:rPr>
              <a:t>• 	Where did you come from?</a:t>
            </a:r>
            <a:endParaRPr dirty="0">
              <a:solidFill>
                <a:schemeClr val="dk1"/>
              </a:solidFill>
            </a:endParaRPr>
          </a:p>
          <a:p>
            <a:pPr marL="457200" lvl="0" indent="0" rtl="0">
              <a:spcBef>
                <a:spcPts val="0"/>
              </a:spcBef>
              <a:spcAft>
                <a:spcPts val="0"/>
              </a:spcAft>
              <a:buNone/>
            </a:pPr>
            <a:r>
              <a:rPr lang="en" dirty="0">
                <a:solidFill>
                  <a:schemeClr val="dk1"/>
                </a:solidFill>
              </a:rPr>
              <a:t>• 	Why did you flee?</a:t>
            </a:r>
            <a:endParaRPr dirty="0">
              <a:solidFill>
                <a:schemeClr val="dk1"/>
              </a:solidFill>
            </a:endParaRPr>
          </a:p>
          <a:p>
            <a:pPr marL="457200" lvl="0" indent="0" rtl="0">
              <a:spcBef>
                <a:spcPts val="0"/>
              </a:spcBef>
              <a:spcAft>
                <a:spcPts val="0"/>
              </a:spcAft>
              <a:buNone/>
            </a:pPr>
            <a:r>
              <a:rPr lang="en" dirty="0">
                <a:solidFill>
                  <a:schemeClr val="dk1"/>
                </a:solidFill>
              </a:rPr>
              <a:t>• 	Where did you flee to?</a:t>
            </a:r>
            <a:endParaRPr dirty="0">
              <a:solidFill>
                <a:schemeClr val="dk1"/>
              </a:solidFill>
            </a:endParaRPr>
          </a:p>
          <a:p>
            <a:pPr marL="45720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Font typeface="+mj-lt"/>
              <a:buAutoNum type="arabicPeriod" startAt="4"/>
            </a:pPr>
            <a:r>
              <a:rPr lang="en" b="1" dirty="0">
                <a:solidFill>
                  <a:schemeClr val="dk1"/>
                </a:solidFill>
              </a:rPr>
              <a:t>Switch roles.</a:t>
            </a:r>
            <a:endParaRPr b="1" dirty="0">
              <a:solidFill>
                <a:schemeClr val="dk1"/>
              </a:solidFill>
            </a:endParaRPr>
          </a:p>
          <a:p>
            <a:pPr marL="0" lvl="0" indent="0" rtl="0">
              <a:spcBef>
                <a:spcPts val="0"/>
              </a:spcBef>
              <a:spcAft>
                <a:spcPts val="0"/>
              </a:spcAft>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5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89" name="Google Shape;289;p5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000" dirty="0">
                <a:solidFill>
                  <a:schemeClr val="dk1"/>
                </a:solidFill>
              </a:rPr>
              <a:t>Familiarize yourself with the rest of the “</a:t>
            </a:r>
            <a:r>
              <a:rPr lang="en" sz="2000" b="1" dirty="0">
                <a:solidFill>
                  <a:schemeClr val="dk1"/>
                </a:solidFill>
              </a:rPr>
              <a:t>Inside Out” Poem graphic organizer </a:t>
            </a:r>
            <a:r>
              <a:rPr lang="en" sz="2000" dirty="0">
                <a:solidFill>
                  <a:schemeClr val="dk1"/>
                </a:solidFill>
              </a:rPr>
              <a:t>to get ready for the next lesson. </a:t>
            </a:r>
            <a:endParaRPr sz="2000" dirty="0">
              <a:solidFill>
                <a:schemeClr val="dk1"/>
              </a:solidFill>
            </a:endParaRPr>
          </a:p>
          <a:p>
            <a:pPr marL="0" lvl="0" indent="0">
              <a:spcBef>
                <a:spcPts val="0"/>
              </a:spcBef>
              <a:spcAft>
                <a:spcPts val="0"/>
              </a:spcAft>
              <a:buNone/>
            </a:pPr>
            <a:endParaRPr sz="2000" dirty="0">
              <a:solidFill>
                <a:schemeClr val="dk1"/>
              </a:solidFill>
            </a:endParaRPr>
          </a:p>
          <a:p>
            <a:pPr marL="457200" lvl="0" indent="-355600">
              <a:spcBef>
                <a:spcPts val="0"/>
              </a:spcBef>
              <a:spcAft>
                <a:spcPts val="0"/>
              </a:spcAft>
              <a:buClr>
                <a:schemeClr val="dk1"/>
              </a:buClr>
              <a:buSzPts val="2000"/>
              <a:buChar char="●"/>
            </a:pPr>
            <a:r>
              <a:rPr lang="en" sz="2000" dirty="0">
                <a:solidFill>
                  <a:schemeClr val="dk1"/>
                </a:solidFill>
              </a:rPr>
              <a:t>Be clear about what you think should be recorded in each column and why so that you are prepared for a discussion. </a:t>
            </a:r>
            <a:endParaRPr sz="2000" dirty="0">
              <a:solidFill>
                <a:schemeClr val="dk1"/>
              </a:solidFill>
            </a:endParaRPr>
          </a:p>
          <a:p>
            <a:pPr marL="0" lvl="0" indent="0">
              <a:spcBef>
                <a:spcPts val="0"/>
              </a:spcBef>
              <a:spcAft>
                <a:spcPts val="0"/>
              </a:spcAft>
              <a:buNone/>
            </a:pPr>
            <a:endParaRPr sz="2000" dirty="0">
              <a:solidFill>
                <a:schemeClr val="dk1"/>
              </a:solidFill>
            </a:endParaRPr>
          </a:p>
          <a:p>
            <a:pPr marL="457200" lvl="0" indent="-355600">
              <a:spcBef>
                <a:spcPts val="0"/>
              </a:spcBef>
              <a:spcAft>
                <a:spcPts val="0"/>
              </a:spcAft>
              <a:buClr>
                <a:schemeClr val="dk1"/>
              </a:buClr>
              <a:buSzPts val="2000"/>
              <a:buChar char="●"/>
            </a:pPr>
            <a:r>
              <a:rPr lang="en" sz="2000" dirty="0">
                <a:solidFill>
                  <a:schemeClr val="dk1"/>
                </a:solidFill>
              </a:rPr>
              <a:t>Do not record anything else on the organizer yet.</a:t>
            </a:r>
            <a:endParaRPr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06285"/>
            <a:ext cx="7886700" cy="696685"/>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358570"/>
            <a:ext cx="7886700" cy="1313543"/>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78A8B9F2-BC2D-4443-81FA-C8CB45814BC9}"/>
              </a:ext>
            </a:extLst>
          </p:cNvPr>
          <p:cNvPicPr>
            <a:picLocks noChangeAspect="1"/>
          </p:cNvPicPr>
          <p:nvPr/>
        </p:nvPicPr>
        <p:blipFill>
          <a:blip r:embed="rId3"/>
          <a:stretch>
            <a:fillRect/>
          </a:stretch>
        </p:blipFill>
        <p:spPr>
          <a:xfrm>
            <a:off x="3523983" y="227693"/>
            <a:ext cx="2096033" cy="963328"/>
          </a:xfrm>
          <a:prstGeom prst="rect">
            <a:avLst/>
          </a:prstGeom>
        </p:spPr>
      </p:pic>
    </p:spTree>
    <p:extLst>
      <p:ext uri="{BB962C8B-B14F-4D97-AF65-F5344CB8AC3E}">
        <p14:creationId xmlns:p14="http://schemas.microsoft.com/office/powerpoint/2010/main" val="8255645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41974676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2406292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738EA4FB-E9D4-43E0-A28A-5730B1F1A395}"/>
              </a:ext>
            </a:extLst>
          </p:cNvPr>
          <p:cNvPicPr>
            <a:picLocks noChangeAspect="1"/>
          </p:cNvPicPr>
          <p:nvPr/>
        </p:nvPicPr>
        <p:blipFill>
          <a:blip r:embed="rId3"/>
          <a:stretch>
            <a:fillRect/>
          </a:stretch>
        </p:blipFill>
        <p:spPr>
          <a:xfrm>
            <a:off x="8360229" y="4451385"/>
            <a:ext cx="586801" cy="586801"/>
          </a:xfrm>
          <a:prstGeom prst="rect">
            <a:avLst/>
          </a:prstGeom>
        </p:spPr>
      </p:pic>
    </p:spTree>
    <p:extLst>
      <p:ext uri="{BB962C8B-B14F-4D97-AF65-F5344CB8AC3E}">
        <p14:creationId xmlns:p14="http://schemas.microsoft.com/office/powerpoint/2010/main" val="1614497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3</a:t>
            </a:r>
            <a:r>
              <a:rPr lang="en" sz="3400"/>
              <a:t>: Lesson </a:t>
            </a:r>
            <a:r>
              <a:rPr lang="en"/>
              <a:t>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211" name="Google Shape;211;p38"/>
          <p:cNvSpPr txBox="1">
            <a:spLocks noGrp="1"/>
          </p:cNvSpPr>
          <p:nvPr>
            <p:ph type="body" idx="1"/>
          </p:nvPr>
        </p:nvSpPr>
        <p:spPr>
          <a:xfrm>
            <a:off x="311700" y="1381550"/>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 </a:t>
            </a:r>
            <a:r>
              <a:rPr lang="en" dirty="0">
                <a:solidFill>
                  <a:schemeClr val="dk1"/>
                </a:solidFill>
              </a:rPr>
              <a:t>Materials and classroom preparation</a:t>
            </a:r>
            <a:r>
              <a:rPr lang="en-US" dirty="0">
                <a:solidFill>
                  <a:schemeClr val="dk1"/>
                </a:solidFill>
              </a:rPr>
              <a:t>:</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Post the Learning Targets and directions for closing activity.</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Ensure that Research Teams have all of the materials they need in their team folder in preparation for this research time.</a:t>
            </a: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1104463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dirty="0"/>
              <a:t>Grade </a:t>
            </a:r>
            <a:r>
              <a:rPr lang="en" dirty="0"/>
              <a:t>8</a:t>
            </a:r>
            <a:r>
              <a:rPr lang="en" sz="3400" dirty="0"/>
              <a:t>: Module </a:t>
            </a:r>
            <a:r>
              <a:rPr lang="en" dirty="0"/>
              <a:t>1</a:t>
            </a:r>
            <a:r>
              <a:rPr lang="en" sz="3400" dirty="0"/>
              <a:t>: Unit </a:t>
            </a:r>
            <a:r>
              <a:rPr lang="en" dirty="0"/>
              <a:t>3</a:t>
            </a:r>
            <a:r>
              <a:rPr lang="en" sz="3400" dirty="0"/>
              <a:t>: Lesson </a:t>
            </a:r>
            <a:r>
              <a:rPr lang="en" dirty="0"/>
              <a:t>1</a:t>
            </a:r>
            <a:endParaRPr sz="3400" dirty="0"/>
          </a:p>
          <a:p>
            <a:pPr marL="0" lvl="0" indent="0" rtl="0">
              <a:lnSpc>
                <a:spcPct val="90000"/>
              </a:lnSpc>
              <a:spcBef>
                <a:spcPts val="0"/>
              </a:spcBef>
              <a:spcAft>
                <a:spcPts val="0"/>
              </a:spcAft>
              <a:buNone/>
            </a:pPr>
            <a:r>
              <a:rPr lang="en" sz="1800" b="1" dirty="0"/>
              <a:t>Teacher slide, before teaching.</a:t>
            </a:r>
            <a:endParaRPr sz="1800" dirty="0"/>
          </a:p>
        </p:txBody>
      </p:sp>
      <p:sp>
        <p:nvSpPr>
          <p:cNvPr id="217" name="Google Shape;217;p3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 </a:t>
            </a:r>
            <a:r>
              <a:rPr lang="en" dirty="0">
                <a:solidFill>
                  <a:schemeClr val="dk1"/>
                </a:solidFill>
              </a:rPr>
              <a:t>Reading and protocols to read in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dirty="0">
                <a:solidFill>
                  <a:schemeClr val="dk1"/>
                </a:solidFill>
              </a:rPr>
              <a:t>Review the </a:t>
            </a:r>
            <a:r>
              <a:rPr lang="en" b="1" dirty="0">
                <a:solidFill>
                  <a:schemeClr val="dk1"/>
                </a:solidFill>
              </a:rPr>
              <a:t>“Inside Out” Poem graphic organizer </a:t>
            </a:r>
            <a:r>
              <a:rPr lang="en" dirty="0">
                <a:solidFill>
                  <a:schemeClr val="dk1"/>
                </a:solidFill>
              </a:rPr>
              <a:t>for clarity to support during work time.</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dirty="0">
                <a:solidFill>
                  <a:schemeClr val="dk1"/>
                </a:solidFill>
              </a:rPr>
              <a:t>Revisit the </a:t>
            </a:r>
            <a:r>
              <a:rPr lang="en" b="1" dirty="0">
                <a:solidFill>
                  <a:schemeClr val="dk1"/>
                </a:solidFill>
              </a:rPr>
              <a:t>Student-Friendly Performance Task Prompt</a:t>
            </a:r>
            <a:r>
              <a:rPr lang="en" dirty="0">
                <a:solidFill>
                  <a:schemeClr val="dk1"/>
                </a:solidFill>
              </a:rPr>
              <a:t>. (see Lesson 18).</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40"/>
          <p:cNvSpPr txBox="1">
            <a:spLocks noGrp="1"/>
          </p:cNvSpPr>
          <p:nvPr>
            <p:ph type="title"/>
          </p:nvPr>
        </p:nvSpPr>
        <p:spPr>
          <a:xfrm>
            <a:off x="432714" y="429555"/>
            <a:ext cx="7886700" cy="10368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rgbClr val="000000"/>
              </a:buClr>
              <a:buSzPts val="3000"/>
              <a:buFont typeface="Century Gothic"/>
              <a:buNone/>
            </a:pPr>
            <a:r>
              <a:rPr lang="en" sz="3400" b="0" i="0" u="none" strike="noStrike" cap="none" dirty="0">
                <a:solidFill>
                  <a:srgbClr val="000000"/>
                </a:solidFill>
                <a:latin typeface="Century Gothic"/>
                <a:ea typeface="Century Gothic"/>
                <a:cs typeface="Century Gothic"/>
                <a:sym typeface="Century Gothic"/>
              </a:rPr>
              <a:t>Grade 8: Module 1: Unit 3: Lesson 1</a:t>
            </a:r>
            <a:br>
              <a:rPr lang="en" sz="3000" b="0" i="0" u="none" strike="noStrike" cap="none" dirty="0">
                <a:solidFill>
                  <a:srgbClr val="000000"/>
                </a:solidFill>
                <a:latin typeface="Century Gothic"/>
                <a:ea typeface="Century Gothic"/>
                <a:cs typeface="Century Gothic"/>
                <a:sym typeface="Century Gothic"/>
              </a:rPr>
            </a:br>
            <a:r>
              <a:rPr lang="en" sz="1800" b="1" i="0" u="none" strike="noStrike" cap="none" dirty="0">
                <a:solidFill>
                  <a:srgbClr val="000000"/>
                </a:solidFill>
                <a:latin typeface="Century Gothic"/>
                <a:ea typeface="Century Gothic"/>
                <a:cs typeface="Century Gothic"/>
                <a:sym typeface="Century Gothic"/>
              </a:rPr>
              <a:t>Teacher slide, before teaching.</a:t>
            </a:r>
            <a:br>
              <a:rPr lang="en" sz="1800" b="0" i="0" u="none" strike="noStrike" cap="none" dirty="0">
                <a:solidFill>
                  <a:srgbClr val="000000"/>
                </a:solidFill>
                <a:latin typeface="Century Gothic"/>
                <a:ea typeface="Century Gothic"/>
                <a:cs typeface="Century Gothic"/>
                <a:sym typeface="Century Gothic"/>
              </a:rPr>
            </a:br>
            <a:endParaRPr sz="1800" b="0" i="0" u="none" strike="noStrike" cap="none" dirty="0">
              <a:solidFill>
                <a:schemeClr val="dk1"/>
              </a:solidFill>
              <a:sym typeface="Calibri"/>
            </a:endParaRPr>
          </a:p>
        </p:txBody>
      </p:sp>
      <p:sp>
        <p:nvSpPr>
          <p:cNvPr id="224" name="Google Shape;224;p40"/>
          <p:cNvSpPr txBox="1">
            <a:spLocks noGrp="1"/>
          </p:cNvSpPr>
          <p:nvPr>
            <p:ph type="body" idx="1"/>
          </p:nvPr>
        </p:nvSpPr>
        <p:spPr>
          <a:xfrm>
            <a:off x="432714" y="1369219"/>
            <a:ext cx="8082636" cy="3263400"/>
          </a:xfrm>
          <a:prstGeom prst="rect">
            <a:avLst/>
          </a:prstGeom>
          <a:noFill/>
          <a:ln>
            <a:noFill/>
          </a:ln>
        </p:spPr>
        <p:txBody>
          <a:bodyPr spcFirstLastPara="1" wrap="square" lIns="68575" tIns="34275" rIns="68575" bIns="34275" anchor="t" anchorCtr="0">
            <a:noAutofit/>
          </a:bodyPr>
          <a:lstStyle/>
          <a:p>
            <a:pPr marL="0" marR="0" lvl="0" indent="0" algn="l" rtl="0">
              <a:lnSpc>
                <a:spcPct val="80000"/>
              </a:lnSpc>
              <a:spcBef>
                <a:spcPts val="0"/>
              </a:spcBef>
              <a:spcAft>
                <a:spcPts val="0"/>
              </a:spcAft>
              <a:buClr>
                <a:schemeClr val="dk1"/>
              </a:buClr>
              <a:buSzPts val="1500"/>
              <a:buFont typeface="Arial"/>
              <a:buNone/>
            </a:pPr>
            <a:r>
              <a:rPr lang="en" sz="1500" b="1" i="0" u="none" strike="noStrike" cap="none" dirty="0">
                <a:solidFill>
                  <a:schemeClr val="dk1"/>
                </a:solidFill>
                <a:latin typeface="Century Gothic"/>
                <a:ea typeface="Century Gothic"/>
                <a:cs typeface="Century Gothic"/>
                <a:sym typeface="Century Gothic"/>
              </a:rPr>
              <a:t>Preparing Independent Reading Libraries and for Student Book Selection</a:t>
            </a:r>
            <a:endParaRPr sz="1500" dirty="0"/>
          </a:p>
          <a:p>
            <a:pPr marL="177800" marR="0" lvl="0" indent="-76200" algn="l" rtl="0">
              <a:lnSpc>
                <a:spcPct val="80000"/>
              </a:lnSpc>
              <a:spcBef>
                <a:spcPts val="800"/>
              </a:spcBef>
              <a:spcAft>
                <a:spcPts val="0"/>
              </a:spcAft>
              <a:buClr>
                <a:schemeClr val="dk1"/>
              </a:buClr>
              <a:buSzPts val="1500"/>
              <a:buFont typeface="Arial"/>
              <a:buNone/>
            </a:pPr>
            <a:endParaRPr sz="1500" b="0" i="0" u="none" strike="noStrike" cap="none" dirty="0">
              <a:solidFill>
                <a:schemeClr val="dk1"/>
              </a:solidFill>
              <a:latin typeface="Century Gothic"/>
              <a:ea typeface="Century Gothic"/>
              <a:cs typeface="Century Gothic"/>
              <a:sym typeface="Century Gothic"/>
            </a:endParaRPr>
          </a:p>
          <a:p>
            <a:pPr marL="177800" marR="0" lvl="0" indent="-171450" algn="l" rtl="0">
              <a:lnSpc>
                <a:spcPct val="80000"/>
              </a:lnSpc>
              <a:spcBef>
                <a:spcPts val="800"/>
              </a:spcBef>
              <a:spcAft>
                <a:spcPts val="0"/>
              </a:spcAft>
              <a:buClr>
                <a:schemeClr val="dk1"/>
              </a:buClr>
              <a:buSzPts val="1300"/>
              <a:buFont typeface="Arial"/>
              <a:buChar char="•"/>
            </a:pPr>
            <a:r>
              <a:rPr lang="en" sz="1500" b="0" i="0" u="none" strike="noStrike" cap="none" dirty="0">
                <a:solidFill>
                  <a:schemeClr val="dk1"/>
                </a:solidFill>
                <a:latin typeface="Century Gothic"/>
                <a:ea typeface="Century Gothic"/>
                <a:cs typeface="Century Gothic"/>
                <a:sym typeface="Century Gothic"/>
              </a:rPr>
              <a:t>Classroom libraries have been purchased for you from Scholastic for every ELA room. </a:t>
            </a:r>
            <a:endParaRPr sz="1500" dirty="0"/>
          </a:p>
          <a:p>
            <a:pPr marL="177800" marR="0" lvl="0" indent="-171450" algn="l" rtl="0">
              <a:lnSpc>
                <a:spcPct val="80000"/>
              </a:lnSpc>
              <a:spcBef>
                <a:spcPts val="800"/>
              </a:spcBef>
              <a:spcAft>
                <a:spcPts val="0"/>
              </a:spcAft>
              <a:buClr>
                <a:schemeClr val="dk1"/>
              </a:buClr>
              <a:buSzPts val="1300"/>
              <a:buFont typeface="Arial"/>
              <a:buChar char="•"/>
            </a:pPr>
            <a:r>
              <a:rPr lang="en" sz="1500" b="0" i="0" u="none" strike="noStrike" cap="none" dirty="0">
                <a:solidFill>
                  <a:schemeClr val="dk1"/>
                </a:solidFill>
                <a:latin typeface="Century Gothic"/>
                <a:ea typeface="Century Gothic"/>
                <a:cs typeface="Century Gothic"/>
                <a:sym typeface="Century Gothic"/>
              </a:rPr>
              <a:t>The books are at a wide mix of reading levels and the topics match with many of the core readings your students will do in EL.</a:t>
            </a:r>
            <a:endParaRPr sz="1500" dirty="0"/>
          </a:p>
          <a:p>
            <a:pPr marL="177800" marR="0" lvl="0" indent="-171450" algn="l" rtl="0">
              <a:lnSpc>
                <a:spcPct val="80000"/>
              </a:lnSpc>
              <a:spcBef>
                <a:spcPts val="800"/>
              </a:spcBef>
              <a:spcAft>
                <a:spcPts val="0"/>
              </a:spcAft>
              <a:buClr>
                <a:schemeClr val="dk1"/>
              </a:buClr>
              <a:buSzPts val="1300"/>
              <a:buFont typeface="Arial"/>
              <a:buChar char="•"/>
            </a:pPr>
            <a:r>
              <a:rPr lang="en" sz="1500" b="0" i="0" u="none" strike="noStrike" cap="none" dirty="0">
                <a:solidFill>
                  <a:schemeClr val="dk1"/>
                </a:solidFill>
                <a:latin typeface="Century Gothic"/>
                <a:ea typeface="Century Gothic"/>
                <a:cs typeface="Century Gothic"/>
                <a:sym typeface="Century Gothic"/>
              </a:rPr>
              <a:t>The lessons will refer to students having and reading a book independently from time to time. </a:t>
            </a:r>
            <a:endParaRPr sz="1500" dirty="0"/>
          </a:p>
          <a:p>
            <a:pPr marL="177800" marR="0" lvl="0" indent="-171450" algn="l" rtl="0">
              <a:lnSpc>
                <a:spcPct val="80000"/>
              </a:lnSpc>
              <a:spcBef>
                <a:spcPts val="800"/>
              </a:spcBef>
              <a:spcAft>
                <a:spcPts val="0"/>
              </a:spcAft>
              <a:buClr>
                <a:schemeClr val="dk1"/>
              </a:buClr>
              <a:buSzPts val="1300"/>
              <a:buFont typeface="Arial"/>
              <a:buChar char="•"/>
            </a:pPr>
            <a:r>
              <a:rPr lang="en" sz="1500" b="0" i="0" u="none" strike="noStrike" cap="none" dirty="0">
                <a:solidFill>
                  <a:schemeClr val="dk1"/>
                </a:solidFill>
                <a:latin typeface="Century Gothic"/>
                <a:ea typeface="Century Gothic"/>
                <a:cs typeface="Century Gothic"/>
                <a:sym typeface="Century Gothic"/>
              </a:rPr>
              <a:t>Sometimes the homework will ask students to read their independent books.</a:t>
            </a:r>
            <a:endParaRPr sz="1500" dirty="0"/>
          </a:p>
          <a:p>
            <a:pPr marL="177800" marR="0" lvl="0" indent="-171450" algn="l" rtl="0">
              <a:lnSpc>
                <a:spcPct val="80000"/>
              </a:lnSpc>
              <a:spcBef>
                <a:spcPts val="800"/>
              </a:spcBef>
              <a:spcAft>
                <a:spcPts val="0"/>
              </a:spcAft>
              <a:buClr>
                <a:schemeClr val="dk1"/>
              </a:buClr>
              <a:buSzPts val="1300"/>
              <a:buFont typeface="Arial"/>
              <a:buChar char="•"/>
            </a:pPr>
            <a:r>
              <a:rPr lang="en" sz="1500" b="0" i="0" u="none" strike="noStrike" cap="none" dirty="0">
                <a:solidFill>
                  <a:schemeClr val="dk1"/>
                </a:solidFill>
                <a:latin typeface="Century Gothic"/>
                <a:ea typeface="Century Gothic"/>
                <a:cs typeface="Century Gothic"/>
                <a:sym typeface="Century Gothic"/>
              </a:rPr>
              <a:t>It would be good to have your classroom library set up and ready before students arrive. </a:t>
            </a:r>
            <a:endParaRPr sz="1500" dirty="0"/>
          </a:p>
          <a:p>
            <a:pPr marL="177800" marR="0" lvl="0" indent="-171450" algn="l" rtl="0">
              <a:lnSpc>
                <a:spcPct val="80000"/>
              </a:lnSpc>
              <a:spcBef>
                <a:spcPts val="800"/>
              </a:spcBef>
              <a:spcAft>
                <a:spcPts val="0"/>
              </a:spcAft>
              <a:buClr>
                <a:schemeClr val="dk1"/>
              </a:buClr>
              <a:buSzPts val="1300"/>
              <a:buFont typeface="Arial"/>
              <a:buChar char="•"/>
            </a:pPr>
            <a:r>
              <a:rPr lang="en" sz="1500" b="0" i="0" u="none" strike="noStrike" cap="none" dirty="0">
                <a:solidFill>
                  <a:schemeClr val="dk1"/>
                </a:solidFill>
                <a:latin typeface="Century Gothic"/>
                <a:ea typeface="Century Gothic"/>
                <a:cs typeface="Century Gothic"/>
                <a:sym typeface="Century Gothic"/>
              </a:rPr>
              <a:t>Many students may need your assistance to pick a book that is right for their current reading ability. </a:t>
            </a:r>
            <a:endParaRPr sz="1500" dirty="0"/>
          </a:p>
          <a:p>
            <a:pPr marL="177800" marR="0" lvl="0" indent="-171450" algn="l" rtl="0">
              <a:lnSpc>
                <a:spcPct val="80000"/>
              </a:lnSpc>
              <a:spcBef>
                <a:spcPts val="800"/>
              </a:spcBef>
              <a:spcAft>
                <a:spcPts val="0"/>
              </a:spcAft>
              <a:buClr>
                <a:schemeClr val="dk1"/>
              </a:buClr>
              <a:buSzPts val="1300"/>
              <a:buFont typeface="Arial"/>
              <a:buChar char="•"/>
            </a:pPr>
            <a:r>
              <a:rPr lang="en" sz="1500" b="0" i="0" u="none" strike="noStrike" cap="none" dirty="0">
                <a:solidFill>
                  <a:schemeClr val="dk1"/>
                </a:solidFill>
                <a:latin typeface="Century Gothic"/>
                <a:ea typeface="Century Gothic"/>
                <a:cs typeface="Century Gothic"/>
                <a:sym typeface="Century Gothic"/>
              </a:rPr>
              <a:t>You can use Small Group Block to help students pick out books the first lesson independent reading books are mentioned. </a:t>
            </a:r>
            <a:endParaRPr sz="1500" dirty="0"/>
          </a:p>
          <a:p>
            <a:pPr marL="177800" marR="0" lvl="0" indent="-76200" algn="l" rtl="0">
              <a:lnSpc>
                <a:spcPct val="80000"/>
              </a:lnSpc>
              <a:spcBef>
                <a:spcPts val="800"/>
              </a:spcBef>
              <a:spcAft>
                <a:spcPts val="0"/>
              </a:spcAft>
              <a:buClr>
                <a:schemeClr val="dk1"/>
              </a:buClr>
              <a:buSzPts val="1500"/>
              <a:buFont typeface="Arial"/>
              <a:buNone/>
            </a:pPr>
            <a:endParaRPr sz="15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6"/>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200"/>
              <a:buFont typeface="Arial"/>
              <a:buNone/>
            </a:pPr>
            <a:endParaRPr sz="3200" b="0" i="0" u="none" strike="noStrike" cap="none">
              <a:solidFill>
                <a:schemeClr val="dk1"/>
              </a:solidFill>
              <a:latin typeface="Calibri"/>
              <a:ea typeface="Calibri"/>
              <a:cs typeface="Calibri"/>
              <a:sym typeface="Calibri"/>
            </a:endParaRPr>
          </a:p>
          <a:p>
            <a:pPr marL="0" marR="0" lvl="0" indent="0" algn="l" rtl="0">
              <a:spcBef>
                <a:spcPts val="640"/>
              </a:spcBef>
              <a:spcAft>
                <a:spcPts val="0"/>
              </a:spcAft>
              <a:buClr>
                <a:schemeClr val="dk1"/>
              </a:buClr>
              <a:buSzPts val="3200"/>
              <a:buFont typeface="Arial"/>
              <a:buNone/>
            </a:pPr>
            <a:endParaRPr sz="3200" b="0" i="0" u="none" strike="noStrike" cap="none">
              <a:solidFill>
                <a:schemeClr val="dk1"/>
              </a:solidFill>
              <a:latin typeface="Calibri"/>
              <a:ea typeface="Calibri"/>
              <a:cs typeface="Calibri"/>
              <a:sym typeface="Calibri"/>
            </a:endParaRPr>
          </a:p>
          <a:p>
            <a:pPr marL="0" marR="0" lvl="0" indent="0" algn="l" rtl="0">
              <a:spcBef>
                <a:spcPts val="640"/>
              </a:spcBef>
              <a:spcAft>
                <a:spcPts val="0"/>
              </a:spcAft>
              <a:buClr>
                <a:schemeClr val="dk1"/>
              </a:buClr>
              <a:buSzPts val="3200"/>
              <a:buFont typeface="Arial"/>
              <a:buNone/>
            </a:pPr>
            <a:endParaRPr sz="3200" b="0" i="0" u="none" strike="noStrike" cap="none">
              <a:solidFill>
                <a:schemeClr val="dk1"/>
              </a:solidFill>
              <a:latin typeface="Calibri"/>
              <a:ea typeface="Calibri"/>
              <a:cs typeface="Calibri"/>
              <a:sym typeface="Calibri"/>
            </a:endParaRPr>
          </a:p>
          <a:p>
            <a:pPr marL="0" marR="0" lvl="0" indent="0" algn="l" rtl="0">
              <a:spcBef>
                <a:spcPts val="640"/>
              </a:spcBef>
              <a:spcAft>
                <a:spcPts val="0"/>
              </a:spcAft>
              <a:buClr>
                <a:schemeClr val="dk1"/>
              </a:buClr>
              <a:buSzPts val="3200"/>
              <a:buFont typeface="Arial"/>
              <a:buNone/>
            </a:pPr>
            <a:endParaRPr sz="3200" b="0" i="0" u="none" strike="noStrike" cap="none">
              <a:solidFill>
                <a:schemeClr val="dk1"/>
              </a:solidFill>
              <a:latin typeface="Calibri"/>
              <a:ea typeface="Calibri"/>
              <a:cs typeface="Calibri"/>
              <a:sym typeface="Calibri"/>
            </a:endParaRPr>
          </a:p>
        </p:txBody>
      </p:sp>
      <p:sp>
        <p:nvSpPr>
          <p:cNvPr id="113" name="Google Shape;113;p16"/>
          <p:cNvSpPr txBox="1"/>
          <p:nvPr/>
        </p:nvSpPr>
        <p:spPr>
          <a:xfrm>
            <a:off x="609600" y="1314450"/>
            <a:ext cx="8229600" cy="339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200"/>
              <a:buFont typeface="Arial"/>
              <a:buNone/>
            </a:pPr>
            <a:endParaRPr sz="3200" b="0" i="0" u="none" strike="noStrike" cap="none">
              <a:solidFill>
                <a:schemeClr val="dk1"/>
              </a:solidFill>
              <a:latin typeface="Calibri"/>
              <a:ea typeface="Calibri"/>
              <a:cs typeface="Calibri"/>
              <a:sym typeface="Calibri"/>
            </a:endParaRPr>
          </a:p>
        </p:txBody>
      </p:sp>
      <p:sp>
        <p:nvSpPr>
          <p:cNvPr id="114" name="Google Shape;114;p16"/>
          <p:cNvSpPr txBox="1"/>
          <p:nvPr/>
        </p:nvSpPr>
        <p:spPr>
          <a:xfrm>
            <a:off x="571500" y="1111475"/>
            <a:ext cx="8115300" cy="3597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700" i="0" u="none" strike="noStrike" cap="none">
                <a:solidFill>
                  <a:schemeClr val="dk1"/>
                </a:solidFill>
                <a:latin typeface="Century Gothic"/>
                <a:ea typeface="Century Gothic"/>
                <a:cs typeface="Century Gothic"/>
                <a:sym typeface="Century Gothic"/>
              </a:rPr>
              <a:t>In Unit 3, having finished the novel, students will reread critical incidents  while also working in research groups to study the experiences of refugees from one of several cultures. Students then will reread poems from the novel as mentor texts. Students will use their knowledge of the refugee experience and their understanding of free verse as a genre to write two free verse narrative poems that capture the universal refugee experience.</a:t>
            </a:r>
            <a:endParaRPr sz="1700">
              <a:latin typeface="Century Gothic"/>
              <a:ea typeface="Century Gothic"/>
              <a:cs typeface="Century Gothic"/>
              <a:sym typeface="Century Gothic"/>
            </a:endParaRPr>
          </a:p>
          <a:p>
            <a:pPr marL="0" marR="0" lvl="0" indent="0" algn="l" rtl="0">
              <a:spcBef>
                <a:spcPts val="0"/>
              </a:spcBef>
              <a:spcAft>
                <a:spcPts val="0"/>
              </a:spcAft>
              <a:buNone/>
            </a:pPr>
            <a:endParaRPr sz="1700">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r>
              <a:rPr lang="en-US" sz="1700">
                <a:solidFill>
                  <a:schemeClr val="dk1"/>
                </a:solidFill>
                <a:latin typeface="Century Gothic"/>
                <a:ea typeface="Century Gothic"/>
                <a:cs typeface="Century Gothic"/>
                <a:sym typeface="Century Gothic"/>
              </a:rPr>
              <a:t>In this unit students have the opportunity to think about the following guiding question:</a:t>
            </a:r>
            <a:endParaRPr sz="1700">
              <a:solidFill>
                <a:schemeClr val="dk1"/>
              </a:solidFill>
              <a:latin typeface="Century Gothic"/>
              <a:ea typeface="Century Gothic"/>
              <a:cs typeface="Century Gothic"/>
              <a:sym typeface="Century Gothic"/>
            </a:endParaRPr>
          </a:p>
          <a:p>
            <a:pPr marL="457200" marR="0" lvl="0" indent="-336550" algn="l" rtl="0">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How can we tell powerful stories about people’s experiences? </a:t>
            </a:r>
            <a:endParaRPr sz="1700">
              <a:latin typeface="Century Gothic"/>
              <a:ea typeface="Century Gothic"/>
              <a:cs typeface="Century Gothic"/>
              <a:sym typeface="Century Gothic"/>
            </a:endParaRPr>
          </a:p>
          <a:p>
            <a:pPr marL="0" marR="0" lvl="0" indent="0" algn="l" rtl="0">
              <a:spcBef>
                <a:spcPts val="0"/>
              </a:spcBef>
              <a:spcAft>
                <a:spcPts val="0"/>
              </a:spcAft>
              <a:buNone/>
            </a:pPr>
            <a:endParaRPr sz="1700">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r>
              <a:rPr lang="en-US" sz="1700">
                <a:solidFill>
                  <a:schemeClr val="dk1"/>
                </a:solidFill>
                <a:latin typeface="Century Gothic"/>
                <a:ea typeface="Century Gothic"/>
                <a:cs typeface="Century Gothic"/>
                <a:sym typeface="Century Gothic"/>
              </a:rPr>
              <a:t>In addition, they grapple with this big idea:</a:t>
            </a:r>
            <a:endParaRPr sz="1700">
              <a:solidFill>
                <a:schemeClr val="dk1"/>
              </a:solidFill>
              <a:latin typeface="Century Gothic"/>
              <a:ea typeface="Century Gothic"/>
              <a:cs typeface="Century Gothic"/>
              <a:sym typeface="Century Gothic"/>
            </a:endParaRPr>
          </a:p>
          <a:p>
            <a:pPr marL="457200" marR="0" lvl="0" indent="-336550" algn="l" rtl="0">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Authors select a genre of writing to fully engage the reader. </a:t>
            </a:r>
            <a:endParaRPr sz="1700">
              <a:latin typeface="Century Gothic"/>
              <a:ea typeface="Century Gothic"/>
              <a:cs typeface="Century Gothic"/>
              <a:sym typeface="Century Gothic"/>
            </a:endParaRPr>
          </a:p>
          <a:p>
            <a:pPr marL="0" marR="0" lvl="0" indent="0" algn="l" rtl="0">
              <a:spcBef>
                <a:spcPts val="0"/>
              </a:spcBef>
              <a:spcAft>
                <a:spcPts val="0"/>
              </a:spcAft>
              <a:buNone/>
            </a:pPr>
            <a:r>
              <a:rPr lang="en-US" sz="1700">
                <a:solidFill>
                  <a:schemeClr val="dk1"/>
                </a:solidFill>
                <a:latin typeface="Century Gothic"/>
                <a:ea typeface="Century Gothic"/>
                <a:cs typeface="Century Gothic"/>
                <a:sym typeface="Century Gothic"/>
              </a:rPr>
              <a:t>	</a:t>
            </a:r>
            <a:endParaRPr sz="1700">
              <a:solidFill>
                <a:schemeClr val="dk1"/>
              </a:solidFill>
              <a:latin typeface="Century Gothic"/>
              <a:ea typeface="Century Gothic"/>
              <a:cs typeface="Century Gothic"/>
              <a:sym typeface="Century Gothic"/>
            </a:endParaRPr>
          </a:p>
        </p:txBody>
      </p:sp>
      <p:sp>
        <p:nvSpPr>
          <p:cNvPr id="115" name="Google Shape;115;p16"/>
          <p:cNvSpPr txBox="1">
            <a:spLocks noGrp="1"/>
          </p:cNvSpPr>
          <p:nvPr>
            <p:ph type="title"/>
          </p:nvPr>
        </p:nvSpPr>
        <p:spPr>
          <a:xfrm>
            <a:off x="457200" y="205975"/>
            <a:ext cx="8229600" cy="7695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4400"/>
              <a:buFont typeface="Calibri"/>
              <a:buNone/>
            </a:pPr>
            <a:r>
              <a:rPr lang="en-US" sz="3400" i="0" u="none" strike="noStrike" cap="none">
                <a:solidFill>
                  <a:schemeClr val="dk1"/>
                </a:solidFill>
                <a:latin typeface="Century Gothic"/>
                <a:ea typeface="Century Gothic"/>
                <a:cs typeface="Century Gothic"/>
                <a:sym typeface="Century Gothic"/>
              </a:rPr>
              <a:t>Grade 8 Module 1 Unit </a:t>
            </a:r>
            <a:r>
              <a:rPr lang="en-US" sz="3400">
                <a:latin typeface="Century Gothic"/>
                <a:ea typeface="Century Gothic"/>
                <a:cs typeface="Century Gothic"/>
                <a:sym typeface="Century Gothic"/>
              </a:rPr>
              <a:t>3</a:t>
            </a:r>
            <a:r>
              <a:rPr lang="en-US" sz="3400" i="0" u="none" strike="noStrike" cap="none">
                <a:solidFill>
                  <a:schemeClr val="dk1"/>
                </a:solidFill>
                <a:latin typeface="Century Gothic"/>
                <a:ea typeface="Century Gothic"/>
                <a:cs typeface="Century Gothic"/>
                <a:sym typeface="Century Gothic"/>
              </a:rPr>
              <a:t> Overview</a:t>
            </a:r>
            <a:endParaRPr sz="34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259887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1"/>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D7F63EC7-93A0-4364-84B2-F7CAC9C140D1}"/>
              </a:ext>
            </a:extLst>
          </p:cNvPr>
          <p:cNvPicPr>
            <a:picLocks noChangeAspect="1"/>
          </p:cNvPicPr>
          <p:nvPr/>
        </p:nvPicPr>
        <p:blipFill>
          <a:blip r:embed="rId3"/>
          <a:stretch>
            <a:fillRect/>
          </a:stretch>
        </p:blipFill>
        <p:spPr>
          <a:xfrm>
            <a:off x="3689650" y="245579"/>
            <a:ext cx="1764700" cy="81104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236" name="Google Shape;236;p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dirty="0"/>
              <a:t>This is the first lesson in Unit 3, although you began your research for the performance task in Unit 2, Lessons 18 and 19.</a:t>
            </a:r>
            <a:endParaRPr dirty="0"/>
          </a:p>
          <a:p>
            <a:pPr marL="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None/>
            </a:pPr>
            <a:r>
              <a:rPr lang="en" dirty="0">
                <a:solidFill>
                  <a:schemeClr val="dk1"/>
                </a:solidFill>
              </a:rPr>
              <a:t>Now, you will finish using the informational texts in your Research Folders to gather enough evidence on your </a:t>
            </a:r>
            <a:r>
              <a:rPr lang="en" b="1" dirty="0">
                <a:solidFill>
                  <a:schemeClr val="dk1"/>
                </a:solidFill>
              </a:rPr>
              <a:t>Research Guides </a:t>
            </a:r>
            <a:r>
              <a:rPr lang="en" dirty="0">
                <a:solidFill>
                  <a:schemeClr val="dk1"/>
                </a:solidFill>
              </a:rPr>
              <a:t>to plan “inside out” poems. </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b="1" dirty="0"/>
              <a:t>Here’s what you’ll be doing today:</a:t>
            </a:r>
            <a:endParaRPr b="1" dirty="0"/>
          </a:p>
          <a:p>
            <a:pPr marL="457200" lvl="0" indent="-342900" rtl="0">
              <a:lnSpc>
                <a:spcPct val="100000"/>
              </a:lnSpc>
              <a:spcBef>
                <a:spcPts val="0"/>
              </a:spcBef>
              <a:spcAft>
                <a:spcPts val="0"/>
              </a:spcAft>
              <a:buSzPts val="1800"/>
              <a:buChar char="●"/>
            </a:pPr>
            <a:r>
              <a:rPr lang="en" dirty="0"/>
              <a:t>Share the evidence you gathered for homework.</a:t>
            </a:r>
            <a:endParaRPr dirty="0"/>
          </a:p>
          <a:p>
            <a:pPr marL="457200" lvl="0" indent="-342900" rtl="0">
              <a:lnSpc>
                <a:spcPct val="100000"/>
              </a:lnSpc>
              <a:spcBef>
                <a:spcPts val="0"/>
              </a:spcBef>
              <a:spcAft>
                <a:spcPts val="0"/>
              </a:spcAft>
              <a:buSzPts val="1800"/>
              <a:buChar char="●"/>
            </a:pPr>
            <a:r>
              <a:rPr lang="en" dirty="0"/>
              <a:t>With your team, finish your research.</a:t>
            </a:r>
            <a:endParaRPr dirty="0"/>
          </a:p>
          <a:p>
            <a:pPr marL="457200" lvl="0" indent="-342900" rtl="0">
              <a:lnSpc>
                <a:spcPct val="100000"/>
              </a:lnSpc>
              <a:spcBef>
                <a:spcPts val="0"/>
              </a:spcBef>
              <a:spcAft>
                <a:spcPts val="0"/>
              </a:spcAft>
              <a:buSzPts val="1800"/>
              <a:buChar char="●"/>
            </a:pPr>
            <a:r>
              <a:rPr lang="en" dirty="0"/>
              <a:t>Look more closely at the performance task.</a:t>
            </a:r>
            <a:endParaRPr dirty="0"/>
          </a:p>
          <a:p>
            <a:pPr marL="457200" lvl="0" indent="-342900">
              <a:lnSpc>
                <a:spcPct val="100000"/>
              </a:lnSpc>
              <a:spcBef>
                <a:spcPts val="0"/>
              </a:spcBef>
              <a:spcAft>
                <a:spcPts val="0"/>
              </a:spcAft>
              <a:buSzPts val="1800"/>
              <a:buChar char="●"/>
            </a:pPr>
            <a:r>
              <a:rPr lang="en" dirty="0"/>
              <a:t>Start creating your character for the “inside out” poem.</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3"/>
          <p:cNvSpPr txBox="1">
            <a:spLocks noGrp="1"/>
          </p:cNvSpPr>
          <p:nvPr>
            <p:ph type="title"/>
          </p:nvPr>
        </p:nvSpPr>
        <p:spPr>
          <a:xfrm>
            <a:off x="311700" y="334175"/>
            <a:ext cx="8520600" cy="139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take a look at today’s </a:t>
            </a:r>
            <a:r>
              <a:rPr lang="en" b="1"/>
              <a:t>Learning Targets!</a:t>
            </a:r>
            <a:endParaRPr b="1"/>
          </a:p>
        </p:txBody>
      </p:sp>
      <p:sp>
        <p:nvSpPr>
          <p:cNvPr id="242" name="Google Shape;242;p43"/>
          <p:cNvSpPr txBox="1">
            <a:spLocks noGrp="1"/>
          </p:cNvSpPr>
          <p:nvPr>
            <p:ph type="body" idx="1"/>
          </p:nvPr>
        </p:nvSpPr>
        <p:spPr>
          <a:xfrm>
            <a:off x="311700" y="1727750"/>
            <a:ext cx="8520600" cy="23115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sz="2000" b="1" dirty="0">
                <a:solidFill>
                  <a:schemeClr val="dk1"/>
                </a:solidFill>
              </a:rPr>
              <a:t>The Learning Targets for today are:</a:t>
            </a:r>
            <a:endParaRPr sz="2000" b="1"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2000" dirty="0">
                <a:solidFill>
                  <a:schemeClr val="dk1"/>
                </a:solidFill>
              </a:rPr>
              <a:t>I can find the </a:t>
            </a:r>
            <a:r>
              <a:rPr lang="en" sz="2000" i="1" dirty="0">
                <a:solidFill>
                  <a:schemeClr val="dk1"/>
                </a:solidFill>
              </a:rPr>
              <a:t>gist</a:t>
            </a:r>
            <a:r>
              <a:rPr lang="en" sz="2000" dirty="0">
                <a:solidFill>
                  <a:schemeClr val="dk1"/>
                </a:solidFill>
              </a:rPr>
              <a:t> of informational texts.</a:t>
            </a:r>
            <a:endParaRPr sz="20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2000" dirty="0">
                <a:solidFill>
                  <a:schemeClr val="dk1"/>
                </a:solidFill>
              </a:rPr>
              <a:t>I can select the strongest evidence in an informational text about who the refugees were, where they fled from, and why they had to flee.</a:t>
            </a:r>
            <a:endParaRPr sz="20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2000" dirty="0">
                <a:solidFill>
                  <a:schemeClr val="dk1"/>
                </a:solidFill>
              </a:rPr>
              <a:t>I can use the evidence I have gathered in research to create a </a:t>
            </a:r>
            <a:r>
              <a:rPr lang="en" sz="2000" b="1" dirty="0">
                <a:solidFill>
                  <a:schemeClr val="dk1"/>
                </a:solidFill>
              </a:rPr>
              <a:t>culturally</a:t>
            </a:r>
            <a:r>
              <a:rPr lang="en" sz="2000" dirty="0">
                <a:solidFill>
                  <a:schemeClr val="dk1"/>
                </a:solidFill>
              </a:rPr>
              <a:t> </a:t>
            </a:r>
            <a:r>
              <a:rPr lang="en" sz="2000" b="1" dirty="0">
                <a:solidFill>
                  <a:schemeClr val="dk1"/>
                </a:solidFill>
              </a:rPr>
              <a:t>appropriate</a:t>
            </a:r>
            <a:r>
              <a:rPr lang="en" sz="2000" dirty="0">
                <a:solidFill>
                  <a:schemeClr val="dk1"/>
                </a:solidFill>
              </a:rPr>
              <a:t> </a:t>
            </a:r>
            <a:r>
              <a:rPr lang="en" sz="2000" b="1" dirty="0">
                <a:solidFill>
                  <a:schemeClr val="dk1"/>
                </a:solidFill>
              </a:rPr>
              <a:t>fictional</a:t>
            </a:r>
            <a:r>
              <a:rPr lang="en" sz="2000" dirty="0">
                <a:solidFill>
                  <a:schemeClr val="dk1"/>
                </a:solidFill>
              </a:rPr>
              <a:t> </a:t>
            </a:r>
            <a:r>
              <a:rPr lang="en" sz="2000" b="1" dirty="0">
                <a:solidFill>
                  <a:schemeClr val="dk1"/>
                </a:solidFill>
              </a:rPr>
              <a:t>character profile </a:t>
            </a:r>
            <a:r>
              <a:rPr lang="en" sz="2000" dirty="0">
                <a:solidFill>
                  <a:schemeClr val="dk1"/>
                </a:solidFill>
              </a:rPr>
              <a:t>for the refugee narrator of my “inside out” poem.</a:t>
            </a:r>
            <a:endParaRPr sz="2000" dirty="0">
              <a:solidFill>
                <a:schemeClr val="dk1"/>
              </a:solidFill>
            </a:endParaRPr>
          </a:p>
          <a:p>
            <a:pPr marL="0" lvl="0" indent="0" rtl="0">
              <a:spcBef>
                <a:spcPts val="0"/>
              </a:spcBef>
              <a:spcAft>
                <a:spcPts val="0"/>
              </a:spcAft>
              <a:buNone/>
            </a:pPr>
            <a:endParaRPr dirty="0"/>
          </a:p>
        </p:txBody>
      </p:sp>
      <p:pic>
        <p:nvPicPr>
          <p:cNvPr id="243" name="Google Shape;243;p43"/>
          <p:cNvPicPr preferRelativeResize="0"/>
          <p:nvPr/>
        </p:nvPicPr>
        <p:blipFill>
          <a:blip r:embed="rId3">
            <a:alphaModFix/>
          </a:blip>
          <a:stretch>
            <a:fillRect/>
          </a:stretch>
        </p:blipFill>
        <p:spPr>
          <a:xfrm>
            <a:off x="8155208" y="4376056"/>
            <a:ext cx="720636" cy="542625"/>
          </a:xfrm>
          <a:prstGeom prst="rect">
            <a:avLst/>
          </a:prstGeom>
          <a:noFill/>
          <a:ln>
            <a:noFill/>
          </a:ln>
        </p:spPr>
      </p:pic>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3026" y="4376056"/>
            <a:ext cx="542625" cy="5426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4"/>
          <p:cNvSpPr txBox="1">
            <a:spLocks noGrp="1"/>
          </p:cNvSpPr>
          <p:nvPr>
            <p:ph type="title"/>
          </p:nvPr>
        </p:nvSpPr>
        <p:spPr>
          <a:xfrm>
            <a:off x="311700" y="334175"/>
            <a:ext cx="8520600" cy="1156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share some </a:t>
            </a:r>
            <a:r>
              <a:rPr lang="en" b="1"/>
              <a:t>evidence </a:t>
            </a:r>
            <a:r>
              <a:rPr lang="en"/>
              <a:t>you collected.</a:t>
            </a:r>
            <a:endParaRPr/>
          </a:p>
        </p:txBody>
      </p:sp>
      <p:sp>
        <p:nvSpPr>
          <p:cNvPr id="249" name="Google Shape;249;p44"/>
          <p:cNvSpPr txBox="1">
            <a:spLocks noGrp="1"/>
          </p:cNvSpPr>
          <p:nvPr>
            <p:ph type="body" idx="1"/>
          </p:nvPr>
        </p:nvSpPr>
        <p:spPr>
          <a:xfrm>
            <a:off x="311700" y="14908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Part of your homework in Unit 2, Lesson 19 was to </a:t>
            </a:r>
            <a:r>
              <a:rPr lang="en" b="1" dirty="0">
                <a:solidFill>
                  <a:schemeClr val="dk1"/>
                </a:solidFill>
              </a:rPr>
              <a:t>finish collecting the strongest Who? Where? Why? evidence</a:t>
            </a:r>
            <a:r>
              <a:rPr lang="en" dirty="0">
                <a:solidFill>
                  <a:schemeClr val="dk1"/>
                </a:solidFill>
              </a:rPr>
              <a:t> from the informational text you read in Lesson 19 on your </a:t>
            </a:r>
            <a:r>
              <a:rPr lang="en" b="1" dirty="0">
                <a:solidFill>
                  <a:schemeClr val="dk1"/>
                </a:solidFill>
              </a:rPr>
              <a:t>Research Guide</a:t>
            </a:r>
            <a:r>
              <a:rPr lang="en" dirty="0">
                <a:solidFill>
                  <a:schemeClr val="dk1"/>
                </a:solidFill>
              </a:rPr>
              <a:t>.</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Get in your Research Team and collect your research materials.</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Pair up with someone who read another informational text.</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Share the evidence you collected with your partner.</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Record any new evidence you heard on your </a:t>
            </a:r>
            <a:r>
              <a:rPr lang="en" b="1" dirty="0">
                <a:solidFill>
                  <a:schemeClr val="dk1"/>
                </a:solidFill>
              </a:rPr>
              <a:t>Research Guide</a:t>
            </a:r>
            <a:r>
              <a:rPr lang="en" dirty="0">
                <a:solidFill>
                  <a:schemeClr val="dk1"/>
                </a:solidFill>
              </a:rPr>
              <a:t>.</a:t>
            </a:r>
            <a:endParaRPr dirty="0">
              <a:solidFill>
                <a:schemeClr val="dk1"/>
              </a:solidFill>
            </a:endParaRPr>
          </a:p>
          <a:p>
            <a:pPr marL="0" lvl="0" indent="0" rtl="0">
              <a:spcBef>
                <a:spcPts val="0"/>
              </a:spcBef>
              <a:spcAft>
                <a:spcPts val="0"/>
              </a:spcAft>
              <a:buNone/>
            </a:pPr>
            <a:endParaRPr dirty="0"/>
          </a:p>
        </p:txBody>
      </p:sp>
      <p:pic>
        <p:nvPicPr>
          <p:cNvPr id="250" name="Google Shape;250;p44"/>
          <p:cNvPicPr preferRelativeResize="0"/>
          <p:nvPr/>
        </p:nvPicPr>
        <p:blipFill>
          <a:blip r:embed="rId3">
            <a:alphaModFix/>
          </a:blip>
          <a:stretch>
            <a:fillRect/>
          </a:stretch>
        </p:blipFill>
        <p:spPr>
          <a:xfrm>
            <a:off x="8033900" y="4408715"/>
            <a:ext cx="798400" cy="58963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B5E5208-89B1-4CDD-A2A2-4B4450DE13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FC5F9B-826C-4746-A2B1-CBE445FF4773}">
  <ds:schemaRef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s>
</ds:datastoreItem>
</file>

<file path=customXml/itemProps3.xml><?xml version="1.0" encoding="utf-8"?>
<ds:datastoreItem xmlns:ds="http://schemas.openxmlformats.org/officeDocument/2006/customXml" ds:itemID="{AFFDDA3D-3409-4E94-8112-8C836DDCA3D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TotalTime>
  <Words>3769</Words>
  <Application>Microsoft Office PowerPoint</Application>
  <PresentationFormat>On-screen Show (16:9)</PresentationFormat>
  <Paragraphs>416</Paragraphs>
  <Slides>20</Slides>
  <Notes>20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20</vt:i4>
      </vt:variant>
    </vt:vector>
  </HeadingPairs>
  <TitlesOfParts>
    <vt:vector size="26" baseType="lpstr">
      <vt:lpstr>Century Gothic</vt:lpstr>
      <vt:lpstr>Calibri</vt:lpstr>
      <vt:lpstr>Arial</vt:lpstr>
      <vt:lpstr>Overlock</vt:lpstr>
      <vt:lpstr>Simple Light</vt:lpstr>
      <vt:lpstr>Office Theme</vt:lpstr>
      <vt:lpstr>Grade 8: Module 1: Unit 3: Lesson 1 Teacher slide, before teaching.</vt:lpstr>
      <vt:lpstr>Grade 8: Module 1: Unit 3: Lesson 1 Teacher slide, before teaching.</vt:lpstr>
      <vt:lpstr>Grade 8: Module 1: Unit 3: Lesson 1 Teacher slide, before teaching.</vt:lpstr>
      <vt:lpstr>Grade 8: Module 1: Unit 3: Lesson 1 Teacher slide, before teaching. </vt:lpstr>
      <vt:lpstr>Grade 8 Module 1 Unit 3 Overview</vt:lpstr>
      <vt:lpstr>PowerPoint Presentation</vt:lpstr>
      <vt:lpstr>Hello, Students!</vt:lpstr>
      <vt:lpstr>Let’s take a look at today’s Learning Targets!</vt:lpstr>
      <vt:lpstr>Let’s share some evidence you collected.</vt:lpstr>
      <vt:lpstr>Let’s continue our research!</vt:lpstr>
      <vt:lpstr>Let’s take a look at the Performance Task Prompt.</vt:lpstr>
      <vt:lpstr>Let’s start to build your character!</vt:lpstr>
      <vt:lpstr>Let’s continue to build your character.</vt:lpstr>
      <vt:lpstr>Let’s gather more details for your poem!</vt:lpstr>
      <vt:lpstr>Homework</vt:lpstr>
      <vt:lpstr>Small Group Block</vt:lpstr>
      <vt:lpstr>Small Group Block - Doing the Work We Each Need to Do </vt:lpstr>
      <vt:lpstr>Fluent Reading Work</vt:lpstr>
      <vt:lpstr>Fluent Reading Work</vt:lpstr>
      <vt:lpstr>Fluent Reading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3: Lesson 1 Teacher slide, before teaching.</dc:title>
  <dc:creator>nbravo</dc:creator>
  <cp:lastModifiedBy>Natalie Ivey</cp:lastModifiedBy>
  <cp:revision>10</cp:revision>
  <dcterms:modified xsi:type="dcterms:W3CDTF">2018-09-13T16:25:30Z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