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3.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7.xml" ContentType="application/vnd.openxmlformats-officedocument.presentationml.slide+xml"/>
  <Override PartName="/ppt/slides/slide5.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4.xml" ContentType="application/vnd.openxmlformats-officedocument.presentationml.slide+xml"/>
  <Override PartName="/ppt/slides/slide6.xml" ContentType="application/vnd.openxmlformats-officedocument.presentationml.slide+xml"/>
  <Override PartName="/ppt/slideMasters/slideMaster1.xml" ContentType="application/vnd.openxmlformats-officedocument.presentationml.slideMaster+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slideMasters/slideMaster2.xml" ContentType="application/vnd.openxmlformats-officedocument.presentationml.slideMaster+xml"/>
  <Override PartName="/ppt/notesSlides/notesSlide8.xml" ContentType="application/vnd.openxmlformats-officedocument.presentationml.notesSlid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Layouts/slideLayout25.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73" r:id="rId1"/>
    <p:sldMasterId id="2147483674" r:id="rId2"/>
  </p:sldMasterIdLst>
  <p:notesMasterIdLst>
    <p:notesMasterId r:id="rId15"/>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57"/>
    <p:restoredTop sz="66877" autoAdjust="0"/>
  </p:normalViewPr>
  <p:slideViewPr>
    <p:cSldViewPr snapToGrid="0">
      <p:cViewPr varScale="1">
        <p:scale>
          <a:sx n="40" d="100"/>
          <a:sy n="40" d="100"/>
        </p:scale>
        <p:origin x="-2312"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21" Type="http://schemas.openxmlformats.org/officeDocument/2006/relationships/customXml" Target="../customXml/item1.xml"/><Relationship Id="rId12" Type="http://schemas.openxmlformats.org/officeDocument/2006/relationships/slide" Target="slides/slide10.xml"/><Relationship Id="rId17" Type="http://schemas.openxmlformats.org/officeDocument/2006/relationships/presProps" Target="presProps.xml"/><Relationship Id="rId7" Type="http://schemas.openxmlformats.org/officeDocument/2006/relationships/slide" Target="slides/slide5.xml"/><Relationship Id="rId20" Type="http://schemas.openxmlformats.org/officeDocument/2006/relationships/tableStyles" Target="tableStyles.xml"/><Relationship Id="rId16" Type="http://schemas.openxmlformats.org/officeDocument/2006/relationships/printerSettings" Target="printerSettings/printerSettings1.bin"/><Relationship Id="rId2" Type="http://schemas.openxmlformats.org/officeDocument/2006/relationships/slideMaster" Target="slideMasters/slideMaster2.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notesMaster" Target="notesMasters/notesMaster1.xml"/><Relationship Id="rId5" Type="http://schemas.openxmlformats.org/officeDocument/2006/relationships/slide" Target="slides/slide3.xml"/><Relationship Id="rId23" Type="http://schemas.openxmlformats.org/officeDocument/2006/relationships/customXml" Target="../customXml/item3.xml"/><Relationship Id="rId10" Type="http://schemas.openxmlformats.org/officeDocument/2006/relationships/slide" Target="slides/slide8.xml"/><Relationship Id="rId19" Type="http://schemas.openxmlformats.org/officeDocument/2006/relationships/theme" Target="theme/theme1.xml"/><Relationship Id="rId9" Type="http://schemas.openxmlformats.org/officeDocument/2006/relationships/slide" Target="slides/slide7.xml"/><Relationship Id="rId14" Type="http://schemas.openxmlformats.org/officeDocument/2006/relationships/slide" Target="slides/slide12.xml"/><Relationship Id="rId4" Type="http://schemas.openxmlformats.org/officeDocument/2006/relationships/slide" Target="slides/slide2.xml"/><Relationship Id="rId22"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28986226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a:latin typeface="Calibri"/>
                <a:ea typeface="Calibri"/>
                <a:cs typeface="Calibri"/>
                <a:sym typeface="Calibri"/>
              </a:rPr>
              <a:t>Lesson Agenda</a:t>
            </a:r>
            <a:endParaRPr sz="1200" b="1">
              <a:latin typeface="Calibri"/>
              <a:ea typeface="Calibri"/>
              <a:cs typeface="Calibri"/>
              <a:sym typeface="Calibri"/>
            </a:endParaRPr>
          </a:p>
          <a:p>
            <a:pPr marL="0" lvl="0" indent="0" algn="l" rtl="0">
              <a:spcBef>
                <a:spcPts val="0"/>
              </a:spcBef>
              <a:spcAft>
                <a:spcPts val="0"/>
              </a:spcAft>
              <a:buNone/>
            </a:pPr>
            <a:r>
              <a:rPr lang="en" sz="1200" b="1">
                <a:latin typeface="Calibri"/>
                <a:ea typeface="Calibri"/>
                <a:cs typeface="Calibri"/>
                <a:sym typeface="Calibri"/>
              </a:rPr>
              <a:t>50- 60 Minutes</a:t>
            </a:r>
            <a:endParaRPr sz="1200" b="1">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Opening</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A.   Reviewing Learning Targets (2-3 minutes)</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Work Time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A.   Mini Lesson: Addressing Common Errors (8-10 minutes)</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B.   Return Draft Essays with Feedback (5-8 minutes)</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C.    Essay Revision (30-35 minutes)</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Closing and Assessment</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A.   Previewing Unit 3 (3-5 minutes)</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Preview Homework (1-2 minutes): Finalize your essay</a:t>
            </a:r>
            <a:endParaRPr sz="1200">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3a2ea51330_1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3" name="Google Shape;243;g3a2ea51330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and Assessment A. Previewing Unit 3</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the work Unit 3 with students by reading aloud the points on the slide as students follow along in their heads.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a:t>
            </a:r>
            <a:r>
              <a:rPr lang="en" sz="1200" dirty="0" smtClean="0">
                <a:solidFill>
                  <a:schemeClr val="dk1"/>
                </a:solidFill>
                <a:latin typeface="Calibri"/>
                <a:ea typeface="Calibri"/>
                <a:cs typeface="Calibri"/>
                <a:sym typeface="Calibri"/>
              </a:rPr>
              <a:t>Look-fors/Listen-fors:</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dirty="0" smtClean="0">
                <a:solidFill>
                  <a:schemeClr val="dk1"/>
                </a:solidFill>
                <a:latin typeface="Calibri"/>
                <a:ea typeface="Calibri"/>
                <a:cs typeface="Calibri"/>
                <a:sym typeface="Calibri"/>
              </a:rPr>
              <a:t> </a:t>
            </a:r>
            <a:r>
              <a:rPr lang="en" sz="1200" dirty="0" smtClean="0">
                <a:latin typeface="Calibri"/>
                <a:ea typeface="Calibri"/>
                <a:cs typeface="Calibri"/>
                <a:sym typeface="Calibri"/>
              </a:rPr>
              <a:t>None</a:t>
            </a:r>
            <a:endParaRPr sz="1200" dirty="0">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3a2ea51330_1_1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3a2ea5133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US"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t>
            </a:r>
            <a:r>
              <a:rPr lang="en" sz="1200" dirty="0" smtClean="0">
                <a:solidFill>
                  <a:schemeClr val="dk1"/>
                </a:solidFill>
                <a:latin typeface="Calibri"/>
                <a:ea typeface="Calibri"/>
                <a:cs typeface="Calibri"/>
                <a:sym typeface="Calibri"/>
              </a:rPr>
              <a:t>Actions:</a:t>
            </a:r>
            <a:r>
              <a:rPr lang="en-US" sz="1200" smtClean="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152400" lvl="0" indent="0"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a:t>
            </a:r>
            <a:r>
              <a:rPr lang="en" sz="1200" dirty="0" smtClean="0">
                <a:solidFill>
                  <a:schemeClr val="dk1"/>
                </a:solidFill>
                <a:latin typeface="Calibri"/>
                <a:ea typeface="Calibri"/>
                <a:cs typeface="Calibri"/>
                <a:sym typeface="Calibri"/>
              </a:rPr>
              <a:t>Look-fors/Listen-fors:</a:t>
            </a:r>
            <a:r>
              <a:rPr lang="en-US" sz="1200" dirty="0" smtClean="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dirty="0" smtClean="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3a30a3459f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g3a30a3459f_0_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256" name="Google Shape;256;g3a30a3459f_0_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 name="Google Shape;18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Optional: Computers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Independent activities for students who may finish revisions in this lesson.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essays with teacher feedback (from Lesson 13)</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Exemplar body paragraph (one for display)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 (</a:t>
            </a:r>
            <a:r>
              <a:rPr lang="en" sz="1200" b="0" dirty="0">
                <a:solidFill>
                  <a:schemeClr val="dk1"/>
                </a:solidFill>
                <a:latin typeface="Calibri"/>
                <a:ea typeface="Calibri"/>
                <a:cs typeface="Calibri"/>
                <a:sym typeface="Calibri"/>
              </a:rPr>
              <a:t>Alternative</a:t>
            </a:r>
            <a:r>
              <a:rPr lang="en" sz="1200" b="1"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If a document camera is not available, recreate models or charts on chart paper for display and annotation.)</a:t>
            </a:r>
            <a:endParaRPr sz="1200" dirty="0">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essays with teacher feedback (from Lesson 13)</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Exemplar body paragraph (one for display; see Teaching Note above)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Notes for the</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next unit: </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final lesson of Module 2A, Unit 2. Review the materials for the rest of Module 2A in preparation for the rest of Unit 3.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Also consider what plan for launching the independent reading routine will work best for your students and how you will calendar those lessons (as a stand-alone mini-unit, or integrated into Unit 3).</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used in this </a:t>
            </a:r>
            <a:r>
              <a:rPr lang="en" sz="1200" dirty="0" smtClean="0">
                <a:solidFill>
                  <a:schemeClr val="dk1"/>
                </a:solidFill>
                <a:latin typeface="Calibri"/>
                <a:ea typeface="Calibri"/>
                <a:cs typeface="Calibri"/>
                <a:sym typeface="Calibri"/>
              </a:rPr>
              <a:t>lesson:</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42b558d604_0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200" name="Google Shape;200;g42b558d604_0_8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3a2ea5133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Greeting</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in their heads.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a:t>
            </a:r>
            <a:r>
              <a:rPr lang="en" sz="1200" dirty="0" smtClean="0">
                <a:solidFill>
                  <a:schemeClr val="dk1"/>
                </a:solidFill>
                <a:latin typeface="Calibri"/>
                <a:ea typeface="Calibri"/>
                <a:cs typeface="Calibri"/>
                <a:sym typeface="Calibri"/>
              </a:rPr>
              <a:t>Look-fors/Listen-fors:</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Opening A. Reviewing Learning Targets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two targets aloud as students follow along in their heads.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have practiced incorporating peer feedback in Lesson 11. They will use the same skills in this lesson, only this time the feedback will be on their control of conventions.</a:t>
            </a:r>
            <a:endParaRPr sz="1200" i="1"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a:t>
            </a:r>
            <a:r>
              <a:rPr lang="en" sz="1200" dirty="0" smtClean="0">
                <a:solidFill>
                  <a:schemeClr val="dk1"/>
                </a:solidFill>
                <a:latin typeface="Calibri"/>
                <a:ea typeface="Calibri"/>
                <a:cs typeface="Calibri"/>
                <a:sym typeface="Calibri"/>
              </a:rPr>
              <a:t>Look-fors/Listen-fors:</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dirty="0" smtClean="0">
                <a:solidFill>
                  <a:schemeClr val="dk1"/>
                </a:solidFill>
                <a:latin typeface="Calibri"/>
                <a:ea typeface="Calibri"/>
                <a:cs typeface="Calibri"/>
                <a:sym typeface="Calibri"/>
              </a:rPr>
              <a:t> </a:t>
            </a:r>
            <a:r>
              <a:rPr lang="en" sz="1200" dirty="0" smtClean="0">
                <a:latin typeface="Calibri"/>
                <a:ea typeface="Calibri"/>
                <a:cs typeface="Calibri"/>
                <a:sym typeface="Calibri"/>
              </a:rPr>
              <a:t>None</a:t>
            </a:r>
            <a:endParaRPr sz="1200" dirty="0">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3a2ea51330_1_3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Mini-Lesson: Addressing Common Errors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you noticed a common error in their essays (for instance, comma splices or inconsistent capitalization).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 the document camera or white board, show an example of the error.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why it is incorrect.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how to revise and correct the error.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Check for understanding using the steps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many students give a thumbs-down, show another example of the error.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 about how to fix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a student to suggest how to correct it. If the answer is incorrect, clarify. Again ask students to give you a thumbs-up/thumbs-down. If some students are still struggling, consider checking in with them individually.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a:t>
            </a:r>
            <a:r>
              <a:rPr lang="en" sz="1200" dirty="0" smtClean="0">
                <a:solidFill>
                  <a:schemeClr val="dk1"/>
                </a:solidFill>
                <a:latin typeface="Calibri"/>
                <a:ea typeface="Calibri"/>
                <a:cs typeface="Calibri"/>
                <a:sym typeface="Calibri"/>
              </a:rPr>
              <a:t>Look-fors/Listen-fors:</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If there are students who need much more support with grammar and punctuation errors, consider using small group time to address these errors and teach them how to revise these errors.</a:t>
            </a:r>
            <a:endParaRPr sz="1200" dirty="0">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40842f0bff_1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 name="Google Shape;229;g40842f0bff_1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5-8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Return Draft Essays with Feedback</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Show the exemplar body paragraph using the document camera or displayed on chart paper, if a document camera is not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how the student uses a quote sandwich, especially how they punctuate and cite the quote and explain how the quote supports the reason in the paragraph.</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will start their revisions in class today but will have the opportunity to complete their revisions at home tonight.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Return students’ draft essays.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a:t>
            </a:r>
            <a:r>
              <a:rPr lang="en" sz="1200" i="1" dirty="0">
                <a:solidFill>
                  <a:schemeClr val="dk1"/>
                </a:solidFill>
                <a:latin typeface="Calibri"/>
                <a:ea typeface="Calibri"/>
                <a:cs typeface="Calibri"/>
                <a:sym typeface="Calibri"/>
              </a:rPr>
              <a:t>“please do the following to prepare to revise your essay using this </a:t>
            </a:r>
            <a:r>
              <a:rPr lang="en" sz="1200" i="1" dirty="0" smtClean="0">
                <a:solidFill>
                  <a:schemeClr val="dk1"/>
                </a:solidFill>
                <a:latin typeface="Calibri"/>
                <a:ea typeface="Calibri"/>
                <a:cs typeface="Calibri"/>
                <a:sym typeface="Calibri"/>
              </a:rPr>
              <a:t>feedback:</a:t>
            </a:r>
            <a:endParaRPr sz="1200" i="1" dirty="0">
              <a:solidFill>
                <a:schemeClr val="dk1"/>
              </a:solidFill>
              <a:latin typeface="Calibri"/>
              <a:ea typeface="Calibri"/>
              <a:cs typeface="Calibri"/>
              <a:sym typeface="Calibri"/>
            </a:endParaRPr>
          </a:p>
          <a:p>
            <a:pPr marL="914400" lvl="0"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Look over the comments.</a:t>
            </a:r>
            <a:endParaRPr sz="1200" i="1" dirty="0">
              <a:solidFill>
                <a:schemeClr val="dk1"/>
              </a:solidFill>
              <a:latin typeface="Calibri"/>
              <a:ea typeface="Calibri"/>
              <a:cs typeface="Calibri"/>
              <a:sym typeface="Calibri"/>
            </a:endParaRPr>
          </a:p>
          <a:p>
            <a:pPr marL="914400" lvl="0"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Make sure you understand the feedback.</a:t>
            </a:r>
            <a:endParaRPr sz="1200" i="1" dirty="0">
              <a:solidFill>
                <a:schemeClr val="dk1"/>
              </a:solidFill>
              <a:latin typeface="Calibri"/>
              <a:ea typeface="Calibri"/>
              <a:cs typeface="Calibri"/>
              <a:sym typeface="Calibri"/>
            </a:endParaRPr>
          </a:p>
          <a:p>
            <a:pPr marL="914400" lvl="0"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Add you name to the ‘Help List’ on the board if you have questions that you need answered.”</a:t>
            </a:r>
            <a:endParaRPr sz="1200" i="1"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dirty="0" smtClean="0">
                <a:solidFill>
                  <a:schemeClr val="dk1"/>
                </a:solidFill>
                <a:latin typeface="Calibri"/>
                <a:ea typeface="Calibri"/>
                <a:cs typeface="Calibri"/>
                <a:sym typeface="Calibri"/>
              </a:rPr>
              <a:t> </a:t>
            </a:r>
            <a:r>
              <a:rPr lang="en" sz="1200" dirty="0" smtClean="0">
                <a:latin typeface="Calibri"/>
                <a:ea typeface="Calibri"/>
                <a:cs typeface="Calibri"/>
                <a:sym typeface="Calibri"/>
              </a:rPr>
              <a:t>None</a:t>
            </a:r>
            <a:endParaRPr sz="1200" dirty="0">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40842f0bff_1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6" name="Google Shape;236;g40842f0bff_1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30-35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Independent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C. Essay Revision</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did not use computers to draft their essays in Lesson 13, consider giving them more time to revise and rewrite their essays. Consider extending the due date for students who do not have access to a computer at home.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using computers for this work time:</a:t>
            </a:r>
            <a:endParaRPr sz="1200" dirty="0">
              <a:solidFill>
                <a:schemeClr val="dk1"/>
              </a:solidFill>
              <a:latin typeface="Calibri"/>
              <a:ea typeface="Calibri"/>
              <a:cs typeface="Calibri"/>
              <a:sym typeface="Calibri"/>
            </a:endParaRPr>
          </a:p>
          <a:p>
            <a:pPr marL="9144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Revisit expectations for using computers.</a:t>
            </a:r>
            <a:endParaRPr sz="1200" dirty="0">
              <a:solidFill>
                <a:schemeClr val="dk1"/>
              </a:solidFill>
              <a:latin typeface="Calibri"/>
              <a:ea typeface="Calibri"/>
              <a:cs typeface="Calibri"/>
              <a:sym typeface="Calibri"/>
            </a:endParaRPr>
          </a:p>
          <a:p>
            <a:pPr marL="9144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Assign computers, and then prompt students to open the word processing program and make revisions.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computers are not available for drafting, have students begin hand-written revisions on the copy of their essay with feedback that was just returned to them.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around the room, addressing student questions. Consider checking in first with students who need extra support to make sure they can use their time well.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a few minutes are left, ask students to save their work and make sure they have access to it at home tonight.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Look for students to be referring back to and addressing the specific feedback on their essay.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need more help revising than others. There is space for this during the revision time.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more time, consider focusing their revisions on just one paragraph or just one skill, such as capitalizing appropriately.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SPED or ELL students may need more scaffolding to revise. It can be helpful to give their feedback as a set of step-by-step instructions. For instance: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1.    </a:t>
            </a:r>
            <a:r>
              <a:rPr lang="en" sz="1200" dirty="0" smtClean="0">
                <a:solidFill>
                  <a:schemeClr val="dk1"/>
                </a:solidFill>
                <a:latin typeface="Calibri"/>
                <a:ea typeface="Calibri"/>
                <a:cs typeface="Calibri"/>
                <a:sym typeface="Calibri"/>
              </a:rPr>
              <a:t>The </a:t>
            </a:r>
            <a:r>
              <a:rPr lang="en" sz="1200" dirty="0">
                <a:solidFill>
                  <a:schemeClr val="dk1"/>
                </a:solidFill>
                <a:latin typeface="Calibri"/>
                <a:ea typeface="Calibri"/>
                <a:cs typeface="Calibri"/>
                <a:sym typeface="Calibri"/>
              </a:rPr>
              <a:t>circled words are misspelled. Get a dictionary and use it to correct the circled words.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2.    The underlined sentences are run-ons. Find them and correct them by adding a full stop and capitalizing the first letter of the new sentence.</a:t>
            </a:r>
            <a:endParaRPr sz="1200" dirty="0">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None/>
              <a:defRPr sz="3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Char char="•"/>
              <a:defRPr/>
            </a:lvl1pPr>
            <a:lvl2pPr marL="914400" lvl="1" indent="-342900" rtl="0">
              <a:lnSpc>
                <a:spcPct val="100000"/>
              </a:lnSpc>
              <a:spcBef>
                <a:spcPts val="400"/>
              </a:spcBef>
              <a:spcAft>
                <a:spcPts val="0"/>
              </a:spcAft>
              <a:buSzPts val="1800"/>
              <a:buChar char="•"/>
              <a:defRPr/>
            </a:lvl2pPr>
            <a:lvl3pPr marL="1371600" lvl="2" indent="-323850" rtl="0">
              <a:lnSpc>
                <a:spcPct val="100000"/>
              </a:lnSpc>
              <a:spcBef>
                <a:spcPts val="400"/>
              </a:spcBef>
              <a:spcAft>
                <a:spcPts val="0"/>
              </a:spcAft>
              <a:buSzPts val="1500"/>
              <a:buChar char="•"/>
              <a:defRPr/>
            </a:lvl3pPr>
            <a:lvl4pPr marL="1828800" lvl="3" indent="-317500" rtl="0">
              <a:lnSpc>
                <a:spcPct val="100000"/>
              </a:lnSpc>
              <a:spcBef>
                <a:spcPts val="400"/>
              </a:spcBef>
              <a:spcAft>
                <a:spcPts val="0"/>
              </a:spcAft>
              <a:buSzPts val="1400"/>
              <a:buChar char="•"/>
              <a:defRPr/>
            </a:lvl4pPr>
            <a:lvl5pPr marL="2286000" lvl="4" indent="-317500" rtl="0">
              <a:lnSpc>
                <a:spcPct val="100000"/>
              </a:lnSpc>
              <a:spcBef>
                <a:spcPts val="400"/>
              </a:spcBef>
              <a:spcAft>
                <a:spcPts val="0"/>
              </a:spcAft>
              <a:buSzPts val="1400"/>
              <a:buChar char="•"/>
              <a:defRPr/>
            </a:lvl5pPr>
            <a:lvl6pPr marL="2743200" lvl="5" indent="-317500" rtl="0">
              <a:lnSpc>
                <a:spcPct val="100000"/>
              </a:lnSpc>
              <a:spcBef>
                <a:spcPts val="400"/>
              </a:spcBef>
              <a:spcAft>
                <a:spcPts val="0"/>
              </a:spcAft>
              <a:buSzPts val="1400"/>
              <a:buChar char="•"/>
              <a:defRPr/>
            </a:lvl6pPr>
            <a:lvl7pPr marL="3200400" lvl="6" indent="-317500" rtl="0">
              <a:lnSpc>
                <a:spcPct val="100000"/>
              </a:lnSpc>
              <a:spcBef>
                <a:spcPts val="400"/>
              </a:spcBef>
              <a:spcAft>
                <a:spcPts val="0"/>
              </a:spcAft>
              <a:buSzPts val="1400"/>
              <a:buChar char="•"/>
              <a:defRPr/>
            </a:lvl7pPr>
            <a:lvl8pPr marL="3657600" lvl="7" indent="-317500" rtl="0">
              <a:lnSpc>
                <a:spcPct val="100000"/>
              </a:lnSpc>
              <a:spcBef>
                <a:spcPts val="400"/>
              </a:spcBef>
              <a:spcAft>
                <a:spcPts val="0"/>
              </a:spcAft>
              <a:buSzPts val="1400"/>
              <a:buChar char="•"/>
              <a:defRPr/>
            </a:lvl8pPr>
            <a:lvl9pPr marL="4114800" lvl="8" indent="-317500" rtl="0">
              <a:lnSpc>
                <a:spcPct val="100000"/>
              </a:lnSpc>
              <a:spcBef>
                <a:spcPts val="400"/>
              </a:spcBef>
              <a:spcAft>
                <a:spcPts val="0"/>
              </a:spcAft>
              <a:buSzPts val="1400"/>
              <a:buChar char="•"/>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73" name="Google Shape;173;p2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174" name="Google Shape;174;p2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75"/>
        <p:cNvGrpSpPr/>
        <p:nvPr/>
      </p:nvGrpSpPr>
      <p:grpSpPr>
        <a:xfrm>
          <a:off x="0" y="0"/>
          <a:ext cx="0" cy="0"/>
          <a:chOff x="0" y="0"/>
          <a:chExt cx="0" cy="0"/>
        </a:xfrm>
      </p:grpSpPr>
      <p:sp>
        <p:nvSpPr>
          <p:cNvPr id="176" name="Google Shape;176;p2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77" name="Google Shape;177;p27"/>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8" name="Google Shape;178;p27"/>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9" name="Google Shape;179;p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slideLayout" Target="../slideLayouts/slideLayout25.xml"/><Relationship Id="rId14" Type="http://schemas.openxmlformats.org/officeDocument/2006/relationships/theme" Target="../theme/theme2.xml"/><Relationship Id="rId15" Type="http://schemas.openxmlformats.org/officeDocument/2006/relationships/image" Target="../media/image1.jp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t>Grade </a:t>
            </a:r>
            <a:r>
              <a:rPr lang="en"/>
              <a:t>8:</a:t>
            </a:r>
            <a:r>
              <a:rPr lang="en" sz="3400"/>
              <a:t> Module </a:t>
            </a:r>
            <a:r>
              <a:rPr lang="en"/>
              <a:t>2:</a:t>
            </a:r>
            <a:r>
              <a:rPr lang="en" sz="3400"/>
              <a:t> Unit </a:t>
            </a:r>
            <a:r>
              <a:rPr lang="en"/>
              <a:t>2</a:t>
            </a:r>
            <a:r>
              <a:rPr lang="en" sz="3400"/>
              <a:t>: Lesson </a:t>
            </a:r>
            <a:r>
              <a:rPr lang="en"/>
              <a:t>16</a:t>
            </a:r>
            <a:r>
              <a:rPr lang="en" sz="3400"/>
              <a:t> </a:t>
            </a:r>
            <a:endParaRPr sz="34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85" name="Google Shape;185;p28"/>
          <p:cNvSpPr txBox="1">
            <a:spLocks noGrp="1"/>
          </p:cNvSpPr>
          <p:nvPr>
            <p:ph type="body" idx="1"/>
          </p:nvPr>
        </p:nvSpPr>
        <p:spPr>
          <a:xfrm>
            <a:off x="311700" y="1267800"/>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600" dirty="0">
                <a:solidFill>
                  <a:schemeClr val="dk1"/>
                </a:solidFill>
              </a:rPr>
              <a:t>This lesson will take 50-60  minutes to complete. </a:t>
            </a:r>
            <a:endParaRPr sz="1600" dirty="0">
              <a:solidFill>
                <a:schemeClr val="dk1"/>
              </a:solidFill>
            </a:endParaRPr>
          </a:p>
          <a:p>
            <a:pPr marL="0" lvl="0" indent="0" algn="l" rtl="0">
              <a:spcBef>
                <a:spcPts val="800"/>
              </a:spcBef>
              <a:spcAft>
                <a:spcPts val="0"/>
              </a:spcAft>
              <a:buClr>
                <a:schemeClr val="dk1"/>
              </a:buClr>
              <a:buSzPts val="2400"/>
              <a:buFont typeface="Arial"/>
              <a:buNone/>
            </a:pPr>
            <a:endParaRPr sz="1600" dirty="0">
              <a:solidFill>
                <a:schemeClr val="dk1"/>
              </a:solidFill>
            </a:endParaRPr>
          </a:p>
          <a:p>
            <a:pPr marL="0" lvl="0" indent="0" algn="l" rtl="0">
              <a:spcBef>
                <a:spcPts val="800"/>
              </a:spcBef>
              <a:spcAft>
                <a:spcPts val="0"/>
              </a:spcAft>
              <a:buClr>
                <a:schemeClr val="dk1"/>
              </a:buClr>
              <a:buSzPts val="3200"/>
              <a:buFont typeface="Arial"/>
              <a:buNone/>
            </a:pPr>
            <a:r>
              <a:rPr lang="en" sz="1600" dirty="0">
                <a:solidFill>
                  <a:schemeClr val="dk1"/>
                </a:solidFill>
              </a:rPr>
              <a:t>The purpose of today’s lesson is to:</a:t>
            </a:r>
            <a:endParaRPr sz="1600" dirty="0">
              <a:solidFill>
                <a:schemeClr val="dk1"/>
              </a:solidFill>
            </a:endParaRPr>
          </a:p>
          <a:p>
            <a:pPr marL="457200" lvl="0" indent="-330200" algn="l" rtl="0">
              <a:spcBef>
                <a:spcPts val="800"/>
              </a:spcBef>
              <a:spcAft>
                <a:spcPts val="0"/>
              </a:spcAft>
              <a:buClr>
                <a:schemeClr val="dk1"/>
              </a:buClr>
              <a:buSzPts val="1600"/>
              <a:buChar char="•"/>
            </a:pPr>
            <a:r>
              <a:rPr lang="en" sz="1600" dirty="0">
                <a:solidFill>
                  <a:schemeClr val="dk1"/>
                </a:solidFill>
              </a:rPr>
              <a:t>Set students up with feedback, some grammar/punctuation guidance, and time to make revisions to the draft of their essay.</a:t>
            </a:r>
            <a:endParaRPr sz="1600" dirty="0">
              <a:solidFill>
                <a:schemeClr val="dk1"/>
              </a:solidFill>
            </a:endParaRPr>
          </a:p>
          <a:p>
            <a:pPr marL="457200" lvl="0" indent="-330200" algn="l" rtl="0">
              <a:spcBef>
                <a:spcPts val="0"/>
              </a:spcBef>
              <a:spcAft>
                <a:spcPts val="0"/>
              </a:spcAft>
              <a:buClr>
                <a:schemeClr val="dk1"/>
              </a:buClr>
              <a:buSzPts val="1600"/>
              <a:buChar char="•"/>
            </a:pPr>
            <a:r>
              <a:rPr lang="en" sz="1600" dirty="0">
                <a:solidFill>
                  <a:schemeClr val="dk1"/>
                </a:solidFill>
              </a:rPr>
              <a:t>Briefly Preview Unit 3.</a:t>
            </a:r>
            <a:endParaRPr sz="1600" dirty="0">
              <a:solidFill>
                <a:schemeClr val="dk1"/>
              </a:solidFill>
            </a:endParaRPr>
          </a:p>
          <a:p>
            <a:pPr marL="0" lvl="0" indent="0" algn="l" rtl="0">
              <a:spcBef>
                <a:spcPts val="800"/>
              </a:spcBef>
              <a:spcAft>
                <a:spcPts val="0"/>
              </a:spcAft>
              <a:buClr>
                <a:schemeClr val="dk1"/>
              </a:buClr>
              <a:buSzPts val="3200"/>
              <a:buFont typeface="Arial"/>
              <a:buNone/>
            </a:pPr>
            <a:endParaRPr sz="1600" dirty="0">
              <a:solidFill>
                <a:schemeClr val="dk1"/>
              </a:solidFill>
            </a:endParaRPr>
          </a:p>
          <a:p>
            <a:pPr marL="0" lvl="0" indent="0" algn="l" rtl="0">
              <a:spcBef>
                <a:spcPts val="800"/>
              </a:spcBef>
              <a:spcAft>
                <a:spcPts val="0"/>
              </a:spcAft>
              <a:buClr>
                <a:schemeClr val="dk1"/>
              </a:buClr>
              <a:buSzPts val="3200"/>
              <a:buFont typeface="Arial"/>
              <a:buNone/>
            </a:pPr>
            <a:r>
              <a:rPr lang="en" sz="1600" dirty="0">
                <a:solidFill>
                  <a:schemeClr val="dk1"/>
                </a:solidFill>
              </a:rPr>
              <a:t>The Learning Targets for students today are:</a:t>
            </a:r>
            <a:endParaRPr sz="1600" dirty="0">
              <a:solidFill>
                <a:schemeClr val="dk1"/>
              </a:solidFill>
            </a:endParaRPr>
          </a:p>
          <a:p>
            <a:pPr marL="457200" lvl="0" indent="-330200" algn="l" rtl="0">
              <a:spcBef>
                <a:spcPts val="1000"/>
              </a:spcBef>
              <a:spcAft>
                <a:spcPts val="0"/>
              </a:spcAft>
              <a:buClr>
                <a:schemeClr val="dk1"/>
              </a:buClr>
              <a:buSzPts val="1600"/>
              <a:buAutoNum type="arabicPeriod"/>
            </a:pPr>
            <a:r>
              <a:rPr lang="en" sz="1600" dirty="0">
                <a:solidFill>
                  <a:schemeClr val="dk1"/>
                </a:solidFill>
              </a:rPr>
              <a:t>I can use feedback from others to revise and improve my essay.</a:t>
            </a:r>
            <a:endParaRPr sz="1600" dirty="0">
              <a:solidFill>
                <a:schemeClr val="dk1"/>
              </a:solidFill>
            </a:endParaRPr>
          </a:p>
          <a:p>
            <a:pPr marL="457200" lvl="0" indent="-330200" algn="l" rtl="0">
              <a:spcBef>
                <a:spcPts val="0"/>
              </a:spcBef>
              <a:spcAft>
                <a:spcPts val="0"/>
              </a:spcAft>
              <a:buClr>
                <a:schemeClr val="dk1"/>
              </a:buClr>
              <a:buSzPts val="1600"/>
              <a:buAutoNum type="arabicPeriod"/>
            </a:pPr>
            <a:r>
              <a:rPr lang="en" sz="1600" dirty="0">
                <a:solidFill>
                  <a:schemeClr val="dk1"/>
                </a:solidFill>
              </a:rPr>
              <a:t>I can use correct grammar and punctuation in my essay.</a:t>
            </a:r>
            <a:endParaRPr sz="16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37"/>
          <p:cNvSpPr txBox="1">
            <a:spLocks noGrp="1"/>
          </p:cNvSpPr>
          <p:nvPr>
            <p:ph type="title"/>
          </p:nvPr>
        </p:nvSpPr>
        <p:spPr>
          <a:xfrm>
            <a:off x="311700" y="314675"/>
            <a:ext cx="8520600" cy="10686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take a look at the work of Unit 3!</a:t>
            </a:r>
            <a:endParaRPr/>
          </a:p>
        </p:txBody>
      </p:sp>
      <p:sp>
        <p:nvSpPr>
          <p:cNvPr id="246" name="Google Shape;246;p37"/>
          <p:cNvSpPr txBox="1">
            <a:spLocks noGrp="1"/>
          </p:cNvSpPr>
          <p:nvPr>
            <p:ph type="body" idx="1"/>
          </p:nvPr>
        </p:nvSpPr>
        <p:spPr>
          <a:xfrm>
            <a:off x="311700" y="1169287"/>
            <a:ext cx="8740800" cy="3416400"/>
          </a:xfrm>
          <a:prstGeom prst="rect">
            <a:avLst/>
          </a:prstGeom>
        </p:spPr>
        <p:txBody>
          <a:bodyPr spcFirstLastPara="1" wrap="square" lIns="68575" tIns="34275" rIns="68575" bIns="34275" anchor="t" anchorCtr="0">
            <a:noAutofit/>
          </a:bodyPr>
          <a:lstStyle/>
          <a:p>
            <a:pPr marL="457200" lvl="0" indent="-361950" algn="l" rtl="0">
              <a:spcBef>
                <a:spcPts val="800"/>
              </a:spcBef>
              <a:spcAft>
                <a:spcPts val="0"/>
              </a:spcAft>
              <a:buClr>
                <a:schemeClr val="dk1"/>
              </a:buClr>
              <a:buSzPts val="2100"/>
              <a:buChar char="•"/>
            </a:pPr>
            <a:r>
              <a:rPr lang="en" sz="1800" dirty="0">
                <a:solidFill>
                  <a:schemeClr val="dk1"/>
                </a:solidFill>
              </a:rPr>
              <a:t>Your finished essay is due at the beginning of our next class, along with your essay drafts and planners.</a:t>
            </a:r>
            <a:endParaRPr sz="1800" dirty="0">
              <a:solidFill>
                <a:schemeClr val="dk1"/>
              </a:solidFill>
            </a:endParaRPr>
          </a:p>
          <a:p>
            <a:pPr marL="457200" lvl="0" indent="0" algn="l" rtl="0">
              <a:spcBef>
                <a:spcPts val="800"/>
              </a:spcBef>
              <a:spcAft>
                <a:spcPts val="0"/>
              </a:spcAft>
              <a:buNone/>
            </a:pPr>
            <a:endParaRPr sz="1800" dirty="0">
              <a:solidFill>
                <a:schemeClr val="dk1"/>
              </a:solidFill>
            </a:endParaRPr>
          </a:p>
          <a:p>
            <a:pPr marL="457200" lvl="0" indent="-361950" algn="l" rtl="0">
              <a:spcBef>
                <a:spcPts val="800"/>
              </a:spcBef>
              <a:spcAft>
                <a:spcPts val="0"/>
              </a:spcAft>
              <a:buClr>
                <a:schemeClr val="dk1"/>
              </a:buClr>
              <a:buSzPts val="2100"/>
              <a:buChar char="•"/>
            </a:pPr>
            <a:r>
              <a:rPr lang="en" sz="1800" dirty="0">
                <a:solidFill>
                  <a:schemeClr val="dk1"/>
                </a:solidFill>
              </a:rPr>
              <a:t>Your final draft of this essay marks the end of Unit 2!</a:t>
            </a:r>
            <a:endParaRPr sz="1800" dirty="0">
              <a:solidFill>
                <a:schemeClr val="dk1"/>
              </a:solidFill>
            </a:endParaRPr>
          </a:p>
          <a:p>
            <a:pPr marL="457200" lvl="0" indent="0" algn="l" rtl="0">
              <a:spcBef>
                <a:spcPts val="800"/>
              </a:spcBef>
              <a:spcAft>
                <a:spcPts val="0"/>
              </a:spcAft>
              <a:buNone/>
            </a:pPr>
            <a:endParaRPr sz="1800" dirty="0">
              <a:solidFill>
                <a:schemeClr val="dk1"/>
              </a:solidFill>
            </a:endParaRPr>
          </a:p>
          <a:p>
            <a:pPr marL="457200" lvl="0" indent="-361950" algn="l" rtl="0">
              <a:spcBef>
                <a:spcPts val="800"/>
              </a:spcBef>
              <a:spcAft>
                <a:spcPts val="0"/>
              </a:spcAft>
              <a:buClr>
                <a:schemeClr val="dk1"/>
              </a:buClr>
              <a:buSzPts val="2100"/>
              <a:buChar char="•"/>
            </a:pPr>
            <a:r>
              <a:rPr lang="en" sz="1800" dirty="0">
                <a:solidFill>
                  <a:schemeClr val="dk1"/>
                </a:solidFill>
              </a:rPr>
              <a:t>In Unit 3, you will continue the work </a:t>
            </a:r>
            <a:r>
              <a:rPr lang="en-US" sz="1800" dirty="0" smtClean="0">
                <a:solidFill>
                  <a:schemeClr val="dk1"/>
                </a:solidFill>
              </a:rPr>
              <a:t>you </a:t>
            </a:r>
            <a:r>
              <a:rPr lang="en" sz="1800" dirty="0" smtClean="0">
                <a:solidFill>
                  <a:schemeClr val="dk1"/>
                </a:solidFill>
              </a:rPr>
              <a:t>started </a:t>
            </a:r>
            <a:r>
              <a:rPr lang="en" sz="1800" dirty="0">
                <a:solidFill>
                  <a:schemeClr val="dk1"/>
                </a:solidFill>
              </a:rPr>
              <a:t>in Lessons 14 and 15 on </a:t>
            </a:r>
            <a:r>
              <a:rPr lang="en-US" sz="1800" dirty="0" smtClean="0">
                <a:solidFill>
                  <a:schemeClr val="dk1"/>
                </a:solidFill>
              </a:rPr>
              <a:t>your </a:t>
            </a:r>
            <a:r>
              <a:rPr lang="en" sz="1800" dirty="0" smtClean="0">
                <a:solidFill>
                  <a:schemeClr val="dk1"/>
                </a:solidFill>
              </a:rPr>
              <a:t>Readers </a:t>
            </a:r>
            <a:r>
              <a:rPr lang="en" sz="1800" dirty="0">
                <a:solidFill>
                  <a:schemeClr val="dk1"/>
                </a:solidFill>
              </a:rPr>
              <a:t>Theater.</a:t>
            </a:r>
            <a:endParaRPr sz="1800" dirty="0">
              <a:solidFill>
                <a:schemeClr val="dk1"/>
              </a:solidFill>
            </a:endParaRPr>
          </a:p>
          <a:p>
            <a:pPr marL="457200" lvl="0" indent="0" algn="l" rtl="0">
              <a:spcBef>
                <a:spcPts val="800"/>
              </a:spcBef>
              <a:spcAft>
                <a:spcPts val="0"/>
              </a:spcAft>
              <a:buNone/>
            </a:pPr>
            <a:endParaRPr sz="1800" dirty="0">
              <a:solidFill>
                <a:schemeClr val="dk1"/>
              </a:solidFill>
            </a:endParaRPr>
          </a:p>
          <a:p>
            <a:pPr marL="457200" lvl="0" indent="-361950" algn="l" rtl="0">
              <a:spcBef>
                <a:spcPts val="800"/>
              </a:spcBef>
              <a:spcAft>
                <a:spcPts val="0"/>
              </a:spcAft>
              <a:buClr>
                <a:schemeClr val="dk1"/>
              </a:buClr>
              <a:buSzPts val="2100"/>
              <a:buChar char="•"/>
            </a:pPr>
            <a:r>
              <a:rPr lang="en" sz="1800" dirty="0">
                <a:solidFill>
                  <a:schemeClr val="dk1"/>
                </a:solidFill>
              </a:rPr>
              <a:t>Soon, we will also discuss and practice expectations and procedures for Independent Reading.</a:t>
            </a:r>
            <a:endParaRPr sz="1800" dirty="0">
              <a:solidFill>
                <a:schemeClr val="dk1"/>
              </a:solidFill>
            </a:endParaRPr>
          </a:p>
          <a:p>
            <a:pPr marL="0" lvl="0" indent="0" algn="l" rtl="0">
              <a:spcBef>
                <a:spcPts val="800"/>
              </a:spcBef>
              <a:spcAft>
                <a:spcPts val="0"/>
              </a:spcAft>
              <a:buNone/>
            </a:pPr>
            <a:endParaRPr sz="1800" dirty="0"/>
          </a:p>
        </p:txBody>
      </p: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Homework</a:t>
            </a:r>
            <a:endParaRPr/>
          </a:p>
        </p:txBody>
      </p:sp>
      <p:sp>
        <p:nvSpPr>
          <p:cNvPr id="252" name="Google Shape;252;p3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2400"/>
              <a:t>Finish the final draft of your essay to turn in at the start of our next class, along with the first draft, rubric, and planners.</a:t>
            </a:r>
            <a:endParaRPr sz="2400"/>
          </a:p>
          <a:p>
            <a:pPr marL="0" lvl="0" indent="0" algn="l" rtl="0">
              <a:spcBef>
                <a:spcPts val="800"/>
              </a:spcBef>
              <a:spcAft>
                <a:spcPts val="0"/>
              </a:spcAft>
              <a:buNone/>
            </a:pPr>
            <a:endParaRPr sz="24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3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59" name="Google Shape;259;p39"/>
          <p:cNvSpPr txBox="1">
            <a:spLocks noGrp="1"/>
          </p:cNvSpPr>
          <p:nvPr>
            <p:ph type="body" idx="1"/>
          </p:nvPr>
        </p:nvSpPr>
        <p:spPr>
          <a:xfrm>
            <a:off x="628650" y="162864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Activities for today:</a:t>
            </a:r>
            <a:endParaRPr sz="21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endParaRPr sz="21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Groups assigned:</a:t>
            </a:r>
            <a:endParaRPr sz="210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2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 sz="3400"/>
              <a:t>Grade </a:t>
            </a:r>
            <a:r>
              <a:rPr lang="en"/>
              <a:t>8</a:t>
            </a:r>
            <a:r>
              <a:rPr lang="en" sz="3400"/>
              <a:t>: Module </a:t>
            </a:r>
            <a:r>
              <a:rPr lang="en"/>
              <a:t>2</a:t>
            </a:r>
            <a:r>
              <a:rPr lang="en" sz="3400"/>
              <a:t>: Unit </a:t>
            </a:r>
            <a:r>
              <a:rPr lang="en"/>
              <a:t>2</a:t>
            </a:r>
            <a:r>
              <a:rPr lang="en" sz="3400"/>
              <a:t>: Lesson </a:t>
            </a:r>
            <a:r>
              <a:rPr lang="en"/>
              <a:t>16</a:t>
            </a:r>
            <a:r>
              <a:rPr lang="en" sz="3400"/>
              <a:t> </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191" name="Google Shape;191;p29"/>
          <p:cNvSpPr txBox="1">
            <a:spLocks noGrp="1"/>
          </p:cNvSpPr>
          <p:nvPr>
            <p:ph type="body" idx="1"/>
          </p:nvPr>
        </p:nvSpPr>
        <p:spPr>
          <a:xfrm>
            <a:off x="311700" y="1100433"/>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sz="1600" b="1" dirty="0">
                <a:solidFill>
                  <a:schemeClr val="dk1"/>
                </a:solidFill>
              </a:rPr>
              <a:t>Preparing for Lesson 16:</a:t>
            </a:r>
            <a:r>
              <a:rPr lang="en" sz="1600" i="1" dirty="0">
                <a:solidFill>
                  <a:schemeClr val="dk1"/>
                </a:solidFill>
              </a:rPr>
              <a:t>  </a:t>
            </a:r>
            <a:r>
              <a:rPr lang="en" sz="1600" dirty="0">
                <a:solidFill>
                  <a:schemeClr val="dk1"/>
                </a:solidFill>
              </a:rPr>
              <a:t>Materials and classroom preparation</a:t>
            </a:r>
            <a:endParaRPr sz="1600" dirty="0">
              <a:solidFill>
                <a:schemeClr val="dk1"/>
              </a:solidFill>
            </a:endParaRPr>
          </a:p>
          <a:p>
            <a:pPr marL="0" lvl="0" indent="0" algn="l" rtl="0">
              <a:spcBef>
                <a:spcPts val="800"/>
              </a:spcBef>
              <a:spcAft>
                <a:spcPts val="0"/>
              </a:spcAft>
              <a:buClr>
                <a:schemeClr val="dk1"/>
              </a:buClr>
              <a:buSzPts val="2500"/>
              <a:buFont typeface="Arial"/>
              <a:buNone/>
            </a:pPr>
            <a:endParaRPr sz="1600" dirty="0">
              <a:solidFill>
                <a:schemeClr val="dk1"/>
              </a:solidFill>
            </a:endParaRPr>
          </a:p>
          <a:p>
            <a:pPr marL="457200" lvl="0" indent="-361950" algn="l" rtl="0">
              <a:spcBef>
                <a:spcPts val="800"/>
              </a:spcBef>
              <a:spcAft>
                <a:spcPts val="0"/>
              </a:spcAft>
              <a:buClr>
                <a:schemeClr val="dk1"/>
              </a:buClr>
              <a:buSzPts val="2100"/>
              <a:buChar char="•"/>
            </a:pPr>
            <a:r>
              <a:rPr lang="en" sz="1600" dirty="0">
                <a:solidFill>
                  <a:schemeClr val="dk1"/>
                </a:solidFill>
              </a:rPr>
              <a:t>As in Lesson 13, Optional: Computer set-up:</a:t>
            </a:r>
            <a:endParaRPr sz="1600" dirty="0">
              <a:solidFill>
                <a:schemeClr val="dk1"/>
              </a:solidFill>
            </a:endParaRPr>
          </a:p>
          <a:p>
            <a:pPr marL="914400" lvl="1" indent="-330200" algn="l" rtl="0">
              <a:spcBef>
                <a:spcPts val="0"/>
              </a:spcBef>
              <a:spcAft>
                <a:spcPts val="0"/>
              </a:spcAft>
              <a:buClr>
                <a:schemeClr val="dk1"/>
              </a:buClr>
              <a:buSzPts val="1600"/>
              <a:buChar char="•"/>
            </a:pPr>
            <a:r>
              <a:rPr lang="en" sz="1600" dirty="0">
                <a:solidFill>
                  <a:schemeClr val="dk1"/>
                </a:solidFill>
              </a:rPr>
              <a:t>If available, have students use computers to draft the essays for easier revision.</a:t>
            </a:r>
            <a:endParaRPr sz="1600" dirty="0">
              <a:solidFill>
                <a:schemeClr val="dk1"/>
              </a:solidFill>
            </a:endParaRPr>
          </a:p>
          <a:p>
            <a:pPr marL="914400" lvl="1" indent="-330200" algn="l" rtl="0">
              <a:spcBef>
                <a:spcPts val="0"/>
              </a:spcBef>
              <a:spcAft>
                <a:spcPts val="0"/>
              </a:spcAft>
              <a:buClr>
                <a:schemeClr val="dk1"/>
              </a:buClr>
              <a:buSzPts val="1600"/>
              <a:buChar char="•"/>
            </a:pPr>
            <a:r>
              <a:rPr lang="en" sz="1600" dirty="0">
                <a:solidFill>
                  <a:schemeClr val="dk1"/>
                </a:solidFill>
              </a:rPr>
              <a:t>Is using laptops, consider the setup of your classroom so it’s easy to scan screens during the lesson.</a:t>
            </a:r>
            <a:endParaRPr sz="1600" dirty="0">
              <a:solidFill>
                <a:schemeClr val="dk1"/>
              </a:solidFill>
            </a:endParaRPr>
          </a:p>
          <a:p>
            <a:pPr marL="914400" lvl="1" indent="-330200" algn="l" rtl="0">
              <a:spcBef>
                <a:spcPts val="0"/>
              </a:spcBef>
              <a:spcAft>
                <a:spcPts val="0"/>
              </a:spcAft>
              <a:buClr>
                <a:schemeClr val="dk1"/>
              </a:buClr>
              <a:buSzPts val="1600"/>
              <a:buChar char="•"/>
            </a:pPr>
            <a:r>
              <a:rPr lang="en" sz="1600" dirty="0">
                <a:solidFill>
                  <a:schemeClr val="dk1"/>
                </a:solidFill>
              </a:rPr>
              <a:t>Think about how students will submit their drafts at the end of class.</a:t>
            </a:r>
            <a:endParaRPr sz="1600" dirty="0">
              <a:solidFill>
                <a:schemeClr val="dk1"/>
              </a:solidFill>
            </a:endParaRPr>
          </a:p>
          <a:p>
            <a:pPr marL="914400" lvl="1" indent="-330200" algn="l" rtl="0">
              <a:spcBef>
                <a:spcPts val="0"/>
              </a:spcBef>
              <a:spcAft>
                <a:spcPts val="0"/>
              </a:spcAft>
              <a:buClr>
                <a:schemeClr val="dk1"/>
              </a:buClr>
              <a:buSzPts val="1600"/>
              <a:buChar char="•"/>
            </a:pPr>
            <a:r>
              <a:rPr lang="en" sz="1600" dirty="0">
                <a:solidFill>
                  <a:schemeClr val="dk1"/>
                </a:solidFill>
              </a:rPr>
              <a:t>If using computers is not possible consider giving students more time to handwrite their essays.</a:t>
            </a:r>
            <a:endParaRPr sz="1600" dirty="0">
              <a:solidFill>
                <a:schemeClr val="dk1"/>
              </a:solidFill>
            </a:endParaRPr>
          </a:p>
          <a:p>
            <a:pPr marL="914400" lvl="0" indent="0" algn="l" rtl="0">
              <a:spcBef>
                <a:spcPts val="800"/>
              </a:spcBef>
              <a:spcAft>
                <a:spcPts val="0"/>
              </a:spcAft>
              <a:buNone/>
            </a:pPr>
            <a:endParaRPr sz="1600" dirty="0">
              <a:solidFill>
                <a:schemeClr val="dk1"/>
              </a:solidFill>
            </a:endParaRPr>
          </a:p>
          <a:p>
            <a:pPr marL="457200" lvl="0" indent="-361950" algn="l" rtl="0">
              <a:spcBef>
                <a:spcPts val="800"/>
              </a:spcBef>
              <a:spcAft>
                <a:spcPts val="0"/>
              </a:spcAft>
              <a:buClr>
                <a:schemeClr val="dk1"/>
              </a:buClr>
              <a:buSzPts val="2100"/>
              <a:buChar char="•"/>
            </a:pPr>
            <a:r>
              <a:rPr lang="en" sz="1600" dirty="0">
                <a:solidFill>
                  <a:schemeClr val="dk1"/>
                </a:solidFill>
              </a:rPr>
              <a:t>Have independent activities ready for students who finish revising early.</a:t>
            </a:r>
            <a:endParaRPr sz="1600" dirty="0">
              <a:solidFill>
                <a:schemeClr val="dk1"/>
              </a:solidFill>
            </a:endParaRPr>
          </a:p>
          <a:p>
            <a:pPr marL="0" lvl="0" indent="0" algn="l" rtl="0">
              <a:spcBef>
                <a:spcPts val="800"/>
              </a:spcBef>
              <a:spcAft>
                <a:spcPts val="0"/>
              </a:spcAft>
              <a:buNone/>
            </a:pPr>
            <a:endParaRPr sz="1600"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 sz="3400"/>
              <a:t>Grade </a:t>
            </a:r>
            <a:r>
              <a:rPr lang="en"/>
              <a:t>8</a:t>
            </a:r>
            <a:r>
              <a:rPr lang="en" sz="3400"/>
              <a:t>: Module </a:t>
            </a:r>
            <a:r>
              <a:rPr lang="en"/>
              <a:t>2</a:t>
            </a:r>
            <a:r>
              <a:rPr lang="en" sz="3400"/>
              <a:t>: Unit </a:t>
            </a:r>
            <a:r>
              <a:rPr lang="en"/>
              <a:t>2</a:t>
            </a:r>
            <a:r>
              <a:rPr lang="en" sz="3400"/>
              <a:t>: Lesson </a:t>
            </a:r>
            <a:r>
              <a:rPr lang="en"/>
              <a:t>16</a:t>
            </a:r>
            <a:r>
              <a:rPr lang="en" sz="3400"/>
              <a:t> </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197" name="Google Shape;197;p30"/>
          <p:cNvSpPr txBox="1">
            <a:spLocks noGrp="1"/>
          </p:cNvSpPr>
          <p:nvPr>
            <p:ph type="body" idx="1"/>
          </p:nvPr>
        </p:nvSpPr>
        <p:spPr>
          <a:xfrm>
            <a:off x="311700" y="144922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sz="1800" b="1" dirty="0">
                <a:solidFill>
                  <a:schemeClr val="dk1"/>
                </a:solidFill>
              </a:rPr>
              <a:t>Preparing for Lesson 16: </a:t>
            </a:r>
            <a:r>
              <a:rPr lang="en" sz="1800" dirty="0">
                <a:solidFill>
                  <a:schemeClr val="dk1"/>
                </a:solidFill>
              </a:rPr>
              <a:t>Reading and protocols to read in preparation:</a:t>
            </a:r>
            <a:endParaRPr sz="1800" dirty="0">
              <a:solidFill>
                <a:schemeClr val="dk1"/>
              </a:solidFill>
            </a:endParaRPr>
          </a:p>
          <a:p>
            <a:pPr marL="0" lvl="0" indent="0" algn="l" rtl="0">
              <a:lnSpc>
                <a:spcPct val="90000"/>
              </a:lnSpc>
              <a:spcBef>
                <a:spcPts val="800"/>
              </a:spcBef>
              <a:spcAft>
                <a:spcPts val="0"/>
              </a:spcAft>
              <a:buClr>
                <a:schemeClr val="dk1"/>
              </a:buClr>
              <a:buSzPts val="2500"/>
              <a:buFont typeface="Arial"/>
              <a:buNone/>
            </a:pPr>
            <a:endParaRPr sz="1800" dirty="0">
              <a:solidFill>
                <a:schemeClr val="dk1"/>
              </a:solidFill>
            </a:endParaRPr>
          </a:p>
          <a:p>
            <a:pPr marL="457200" lvl="0" indent="-361950" algn="l" rtl="0">
              <a:lnSpc>
                <a:spcPct val="90000"/>
              </a:lnSpc>
              <a:spcBef>
                <a:spcPts val="800"/>
              </a:spcBef>
              <a:spcAft>
                <a:spcPts val="0"/>
              </a:spcAft>
              <a:buClr>
                <a:schemeClr val="dk1"/>
              </a:buClr>
              <a:buSzPts val="2100"/>
              <a:buChar char="•"/>
            </a:pPr>
            <a:r>
              <a:rPr lang="en" sz="1800" dirty="0">
                <a:solidFill>
                  <a:schemeClr val="dk1"/>
                </a:solidFill>
              </a:rPr>
              <a:t>In advance, look over the graded essays and find a common conventions error. Craft a mini lesson for Work Time A in order to address the error (a sample structure is provided in the lesson).</a:t>
            </a:r>
            <a:endParaRPr sz="1800" dirty="0">
              <a:solidFill>
                <a:schemeClr val="dk1"/>
              </a:solidFill>
            </a:endParaRPr>
          </a:p>
          <a:p>
            <a:pPr marL="457200" lvl="0" indent="0" algn="l" rtl="0">
              <a:lnSpc>
                <a:spcPct val="90000"/>
              </a:lnSpc>
              <a:spcBef>
                <a:spcPts val="800"/>
              </a:spcBef>
              <a:spcAft>
                <a:spcPts val="0"/>
              </a:spcAft>
              <a:buNone/>
            </a:pPr>
            <a:endParaRPr sz="1800" dirty="0">
              <a:solidFill>
                <a:schemeClr val="dk1"/>
              </a:solidFill>
            </a:endParaRPr>
          </a:p>
          <a:p>
            <a:pPr marL="457200" lvl="0" indent="-361950" algn="l" rtl="0">
              <a:lnSpc>
                <a:spcPct val="90000"/>
              </a:lnSpc>
              <a:spcBef>
                <a:spcPts val="800"/>
              </a:spcBef>
              <a:spcAft>
                <a:spcPts val="0"/>
              </a:spcAft>
              <a:buClr>
                <a:schemeClr val="dk1"/>
              </a:buClr>
              <a:buSzPts val="2100"/>
              <a:buChar char="•"/>
            </a:pPr>
            <a:r>
              <a:rPr lang="en" sz="1800" dirty="0">
                <a:solidFill>
                  <a:schemeClr val="dk1"/>
                </a:solidFill>
              </a:rPr>
              <a:t>Prior to the lesson, identify a body paragraph in a student essay that uses and punctuates a “quote sandwich” well to be an exemplar. Make a copy of this body paragraph (or recreate on chart paper), without the student’s name, to show in Work Time Part B. </a:t>
            </a:r>
            <a:endParaRPr sz="1800"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01"/>
        <p:cNvGrpSpPr/>
        <p:nvPr/>
      </p:nvGrpSpPr>
      <p:grpSpPr>
        <a:xfrm>
          <a:off x="0" y="0"/>
          <a:ext cx="0" cy="0"/>
          <a:chOff x="0" y="0"/>
          <a:chExt cx="0" cy="0"/>
        </a:xfrm>
      </p:grpSpPr>
      <p:pic>
        <p:nvPicPr>
          <p:cNvPr id="202" name="Google Shape;202;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03" name="Google Shape;203;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04" name="Google Shape;204;p3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spcBef>
                <a:spcPts val="0"/>
              </a:spcBef>
              <a:spcAft>
                <a:spcPts val="0"/>
              </a:spcAft>
              <a:buClr>
                <a:schemeClr val="dk1"/>
              </a:buClr>
              <a:buSzPts val="4000"/>
              <a:buFont typeface="Arial"/>
              <a:buNone/>
            </a:pPr>
            <a:r>
              <a:rPr lang="en" sz="3000" b="1">
                <a:latin typeface="Century Gothic"/>
                <a:ea typeface="Century Gothic"/>
                <a:cs typeface="Century Gothic"/>
                <a:sym typeface="Century Gothic"/>
              </a:rPr>
              <a:t>Grade 8: Module 2: </a:t>
            </a:r>
            <a:endParaRPr sz="3000" b="1">
              <a:latin typeface="Century Gothic"/>
              <a:ea typeface="Century Gothic"/>
              <a:cs typeface="Century Gothic"/>
              <a:sym typeface="Century Gothic"/>
            </a:endParaRPr>
          </a:p>
          <a:p>
            <a:pPr marL="0" lvl="0" indent="0" algn="ctr" rtl="0">
              <a:spcBef>
                <a:spcPts val="0"/>
              </a:spcBef>
              <a:spcAft>
                <a:spcPts val="0"/>
              </a:spcAft>
              <a:buClr>
                <a:schemeClr val="dk1"/>
              </a:buClr>
              <a:buSzPts val="4000"/>
              <a:buFont typeface="Arial"/>
              <a:buNone/>
            </a:pPr>
            <a:r>
              <a:rPr lang="en" sz="3000" b="1">
                <a:latin typeface="Century Gothic"/>
                <a:ea typeface="Century Gothic"/>
                <a:cs typeface="Century Gothic"/>
                <a:sym typeface="Century Gothic"/>
              </a:rPr>
              <a:t>Unit 2: Lesson 16</a:t>
            </a:r>
            <a:endParaRPr sz="3000" b="1">
              <a:solidFill>
                <a:srgbClr val="404040"/>
              </a:solidFill>
              <a:latin typeface="Century Gothic"/>
              <a:ea typeface="Century Gothic"/>
              <a:cs typeface="Century Gothic"/>
              <a:sym typeface="Century Gothic"/>
            </a:endParaRPr>
          </a:p>
        </p:txBody>
      </p:sp>
      <p:pic>
        <p:nvPicPr>
          <p:cNvPr id="205" name="Google Shape;205;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06" name="Google Shape;206;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b="1" dirty="0"/>
              <a:t>Hello, Students!</a:t>
            </a:r>
            <a:endParaRPr b="1" dirty="0"/>
          </a:p>
        </p:txBody>
      </p:sp>
      <p:sp>
        <p:nvSpPr>
          <p:cNvPr id="212" name="Google Shape;212;p32"/>
          <p:cNvSpPr txBox="1">
            <a:spLocks noGrp="1"/>
          </p:cNvSpPr>
          <p:nvPr>
            <p:ph type="body" idx="1"/>
          </p:nvPr>
        </p:nvSpPr>
        <p:spPr>
          <a:xfrm>
            <a:off x="311700" y="992220"/>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3200"/>
              <a:buFont typeface="Arial"/>
              <a:buNone/>
            </a:pPr>
            <a:r>
              <a:rPr lang="en" sz="1800" dirty="0"/>
              <a:t>In </a:t>
            </a:r>
            <a:r>
              <a:rPr lang="en" sz="1800" dirty="0">
                <a:solidFill>
                  <a:schemeClr val="dk1"/>
                </a:solidFill>
              </a:rPr>
              <a:t>today’s lesson you will get some feedback on your essay, grammar/punctuation guidance, and time to make revisions to the draft of your essay. We will also briefly take a peek at Unit 3!</a:t>
            </a:r>
            <a:endParaRPr sz="1800" dirty="0">
              <a:solidFill>
                <a:schemeClr val="dk1"/>
              </a:solidFill>
            </a:endParaRPr>
          </a:p>
          <a:p>
            <a:pPr marL="0" lvl="0" indent="0" algn="l" rtl="0">
              <a:lnSpc>
                <a:spcPct val="100000"/>
              </a:lnSpc>
              <a:spcBef>
                <a:spcPts val="800"/>
              </a:spcBef>
              <a:spcAft>
                <a:spcPts val="0"/>
              </a:spcAft>
              <a:buClr>
                <a:schemeClr val="dk1"/>
              </a:buClr>
              <a:buSzPts val="1100"/>
              <a:buFont typeface="Arial"/>
              <a:buNone/>
            </a:pPr>
            <a:endParaRPr sz="1800" dirty="0"/>
          </a:p>
          <a:p>
            <a:pPr marL="0" lvl="0" indent="0" algn="l" rtl="0">
              <a:lnSpc>
                <a:spcPct val="100000"/>
              </a:lnSpc>
              <a:spcBef>
                <a:spcPts val="800"/>
              </a:spcBef>
              <a:spcAft>
                <a:spcPts val="0"/>
              </a:spcAft>
              <a:buNone/>
            </a:pPr>
            <a:endParaRPr sz="1800" dirty="0"/>
          </a:p>
          <a:p>
            <a:pPr marL="0" lvl="0" indent="0" algn="l" rtl="0">
              <a:lnSpc>
                <a:spcPct val="100000"/>
              </a:lnSpc>
              <a:spcBef>
                <a:spcPts val="800"/>
              </a:spcBef>
              <a:spcAft>
                <a:spcPts val="0"/>
              </a:spcAft>
              <a:buNone/>
            </a:pPr>
            <a:r>
              <a:rPr lang="en" sz="1800" dirty="0"/>
              <a:t>Here’s what you’ll be learning and doing today:</a:t>
            </a:r>
            <a:endParaRPr sz="1800" dirty="0"/>
          </a:p>
          <a:p>
            <a:pPr marL="457200" lvl="0" indent="-361950" algn="l" rtl="0">
              <a:lnSpc>
                <a:spcPct val="100000"/>
              </a:lnSpc>
              <a:spcBef>
                <a:spcPts val="800"/>
              </a:spcBef>
              <a:spcAft>
                <a:spcPts val="0"/>
              </a:spcAft>
              <a:buSzPts val="2100"/>
              <a:buChar char="•"/>
            </a:pPr>
            <a:r>
              <a:rPr lang="en" sz="1800" dirty="0"/>
              <a:t>Learn about some common errors in essay writing.</a:t>
            </a:r>
            <a:endParaRPr sz="1800" dirty="0"/>
          </a:p>
          <a:p>
            <a:pPr marL="457200" lvl="0" indent="-361950" algn="l" rtl="0">
              <a:lnSpc>
                <a:spcPct val="100000"/>
              </a:lnSpc>
              <a:spcBef>
                <a:spcPts val="0"/>
              </a:spcBef>
              <a:spcAft>
                <a:spcPts val="0"/>
              </a:spcAft>
              <a:buSzPts val="2100"/>
              <a:buChar char="•"/>
            </a:pPr>
            <a:r>
              <a:rPr lang="en" sz="1800" dirty="0"/>
              <a:t>Get some feedback on your essay.</a:t>
            </a:r>
            <a:endParaRPr sz="1800" dirty="0"/>
          </a:p>
          <a:p>
            <a:pPr marL="457200" lvl="0" indent="-361950" algn="l" rtl="0">
              <a:lnSpc>
                <a:spcPct val="100000"/>
              </a:lnSpc>
              <a:spcBef>
                <a:spcPts val="0"/>
              </a:spcBef>
              <a:spcAft>
                <a:spcPts val="0"/>
              </a:spcAft>
              <a:buSzPts val="2100"/>
              <a:buChar char="•"/>
            </a:pPr>
            <a:r>
              <a:rPr lang="en" sz="1800" dirty="0"/>
              <a:t>Revise your essay.</a:t>
            </a:r>
            <a:endParaRPr sz="1800" dirty="0"/>
          </a:p>
          <a:p>
            <a:pPr marL="457200" lvl="0" indent="-361950" algn="l" rtl="0">
              <a:lnSpc>
                <a:spcPct val="100000"/>
              </a:lnSpc>
              <a:spcBef>
                <a:spcPts val="0"/>
              </a:spcBef>
              <a:spcAft>
                <a:spcPts val="0"/>
              </a:spcAft>
              <a:buSzPts val="2100"/>
              <a:buChar char="•"/>
            </a:pPr>
            <a:r>
              <a:rPr lang="en" sz="1800" dirty="0"/>
              <a:t>Preview the work in Unit 3.</a:t>
            </a:r>
            <a:endParaRPr sz="1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3"/>
          <p:cNvSpPr txBox="1">
            <a:spLocks noGrp="1"/>
          </p:cNvSpPr>
          <p:nvPr>
            <p:ph type="title"/>
          </p:nvPr>
        </p:nvSpPr>
        <p:spPr>
          <a:xfrm>
            <a:off x="311700" y="334175"/>
            <a:ext cx="8520600" cy="12033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Review the Learning Targets for today.</a:t>
            </a:r>
            <a:endParaRPr/>
          </a:p>
        </p:txBody>
      </p:sp>
      <p:sp>
        <p:nvSpPr>
          <p:cNvPr id="218" name="Google Shape;218;p33"/>
          <p:cNvSpPr txBox="1">
            <a:spLocks noGrp="1"/>
          </p:cNvSpPr>
          <p:nvPr>
            <p:ph type="body" idx="1"/>
          </p:nvPr>
        </p:nvSpPr>
        <p:spPr>
          <a:xfrm>
            <a:off x="311700" y="1727100"/>
            <a:ext cx="8520600" cy="24252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3200"/>
              <a:buFont typeface="Arial"/>
              <a:buNone/>
            </a:pPr>
            <a:r>
              <a:rPr lang="en">
                <a:solidFill>
                  <a:schemeClr val="dk1"/>
                </a:solidFill>
              </a:rPr>
              <a:t>The Learning Targets for today are:</a:t>
            </a:r>
            <a:endParaRPr>
              <a:solidFill>
                <a:schemeClr val="dk1"/>
              </a:solidFill>
            </a:endParaRPr>
          </a:p>
          <a:p>
            <a:pPr marL="457200" lvl="0" indent="-342900" algn="l" rtl="0">
              <a:lnSpc>
                <a:spcPct val="90000"/>
              </a:lnSpc>
              <a:spcBef>
                <a:spcPts val="1000"/>
              </a:spcBef>
              <a:spcAft>
                <a:spcPts val="0"/>
              </a:spcAft>
              <a:buClr>
                <a:schemeClr val="dk1"/>
              </a:buClr>
              <a:buSzPts val="1800"/>
              <a:buAutoNum type="arabicPeriod"/>
            </a:pPr>
            <a:r>
              <a:rPr lang="en">
                <a:solidFill>
                  <a:schemeClr val="dk1"/>
                </a:solidFill>
              </a:rPr>
              <a:t>I can use feedback from others to revise and improve my essay.</a:t>
            </a:r>
            <a:endParaRPr>
              <a:solidFill>
                <a:schemeClr val="dk1"/>
              </a:solidFill>
            </a:endParaRPr>
          </a:p>
          <a:p>
            <a:pPr marL="457200" lvl="0" indent="-342900" algn="l" rtl="0">
              <a:lnSpc>
                <a:spcPct val="90000"/>
              </a:lnSpc>
              <a:spcBef>
                <a:spcPts val="0"/>
              </a:spcBef>
              <a:spcAft>
                <a:spcPts val="0"/>
              </a:spcAft>
              <a:buClr>
                <a:schemeClr val="dk1"/>
              </a:buClr>
              <a:buSzPts val="1800"/>
              <a:buAutoNum type="arabicPeriod"/>
            </a:pPr>
            <a:r>
              <a:rPr lang="en">
                <a:solidFill>
                  <a:schemeClr val="dk1"/>
                </a:solidFill>
              </a:rPr>
              <a:t>I can use correct grammar and punctuation in my essay.</a:t>
            </a:r>
            <a:endParaRPr>
              <a:solidFill>
                <a:schemeClr val="dk1"/>
              </a:solidFill>
            </a:endParaRPr>
          </a:p>
          <a:p>
            <a:pPr marL="0" lvl="0" indent="0" algn="l" rtl="0">
              <a:lnSpc>
                <a:spcPct val="90000"/>
              </a:lnSpc>
              <a:spcBef>
                <a:spcPts val="800"/>
              </a:spcBef>
              <a:spcAft>
                <a:spcPts val="0"/>
              </a:spcAft>
              <a:buClr>
                <a:schemeClr val="dk1"/>
              </a:buClr>
              <a:buSzPts val="3200"/>
              <a:buFont typeface="Arial"/>
              <a:buNone/>
            </a:pPr>
            <a:endParaRPr/>
          </a:p>
        </p:txBody>
      </p:sp>
      <p:pic>
        <p:nvPicPr>
          <p:cNvPr id="219" name="Google Shape;219;p33"/>
          <p:cNvPicPr preferRelativeResize="0"/>
          <p:nvPr/>
        </p:nvPicPr>
        <p:blipFill>
          <a:blip r:embed="rId3">
            <a:alphaModFix/>
          </a:blip>
          <a:stretch>
            <a:fillRect/>
          </a:stretch>
        </p:blipFill>
        <p:spPr>
          <a:xfrm>
            <a:off x="7803575" y="3960409"/>
            <a:ext cx="1114100" cy="9129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4"/>
          <p:cNvSpPr txBox="1">
            <a:spLocks noGrp="1"/>
          </p:cNvSpPr>
          <p:nvPr>
            <p:ph type="title"/>
          </p:nvPr>
        </p:nvSpPr>
        <p:spPr>
          <a:xfrm>
            <a:off x="311700" y="128425"/>
            <a:ext cx="8520600" cy="12078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discuss some common errors in writing an essay.</a:t>
            </a:r>
            <a:endParaRPr/>
          </a:p>
        </p:txBody>
      </p:sp>
      <p:sp>
        <p:nvSpPr>
          <p:cNvPr id="225" name="Google Shape;225;p34"/>
          <p:cNvSpPr txBox="1"/>
          <p:nvPr/>
        </p:nvSpPr>
        <p:spPr>
          <a:xfrm>
            <a:off x="439300" y="1336225"/>
            <a:ext cx="7157100" cy="3000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800">
                <a:solidFill>
                  <a:schemeClr val="dk1"/>
                </a:solidFill>
                <a:latin typeface="Century Gothic"/>
                <a:ea typeface="Century Gothic"/>
                <a:cs typeface="Century Gothic"/>
                <a:sym typeface="Century Gothic"/>
              </a:rPr>
              <a:t>After watching your teacher model how to revise this common error, give:</a:t>
            </a:r>
            <a:endParaRPr sz="1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a:solidFill>
                  <a:schemeClr val="dk1"/>
                </a:solidFill>
                <a:latin typeface="Century Gothic"/>
                <a:ea typeface="Century Gothic"/>
                <a:cs typeface="Century Gothic"/>
                <a:sym typeface="Century Gothic"/>
              </a:rPr>
              <a:t>a thumbs-up if you understand the error and how to fix it when revising.</a:t>
            </a:r>
            <a:endParaRPr sz="180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a:solidFill>
                  <a:schemeClr val="dk1"/>
                </a:solidFill>
                <a:latin typeface="Century Gothic"/>
                <a:ea typeface="Century Gothic"/>
                <a:cs typeface="Century Gothic"/>
                <a:sym typeface="Century Gothic"/>
              </a:rPr>
              <a:t>a thumbs-down if they don’t understand fully and don’t know how to revise this error in your own writing.</a:t>
            </a:r>
            <a:endParaRPr sz="1800">
              <a:solidFill>
                <a:schemeClr val="dk1"/>
              </a:solidFill>
              <a:latin typeface="Century Gothic"/>
              <a:ea typeface="Century Gothic"/>
              <a:cs typeface="Century Gothic"/>
              <a:sym typeface="Century Gothic"/>
            </a:endParaRPr>
          </a:p>
        </p:txBody>
      </p:sp>
      <p:pic>
        <p:nvPicPr>
          <p:cNvPr id="226" name="Google Shape;226;p34"/>
          <p:cNvPicPr preferRelativeResize="0"/>
          <p:nvPr/>
        </p:nvPicPr>
        <p:blipFill>
          <a:blip r:embed="rId3">
            <a:alphaModFix/>
          </a:blip>
          <a:stretch>
            <a:fillRect/>
          </a:stretch>
        </p:blipFill>
        <p:spPr>
          <a:xfrm>
            <a:off x="8036975" y="4136750"/>
            <a:ext cx="795325" cy="781125"/>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35"/>
          <p:cNvSpPr txBox="1">
            <a:spLocks noGrp="1"/>
          </p:cNvSpPr>
          <p:nvPr>
            <p:ph type="title"/>
          </p:nvPr>
        </p:nvSpPr>
        <p:spPr>
          <a:xfrm>
            <a:off x="231300" y="285120"/>
            <a:ext cx="8912700" cy="622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200" dirty="0"/>
              <a:t>Let’s look at a model paragraph before we get our essays back with feedback.</a:t>
            </a:r>
            <a:endParaRPr sz="3200" dirty="0"/>
          </a:p>
        </p:txBody>
      </p:sp>
      <p:sp>
        <p:nvSpPr>
          <p:cNvPr id="232" name="Google Shape;232;p35"/>
          <p:cNvSpPr txBox="1"/>
          <p:nvPr/>
        </p:nvSpPr>
        <p:spPr>
          <a:xfrm>
            <a:off x="165275" y="1081175"/>
            <a:ext cx="3477300" cy="3512400"/>
          </a:xfrm>
          <a:prstGeom prst="rect">
            <a:avLst/>
          </a:prstGeom>
          <a:noFill/>
          <a:ln>
            <a:noFill/>
          </a:ln>
        </p:spPr>
        <p:txBody>
          <a:bodyPr spcFirstLastPara="1" wrap="square" lIns="91425" tIns="91425" rIns="91425" bIns="91425" anchor="ctr" anchorCtr="0">
            <a:noAutofit/>
          </a:bodyPr>
          <a:lstStyle/>
          <a:p>
            <a:pPr marL="457200" lvl="0" indent="0" algn="l" rtl="0">
              <a:spcBef>
                <a:spcPts val="0"/>
              </a:spcBef>
              <a:spcAft>
                <a:spcPts val="0"/>
              </a:spcAft>
              <a:buNone/>
            </a:pPr>
            <a:endParaRPr sz="1600">
              <a:solidFill>
                <a:schemeClr val="dk1"/>
              </a:solidFill>
              <a:latin typeface="Century Gothic"/>
              <a:ea typeface="Century Gothic"/>
              <a:cs typeface="Century Gothic"/>
              <a:sym typeface="Century Gothic"/>
            </a:endParaRPr>
          </a:p>
        </p:txBody>
      </p:sp>
      <p:pic>
        <p:nvPicPr>
          <p:cNvPr id="233" name="Google Shape;233;p35"/>
          <p:cNvPicPr preferRelativeResize="0"/>
          <p:nvPr/>
        </p:nvPicPr>
        <p:blipFill>
          <a:blip r:embed="rId3">
            <a:alphaModFix/>
          </a:blip>
          <a:stretch>
            <a:fillRect/>
          </a:stretch>
        </p:blipFill>
        <p:spPr>
          <a:xfrm>
            <a:off x="1775525" y="1179359"/>
            <a:ext cx="5390650" cy="3515915"/>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Google Shape;238;p36"/>
          <p:cNvSpPr txBox="1">
            <a:spLocks noGrp="1"/>
          </p:cNvSpPr>
          <p:nvPr>
            <p:ph type="title"/>
          </p:nvPr>
        </p:nvSpPr>
        <p:spPr>
          <a:xfrm>
            <a:off x="0" y="0"/>
            <a:ext cx="9144000" cy="650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Let’s use feedback to make revisions to our essays.</a:t>
            </a:r>
            <a:endParaRPr sz="2800"/>
          </a:p>
        </p:txBody>
      </p:sp>
      <p:pic>
        <p:nvPicPr>
          <p:cNvPr id="239" name="Google Shape;239;p36"/>
          <p:cNvPicPr preferRelativeResize="0"/>
          <p:nvPr/>
        </p:nvPicPr>
        <p:blipFill>
          <a:blip r:embed="rId3">
            <a:alphaModFix/>
          </a:blip>
          <a:stretch>
            <a:fillRect/>
          </a:stretch>
        </p:blipFill>
        <p:spPr>
          <a:xfrm>
            <a:off x="1139813" y="650691"/>
            <a:ext cx="6345069" cy="1790852"/>
          </a:xfrm>
          <a:prstGeom prst="rect">
            <a:avLst/>
          </a:prstGeom>
          <a:noFill/>
          <a:ln w="28575" cap="flat" cmpd="sng">
            <a:solidFill>
              <a:srgbClr val="595959"/>
            </a:solidFill>
            <a:prstDash val="solid"/>
            <a:round/>
            <a:headEnd type="none" w="sm" len="sm"/>
            <a:tailEnd type="none" w="sm" len="sm"/>
          </a:ln>
        </p:spPr>
      </p:pic>
      <p:pic>
        <p:nvPicPr>
          <p:cNvPr id="240" name="Google Shape;240;p36"/>
          <p:cNvPicPr preferRelativeResize="0"/>
          <p:nvPr/>
        </p:nvPicPr>
        <p:blipFill>
          <a:blip r:embed="rId4">
            <a:alphaModFix/>
          </a:blip>
          <a:stretch>
            <a:fillRect/>
          </a:stretch>
        </p:blipFill>
        <p:spPr>
          <a:xfrm>
            <a:off x="2155933" y="2441543"/>
            <a:ext cx="4725635" cy="2151079"/>
          </a:xfrm>
          <a:prstGeom prst="rect">
            <a:avLst/>
          </a:prstGeom>
          <a:noFill/>
          <a:ln w="28575" cap="flat" cmpd="sng">
            <a:solidFill>
              <a:srgbClr val="595959"/>
            </a:solidFill>
            <a:prstDash val="solid"/>
            <a:round/>
            <a:headEnd type="none" w="sm" len="sm"/>
            <a:tailEnd type="none" w="sm" len="sm"/>
          </a:ln>
        </p:spPr>
      </p:pic>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D605746-A42E-41F7-8978-815F6616CDAB}"/>
</file>

<file path=customXml/itemProps2.xml><?xml version="1.0" encoding="utf-8"?>
<ds:datastoreItem xmlns:ds="http://schemas.openxmlformats.org/officeDocument/2006/customXml" ds:itemID="{3FE550EA-3E64-427C-86A7-9A1DEFC402C0}"/>
</file>

<file path=customXml/itemProps3.xml><?xml version="1.0" encoding="utf-8"?>
<ds:datastoreItem xmlns:ds="http://schemas.openxmlformats.org/officeDocument/2006/customXml" ds:itemID="{4D8E6B22-5D55-47C5-9AC0-09EC2480F54B}"/>
</file>

<file path=docProps/app.xml><?xml version="1.0" encoding="utf-8"?>
<Properties xmlns="http://schemas.openxmlformats.org/officeDocument/2006/extended-properties" xmlns:vt="http://schemas.openxmlformats.org/officeDocument/2006/docPropsVTypes">
  <TotalTime>27</TotalTime>
  <Words>1859</Words>
  <Application>Microsoft Macintosh PowerPoint</Application>
  <PresentationFormat>On-screen Show (16:9)</PresentationFormat>
  <Paragraphs>220</Paragraphs>
  <Slides>12</Slides>
  <Notes>12</Notes>
  <HiddenSlides>0</HiddenSlides>
  <MMClips>0</MMClips>
  <ScaleCrop>false</ScaleCrop>
  <HeadingPairs>
    <vt:vector size="4" baseType="variant">
      <vt:variant>
        <vt:lpstr>Theme</vt:lpstr>
      </vt:variant>
      <vt:variant>
        <vt:i4>2</vt:i4>
      </vt:variant>
      <vt:variant>
        <vt:lpstr>Slide Titles</vt:lpstr>
      </vt:variant>
      <vt:variant>
        <vt:i4>12</vt:i4>
      </vt:variant>
    </vt:vector>
  </HeadingPairs>
  <TitlesOfParts>
    <vt:vector size="14" baseType="lpstr">
      <vt:lpstr>Office Theme</vt:lpstr>
      <vt:lpstr>Office Theme</vt:lpstr>
      <vt:lpstr>Grade 8: Module 2: Unit 2: Lesson 16  Teacher slide, before teaching.</vt:lpstr>
      <vt:lpstr>Grade 8: Module 2: Unit 2: Lesson 16  Teacher slide, before teaching.</vt:lpstr>
      <vt:lpstr>Grade 8: Module 2: Unit 2: Lesson 16  Teacher slide, before teaching.</vt:lpstr>
      <vt:lpstr>Grade 8: Module 2:  Unit 2: Lesson 16</vt:lpstr>
      <vt:lpstr>Hello, Students!</vt:lpstr>
      <vt:lpstr>Let’s Review the Learning Targets for today.</vt:lpstr>
      <vt:lpstr>Let’s discuss some common errors in writing an essay.</vt:lpstr>
      <vt:lpstr>Let’s look at a model paragraph before we get our essays back with feedback.</vt:lpstr>
      <vt:lpstr>Let’s use feedback to make revisions to our essays.</vt:lpstr>
      <vt:lpstr>Let’s take a look at the work of Unit 3!</vt:lpstr>
      <vt:lpstr>Homework</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2: Unit 2: Lesson 16  Teacher slide, before teaching.</dc:title>
  <cp:lastModifiedBy>Alexander Specht</cp:lastModifiedBy>
  <cp:revision>5</cp:revision>
  <dcterms:modified xsi:type="dcterms:W3CDTF">2018-09-25T03:23:39Z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