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4964FB-63AB-45DE-B3D0-96BE87DDB166}" v="29" dt="2018-09-13T15:03:31.4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226" autoAdjust="0"/>
  </p:normalViewPr>
  <p:slideViewPr>
    <p:cSldViewPr snapToGrid="0">
      <p:cViewPr varScale="1">
        <p:scale>
          <a:sx n="137" d="100"/>
          <a:sy n="137" d="100"/>
        </p:scale>
        <p:origin x="138" y="13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304964FB-63AB-45DE-B3D0-96BE87DDB166}"/>
    <pc:docChg chg="modSld modMainMaster">
      <pc:chgData name="Natalie Ivey" userId="2c81a4b0-7596-4a42-b4da-e7aac4dfeff9" providerId="ADAL" clId="{304964FB-63AB-45DE-B3D0-96BE87DDB166}" dt="2018-09-13T15:03:31.422" v="28" actId="1076"/>
      <pc:docMkLst>
        <pc:docMk/>
      </pc:docMkLst>
      <pc:sldChg chg="addSp modSp">
        <pc:chgData name="Natalie Ivey" userId="2c81a4b0-7596-4a42-b4da-e7aac4dfeff9" providerId="ADAL" clId="{304964FB-63AB-45DE-B3D0-96BE87DDB166}" dt="2018-09-13T15:02:46.214" v="20" actId="1076"/>
        <pc:sldMkLst>
          <pc:docMk/>
          <pc:sldMk cId="0" sldId="258"/>
        </pc:sldMkLst>
        <pc:picChg chg="add mod">
          <ac:chgData name="Natalie Ivey" userId="2c81a4b0-7596-4a42-b4da-e7aac4dfeff9" providerId="ADAL" clId="{304964FB-63AB-45DE-B3D0-96BE87DDB166}" dt="2018-09-13T15:02:46.214" v="20" actId="1076"/>
          <ac:picMkLst>
            <pc:docMk/>
            <pc:sldMk cId="0" sldId="258"/>
            <ac:picMk id="3" creationId="{139B0172-87F8-4A90-905D-439784E1108E}"/>
          </ac:picMkLst>
        </pc:picChg>
      </pc:sldChg>
      <pc:sldChg chg="addSp modSp">
        <pc:chgData name="Natalie Ivey" userId="2c81a4b0-7596-4a42-b4da-e7aac4dfeff9" providerId="ADAL" clId="{304964FB-63AB-45DE-B3D0-96BE87DDB166}" dt="2018-09-13T15:03:31.422" v="28" actId="1076"/>
        <pc:sldMkLst>
          <pc:docMk/>
          <pc:sldMk cId="965028664" sldId="265"/>
        </pc:sldMkLst>
        <pc:spChg chg="mod">
          <ac:chgData name="Natalie Ivey" userId="2c81a4b0-7596-4a42-b4da-e7aac4dfeff9" providerId="ADAL" clId="{304964FB-63AB-45DE-B3D0-96BE87DDB166}" dt="2018-09-13T15:03:12.157" v="24" actId="14100"/>
          <ac:spMkLst>
            <pc:docMk/>
            <pc:sldMk cId="965028664" sldId="265"/>
            <ac:spMk id="130" creationId="{00000000-0000-0000-0000-000000000000}"/>
          </ac:spMkLst>
        </pc:spChg>
        <pc:spChg chg="mod">
          <ac:chgData name="Natalie Ivey" userId="2c81a4b0-7596-4a42-b4da-e7aac4dfeff9" providerId="ADAL" clId="{304964FB-63AB-45DE-B3D0-96BE87DDB166}" dt="2018-09-13T15:02:57.158" v="22" actId="14100"/>
          <ac:spMkLst>
            <pc:docMk/>
            <pc:sldMk cId="965028664" sldId="265"/>
            <ac:spMk id="131" creationId="{00000000-0000-0000-0000-000000000000}"/>
          </ac:spMkLst>
        </pc:spChg>
        <pc:picChg chg="add mod">
          <ac:chgData name="Natalie Ivey" userId="2c81a4b0-7596-4a42-b4da-e7aac4dfeff9" providerId="ADAL" clId="{304964FB-63AB-45DE-B3D0-96BE87DDB166}" dt="2018-09-13T15:03:31.422" v="28" actId="1076"/>
          <ac:picMkLst>
            <pc:docMk/>
            <pc:sldMk cId="965028664" sldId="265"/>
            <ac:picMk id="3" creationId="{41F6D1B8-1D81-435F-AF4B-BA2733620231}"/>
          </ac:picMkLst>
        </pc:picChg>
      </pc:sldChg>
      <pc:sldMasterChg chg="addSp modSp">
        <pc:chgData name="Natalie Ivey" userId="2c81a4b0-7596-4a42-b4da-e7aac4dfeff9" providerId="ADAL" clId="{304964FB-63AB-45DE-B3D0-96BE87DDB166}" dt="2018-09-13T15:01:18.741" v="6" actId="1076"/>
        <pc:sldMasterMkLst>
          <pc:docMk/>
          <pc:sldMasterMk cId="0" sldId="2147483670"/>
        </pc:sldMasterMkLst>
        <pc:picChg chg="add mod">
          <ac:chgData name="Natalie Ivey" userId="2c81a4b0-7596-4a42-b4da-e7aac4dfeff9" providerId="ADAL" clId="{304964FB-63AB-45DE-B3D0-96BE87DDB166}" dt="2018-09-13T15:00:49.311" v="1" actId="1076"/>
          <ac:picMkLst>
            <pc:docMk/>
            <pc:sldMasterMk cId="0" sldId="2147483670"/>
            <ac:picMk id="3" creationId="{BB544A8A-B703-426F-8AF1-E131493E0E4D}"/>
          </ac:picMkLst>
        </pc:picChg>
        <pc:picChg chg="add mod">
          <ac:chgData name="Natalie Ivey" userId="2c81a4b0-7596-4a42-b4da-e7aac4dfeff9" providerId="ADAL" clId="{304964FB-63AB-45DE-B3D0-96BE87DDB166}" dt="2018-09-13T15:01:07.327" v="4" actId="1076"/>
          <ac:picMkLst>
            <pc:docMk/>
            <pc:sldMasterMk cId="0" sldId="2147483670"/>
            <ac:picMk id="5" creationId="{B50BEBE9-B72E-42DD-87A3-D5E97DEFEAED}"/>
          </ac:picMkLst>
        </pc:picChg>
        <pc:picChg chg="add mod">
          <ac:chgData name="Natalie Ivey" userId="2c81a4b0-7596-4a42-b4da-e7aac4dfeff9" providerId="ADAL" clId="{304964FB-63AB-45DE-B3D0-96BE87DDB166}" dt="2018-09-13T15:01:18.741" v="6" actId="1076"/>
          <ac:picMkLst>
            <pc:docMk/>
            <pc:sldMasterMk cId="0" sldId="2147483670"/>
            <ac:picMk id="10" creationId="{D7262959-A177-48B8-BD61-4AE0997A46AD}"/>
          </ac:picMkLst>
        </pc:picChg>
      </pc:sldMasterChg>
      <pc:sldMasterChg chg="addSp modSp">
        <pc:chgData name="Natalie Ivey" userId="2c81a4b0-7596-4a42-b4da-e7aac4dfeff9" providerId="ADAL" clId="{304964FB-63AB-45DE-B3D0-96BE87DDB166}" dt="2018-09-13T15:02:22.257" v="15" actId="1076"/>
        <pc:sldMasterMkLst>
          <pc:docMk/>
          <pc:sldMasterMk cId="0" sldId="2147483671"/>
        </pc:sldMasterMkLst>
        <pc:picChg chg="add mod">
          <ac:chgData name="Natalie Ivey" userId="2c81a4b0-7596-4a42-b4da-e7aac4dfeff9" providerId="ADAL" clId="{304964FB-63AB-45DE-B3D0-96BE87DDB166}" dt="2018-09-13T15:01:34.705" v="8" actId="1076"/>
          <ac:picMkLst>
            <pc:docMk/>
            <pc:sldMasterMk cId="0" sldId="2147483671"/>
            <ac:picMk id="3" creationId="{D55A8AF5-41A9-4C63-9C27-5F6D0DF2C0C9}"/>
          </ac:picMkLst>
        </pc:picChg>
        <pc:picChg chg="add mod">
          <ac:chgData name="Natalie Ivey" userId="2c81a4b0-7596-4a42-b4da-e7aac4dfeff9" providerId="ADAL" clId="{304964FB-63AB-45DE-B3D0-96BE87DDB166}" dt="2018-09-13T15:01:55.368" v="12" actId="1076"/>
          <ac:picMkLst>
            <pc:docMk/>
            <pc:sldMasterMk cId="0" sldId="2147483671"/>
            <ac:picMk id="5" creationId="{2B4CA1EE-6185-4B66-B1F3-CC2CE8CEE96A}"/>
          </ac:picMkLst>
        </pc:picChg>
        <pc:picChg chg="add mod">
          <ac:chgData name="Natalie Ivey" userId="2c81a4b0-7596-4a42-b4da-e7aac4dfeff9" providerId="ADAL" clId="{304964FB-63AB-45DE-B3D0-96BE87DDB166}" dt="2018-09-13T15:02:22.257" v="15" actId="1076"/>
          <ac:picMkLst>
            <pc:docMk/>
            <pc:sldMasterMk cId="0" sldId="2147483671"/>
            <ac:picMk id="7" creationId="{7B18DE29-A054-49C9-9D12-62595383C098}"/>
          </ac:picMkLst>
        </pc:picChg>
      </pc:sldMasterChg>
    </pc:docChg>
  </pc:docChgLst>
  <pc:docChgLst>
    <pc:chgData clId="Web-{A614E24F-8C35-42A9-957D-872F7648A0FC}"/>
    <pc:docChg chg="modSld">
      <pc:chgData name="" userId="" providerId="" clId="Web-{A614E24F-8C35-42A9-957D-872F7648A0FC}" dt="2018-08-10T06:12:40.199" v="5" actId="14100"/>
      <pc:docMkLst>
        <pc:docMk/>
      </pc:docMkLst>
      <pc:sldChg chg="addSp modSp">
        <pc:chgData name="" userId="" providerId="" clId="Web-{A614E24F-8C35-42A9-957D-872F7648A0FC}" dt="2018-08-10T06:12:12.886" v="2" actId="14100"/>
        <pc:sldMkLst>
          <pc:docMk/>
          <pc:sldMk cId="0" sldId="262"/>
        </pc:sldMkLst>
        <pc:picChg chg="add mod">
          <ac:chgData name="" userId="" providerId="" clId="Web-{A614E24F-8C35-42A9-957D-872F7648A0FC}" dt="2018-08-10T06:12:12.886" v="2" actId="14100"/>
          <ac:picMkLst>
            <pc:docMk/>
            <pc:sldMk cId="0" sldId="262"/>
            <ac:picMk id="2" creationId="{26AD6490-2599-4F37-8478-8A540E67C74B}"/>
          </ac:picMkLst>
        </pc:picChg>
      </pc:sldChg>
      <pc:sldChg chg="addSp modSp">
        <pc:chgData name="" userId="" providerId="" clId="Web-{A614E24F-8C35-42A9-957D-872F7648A0FC}" dt="2018-08-10T06:12:40.199" v="5" actId="14100"/>
        <pc:sldMkLst>
          <pc:docMk/>
          <pc:sldMk cId="387664276" sldId="268"/>
        </pc:sldMkLst>
        <pc:picChg chg="add mod">
          <ac:chgData name="" userId="" providerId="" clId="Web-{A614E24F-8C35-42A9-957D-872F7648A0FC}" dt="2018-08-10T06:12:40.199" v="5" actId="14100"/>
          <ac:picMkLst>
            <pc:docMk/>
            <pc:sldMk cId="387664276" sldId="268"/>
            <ac:picMk id="2" creationId="{4B091EBD-6BF8-4847-B9FD-BF4F43F7F654}"/>
          </ac:picMkLst>
        </pc:picChg>
      </pc:sldChg>
    </pc:docChg>
  </pc:docChgLst>
  <pc:docChgLst>
    <pc:chgData name="April Imperio" userId="S::april.imperio@detroitk12.org::016b43d7-eba5-4d9b-8296-c2a9482fb2a0" providerId="AD" clId="Web-{5C568B7D-D9BB-08A1-C834-F1CA4113EBE5}"/>
    <pc:docChg chg="addSld">
      <pc:chgData name="April Imperio" userId="S::april.imperio@detroitk12.org::016b43d7-eba5-4d9b-8296-c2a9482fb2a0" providerId="AD" clId="Web-{5C568B7D-D9BB-08A1-C834-F1CA4113EBE5}" dt="2019-03-26T00:40:15.828" v="0"/>
      <pc:docMkLst>
        <pc:docMk/>
      </pc:docMkLst>
      <pc:sldChg chg="add">
        <pc:chgData name="April Imperio" userId="S::april.imperio@detroitk12.org::016b43d7-eba5-4d9b-8296-c2a9482fb2a0" providerId="AD" clId="Web-{5C568B7D-D9BB-08A1-C834-F1CA4113EBE5}" dt="2019-03-26T00:40:15.828" v="0"/>
        <pc:sldMkLst>
          <pc:docMk/>
          <pc:sldMk cId="255322616"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4761829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8377bab1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8377bab1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In Part A of Work Time, students demonstrate their ability to analyze how Park compares and contrasts Salva’s and Nya’s points of view, and how her juxtaposition of these two characters allows her to convey ideas about how people survive in Sudan.</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In Part B of Work Time, students shift from analyzing how Park used two characters to communicate her ideas to considering what ideas they as writers want to convey in their two-voice poem and planning for how they can use the two characters to do this.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Please note that there is not an exit ticket provided in the supporting materials. This is because the exit ticket is completed by writing a note and starring evidence on the </a:t>
            </a:r>
            <a:r>
              <a:rPr lang="en" sz="1200" b="1" dirty="0">
                <a:latin typeface="Calibri"/>
                <a:ea typeface="Calibri"/>
                <a:cs typeface="Calibri"/>
                <a:sym typeface="Calibri"/>
              </a:rPr>
              <a:t>Two-Voice Poem: Gathering Evidence graphic organizer </a:t>
            </a:r>
            <a:r>
              <a:rPr lang="en" sz="1200" dirty="0">
                <a:latin typeface="Calibri"/>
                <a:ea typeface="Calibri"/>
                <a:cs typeface="Calibri"/>
                <a:sym typeface="Calibri"/>
              </a:rPr>
              <a:t>(from Unit 2) and is an important part of planning to write their two-voice poems. It will be helpful to review these to make sure students are on track to write focused, purposeful poems. You may want to note students who are struggling and pull them into a small group for extra support. These students may benefit from being assigned a theme. Also, if you have some special education staff who can help at this point, that might be useful for students who are really struggling.</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In advance: Look over the </a:t>
            </a:r>
            <a:r>
              <a:rPr lang="en" sz="1200" b="1" dirty="0">
                <a:latin typeface="Calibri"/>
                <a:ea typeface="Calibri"/>
                <a:cs typeface="Calibri"/>
                <a:sym typeface="Calibri"/>
              </a:rPr>
              <a:t>Two-Voice Poem: Gathering Evidence graphic organizers </a:t>
            </a:r>
            <a:r>
              <a:rPr lang="en" sz="1200" dirty="0">
                <a:latin typeface="Calibri"/>
                <a:ea typeface="Calibri"/>
                <a:cs typeface="Calibri"/>
                <a:sym typeface="Calibri"/>
              </a:rPr>
              <a:t>that students turned in (Unit 2, Lesson 18 or 19). Review the students’ work to make sure all of them have successfully set a focus and gathered ideas for their poem. To help students prepare for the End of Unit 3 Assessment, consider providing them with specific feedback about how well their evidence from informational text matches the aspects of Salva’s and Nya’s stories they chose to focus on. Noticing which students have struggled to complete the graphic organizer may also guide your thinking about which ones may need additional support during the writing process.</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586944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0193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04307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0138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24409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5273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d8377bab1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d8377bab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 sz="1200" dirty="0">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Author’s Craft: Juxtaposition in a </a:t>
            </a:r>
            <a:r>
              <a:rPr lang="en" sz="1200" b="1" i="1" dirty="0">
                <a:solidFill>
                  <a:schemeClr val="dk1"/>
                </a:solidFill>
                <a:latin typeface="Calibri"/>
                <a:ea typeface="Calibri"/>
                <a:cs typeface="Calibri"/>
                <a:sym typeface="Calibri"/>
              </a:rPr>
              <a:t>A Long Walk to Water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Author’s Craft: Juxtaposition in a </a:t>
            </a:r>
            <a:r>
              <a:rPr lang="en" sz="1200" b="1" i="1" dirty="0">
                <a:solidFill>
                  <a:schemeClr val="dk1"/>
                </a:solidFill>
                <a:latin typeface="Calibri"/>
                <a:ea typeface="Calibri"/>
                <a:cs typeface="Calibri"/>
                <a:sym typeface="Calibri"/>
              </a:rPr>
              <a:t>A Long Walk to Water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(Answers for Teacher Reference)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solidFill>
                  <a:schemeClr val="dk1"/>
                </a:solidFill>
                <a:latin typeface="Calibri"/>
                <a:ea typeface="Calibri"/>
                <a:cs typeface="Calibri"/>
                <a:sym typeface="Calibri"/>
              </a:rPr>
              <a:t>Juxtaposition Practice handout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Two-Voice Poem:  Gathering Evidence graphic organizer</a:t>
            </a:r>
            <a:r>
              <a:rPr lang="en" sz="1200" dirty="0">
                <a:solidFill>
                  <a:schemeClr val="dk1"/>
                </a:solidFill>
                <a:latin typeface="Calibri"/>
                <a:ea typeface="Calibri"/>
                <a:cs typeface="Calibri"/>
                <a:sym typeface="Calibri"/>
              </a:rPr>
              <a:t> (from Unit 2, Lesson 17; with teacher feedback)</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dirty="0">
                <a:latin typeface="Calibri"/>
                <a:ea typeface="Calibri"/>
                <a:cs typeface="Calibri"/>
                <a:sym typeface="Calibri"/>
              </a:rPr>
              <a:t>Protocols to review:</a:t>
            </a: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Back to Back, </a:t>
            </a:r>
            <a:r>
              <a:rPr lang="en-US" sz="1200" dirty="0">
                <a:latin typeface="Calibri"/>
                <a:ea typeface="Calibri"/>
                <a:cs typeface="Calibri"/>
                <a:sym typeface="Calibri"/>
              </a:rPr>
              <a:t>F</a:t>
            </a:r>
            <a:r>
              <a:rPr lang="en" sz="1200" dirty="0">
                <a:latin typeface="Calibri"/>
                <a:ea typeface="Calibri"/>
                <a:cs typeface="Calibri"/>
                <a:sym typeface="Calibri"/>
              </a:rPr>
              <a:t>ace to </a:t>
            </a:r>
            <a:r>
              <a:rPr lang="en-US" sz="1200" dirty="0">
                <a:latin typeface="Calibri"/>
                <a:ea typeface="Calibri"/>
                <a:cs typeface="Calibri"/>
                <a:sym typeface="Calibri"/>
              </a:rPr>
              <a:t>F</a:t>
            </a:r>
            <a:r>
              <a:rPr lang="en" sz="1200" dirty="0">
                <a:latin typeface="Calibri"/>
                <a:ea typeface="Calibri"/>
                <a:cs typeface="Calibri"/>
                <a:sym typeface="Calibri"/>
              </a:rPr>
              <a:t>ace protcol</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None</a:t>
            </a:r>
            <a:endParaRPr sz="1200" dirty="0">
              <a:latin typeface="Calibri"/>
              <a:ea typeface="Calibri"/>
              <a:cs typeface="Calibri"/>
              <a:sym typeface="Calibri"/>
            </a:endParaRPr>
          </a:p>
          <a:p>
            <a:pPr marL="457200" lvl="0" indent="0" rtl="0">
              <a:spcBef>
                <a:spcPts val="1000"/>
              </a:spcBef>
              <a:spcAft>
                <a:spcPts val="0"/>
              </a:spcAft>
              <a:buNone/>
            </a:pPr>
            <a:endParaRPr dirty="0"/>
          </a:p>
        </p:txBody>
      </p:sp>
      <p:sp>
        <p:nvSpPr>
          <p:cNvPr id="134" name="Google Shape;134;g3d8377bab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1606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8377bab1_0_8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Google Shape;140;g3d8377bab1_0_8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Char char="●"/>
            </a:pPr>
            <a:r>
              <a:rPr lang="en" sz="1200">
                <a:latin typeface="Calibri"/>
                <a:ea typeface="Calibri"/>
                <a:cs typeface="Calibri"/>
                <a:sym typeface="Calibri"/>
              </a:rPr>
              <a:t>Display this slide as students enter the classroom.</a:t>
            </a:r>
            <a:endParaRPr sz="1200">
              <a:latin typeface="Calibri"/>
              <a:ea typeface="Calibri"/>
              <a:cs typeface="Calibri"/>
              <a:sym typeface="Calibri"/>
            </a:endParaRPr>
          </a:p>
        </p:txBody>
      </p:sp>
      <p:sp>
        <p:nvSpPr>
          <p:cNvPr id="141" name="Google Shape;141;g3d8377bab1_0_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3</a:t>
            </a:fld>
            <a:endParaRPr/>
          </a:p>
        </p:txBody>
      </p:sp>
    </p:spTree>
    <p:extLst>
      <p:ext uri="{BB962C8B-B14F-4D97-AF65-F5344CB8AC3E}">
        <p14:creationId xmlns:p14="http://schemas.microsoft.com/office/powerpoint/2010/main" val="3884925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d84c05011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d84c0501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review and analyze how Linda Sue Park used juxtaposition to create the themes she was focusing on.</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 sz="1200" i="0" u="none" strike="noStrike" cap="none" dirty="0">
                <a:solidFill>
                  <a:schemeClr val="dk1"/>
                </a:solidFill>
                <a:latin typeface="Calibri"/>
                <a:ea typeface="Calibri"/>
                <a:cs typeface="Calibri"/>
                <a:sym typeface="Calibri"/>
              </a:rPr>
              <a:t>Read the slide aloud – explain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direct their attention towards the slide. </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dirty="0"/>
          </a:p>
        </p:txBody>
      </p:sp>
      <p:sp>
        <p:nvSpPr>
          <p:cNvPr id="147" name="Google Shape;147;g3d84c0501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536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84c05011_0_8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d84c05011_0_8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5 - 8 minutes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Partners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Opening  A. Entry Task: Preparing for Assessment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Providing specific and focused feedback helps students set concrete goals for reaching learning targets.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As students enter, return the </a:t>
            </a:r>
            <a:r>
              <a:rPr lang="en" sz="1200" b="1" dirty="0">
                <a:solidFill>
                  <a:schemeClr val="dk1"/>
                </a:solidFill>
                <a:latin typeface="Calibri"/>
                <a:ea typeface="Calibri"/>
                <a:cs typeface="Calibri"/>
                <a:sym typeface="Calibri"/>
              </a:rPr>
              <a:t>Juxtaposition Practice handouts</a:t>
            </a:r>
            <a:r>
              <a:rPr lang="en" sz="1200" dirty="0">
                <a:solidFill>
                  <a:schemeClr val="dk1"/>
                </a:solidFill>
                <a:latin typeface="Calibri"/>
                <a:ea typeface="Calibri"/>
                <a:cs typeface="Calibri"/>
                <a:sym typeface="Calibri"/>
              </a:rPr>
              <a:t> from Lesson 1 with your comments on them.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comments for students who are struggling (students who are on track just need to know that).</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Give them several minutes to review the feedback and discuss it with a partner.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confidence in answers and students explaining to each other.</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this time to confer briefly with a few students most in need of clarification.</a:t>
            </a:r>
            <a:endParaRPr sz="2000" b="1"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latin typeface="Calibri"/>
              <a:ea typeface="Calibri"/>
              <a:cs typeface="Calibri"/>
              <a:sym typeface="Calibri"/>
            </a:endParaRPr>
          </a:p>
        </p:txBody>
      </p:sp>
      <p:sp>
        <p:nvSpPr>
          <p:cNvPr id="155" name="Google Shape;155;g3d84c05011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5</a:t>
            </a:fld>
            <a:endParaRPr/>
          </a:p>
        </p:txBody>
      </p:sp>
    </p:spTree>
    <p:extLst>
      <p:ext uri="{BB962C8B-B14F-4D97-AF65-F5344CB8AC3E}">
        <p14:creationId xmlns:p14="http://schemas.microsoft.com/office/powerpoint/2010/main" val="3291818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9f89a72a_0_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9f89a72a_0_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20-30 minutes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Partners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Work Time </a:t>
            </a:r>
            <a:r>
              <a:rPr lang="en" sz="1200" b="1" dirty="0">
                <a:solidFill>
                  <a:schemeClr val="dk1"/>
                </a:solidFill>
                <a:latin typeface="Calibri"/>
                <a:ea typeface="Calibri"/>
                <a:cs typeface="Calibri"/>
                <a:sym typeface="Calibri"/>
              </a:rPr>
              <a:t>A. Mid-Unit 3 Assessment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This assessment is necessary not only to see who has met the learning targets, but also so the teacher knows who will need additional assistance while writing the Two-Voice poem.</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get to demonstrate their progress on the learning target that they practiced yesterday and that is posted today. Assure students that there are no tricks to this assessment; it really is exactly the same process they’ve been practicing in class in Unit 2 and in Unit 3, Lesson 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3 Assessment: Author’s Craft: Juxtaposition in A Long Walk to Water</a:t>
            </a:r>
            <a:r>
              <a:rPr lang="en" sz="1200" dirty="0">
                <a:solidFill>
                  <a:schemeClr val="dk1"/>
                </a:solidFill>
                <a:latin typeface="Calibri"/>
                <a:ea typeface="Calibri"/>
                <a:cs typeface="Calibri"/>
                <a:sym typeface="Calibri"/>
              </a:rPr>
              <a:t> to each student.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answer any clarifying questions.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complete Mid-Unit 3 Assessment.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assessments as students finish</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any test accommodations and prepare for those.</a:t>
            </a:r>
            <a:endParaRPr sz="1200" dirty="0">
              <a:latin typeface="Calibri"/>
              <a:ea typeface="Calibri"/>
              <a:cs typeface="Calibri"/>
              <a:sym typeface="Calibri"/>
            </a:endParaRPr>
          </a:p>
        </p:txBody>
      </p:sp>
      <p:sp>
        <p:nvSpPr>
          <p:cNvPr id="163" name="Google Shape;163;g3d9f89a72a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6</a:t>
            </a:fld>
            <a:endParaRPr/>
          </a:p>
        </p:txBody>
      </p:sp>
    </p:spTree>
    <p:extLst>
      <p:ext uri="{BB962C8B-B14F-4D97-AF65-F5344CB8AC3E}">
        <p14:creationId xmlns:p14="http://schemas.microsoft.com/office/powerpoint/2010/main" val="300412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d9f89a72a_0_1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Google Shape;170;g3d9f89a72a_0_1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10-15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Partners</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a:t>
            </a:r>
            <a:r>
              <a:rPr lang="en" sz="1200" b="1" dirty="0">
                <a:solidFill>
                  <a:schemeClr val="dk1"/>
                </a:solidFill>
                <a:latin typeface="Calibri"/>
                <a:ea typeface="Calibri"/>
                <a:cs typeface="Calibri"/>
                <a:sym typeface="Calibri"/>
              </a:rPr>
              <a:t>B. Preparing to Write Two-Voice Poem</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The Back-to-Back and Face-to-Face discussion activity acts as a physical and mental release for students’ focus after the mid-unit assessment. Ensuring that students have opportunities to incorporate physical movement in the classroom supports their academic success. This closing activity is meant to help students synthesize their current understanding of the characters in the novel in a low-stakes structure.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the mastery they have just shown on the assessment and explain that for the rest of the lessons, they will be thinking about their own writing and the choices they will make as writers. Just as Park had a purpose for which she juxtaposed two characters, so they also need a purpose for their writing.</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the </a:t>
            </a:r>
            <a:r>
              <a:rPr lang="en" sz="1200" b="1" dirty="0">
                <a:solidFill>
                  <a:schemeClr val="dk1"/>
                </a:solidFill>
                <a:latin typeface="Calibri"/>
                <a:ea typeface="Calibri"/>
                <a:cs typeface="Calibri"/>
                <a:sym typeface="Calibri"/>
              </a:rPr>
              <a:t>Two-Voice Poem: Gathering Evidence graphic organizers</a:t>
            </a:r>
            <a:r>
              <a:rPr lang="en" sz="1200" dirty="0">
                <a:solidFill>
                  <a:schemeClr val="dk1"/>
                </a:solidFill>
                <a:latin typeface="Calibri"/>
                <a:ea typeface="Calibri"/>
                <a:cs typeface="Calibri"/>
                <a:sym typeface="Calibri"/>
              </a:rPr>
              <a:t> and give students a few minutes to quietly review your feedback. Tell them that they will be doing an assessment in a few lessons on their ability to select evidence from informational text to support a theme, and the feedback on this graphic organizer will let them know how they are doing with this skill.</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“Writers often play with several ideas before they generate their writing plans, and they often talk over their ideas. Today, </a:t>
            </a:r>
            <a:r>
              <a:rPr lang="en-US" sz="1200" i="1" dirty="0">
                <a:solidFill>
                  <a:schemeClr val="dk1"/>
                </a:solidFill>
                <a:latin typeface="Calibri"/>
                <a:ea typeface="Calibri"/>
                <a:cs typeface="Calibri"/>
                <a:sym typeface="Calibri"/>
              </a:rPr>
              <a:t>we </a:t>
            </a:r>
            <a:r>
              <a:rPr lang="en" sz="1200" i="1" dirty="0">
                <a:solidFill>
                  <a:schemeClr val="dk1"/>
                </a:solidFill>
                <a:latin typeface="Calibri"/>
                <a:ea typeface="Calibri"/>
                <a:cs typeface="Calibri"/>
                <a:sym typeface="Calibri"/>
              </a:rPr>
              <a:t>will do a short protocol to help </a:t>
            </a:r>
            <a:r>
              <a:rPr lang="en-US" sz="1200" i="1" dirty="0">
                <a:solidFill>
                  <a:schemeClr val="dk1"/>
                </a:solidFill>
                <a:latin typeface="Calibri"/>
                <a:ea typeface="Calibri"/>
                <a:cs typeface="Calibri"/>
                <a:sym typeface="Calibri"/>
              </a:rPr>
              <a:t>you </a:t>
            </a:r>
            <a:r>
              <a:rPr lang="en" sz="1200" i="1" dirty="0">
                <a:solidFill>
                  <a:schemeClr val="dk1"/>
                </a:solidFill>
                <a:latin typeface="Calibri"/>
                <a:ea typeface="Calibri"/>
                <a:cs typeface="Calibri"/>
                <a:sym typeface="Calibri"/>
              </a:rPr>
              <a:t>explore possibilities and think about what will make your poems most compelling.”</a:t>
            </a:r>
            <a:endParaRPr sz="1200" i="1"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 for Back-to-Back and Face-to-Face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Facilitate the Back-to-Back and Face-to-Face</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protocol</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active participation</a:t>
            </a:r>
            <a:r>
              <a:rPr lang="en-US"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
        <p:nvSpPr>
          <p:cNvPr id="171" name="Google Shape;171;g3d9f89a72a_0_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7</a:t>
            </a:fld>
            <a:endParaRPr/>
          </a:p>
        </p:txBody>
      </p:sp>
    </p:spTree>
    <p:extLst>
      <p:ext uri="{BB962C8B-B14F-4D97-AF65-F5344CB8AC3E}">
        <p14:creationId xmlns:p14="http://schemas.microsoft.com/office/powerpoint/2010/main" val="2476790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9f89a72a_0_2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Google Shape;178;g3d9f89a72a_0_2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5 - 10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lang="en-US"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9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Exit Ticket: What Is the Theme You Will Try to Convey in Your Poem? </a:t>
            </a:r>
            <a:endParaRPr sz="1200" b="1" dirty="0">
              <a:latin typeface="Calibri"/>
              <a:ea typeface="Calibri"/>
              <a:cs typeface="Calibri"/>
              <a:sym typeface="Calibri"/>
            </a:endParaRPr>
          </a:p>
          <a:p>
            <a:pPr marL="0" lvl="0" indent="0" rtl="0">
              <a:lnSpc>
                <a:spcPct val="9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Consider collecting the </a:t>
            </a:r>
            <a:r>
              <a:rPr lang="en" sz="1200" b="1" dirty="0">
                <a:latin typeface="Calibri"/>
                <a:ea typeface="Calibri"/>
                <a:cs typeface="Calibri"/>
                <a:sym typeface="Calibri"/>
              </a:rPr>
              <a:t>Two-Voice Poem: Gathering Evidence graphic organizer </a:t>
            </a:r>
            <a:r>
              <a:rPr lang="en" sz="1200" dirty="0">
                <a:latin typeface="Calibri"/>
                <a:ea typeface="Calibri"/>
                <a:cs typeface="Calibri"/>
                <a:sym typeface="Calibri"/>
              </a:rPr>
              <a:t>to make sure that all students have a clear main idea for their poem and to guide your decisions about who may need additional support during the writing process.</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explain this is the exit ticket today.</a:t>
            </a:r>
            <a:endParaRPr sz="1200"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endParaRPr sz="1200" dirty="0">
              <a:latin typeface="Calibri"/>
              <a:ea typeface="Calibri"/>
              <a:cs typeface="Calibri"/>
              <a:sym typeface="Calibri"/>
            </a:endParaRPr>
          </a:p>
          <a:p>
            <a:pPr marL="0" lvl="0" indent="0" rtl="0">
              <a:lnSpc>
                <a:spcPct val="90000"/>
              </a:lnSpc>
              <a:spcBef>
                <a:spcPts val="0"/>
              </a:spcBef>
              <a:spcAft>
                <a:spcPts val="0"/>
              </a:spcAft>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active participation</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
        <p:nvSpPr>
          <p:cNvPr id="179" name="Google Shape;179;g3d9f89a72a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8</a:t>
            </a:fld>
            <a:endParaRPr/>
          </a:p>
        </p:txBody>
      </p:sp>
    </p:spTree>
    <p:extLst>
      <p:ext uri="{BB962C8B-B14F-4D97-AF65-F5344CB8AC3E}">
        <p14:creationId xmlns:p14="http://schemas.microsoft.com/office/powerpoint/2010/main" val="2266907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d874b7bfb_0_8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Google Shape;187;g3d874b7bfb_0_8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latin typeface="Calibri"/>
                <a:ea typeface="Calibri"/>
                <a:cs typeface="Calibri"/>
                <a:sym typeface="Calibri"/>
              </a:rPr>
              <a:t>Student </a:t>
            </a: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Closing and Assessment B. Homework</a:t>
            </a:r>
            <a:r>
              <a:rPr lang="en" sz="1200" b="1" dirty="0">
                <a:solidFill>
                  <a:schemeClr val="dk1"/>
                </a:solidFill>
                <a:latin typeface="Calibri"/>
                <a:ea typeface="Calibri"/>
                <a:cs typeface="Calibri"/>
                <a:sym typeface="Calibri"/>
              </a:rPr>
              <a:t> </a:t>
            </a: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
        <p:nvSpPr>
          <p:cNvPr id="188" name="Google Shape;188;g3d874b7bfb_0_84: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9</a:t>
            </a:fld>
            <a:endParaRPr/>
          </a:p>
        </p:txBody>
      </p:sp>
    </p:spTree>
    <p:extLst>
      <p:ext uri="{BB962C8B-B14F-4D97-AF65-F5344CB8AC3E}">
        <p14:creationId xmlns:p14="http://schemas.microsoft.com/office/powerpoint/2010/main" val="1588350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B544A8A-B703-426F-8AF1-E131493E0E4D}"/>
              </a:ext>
            </a:extLst>
          </p:cNvPr>
          <p:cNvPicPr>
            <a:picLocks noChangeAspect="1"/>
          </p:cNvPicPr>
          <p:nvPr userDrawn="1"/>
        </p:nvPicPr>
        <p:blipFill>
          <a:blip r:embed="rId13"/>
          <a:stretch>
            <a:fillRect/>
          </a:stretch>
        </p:blipFill>
        <p:spPr>
          <a:xfrm>
            <a:off x="0" y="4568875"/>
            <a:ext cx="1207113" cy="554784"/>
          </a:xfrm>
          <a:prstGeom prst="rect">
            <a:avLst/>
          </a:prstGeom>
        </p:spPr>
      </p:pic>
      <p:pic>
        <p:nvPicPr>
          <p:cNvPr id="5" name="Picture 4">
            <a:extLst>
              <a:ext uri="{FF2B5EF4-FFF2-40B4-BE49-F238E27FC236}">
                <a16:creationId xmlns:a16="http://schemas.microsoft.com/office/drawing/2014/main" id="{B50BEBE9-B72E-42DD-87A3-D5E97DEFEAED}"/>
              </a:ext>
            </a:extLst>
          </p:cNvPr>
          <p:cNvPicPr>
            <a:picLocks noChangeAspect="1"/>
          </p:cNvPicPr>
          <p:nvPr userDrawn="1"/>
        </p:nvPicPr>
        <p:blipFill>
          <a:blip r:embed="rId14"/>
          <a:stretch>
            <a:fillRect/>
          </a:stretch>
        </p:blipFill>
        <p:spPr>
          <a:xfrm>
            <a:off x="4398675" y="4860017"/>
            <a:ext cx="346650" cy="288875"/>
          </a:xfrm>
          <a:prstGeom prst="rect">
            <a:avLst/>
          </a:prstGeom>
        </p:spPr>
      </p:pic>
      <p:pic>
        <p:nvPicPr>
          <p:cNvPr id="10" name="Picture 9">
            <a:extLst>
              <a:ext uri="{FF2B5EF4-FFF2-40B4-BE49-F238E27FC236}">
                <a16:creationId xmlns:a16="http://schemas.microsoft.com/office/drawing/2014/main" id="{D7262959-A177-48B8-BD61-4AE0997A46AD}"/>
              </a:ext>
            </a:extLst>
          </p:cNvPr>
          <p:cNvPicPr>
            <a:picLocks noChangeAspect="1"/>
          </p:cNvPicPr>
          <p:nvPr userDrawn="1"/>
        </p:nvPicPr>
        <p:blipFill>
          <a:blip r:embed="rId15"/>
          <a:stretch>
            <a:fillRect/>
          </a:stretch>
        </p:blipFill>
        <p:spPr>
          <a:xfrm>
            <a:off x="8365808" y="4933016"/>
            <a:ext cx="762000" cy="142875"/>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55A8AF5-41A9-4C63-9C27-5F6D0DF2C0C9}"/>
              </a:ext>
            </a:extLst>
          </p:cNvPr>
          <p:cNvPicPr>
            <a:picLocks noChangeAspect="1"/>
          </p:cNvPicPr>
          <p:nvPr userDrawn="1"/>
        </p:nvPicPr>
        <p:blipFill>
          <a:blip r:embed="rId13"/>
          <a:stretch>
            <a:fillRect/>
          </a:stretch>
        </p:blipFill>
        <p:spPr>
          <a:xfrm>
            <a:off x="7967597" y="4969725"/>
            <a:ext cx="762000" cy="142875"/>
          </a:xfrm>
          <a:prstGeom prst="rect">
            <a:avLst/>
          </a:prstGeom>
        </p:spPr>
      </p:pic>
      <p:pic>
        <p:nvPicPr>
          <p:cNvPr id="5" name="Picture 4">
            <a:extLst>
              <a:ext uri="{FF2B5EF4-FFF2-40B4-BE49-F238E27FC236}">
                <a16:creationId xmlns:a16="http://schemas.microsoft.com/office/drawing/2014/main" id="{2B4CA1EE-6185-4B66-B1F3-CC2CE8CEE96A}"/>
              </a:ext>
            </a:extLst>
          </p:cNvPr>
          <p:cNvPicPr>
            <a:picLocks noChangeAspect="1"/>
          </p:cNvPicPr>
          <p:nvPr userDrawn="1"/>
        </p:nvPicPr>
        <p:blipFill>
          <a:blip r:embed="rId14"/>
          <a:stretch>
            <a:fillRect/>
          </a:stretch>
        </p:blipFill>
        <p:spPr>
          <a:xfrm>
            <a:off x="4407660" y="4869600"/>
            <a:ext cx="328680" cy="273900"/>
          </a:xfrm>
          <a:prstGeom prst="rect">
            <a:avLst/>
          </a:prstGeom>
        </p:spPr>
      </p:pic>
      <p:pic>
        <p:nvPicPr>
          <p:cNvPr id="7" name="Picture 6">
            <a:extLst>
              <a:ext uri="{FF2B5EF4-FFF2-40B4-BE49-F238E27FC236}">
                <a16:creationId xmlns:a16="http://schemas.microsoft.com/office/drawing/2014/main" id="{7B18DE29-A054-49C9-9D12-62595383C098}"/>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a:latin typeface="Century Gothic"/>
                <a:ea typeface="Century Gothic"/>
                <a:cs typeface="Century Gothic"/>
                <a:sym typeface="Century Gothic"/>
              </a:rPr>
              <a:t>Grade 7: Module 1: Unit 3: Lesson 2</a:t>
            </a:r>
            <a:endParaRPr sz="32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a:latin typeface="Century Gothic"/>
                <a:ea typeface="Century Gothic"/>
                <a:cs typeface="Century Gothic"/>
                <a:sym typeface="Century Gothic"/>
              </a:rPr>
              <a:t>Teacher slide, before teaching.</a:t>
            </a:r>
            <a:endParaRPr sz="3200">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530138" y="1320656"/>
            <a:ext cx="8224200" cy="3686100"/>
          </a:xfrm>
          <a:prstGeom prst="rect">
            <a:avLst/>
          </a:prstGeom>
          <a:noFill/>
          <a:ln>
            <a:noFill/>
          </a:ln>
        </p:spPr>
        <p:txBody>
          <a:bodyPr spcFirstLastPara="1" wrap="square" lIns="68575" tIns="34275" rIns="68575" bIns="34275" anchor="t" anchorCtr="0">
            <a:noAutofit/>
          </a:bodyPr>
          <a:lstStyle/>
          <a:p>
            <a:pPr marL="342900" marR="0" lvl="0" indent="-279400" algn="l" rtl="0">
              <a:lnSpc>
                <a:spcPct val="90000"/>
              </a:lnSpc>
              <a:spcBef>
                <a:spcPts val="0"/>
              </a:spcBef>
              <a:spcAft>
                <a:spcPts val="0"/>
              </a:spcAft>
              <a:buClr>
                <a:schemeClr val="dk1"/>
              </a:buClr>
              <a:buSzPts val="1800"/>
              <a:buFont typeface="Century Gothic"/>
              <a:buChar char="•"/>
            </a:pPr>
            <a:r>
              <a:rPr lang="en" sz="1800" i="0" u="none" strike="noStrike" cap="none" dirty="0">
                <a:solidFill>
                  <a:schemeClr val="dk1"/>
                </a:solidFill>
                <a:latin typeface="Century Gothic"/>
                <a:ea typeface="Century Gothic"/>
                <a:cs typeface="Century Gothic"/>
                <a:sym typeface="Century Gothic"/>
              </a:rPr>
              <a:t>This lesson will take approximately </a:t>
            </a:r>
            <a:r>
              <a:rPr lang="en" sz="1800" dirty="0">
                <a:latin typeface="Century Gothic"/>
                <a:ea typeface="Century Gothic"/>
                <a:cs typeface="Century Gothic"/>
                <a:sym typeface="Century Gothic"/>
              </a:rPr>
              <a:t>45 - 70 </a:t>
            </a:r>
            <a:r>
              <a:rPr lang="en" sz="1800" i="0" u="none" strike="noStrike" cap="none" dirty="0">
                <a:solidFill>
                  <a:schemeClr val="dk1"/>
                </a:solidFill>
                <a:latin typeface="Century Gothic"/>
                <a:ea typeface="Century Gothic"/>
                <a:cs typeface="Century Gothic"/>
                <a:sym typeface="Century Gothic"/>
              </a:rPr>
              <a:t>minutes to complete. </a:t>
            </a:r>
            <a:endParaRPr sz="1800" i="0" u="none" strike="noStrike" cap="none" dirty="0">
              <a:solidFill>
                <a:schemeClr val="dk1"/>
              </a:solidFill>
              <a:latin typeface="Century Gothic"/>
              <a:ea typeface="Century Gothic"/>
              <a:cs typeface="Century Gothic"/>
              <a:sym typeface="Century Gothic"/>
            </a:endParaRPr>
          </a:p>
          <a:p>
            <a:pPr marL="342900" marR="0" lvl="0" indent="-279400" algn="l" rtl="0">
              <a:lnSpc>
                <a:spcPct val="90000"/>
              </a:lnSpc>
              <a:spcBef>
                <a:spcPts val="800"/>
              </a:spcBef>
              <a:spcAft>
                <a:spcPts val="0"/>
              </a:spcAft>
              <a:buClr>
                <a:schemeClr val="dk1"/>
              </a:buClr>
              <a:buSzPts val="1800"/>
              <a:buFont typeface="Century Gothic"/>
              <a:buChar char="•"/>
            </a:pPr>
            <a:r>
              <a:rPr lang="en" sz="1800" dirty="0">
                <a:solidFill>
                  <a:srgbClr val="333333"/>
                </a:solidFill>
                <a:highlight>
                  <a:srgbClr val="FFFFFF"/>
                </a:highlight>
                <a:latin typeface="Century Gothic"/>
                <a:ea typeface="Century Gothic"/>
                <a:cs typeface="Century Gothic"/>
                <a:sym typeface="Century Gothic"/>
              </a:rPr>
              <a:t>The purpose of this lesson is for student assessment.  Students will demonstrate </a:t>
            </a:r>
            <a:r>
              <a:rPr lang="en-US" sz="1800" dirty="0">
                <a:solidFill>
                  <a:srgbClr val="333333"/>
                </a:solidFill>
                <a:highlight>
                  <a:srgbClr val="FFFFFF"/>
                </a:highlight>
                <a:latin typeface="Century Gothic"/>
                <a:ea typeface="Century Gothic"/>
                <a:cs typeface="Century Gothic"/>
                <a:sym typeface="Century Gothic"/>
              </a:rPr>
              <a:t>the </a:t>
            </a:r>
            <a:r>
              <a:rPr lang="en" sz="1800" dirty="0">
                <a:solidFill>
                  <a:srgbClr val="333333"/>
                </a:solidFill>
                <a:highlight>
                  <a:srgbClr val="FFFFFF"/>
                </a:highlight>
                <a:latin typeface="Century Gothic"/>
                <a:ea typeface="Century Gothic"/>
                <a:cs typeface="Century Gothic"/>
                <a:sym typeface="Century Gothic"/>
              </a:rPr>
              <a:t>ability to compare and contrast Salva and Nya in a poem.</a:t>
            </a:r>
            <a:endParaRPr sz="18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lang="en" sz="1800" b="1"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1800" b="1" i="0" u="none" strike="noStrike" cap="none" dirty="0">
                <a:solidFill>
                  <a:schemeClr val="dk1"/>
                </a:solidFill>
                <a:latin typeface="Century Gothic"/>
                <a:ea typeface="Century Gothic"/>
                <a:cs typeface="Century Gothic"/>
                <a:sym typeface="Century Gothic"/>
              </a:rPr>
              <a:t>The Learning Targets</a:t>
            </a:r>
            <a:r>
              <a:rPr lang="en" sz="1800" b="1" dirty="0">
                <a:latin typeface="Century Gothic"/>
                <a:ea typeface="Century Gothic"/>
                <a:cs typeface="Century Gothic"/>
                <a:sym typeface="Century Gothic"/>
              </a:rPr>
              <a:t> </a:t>
            </a:r>
            <a:r>
              <a:rPr lang="en" sz="1800" b="1" i="0" u="none" strike="noStrike" cap="none" dirty="0">
                <a:solidFill>
                  <a:schemeClr val="dk1"/>
                </a:solidFill>
                <a:latin typeface="Century Gothic"/>
                <a:ea typeface="Century Gothic"/>
                <a:cs typeface="Century Gothic"/>
                <a:sym typeface="Century Gothic"/>
              </a:rPr>
              <a:t>for students today </a:t>
            </a:r>
            <a:r>
              <a:rPr lang="en" sz="1800" b="1" dirty="0">
                <a:latin typeface="Century Gothic"/>
                <a:ea typeface="Century Gothic"/>
                <a:cs typeface="Century Gothic"/>
                <a:sym typeface="Century Gothic"/>
              </a:rPr>
              <a:t>are</a:t>
            </a:r>
            <a:r>
              <a:rPr lang="en" sz="1800" b="1" i="0" u="none" strike="noStrike" cap="none" dirty="0">
                <a:solidFill>
                  <a:schemeClr val="dk1"/>
                </a:solidFill>
                <a:latin typeface="Century Gothic"/>
                <a:ea typeface="Century Gothic"/>
                <a:cs typeface="Century Gothic"/>
                <a:sym typeface="Century Gothic"/>
              </a:rPr>
              <a:t>:</a:t>
            </a:r>
            <a:endParaRPr sz="1800" b="1"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I can explain how Park compares and contrasts Salva and Nya to convey ideas about how people survive in Sudan.</a:t>
            </a:r>
            <a:endParaRPr sz="18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I can plan and write a two-voice poem that compares and contrasts Salva and Nya to convey my own ideas about how people survived in the challenging environment of South Sudan. </a:t>
            </a: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403011"/>
            <a:ext cx="7886700" cy="704994"/>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785080"/>
            <a:ext cx="7886700" cy="1047023"/>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a:solidFill>
                  <a:schemeClr val="dk1"/>
                </a:solidFill>
                <a:latin typeface="Century Gothic"/>
                <a:ea typeface="Century Gothic"/>
                <a:cs typeface="Century Gothic"/>
                <a:sym typeface="Century Gothic"/>
              </a:rPr>
              <a:t>Fluency, Reading Ahead and Independent Reading</a:t>
            </a:r>
            <a:endParaRPr sz="3200" b="1" i="0" u="none" strike="noStrike" cap="none">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41F6D1B8-1D81-435F-AF4B-BA2733620231}"/>
              </a:ext>
            </a:extLst>
          </p:cNvPr>
          <p:cNvPicPr>
            <a:picLocks noChangeAspect="1"/>
          </p:cNvPicPr>
          <p:nvPr/>
        </p:nvPicPr>
        <p:blipFill>
          <a:blip r:embed="rId3"/>
          <a:stretch>
            <a:fillRect/>
          </a:stretch>
        </p:blipFill>
        <p:spPr>
          <a:xfrm>
            <a:off x="3572793" y="242884"/>
            <a:ext cx="2102072" cy="966103"/>
          </a:xfrm>
          <a:prstGeom prst="rect">
            <a:avLst/>
          </a:prstGeom>
        </p:spPr>
      </p:pic>
    </p:spTree>
    <p:extLst>
      <p:ext uri="{BB962C8B-B14F-4D97-AF65-F5344CB8AC3E}">
        <p14:creationId xmlns:p14="http://schemas.microsoft.com/office/powerpoint/2010/main" val="965028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701275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6757340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4B091EBD-6BF8-4847-B9FD-BF4F43F7F654}"/>
              </a:ext>
            </a:extLst>
          </p:cNvPr>
          <p:cNvPicPr>
            <a:picLocks noChangeAspect="1"/>
          </p:cNvPicPr>
          <p:nvPr/>
        </p:nvPicPr>
        <p:blipFill>
          <a:blip r:embed="rId3"/>
          <a:stretch>
            <a:fillRect/>
          </a:stretch>
        </p:blipFill>
        <p:spPr>
          <a:xfrm>
            <a:off x="8265663" y="4432300"/>
            <a:ext cx="584320" cy="584320"/>
          </a:xfrm>
          <a:prstGeom prst="rect">
            <a:avLst/>
          </a:prstGeom>
        </p:spPr>
      </p:pic>
    </p:spTree>
    <p:extLst>
      <p:ext uri="{BB962C8B-B14F-4D97-AF65-F5344CB8AC3E}">
        <p14:creationId xmlns:p14="http://schemas.microsoft.com/office/powerpoint/2010/main" val="387664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719157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55322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subTitle" idx="1"/>
          </p:nvPr>
        </p:nvSpPr>
        <p:spPr>
          <a:xfrm>
            <a:off x="359228" y="1287196"/>
            <a:ext cx="8628662" cy="3458976"/>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200" b="1" i="0" u="none" strike="noStrike" cap="none" dirty="0">
                <a:solidFill>
                  <a:schemeClr val="dk1"/>
                </a:solidFill>
                <a:latin typeface="Century Gothic"/>
                <a:ea typeface="Century Gothic"/>
                <a:cs typeface="Century Gothic"/>
                <a:sym typeface="Century Gothic"/>
              </a:rPr>
              <a:t>Preparing for Unit</a:t>
            </a:r>
            <a:r>
              <a:rPr lang="en" sz="2200" b="1" dirty="0">
                <a:latin typeface="Century Gothic"/>
                <a:ea typeface="Century Gothic"/>
                <a:cs typeface="Century Gothic"/>
                <a:sym typeface="Century Gothic"/>
              </a:rPr>
              <a:t> 3</a:t>
            </a:r>
            <a:r>
              <a:rPr lang="en" sz="2200" b="1" i="0" u="none" strike="noStrike" cap="none" dirty="0">
                <a:solidFill>
                  <a:schemeClr val="dk1"/>
                </a:solidFill>
                <a:latin typeface="Century Gothic"/>
                <a:ea typeface="Century Gothic"/>
                <a:cs typeface="Century Gothic"/>
                <a:sym typeface="Century Gothic"/>
              </a:rPr>
              <a:t>: Lesson </a:t>
            </a:r>
            <a:r>
              <a:rPr lang="en" sz="2200" b="1" dirty="0">
                <a:latin typeface="Century Gothic"/>
                <a:ea typeface="Century Gothic"/>
                <a:cs typeface="Century Gothic"/>
                <a:sym typeface="Century Gothic"/>
              </a:rPr>
              <a:t>1</a:t>
            </a:r>
            <a:r>
              <a:rPr lang="en" sz="2200" b="1" i="0" u="none" strike="noStrike" cap="none" dirty="0">
                <a:solidFill>
                  <a:schemeClr val="dk1"/>
                </a:solidFill>
                <a:latin typeface="Century Gothic"/>
                <a:ea typeface="Century Gothic"/>
                <a:cs typeface="Century Gothic"/>
                <a:sym typeface="Century Gothic"/>
              </a:rPr>
              <a:t>: </a:t>
            </a:r>
            <a:r>
              <a:rPr lang="en" sz="2200" i="1" u="none" strike="noStrike" cap="none" dirty="0">
                <a:solidFill>
                  <a:schemeClr val="dk1"/>
                </a:solidFill>
                <a:latin typeface="Century Gothic"/>
                <a:ea typeface="Century Gothic"/>
                <a:cs typeface="Century Gothic"/>
                <a:sym typeface="Century Gothic"/>
              </a:rPr>
              <a:t>Materials and Student Pairings</a:t>
            </a:r>
          </a:p>
          <a:p>
            <a:pPr marL="0" marR="0" lvl="0" indent="0" algn="l" rtl="0">
              <a:lnSpc>
                <a:spcPct val="90000"/>
              </a:lnSpc>
              <a:spcBef>
                <a:spcPts val="0"/>
              </a:spcBef>
              <a:spcAft>
                <a:spcPts val="0"/>
              </a:spcAft>
              <a:buClr>
                <a:schemeClr val="dk1"/>
              </a:buClr>
              <a:buSzPts val="2500"/>
              <a:buFont typeface="Arial"/>
              <a:buNone/>
            </a:pPr>
            <a:endParaRPr sz="2200" dirty="0">
              <a:latin typeface="Century Gothic"/>
              <a:ea typeface="Century Gothic"/>
              <a:cs typeface="Century Gothic"/>
              <a:sym typeface="Century Gothic"/>
            </a:endParaRPr>
          </a:p>
          <a:p>
            <a:pPr marL="457200" marR="0" lvl="0" indent="-381000" algn="l" rtl="0">
              <a:lnSpc>
                <a:spcPct val="90000"/>
              </a:lnSpc>
              <a:spcBef>
                <a:spcPts val="800"/>
              </a:spcBef>
              <a:spcAft>
                <a:spcPts val="0"/>
              </a:spcAft>
              <a:buSzPct val="100000"/>
              <a:buFont typeface="Century Gothic"/>
              <a:buChar char="●"/>
            </a:pPr>
            <a:r>
              <a:rPr lang="en" sz="2200" b="1" dirty="0">
                <a:latin typeface="Century Gothic"/>
                <a:ea typeface="Century Gothic"/>
                <a:cs typeface="Century Gothic"/>
                <a:sym typeface="Century Gothic"/>
              </a:rPr>
              <a:t>Juxtaposition Practice handout </a:t>
            </a:r>
            <a:r>
              <a:rPr lang="en" sz="2200" dirty="0">
                <a:latin typeface="Century Gothic"/>
                <a:ea typeface="Century Gothic"/>
                <a:cs typeface="Century Gothic"/>
                <a:sym typeface="Century Gothic"/>
              </a:rPr>
              <a:t>(from Lesson 1)</a:t>
            </a:r>
            <a:endParaRPr sz="22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ct val="100000"/>
              <a:buFont typeface="Century Gothic"/>
              <a:buChar char="●"/>
            </a:pPr>
            <a:r>
              <a:rPr lang="en" sz="2200" b="1" dirty="0">
                <a:latin typeface="Century Gothic"/>
                <a:ea typeface="Century Gothic"/>
                <a:cs typeface="Century Gothic"/>
                <a:sym typeface="Century Gothic"/>
              </a:rPr>
              <a:t>Mid-Unit 3 Assessment: Author’s Craft: Juxtaposition in </a:t>
            </a:r>
            <a:r>
              <a:rPr lang="en" sz="2200" b="1" i="1" dirty="0">
                <a:latin typeface="Century Gothic"/>
                <a:ea typeface="Century Gothic"/>
                <a:cs typeface="Century Gothic"/>
                <a:sym typeface="Century Gothic"/>
              </a:rPr>
              <a:t>A Long Walk to Water </a:t>
            </a:r>
            <a:r>
              <a:rPr lang="en" sz="2200" dirty="0">
                <a:latin typeface="Century Gothic"/>
                <a:ea typeface="Century Gothic"/>
                <a:cs typeface="Century Gothic"/>
                <a:sym typeface="Century Gothic"/>
              </a:rPr>
              <a:t>(one per student)</a:t>
            </a:r>
            <a:endParaRPr sz="22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ct val="100000"/>
              <a:buFont typeface="Century Gothic"/>
              <a:buChar char="●"/>
            </a:pPr>
            <a:r>
              <a:rPr lang="en" sz="2200" b="1" dirty="0">
                <a:latin typeface="Century Gothic"/>
                <a:ea typeface="Century Gothic"/>
                <a:cs typeface="Century Gothic"/>
                <a:sym typeface="Century Gothic"/>
              </a:rPr>
              <a:t>Mid-Unit 3 Assessment: Author’s Craft: Juxtaposition in </a:t>
            </a:r>
            <a:r>
              <a:rPr lang="en" sz="2200" b="1" i="1" dirty="0">
                <a:latin typeface="Century Gothic"/>
                <a:ea typeface="Century Gothic"/>
                <a:cs typeface="Century Gothic"/>
                <a:sym typeface="Century Gothic"/>
              </a:rPr>
              <a:t>A Long Walk to Water </a:t>
            </a:r>
            <a:r>
              <a:rPr lang="en" sz="2200" dirty="0">
                <a:latin typeface="Century Gothic"/>
                <a:ea typeface="Century Gothic"/>
                <a:cs typeface="Century Gothic"/>
                <a:sym typeface="Century Gothic"/>
              </a:rPr>
              <a:t>(Answers for Teacher Reference)</a:t>
            </a:r>
            <a:endParaRPr sz="22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ct val="100000"/>
              <a:buFont typeface="Century Gothic"/>
              <a:buChar char="●"/>
            </a:pPr>
            <a:r>
              <a:rPr lang="en" sz="2200" b="1" dirty="0">
                <a:latin typeface="Century Gothic"/>
                <a:ea typeface="Century Gothic"/>
                <a:cs typeface="Century Gothic"/>
                <a:sym typeface="Century Gothic"/>
              </a:rPr>
              <a:t>Two-Voice Poem: Gathering Evidence graphic organizer </a:t>
            </a:r>
            <a:r>
              <a:rPr lang="en" sz="2200" dirty="0">
                <a:latin typeface="Century Gothic"/>
                <a:ea typeface="Century Gothic"/>
                <a:cs typeface="Century Gothic"/>
                <a:sym typeface="Century Gothic"/>
              </a:rPr>
              <a:t>(from Unit 2, Lesson 17; with teacher feedback)</a:t>
            </a:r>
            <a:endParaRPr sz="2200" dirty="0">
              <a:latin typeface="Century Gothic"/>
              <a:ea typeface="Century Gothic"/>
              <a:cs typeface="Century Gothic"/>
              <a:sym typeface="Century Gothic"/>
            </a:endParaRPr>
          </a:p>
        </p:txBody>
      </p:sp>
      <p:sp>
        <p:nvSpPr>
          <p:cNvPr id="137" name="Google Shape;137;p26"/>
          <p:cNvSpPr txBox="1">
            <a:spLocks noGrp="1"/>
          </p:cNvSpPr>
          <p:nvPr>
            <p:ph type="title" idx="4294967295"/>
          </p:nvPr>
        </p:nvSpPr>
        <p:spPr>
          <a:xfrm>
            <a:off x="435429" y="175631"/>
            <a:ext cx="7981409"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dirty="0">
                <a:latin typeface="Century Gothic"/>
                <a:ea typeface="Century Gothic"/>
                <a:cs typeface="Century Gothic"/>
                <a:sym typeface="Century Gothic"/>
              </a:rPr>
              <a:t>Grade 7: Module 1: Unit 3: Lesson 2</a:t>
            </a:r>
            <a:endParaRPr sz="32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dirty="0">
                <a:latin typeface="Century Gothic"/>
                <a:ea typeface="Century Gothic"/>
                <a:cs typeface="Century Gothic"/>
                <a:sym typeface="Century Gothic"/>
              </a:rPr>
              <a:t>Teacher slide, before teaching.</a:t>
            </a:r>
            <a:endParaRPr sz="3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ctrTitle"/>
          </p:nvPr>
        </p:nvSpPr>
        <p:spPr>
          <a:xfrm>
            <a:off x="1143000" y="1813949"/>
            <a:ext cx="6858000" cy="1515600"/>
          </a:xfrm>
          <a:prstGeom prst="rect">
            <a:avLst/>
          </a:prstGeom>
        </p:spPr>
        <p:txBody>
          <a:bodyPr spcFirstLastPara="1" wrap="square" lIns="68575" tIns="34275" rIns="68575" bIns="34275" anchor="t" anchorCtr="0">
            <a:noAutofit/>
          </a:bodyPr>
          <a:lstStyle/>
          <a:p>
            <a:pPr marL="0" lvl="0" indent="0" rtl="0">
              <a:spcBef>
                <a:spcPts val="0"/>
              </a:spcBef>
              <a:spcAft>
                <a:spcPts val="0"/>
              </a:spcAft>
              <a:buNone/>
            </a:pPr>
            <a:r>
              <a:rPr lang="en" sz="4200" b="1">
                <a:latin typeface="Century Gothic"/>
                <a:ea typeface="Century Gothic"/>
                <a:cs typeface="Century Gothic"/>
                <a:sym typeface="Century Gothic"/>
              </a:rPr>
              <a:t>Grade 7: Module 1: </a:t>
            </a:r>
            <a:endParaRPr sz="4200" b="1">
              <a:latin typeface="Century Gothic"/>
              <a:ea typeface="Century Gothic"/>
              <a:cs typeface="Century Gothic"/>
              <a:sym typeface="Century Gothic"/>
            </a:endParaRPr>
          </a:p>
          <a:p>
            <a:pPr marL="0" lvl="0" indent="0" rtl="0">
              <a:spcBef>
                <a:spcPts val="0"/>
              </a:spcBef>
              <a:spcAft>
                <a:spcPts val="0"/>
              </a:spcAft>
              <a:buClr>
                <a:schemeClr val="dk1"/>
              </a:buClr>
              <a:buSzPts val="3400"/>
              <a:buFont typeface="Overlock"/>
              <a:buNone/>
            </a:pPr>
            <a:r>
              <a:rPr lang="en" sz="4200" b="1">
                <a:latin typeface="Century Gothic"/>
                <a:ea typeface="Century Gothic"/>
                <a:cs typeface="Century Gothic"/>
                <a:sym typeface="Century Gothic"/>
              </a:rPr>
              <a:t>Unit 3: Lesson 2</a:t>
            </a:r>
            <a:endParaRPr sz="4200" b="1"/>
          </a:p>
        </p:txBody>
      </p:sp>
      <p:pic>
        <p:nvPicPr>
          <p:cNvPr id="3" name="Picture 2">
            <a:extLst>
              <a:ext uri="{FF2B5EF4-FFF2-40B4-BE49-F238E27FC236}">
                <a16:creationId xmlns:a16="http://schemas.microsoft.com/office/drawing/2014/main" id="{139B0172-87F8-4A90-905D-439784E1108E}"/>
              </a:ext>
            </a:extLst>
          </p:cNvPr>
          <p:cNvPicPr>
            <a:picLocks noChangeAspect="1"/>
          </p:cNvPicPr>
          <p:nvPr/>
        </p:nvPicPr>
        <p:blipFill>
          <a:blip r:embed="rId3"/>
          <a:stretch>
            <a:fillRect/>
          </a:stretch>
        </p:blipFill>
        <p:spPr>
          <a:xfrm>
            <a:off x="3450053" y="205231"/>
            <a:ext cx="2243893" cy="103128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8"/>
          <p:cNvSpPr txBox="1">
            <a:spLocks noGrp="1"/>
          </p:cNvSpPr>
          <p:nvPr>
            <p:ph type="ctrTitle"/>
          </p:nvPr>
        </p:nvSpPr>
        <p:spPr>
          <a:xfrm>
            <a:off x="1154848" y="279619"/>
            <a:ext cx="6858000" cy="7665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3300"/>
              <a:buFont typeface="Overlock"/>
              <a:buNone/>
            </a:pPr>
            <a:r>
              <a:rPr lang="en" sz="3400" b="1" dirty="0">
                <a:latin typeface="Century Gothic"/>
                <a:ea typeface="Century Gothic"/>
                <a:cs typeface="Century Gothic"/>
                <a:sym typeface="Century Gothic"/>
              </a:rPr>
              <a:t>Hello</a:t>
            </a:r>
            <a:r>
              <a:rPr lang="en" sz="3400" b="1" i="0" u="none" strike="noStrike" cap="none" dirty="0">
                <a:solidFill>
                  <a:schemeClr val="dk1"/>
                </a:solidFill>
                <a:latin typeface="Century Gothic"/>
                <a:ea typeface="Century Gothic"/>
                <a:cs typeface="Century Gothic"/>
                <a:sym typeface="Century Gothic"/>
              </a:rPr>
              <a:t>, </a:t>
            </a:r>
            <a:r>
              <a:rPr lang="en-US" sz="3400" b="1" i="0" u="none" strike="noStrike" cap="none" dirty="0">
                <a:solidFill>
                  <a:schemeClr val="dk1"/>
                </a:solidFill>
                <a:latin typeface="Century Gothic"/>
                <a:ea typeface="Century Gothic"/>
                <a:cs typeface="Century Gothic"/>
                <a:sym typeface="Century Gothic"/>
              </a:rPr>
              <a:t>S</a:t>
            </a:r>
            <a:r>
              <a:rPr lang="en" sz="3400" b="1" i="0" u="none" strike="noStrike" cap="none" dirty="0">
                <a:solidFill>
                  <a:schemeClr val="dk1"/>
                </a:solidFill>
                <a:latin typeface="Century Gothic"/>
                <a:ea typeface="Century Gothic"/>
                <a:cs typeface="Century Gothic"/>
                <a:sym typeface="Century Gothic"/>
              </a:rPr>
              <a:t>tudents!</a:t>
            </a:r>
            <a:endParaRPr sz="3400" b="1" i="0" u="none" strike="noStrike" cap="none" dirty="0">
              <a:solidFill>
                <a:schemeClr val="dk1"/>
              </a:solidFill>
              <a:latin typeface="Century Gothic"/>
              <a:ea typeface="Century Gothic"/>
              <a:cs typeface="Century Gothic"/>
              <a:sym typeface="Century Gothic"/>
            </a:endParaRPr>
          </a:p>
        </p:txBody>
      </p:sp>
      <p:sp>
        <p:nvSpPr>
          <p:cNvPr id="150" name="Google Shape;150;p28"/>
          <p:cNvSpPr txBox="1">
            <a:spLocks noGrp="1"/>
          </p:cNvSpPr>
          <p:nvPr>
            <p:ph type="subTitle" idx="1"/>
          </p:nvPr>
        </p:nvSpPr>
        <p:spPr>
          <a:xfrm>
            <a:off x="413600" y="1291826"/>
            <a:ext cx="8290200" cy="3455700"/>
          </a:xfrm>
          <a:prstGeom prst="rect">
            <a:avLst/>
          </a:prstGeom>
          <a:noFill/>
          <a:ln>
            <a:noFill/>
          </a:ln>
        </p:spPr>
        <p:txBody>
          <a:bodyPr spcFirstLastPara="1" wrap="square" lIns="68575" tIns="34275" rIns="68575" bIns="34275" anchor="t" anchorCtr="0">
            <a:noAutofit/>
          </a:bodyPr>
          <a:lstStyle/>
          <a:p>
            <a:pPr marL="0" marR="0" lvl="0" indent="0" algn="l" rtl="0">
              <a:lnSpc>
                <a:spcPct val="80000"/>
              </a:lnSpc>
              <a:spcBef>
                <a:spcPts val="0"/>
              </a:spcBef>
              <a:spcAft>
                <a:spcPts val="0"/>
              </a:spcAft>
              <a:buClr>
                <a:schemeClr val="dk1"/>
              </a:buClr>
              <a:buSzPts val="2200"/>
              <a:buFont typeface="Arial"/>
              <a:buNone/>
            </a:pPr>
            <a:r>
              <a:rPr lang="en" sz="2400" dirty="0">
                <a:latin typeface="Century Gothic"/>
                <a:ea typeface="Century Gothic"/>
                <a:cs typeface="Century Gothic"/>
                <a:sym typeface="Century Gothic"/>
              </a:rPr>
              <a:t>Today you will explain how Park compares and contrasts Salva and Nya to convey ideas about how people survive in Sudan in an assessment.</a:t>
            </a:r>
            <a:endParaRPr sz="24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sz="2400" dirty="0">
              <a:latin typeface="Arial"/>
              <a:ea typeface="Arial"/>
              <a:cs typeface="Arial"/>
              <a:sym typeface="Arial"/>
            </a:endParaRPr>
          </a:p>
          <a:p>
            <a:pPr marL="0" marR="0" lvl="0" indent="0" algn="l" rtl="0">
              <a:lnSpc>
                <a:spcPct val="80000"/>
              </a:lnSpc>
              <a:spcBef>
                <a:spcPts val="0"/>
              </a:spcBef>
              <a:spcAft>
                <a:spcPts val="0"/>
              </a:spcAft>
              <a:buClr>
                <a:schemeClr val="dk1"/>
              </a:buClr>
              <a:buSzPts val="2200"/>
              <a:buFont typeface="Arial"/>
              <a:buNone/>
            </a:pPr>
            <a:r>
              <a:rPr lang="en" sz="2400" b="1" i="0" u="none" strike="noStrike" cap="none" dirty="0">
                <a:solidFill>
                  <a:schemeClr val="dk1"/>
                </a:solidFill>
                <a:latin typeface="Century Gothic"/>
                <a:ea typeface="Century Gothic"/>
                <a:cs typeface="Century Gothic"/>
                <a:sym typeface="Century Gothic"/>
              </a:rPr>
              <a:t>Here is what you’ll do today:</a:t>
            </a:r>
            <a:endParaRPr sz="2400" b="1"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sz="2400"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Mid-Unit 3 Assessment</a:t>
            </a:r>
          </a:p>
          <a:p>
            <a:pPr marL="457200" marR="0" lvl="0" indent="-381000" algn="l" rtl="0">
              <a:lnSpc>
                <a:spcPct val="80000"/>
              </a:lnSpc>
              <a:spcBef>
                <a:spcPts val="0"/>
              </a:spcBef>
              <a:spcAft>
                <a:spcPts val="0"/>
              </a:spcAft>
              <a:buSzPts val="2400"/>
              <a:buFont typeface="Century Gothic"/>
              <a:buAutoNum type="arabicPeriod"/>
            </a:pPr>
            <a:endParaRPr lang="en" sz="2400"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Plan for Two-Voice Poem</a:t>
            </a:r>
            <a:endParaRPr sz="24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dirty="0">
              <a:latin typeface="Century Gothic"/>
              <a:ea typeface="Century Gothic"/>
              <a:cs typeface="Century Gothic"/>
              <a:sym typeface="Century Gothic"/>
            </a:endParaRPr>
          </a:p>
          <a:p>
            <a:pPr marL="342900" marR="0" lvl="0" indent="0" algn="l" rtl="0">
              <a:lnSpc>
                <a:spcPct val="80000"/>
              </a:lnSpc>
              <a:spcBef>
                <a:spcPts val="8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800"/>
              </a:spcBef>
              <a:spcAft>
                <a:spcPts val="800"/>
              </a:spcAft>
              <a:buNone/>
            </a:pPr>
            <a:endParaRPr i="0" u="none" strike="noStrike" cap="none" dirty="0">
              <a:solidFill>
                <a:schemeClr val="dk1"/>
              </a:solidFill>
              <a:latin typeface="Century Gothic"/>
              <a:ea typeface="Century Gothic"/>
              <a:cs typeface="Century Gothic"/>
              <a:sym typeface="Century Gothic"/>
            </a:endParaRPr>
          </a:p>
        </p:txBody>
      </p:sp>
      <p:pic>
        <p:nvPicPr>
          <p:cNvPr id="151" name="Google Shape;151;p28"/>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review our work</a:t>
            </a:r>
            <a:endParaRPr sz="3400" i="0" u="none" strike="noStrike" cap="none" dirty="0">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body" idx="4294967295"/>
          </p:nvPr>
        </p:nvSpPr>
        <p:spPr>
          <a:xfrm>
            <a:off x="519925" y="1186250"/>
            <a:ext cx="8396400" cy="3785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2400" b="1" dirty="0">
                <a:latin typeface="Century Gothic"/>
                <a:ea typeface="Century Gothic"/>
                <a:cs typeface="Century Gothic"/>
                <a:sym typeface="Century Gothic"/>
              </a:rPr>
              <a:t>Review the feedback on your Juxtaposition Practice packet with a partner:</a:t>
            </a:r>
            <a:endParaRPr sz="2400" b="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457200" marR="0" lvl="0" indent="-381000" algn="l" rtl="0">
              <a:lnSpc>
                <a:spcPct val="90000"/>
              </a:lnSpc>
              <a:spcBef>
                <a:spcPts val="800"/>
              </a:spcBef>
              <a:spcAft>
                <a:spcPts val="0"/>
              </a:spcAft>
              <a:buSzPts val="2400"/>
              <a:buFont typeface="Century Gothic"/>
              <a:buAutoNum type="arabicPeriod"/>
            </a:pPr>
            <a:r>
              <a:rPr lang="en" sz="2400" dirty="0">
                <a:latin typeface="Century Gothic"/>
                <a:ea typeface="Century Gothic"/>
                <a:cs typeface="Century Gothic"/>
                <a:sym typeface="Century Gothic"/>
              </a:rPr>
              <a:t>Are there comments you need clarification on?</a:t>
            </a:r>
          </a:p>
          <a:p>
            <a:pPr marL="457200" marR="0" lvl="0" indent="-381000" algn="l" rtl="0">
              <a:lnSpc>
                <a:spcPct val="90000"/>
              </a:lnSpc>
              <a:spcBef>
                <a:spcPts val="800"/>
              </a:spcBef>
              <a:spcAft>
                <a:spcPts val="0"/>
              </a:spcAft>
              <a:buSzPts val="2400"/>
              <a:buFont typeface="Century Gothic"/>
              <a:buAutoNum type="arabicPeriod"/>
            </a:pPr>
            <a:endParaRPr lang="en" sz="2400" dirty="0">
              <a:latin typeface="Century Gothic"/>
              <a:ea typeface="Century Gothic"/>
              <a:cs typeface="Century Gothic"/>
              <a:sym typeface="Century Gothic"/>
            </a:endParaRPr>
          </a:p>
          <a:p>
            <a:pPr marL="457200" marR="0" lvl="0" indent="-381000" algn="l" rtl="0">
              <a:lnSpc>
                <a:spcPct val="90000"/>
              </a:lnSpc>
              <a:spcBef>
                <a:spcPts val="800"/>
              </a:spcBef>
              <a:spcAft>
                <a:spcPts val="0"/>
              </a:spcAft>
              <a:buSzPts val="2400"/>
              <a:buFont typeface="Century Gothic"/>
              <a:buAutoNum type="arabicPeriod"/>
            </a:pPr>
            <a:r>
              <a:rPr lang="en" sz="2400" dirty="0">
                <a:latin typeface="Century Gothic"/>
                <a:ea typeface="Century Gothic"/>
                <a:cs typeface="Century Gothic"/>
                <a:sym typeface="Century Gothic"/>
              </a:rPr>
              <a:t>Do you have any questions about juxtaposition?</a:t>
            </a:r>
            <a:endParaRPr sz="2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700" dirty="0">
                <a:latin typeface="Arial"/>
                <a:ea typeface="Arial"/>
                <a:cs typeface="Arial"/>
                <a:sym typeface="Arial"/>
              </a:rPr>
              <a:t>  </a:t>
            </a:r>
            <a:endParaRPr sz="1800" b="1" i="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p:txBody>
      </p:sp>
      <p:pic>
        <p:nvPicPr>
          <p:cNvPr id="159" name="Google Shape;159;p29"/>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show what we know</a:t>
            </a:r>
            <a:endParaRPr sz="3400" i="0" u="none" strike="noStrike" cap="none" dirty="0">
              <a:solidFill>
                <a:schemeClr val="dk1"/>
              </a:solidFill>
              <a:latin typeface="Century Gothic"/>
              <a:ea typeface="Century Gothic"/>
              <a:cs typeface="Century Gothic"/>
              <a:sym typeface="Century Gothic"/>
            </a:endParaRPr>
          </a:p>
        </p:txBody>
      </p:sp>
      <p:sp>
        <p:nvSpPr>
          <p:cNvPr id="166" name="Google Shape;166;p30"/>
          <p:cNvSpPr txBox="1">
            <a:spLocks noGrp="1"/>
          </p:cNvSpPr>
          <p:nvPr>
            <p:ph type="body" idx="4294967295"/>
          </p:nvPr>
        </p:nvSpPr>
        <p:spPr>
          <a:xfrm>
            <a:off x="519925" y="1186250"/>
            <a:ext cx="8396400" cy="3785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2400" b="1" dirty="0">
                <a:latin typeface="Century Gothic"/>
                <a:ea typeface="Century Gothic"/>
                <a:cs typeface="Century Gothic"/>
                <a:sym typeface="Century Gothic"/>
              </a:rPr>
              <a:t>Read through the assessment carefully and follow these directions:</a:t>
            </a:r>
            <a:endParaRPr sz="2400" b="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800" b="1" dirty="0">
              <a:latin typeface="Century Gothic"/>
              <a:ea typeface="Century Gothic"/>
              <a:cs typeface="Century Gothic"/>
              <a:sym typeface="Century Gothic"/>
            </a:endParaRPr>
          </a:p>
          <a:p>
            <a:pPr marL="457200" marR="0" lvl="0" indent="-342900" algn="l" rtl="0">
              <a:lnSpc>
                <a:spcPct val="100000"/>
              </a:lnSpc>
              <a:spcBef>
                <a:spcPts val="800"/>
              </a:spcBef>
              <a:spcAft>
                <a:spcPts val="0"/>
              </a:spcAft>
              <a:buSzPts val="1800"/>
              <a:buFont typeface="Century Gothic"/>
              <a:buAutoNum type="arabicPeriod"/>
            </a:pPr>
            <a:r>
              <a:rPr lang="en" sz="1800" dirty="0">
                <a:latin typeface="Century Gothic"/>
                <a:ea typeface="Century Gothic"/>
                <a:cs typeface="Century Gothic"/>
                <a:sym typeface="Century Gothic"/>
              </a:rPr>
              <a:t>Circle all of the items for which you will need to find textual evidence from the book or from your notes.</a:t>
            </a:r>
          </a:p>
          <a:p>
            <a:pPr marL="457200" marR="0" lvl="0" indent="-342900" algn="l" rtl="0">
              <a:lnSpc>
                <a:spcPct val="100000"/>
              </a:lnSpc>
              <a:spcBef>
                <a:spcPts val="800"/>
              </a:spcBef>
              <a:spcAft>
                <a:spcPts val="0"/>
              </a:spcAft>
              <a:buSzPts val="1800"/>
              <a:buFont typeface="Century Gothic"/>
              <a:buAutoNum type="arabicPeriod"/>
            </a:pPr>
            <a:endParaRPr lang="en" sz="1800" dirty="0">
              <a:latin typeface="Century Gothic"/>
              <a:ea typeface="Century Gothic"/>
              <a:cs typeface="Century Gothic"/>
              <a:sym typeface="Century Gothic"/>
            </a:endParaRPr>
          </a:p>
          <a:p>
            <a:pPr marL="457200" marR="0" lvl="0" indent="-342900" algn="l" rtl="0">
              <a:lnSpc>
                <a:spcPct val="100000"/>
              </a:lnSpc>
              <a:spcBef>
                <a:spcPts val="800"/>
              </a:spcBef>
              <a:spcAft>
                <a:spcPts val="0"/>
              </a:spcAft>
              <a:buSzPts val="1800"/>
              <a:buFont typeface="Century Gothic"/>
              <a:buAutoNum type="arabicPeriod"/>
            </a:pPr>
            <a:r>
              <a:rPr lang="en" sz="1800" dirty="0">
                <a:latin typeface="Century Gothic"/>
                <a:ea typeface="Century Gothic"/>
                <a:cs typeface="Century Gothic"/>
                <a:sym typeface="Century Gothic"/>
              </a:rPr>
              <a:t>List materials or papers you will use in the assessment, and then get these out.</a:t>
            </a:r>
          </a:p>
          <a:p>
            <a:pPr marL="457200" marR="0" lvl="0" indent="-342900" algn="l" rtl="0">
              <a:lnSpc>
                <a:spcPct val="100000"/>
              </a:lnSpc>
              <a:spcBef>
                <a:spcPts val="800"/>
              </a:spcBef>
              <a:spcAft>
                <a:spcPts val="0"/>
              </a:spcAft>
              <a:buSzPts val="1800"/>
              <a:buFont typeface="Century Gothic"/>
              <a:buAutoNum type="arabicPeriod"/>
            </a:pPr>
            <a:endParaRPr lang="en" sz="1800" dirty="0">
              <a:latin typeface="Century Gothic"/>
              <a:ea typeface="Century Gothic"/>
              <a:cs typeface="Century Gothic"/>
              <a:sym typeface="Century Gothic"/>
            </a:endParaRPr>
          </a:p>
          <a:p>
            <a:pPr marL="457200" marR="0" lvl="0" indent="-342900" algn="l" rtl="0">
              <a:lnSpc>
                <a:spcPct val="100000"/>
              </a:lnSpc>
              <a:spcBef>
                <a:spcPts val="800"/>
              </a:spcBef>
              <a:spcAft>
                <a:spcPts val="0"/>
              </a:spcAft>
              <a:buSzPts val="1800"/>
              <a:buFont typeface="Century Gothic"/>
              <a:buAutoNum type="arabicPeriod"/>
            </a:pPr>
            <a:r>
              <a:rPr lang="en" sz="1800" dirty="0">
                <a:latin typeface="Century Gothic"/>
                <a:ea typeface="Century Gothic"/>
                <a:cs typeface="Century Gothic"/>
                <a:sym typeface="Century Gothic"/>
              </a:rPr>
              <a:t>If you finish early, you can read your independent reading book or begin the homework.</a:t>
            </a: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90000"/>
              </a:lnSpc>
              <a:spcBef>
                <a:spcPts val="800"/>
              </a:spcBef>
              <a:spcAft>
                <a:spcPts val="0"/>
              </a:spcAft>
              <a:buClr>
                <a:schemeClr val="dk1"/>
              </a:buClr>
              <a:buSzPts val="2100"/>
              <a:buFont typeface="Arial"/>
              <a:buNone/>
            </a:pPr>
            <a:endParaRPr sz="2400" b="1" dirty="0">
              <a:latin typeface="Century Gothic"/>
              <a:ea typeface="Century Gothic"/>
              <a:cs typeface="Century Gothic"/>
              <a:sym typeface="Century Gothic"/>
            </a:endParaRPr>
          </a:p>
        </p:txBody>
      </p:sp>
      <p:pic>
        <p:nvPicPr>
          <p:cNvPr id="167" name="Google Shape;167;p30"/>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idx="4294967295"/>
          </p:nvPr>
        </p:nvSpPr>
        <p:spPr>
          <a:xfrm>
            <a:off x="519847" y="459413"/>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prepare for the Two-Voice Poem</a:t>
            </a:r>
            <a:endParaRPr sz="3400" i="0" u="none" strike="noStrike" cap="none" dirty="0">
              <a:solidFill>
                <a:schemeClr val="dk1"/>
              </a:solidFill>
              <a:latin typeface="Century Gothic"/>
              <a:ea typeface="Century Gothic"/>
              <a:cs typeface="Century Gothic"/>
              <a:sym typeface="Century Gothic"/>
            </a:endParaRPr>
          </a:p>
        </p:txBody>
      </p:sp>
      <p:sp>
        <p:nvSpPr>
          <p:cNvPr id="174" name="Google Shape;174;p31"/>
          <p:cNvSpPr txBox="1">
            <a:spLocks noGrp="1"/>
          </p:cNvSpPr>
          <p:nvPr>
            <p:ph type="body" idx="4294967295"/>
          </p:nvPr>
        </p:nvSpPr>
        <p:spPr>
          <a:xfrm>
            <a:off x="519919" y="1421835"/>
            <a:ext cx="8396400" cy="3481625"/>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2000" b="1" dirty="0">
                <a:latin typeface="Century Gothic"/>
                <a:ea typeface="Century Gothic"/>
                <a:cs typeface="Century Gothic"/>
                <a:sym typeface="Century Gothic"/>
              </a:rPr>
              <a:t>Use the Back-to-Back and Face-to-Face protocol and your chart with these questions:</a:t>
            </a:r>
            <a:endParaRPr sz="2000" b="1"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AutoNum type="arabicPeriod"/>
            </a:pPr>
            <a:r>
              <a:rPr lang="en" sz="2000" dirty="0">
                <a:latin typeface="Century Gothic"/>
                <a:ea typeface="Century Gothic"/>
                <a:cs typeface="Century Gothic"/>
                <a:sym typeface="Century Gothic"/>
              </a:rPr>
              <a:t>What is the most important factor in survival on your chart? Why is it important? Star it.</a:t>
            </a:r>
          </a:p>
          <a:p>
            <a:pPr marL="457200" marR="0" lvl="0" indent="-342900" algn="l" rtl="0">
              <a:lnSpc>
                <a:spcPct val="90000"/>
              </a:lnSpc>
              <a:spcBef>
                <a:spcPts val="800"/>
              </a:spcBef>
              <a:spcAft>
                <a:spcPts val="0"/>
              </a:spcAft>
              <a:buSzPts val="1800"/>
              <a:buFont typeface="Century Gothic"/>
              <a:buAutoNum type="arabicPeriod"/>
            </a:pPr>
            <a:r>
              <a:rPr lang="en" sz="2000" dirty="0">
                <a:latin typeface="Century Gothic"/>
                <a:ea typeface="Century Gothic"/>
                <a:cs typeface="Century Gothic"/>
                <a:sym typeface="Century Gothic"/>
              </a:rPr>
              <a:t>What big idea do you want your readers to understand about that survival factor? How will you use Salva’s and Nya’s points of view to communicate this?</a:t>
            </a:r>
          </a:p>
          <a:p>
            <a:pPr marL="457200" marR="0" lvl="0" indent="-342900" algn="l" rtl="0">
              <a:lnSpc>
                <a:spcPct val="90000"/>
              </a:lnSpc>
              <a:spcBef>
                <a:spcPts val="800"/>
              </a:spcBef>
              <a:spcAft>
                <a:spcPts val="0"/>
              </a:spcAft>
              <a:buSzPts val="1800"/>
              <a:buFont typeface="Century Gothic"/>
              <a:buAutoNum type="arabicPeriod"/>
            </a:pPr>
            <a:r>
              <a:rPr lang="en" sz="2000" dirty="0">
                <a:latin typeface="Century Gothic"/>
                <a:ea typeface="Century Gothic"/>
                <a:cs typeface="Century Gothic"/>
                <a:sym typeface="Century Gothic"/>
              </a:rPr>
              <a:t>What would be a compelling detail or scene with which to start your poem? Write a #1 next to it. Why would it be a good place to start?</a:t>
            </a:r>
            <a:endParaRPr sz="20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400" b="1" dirty="0">
              <a:latin typeface="Century Gothic"/>
              <a:ea typeface="Century Gothic"/>
              <a:cs typeface="Century Gothic"/>
              <a:sym typeface="Century Gothic"/>
            </a:endParaRPr>
          </a:p>
        </p:txBody>
      </p:sp>
      <p:pic>
        <p:nvPicPr>
          <p:cNvPr id="175" name="Google Shape;175;p31"/>
          <p:cNvPicPr preferRelativeResize="0"/>
          <p:nvPr/>
        </p:nvPicPr>
        <p:blipFill rotWithShape="1">
          <a:blip r:embed="rId3">
            <a:alphaModFix/>
          </a:blip>
          <a:srcRect/>
          <a:stretch/>
        </p:blipFill>
        <p:spPr>
          <a:xfrm>
            <a:off x="8099047" y="139462"/>
            <a:ext cx="817245" cy="1046797"/>
          </a:xfrm>
          <a:prstGeom prst="rect">
            <a:avLst/>
          </a:prstGeom>
          <a:noFill/>
          <a:ln>
            <a:noFill/>
          </a:ln>
        </p:spPr>
      </p:pic>
      <p:pic>
        <p:nvPicPr>
          <p:cNvPr id="2" name="Picture 2">
            <a:extLst>
              <a:ext uri="{FF2B5EF4-FFF2-40B4-BE49-F238E27FC236}">
                <a16:creationId xmlns:a16="http://schemas.microsoft.com/office/drawing/2014/main" id="{26AD6490-2599-4F37-8478-8A540E67C74B}"/>
              </a:ext>
            </a:extLst>
          </p:cNvPr>
          <p:cNvPicPr>
            <a:picLocks noChangeAspect="1"/>
          </p:cNvPicPr>
          <p:nvPr/>
        </p:nvPicPr>
        <p:blipFill>
          <a:blip r:embed="rId4"/>
          <a:stretch>
            <a:fillRect/>
          </a:stretch>
        </p:blipFill>
        <p:spPr>
          <a:xfrm>
            <a:off x="8369299" y="4306496"/>
            <a:ext cx="596061" cy="68604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2"/>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Exit Ticket</a:t>
            </a:r>
            <a:endParaRPr sz="3400" i="0" u="none" strike="noStrike" cap="none" dirty="0">
              <a:solidFill>
                <a:schemeClr val="dk1"/>
              </a:solidFill>
              <a:latin typeface="Century Gothic"/>
              <a:ea typeface="Century Gothic"/>
              <a:cs typeface="Century Gothic"/>
              <a:sym typeface="Century Gothic"/>
            </a:endParaRPr>
          </a:p>
        </p:txBody>
      </p:sp>
      <p:sp>
        <p:nvSpPr>
          <p:cNvPr id="182" name="Google Shape;182;p32"/>
          <p:cNvSpPr txBox="1">
            <a:spLocks noGrp="1"/>
          </p:cNvSpPr>
          <p:nvPr>
            <p:ph type="body" idx="4294967295"/>
          </p:nvPr>
        </p:nvSpPr>
        <p:spPr>
          <a:xfrm>
            <a:off x="519925" y="1242775"/>
            <a:ext cx="8396400" cy="3785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1800" dirty="0">
                <a:latin typeface="Century Gothic"/>
                <a:ea typeface="Century Gothic"/>
                <a:cs typeface="Century Gothic"/>
                <a:sym typeface="Century Gothic"/>
              </a:rPr>
              <a:t>Capture your thinking on your </a:t>
            </a:r>
            <a:r>
              <a:rPr lang="en" sz="1800" b="1" dirty="0">
                <a:latin typeface="Century Gothic"/>
                <a:ea typeface="Century Gothic"/>
                <a:cs typeface="Century Gothic"/>
                <a:sym typeface="Century Gothic"/>
              </a:rPr>
              <a:t>Two-Voice Poem: Gathering Evidence graphic organizer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AutoNum type="arabicPeriod"/>
            </a:pPr>
            <a:r>
              <a:rPr lang="en" sz="1800" dirty="0">
                <a:latin typeface="Century Gothic"/>
                <a:ea typeface="Century Gothic"/>
                <a:cs typeface="Century Gothic"/>
                <a:sym typeface="Century Gothic"/>
              </a:rPr>
              <a:t>At the top of your graphic organizer, </a:t>
            </a:r>
            <a:r>
              <a:rPr lang="en" sz="1800" b="1" dirty="0">
                <a:latin typeface="Century Gothic"/>
                <a:ea typeface="Century Gothic"/>
                <a:cs typeface="Century Gothic"/>
                <a:sym typeface="Century Gothic"/>
              </a:rPr>
              <a:t>write: The big idea about survival I want my poem to convey is ____________.</a:t>
            </a:r>
          </a:p>
          <a:p>
            <a:pPr marL="457200" marR="0" lvl="0" indent="-342900" algn="l" rtl="0">
              <a:lnSpc>
                <a:spcPct val="90000"/>
              </a:lnSpc>
              <a:spcBef>
                <a:spcPts val="800"/>
              </a:spcBef>
              <a:spcAft>
                <a:spcPts val="0"/>
              </a:spcAft>
              <a:buSzPts val="1800"/>
              <a:buFont typeface="Century Gothic"/>
              <a:buAutoNum type="arabicPeriod"/>
            </a:pPr>
            <a:endParaRPr lang="en" sz="1800" b="1"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AutoNum type="arabicPeriod"/>
            </a:pPr>
            <a:r>
              <a:rPr lang="en" sz="1800" b="1" dirty="0">
                <a:latin typeface="Century Gothic"/>
                <a:ea typeface="Century Gothic"/>
                <a:cs typeface="Century Gothic"/>
                <a:sym typeface="Century Gothic"/>
              </a:rPr>
              <a:t>Complete the sentence</a:t>
            </a:r>
            <a:r>
              <a:rPr lang="en" sz="1800" dirty="0">
                <a:latin typeface="Century Gothic"/>
                <a:ea typeface="Century Gothic"/>
                <a:cs typeface="Century Gothic"/>
                <a:sym typeface="Century Gothic"/>
              </a:rPr>
              <a:t>, explaining the main idea you want your poem to convey about survival.</a:t>
            </a:r>
          </a:p>
          <a:p>
            <a:pPr marL="457200" marR="0" lvl="0" indent="-342900" algn="l" rtl="0">
              <a:lnSpc>
                <a:spcPct val="90000"/>
              </a:lnSpc>
              <a:spcBef>
                <a:spcPts val="800"/>
              </a:spcBef>
              <a:spcAft>
                <a:spcPts val="0"/>
              </a:spcAft>
              <a:buSzPts val="1800"/>
              <a:buFont typeface="Century Gothic"/>
              <a:buAutoNum type="arabicPeriod"/>
            </a:pPr>
            <a:endParaRPr lang="en" sz="1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AutoNum type="arabicPeriod"/>
            </a:pPr>
            <a:r>
              <a:rPr lang="en" sz="1800" dirty="0">
                <a:latin typeface="Century Gothic"/>
                <a:ea typeface="Century Gothic"/>
                <a:cs typeface="Century Gothic"/>
                <a:sym typeface="Century Gothic"/>
              </a:rPr>
              <a:t>On the </a:t>
            </a:r>
            <a:r>
              <a:rPr lang="en" sz="1800" b="1" dirty="0">
                <a:latin typeface="Century Gothic"/>
                <a:ea typeface="Century Gothic"/>
                <a:cs typeface="Century Gothic"/>
                <a:sym typeface="Century Gothic"/>
              </a:rPr>
              <a:t>Two-Voice Poem: Gathering Evidence graphic organizer</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star the details</a:t>
            </a:r>
            <a:r>
              <a:rPr lang="en" sz="1800" dirty="0">
                <a:latin typeface="Century Gothic"/>
                <a:ea typeface="Century Gothic"/>
                <a:cs typeface="Century Gothic"/>
                <a:sym typeface="Century Gothic"/>
              </a:rPr>
              <a:t> from </a:t>
            </a:r>
            <a:r>
              <a:rPr lang="en" sz="1800" b="1" dirty="0">
                <a:latin typeface="Century Gothic"/>
                <a:ea typeface="Century Gothic"/>
                <a:cs typeface="Century Gothic"/>
                <a:sym typeface="Century Gothic"/>
              </a:rPr>
              <a:t>each </a:t>
            </a:r>
            <a:r>
              <a:rPr lang="en" sz="1800" dirty="0">
                <a:latin typeface="Century Gothic"/>
                <a:ea typeface="Century Gothic"/>
                <a:cs typeface="Century Gothic"/>
                <a:sym typeface="Century Gothic"/>
              </a:rPr>
              <a:t>column that will be most helpful to you in conveying this idea.</a:t>
            </a:r>
            <a:endParaRPr sz="1800" b="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b="1" dirty="0">
              <a:latin typeface="Century Gothic"/>
              <a:ea typeface="Century Gothic"/>
              <a:cs typeface="Century Gothic"/>
              <a:sym typeface="Century Gothic"/>
            </a:endParaRPr>
          </a:p>
        </p:txBody>
      </p:sp>
      <p:pic>
        <p:nvPicPr>
          <p:cNvPr id="183" name="Google Shape;183;p32"/>
          <p:cNvPicPr preferRelativeResize="0"/>
          <p:nvPr/>
        </p:nvPicPr>
        <p:blipFill rotWithShape="1">
          <a:blip r:embed="rId3">
            <a:alphaModFix/>
          </a:blip>
          <a:srcRect/>
          <a:stretch/>
        </p:blipFill>
        <p:spPr>
          <a:xfrm>
            <a:off x="8099047" y="139462"/>
            <a:ext cx="817245" cy="1046797"/>
          </a:xfrm>
          <a:prstGeom prst="rect">
            <a:avLst/>
          </a:prstGeom>
          <a:noFill/>
          <a:ln>
            <a:noFill/>
          </a:ln>
        </p:spPr>
      </p:pic>
      <p:pic>
        <p:nvPicPr>
          <p:cNvPr id="184" name="Google Shape;184;p32" descr="elated image"/>
          <p:cNvPicPr preferRelativeResize="0"/>
          <p:nvPr/>
        </p:nvPicPr>
        <p:blipFill rotWithShape="1">
          <a:blip r:embed="rId4">
            <a:alphaModFix/>
          </a:blip>
          <a:srcRect/>
          <a:stretch/>
        </p:blipFill>
        <p:spPr>
          <a:xfrm>
            <a:off x="4107021" y="259985"/>
            <a:ext cx="1797949" cy="8057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3"/>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91" name="Google Shape;191;p33"/>
          <p:cNvSpPr txBox="1">
            <a:spLocks noGrp="1"/>
          </p:cNvSpPr>
          <p:nvPr>
            <p:ph type="body" idx="4294967295"/>
          </p:nvPr>
        </p:nvSpPr>
        <p:spPr>
          <a:xfrm>
            <a:off x="5396175" y="1634975"/>
            <a:ext cx="3520200" cy="2772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p:txBody>
      </p:sp>
      <p:sp>
        <p:nvSpPr>
          <p:cNvPr id="193" name="Google Shape;193;p33"/>
          <p:cNvSpPr txBox="1">
            <a:spLocks noGrp="1"/>
          </p:cNvSpPr>
          <p:nvPr>
            <p:ph type="body" idx="4294967295"/>
          </p:nvPr>
        </p:nvSpPr>
        <p:spPr>
          <a:xfrm>
            <a:off x="519919" y="1122525"/>
            <a:ext cx="8396356" cy="3849300"/>
          </a:xfrm>
          <a:prstGeom prst="rect">
            <a:avLst/>
          </a:prstGeom>
          <a:noFill/>
          <a:ln>
            <a:noFill/>
          </a:ln>
        </p:spPr>
        <p:txBody>
          <a:bodyPr spcFirstLastPara="1" wrap="square" lIns="68575" tIns="34275" rIns="68575" bIns="34275" anchor="t" anchorCtr="0">
            <a:noAutofit/>
          </a:bodyPr>
          <a:lstStyle/>
          <a:p>
            <a:pPr marL="0" lvl="0" indent="0">
              <a:spcBef>
                <a:spcPts val="800"/>
              </a:spcBef>
              <a:spcAft>
                <a:spcPts val="0"/>
              </a:spcAft>
              <a:buNone/>
            </a:pPr>
            <a:endParaRPr sz="2400" dirty="0">
              <a:latin typeface="Arial"/>
              <a:ea typeface="Arial"/>
              <a:cs typeface="Arial"/>
              <a:sym typeface="Arial"/>
            </a:endParaRPr>
          </a:p>
          <a:p>
            <a:pPr marL="0" lvl="0" indent="0">
              <a:spcBef>
                <a:spcPts val="800"/>
              </a:spcBef>
              <a:spcAft>
                <a:spcPts val="0"/>
              </a:spcAft>
              <a:buNone/>
            </a:pPr>
            <a:endParaRPr sz="2400" dirty="0">
              <a:latin typeface="Arial"/>
              <a:ea typeface="Arial"/>
              <a:cs typeface="Arial"/>
              <a:sym typeface="Arial"/>
            </a:endParaRPr>
          </a:p>
          <a:p>
            <a:pPr marL="0" lvl="0" indent="0" rtl="0">
              <a:spcBef>
                <a:spcPts val="800"/>
              </a:spcBef>
              <a:spcAft>
                <a:spcPts val="0"/>
              </a:spcAft>
              <a:buNone/>
            </a:pPr>
            <a:r>
              <a:rPr lang="en" sz="2400" dirty="0">
                <a:latin typeface="Century Gothic"/>
                <a:ea typeface="Century Gothic"/>
                <a:cs typeface="Century Gothic"/>
                <a:sym typeface="Century Gothic"/>
              </a:rPr>
              <a:t>Continue reading your independent reading book.</a:t>
            </a:r>
            <a:endParaRPr sz="2400" dirty="0">
              <a:latin typeface="Century Gothic"/>
              <a:ea typeface="Century Gothic"/>
              <a:cs typeface="Century Gothic"/>
              <a:sym typeface="Century Gothic"/>
            </a:endParaRPr>
          </a:p>
          <a:p>
            <a:pPr marL="0" lvl="0" indent="0" rtl="0">
              <a:spcBef>
                <a:spcPts val="800"/>
              </a:spcBef>
              <a:spcAft>
                <a:spcPts val="0"/>
              </a:spcAft>
              <a:buNone/>
            </a:pPr>
            <a:endParaRPr sz="24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700" dirty="0">
                <a:latin typeface="Arial"/>
                <a:ea typeface="Arial"/>
                <a:cs typeface="Arial"/>
                <a:sym typeface="Arial"/>
              </a:rPr>
              <a:t>     </a:t>
            </a:r>
            <a:endParaRPr sz="1800" dirty="0">
              <a:latin typeface="Century Gothic"/>
              <a:ea typeface="Century Gothic"/>
              <a:cs typeface="Century Gothic"/>
              <a:sym typeface="Century Gothic"/>
            </a:endParaRPr>
          </a:p>
        </p:txBody>
      </p:sp>
      <p:pic>
        <p:nvPicPr>
          <p:cNvPr id="6" name="Google Shape;183;p32"/>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8CE1242-1A6D-4473-A7CE-F80C0DAB10C8}"/>
</file>

<file path=customXml/itemProps2.xml><?xml version="1.0" encoding="utf-8"?>
<ds:datastoreItem xmlns:ds="http://schemas.openxmlformats.org/officeDocument/2006/customXml" ds:itemID="{1797DE50-15D7-418C-B933-0E5CD1B18170}">
  <ds:schemaRefs>
    <ds:schemaRef ds:uri="http://schemas.microsoft.com/sharepoint/v3/contenttype/forms"/>
  </ds:schemaRefs>
</ds:datastoreItem>
</file>

<file path=customXml/itemProps3.xml><?xml version="1.0" encoding="utf-8"?>
<ds:datastoreItem xmlns:ds="http://schemas.openxmlformats.org/officeDocument/2006/customXml" ds:itemID="{72C21F93-1630-4A27-9206-ECCA125F4A92}">
  <ds:schemaRef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term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40</TotalTime>
  <Words>2862</Words>
  <Application>Microsoft Office PowerPoint</Application>
  <PresentationFormat>On-screen Show (16:9)</PresentationFormat>
  <Paragraphs>270</Paragraphs>
  <Slides>15</Slides>
  <Notes>14</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Simple Light</vt:lpstr>
      <vt:lpstr>Office Theme</vt:lpstr>
      <vt:lpstr>Grade 7: Module 1: Unit 3: Lesson 2 Teacher slide, before teaching.</vt:lpstr>
      <vt:lpstr>Grade 7: Module 1: Unit 3: Lesson 2 Teacher slide, before teaching.</vt:lpstr>
      <vt:lpstr>Grade 7: Module 1:  Unit 3: Lesson 2</vt:lpstr>
      <vt:lpstr>Hello, Students!</vt:lpstr>
      <vt:lpstr>Let’s review our work</vt:lpstr>
      <vt:lpstr>Let’s show what we know</vt:lpstr>
      <vt:lpstr>Let’s prepare for the Two-Voice Poem</vt:lpstr>
      <vt:lpstr>Exit Ticket</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3: Lesson 2 Teacher slide, before teaching.</dc:title>
  <dc:creator>nbravo</dc:creator>
  <cp:lastModifiedBy>Natalie Ivey</cp:lastModifiedBy>
  <cp:revision>10</cp:revision>
  <dcterms:modified xsi:type="dcterms:W3CDTF">2019-03-26T00:40:17Z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