
<file path=[Content_Types].xml><?xml version="1.0" encoding="utf-8"?>
<Types xmlns="http://schemas.openxmlformats.org/package/2006/content-types">
  <Default Extension="png" ContentType="image/png"/>
  <Default Extension="rels" ContentType="application/vnd.openxmlformats-package.relationships+xml"/>
  <Default Extension="fntdata" ContentType="application/x-fontdata"/>
  <Default Extension="xml" ContentType="application/xml"/>
  <Default Extension="jpg" ContentType="image/jpeg"/>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slideLayouts/slideLayout20.xml" ContentType="application/vnd.openxmlformats-officedocument.presentationml.slideLayout+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1.xml" ContentType="application/vnd.openxmlformats-officedocument.presentationml.notesSlide+xml"/>
  <Override PartName="/ppt/notesMasters/notesMaster1.xml" ContentType="application/vnd.openxmlformats-officedocument.presentationml.notesMaster+xml"/>
  <Override PartName="/ppt/theme/theme3.xml" ContentType="application/vnd.openxmlformats-officedocument.theme+xml"/>
  <Override PartName="/ppt/theme/theme2.xml" ContentType="application/vnd.openxmlformats-officedocument.theme+xml"/>
  <Override PartName="/ppt/theme/theme1.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2" r:id="rId1"/>
    <p:sldMasterId id="2147483673" r:id="rId2"/>
  </p:sldMasterIdLst>
  <p:notesMasterIdLst>
    <p:notesMasterId r:id="rId19"/>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Lst>
  <p:sldSz cx="9144000" cy="5143500" type="screen16x9"/>
  <p:notesSz cx="6858000" cy="9144000"/>
  <p:embeddedFontLst>
    <p:embeddedFont>
      <p:font typeface="Calibri" panose="020F0502020204030204" pitchFamily="34" charset="0"/>
      <p:regular r:id="rId20"/>
      <p:bold r:id="rId21"/>
      <p:italic r:id="rId22"/>
      <p:boldItalic r:id="rId23"/>
    </p:embeddedFont>
    <p:embeddedFont>
      <p:font typeface="Century Gothic" panose="020B0502020202020204" pitchFamily="34" charset="0"/>
      <p:regular r:id="rId24"/>
      <p:bold r:id="rId25"/>
      <p:italic r:id="rId26"/>
      <p:boldItalic r:id="rId2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C51481A0-B479-4225-9793-96190F5EA6EA}">
  <a:tblStyle styleId="{C51481A0-B479-4225-9793-96190F5EA6EA}"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51286" autoAdjust="0"/>
  </p:normalViewPr>
  <p:slideViewPr>
    <p:cSldViewPr snapToGrid="0">
      <p:cViewPr varScale="1">
        <p:scale>
          <a:sx n="54" d="100"/>
          <a:sy n="54" d="100"/>
        </p:scale>
        <p:origin x="1493" y="62"/>
      </p:cViewPr>
      <p:guideLst>
        <p:guide orient="horz" pos="1620"/>
        <p:guide pos="2880"/>
      </p:guideLst>
    </p:cSldViewPr>
  </p:slideViewPr>
  <p:notesTextViewPr>
    <p:cViewPr>
      <p:scale>
        <a:sx n="1" d="1"/>
        <a:sy n="1" d="1"/>
      </p:scale>
      <p:origin x="0" y="-2155"/>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font" Target="fonts/font7.fntdata"/><Relationship Id="rId3" Type="http://schemas.openxmlformats.org/officeDocument/2006/relationships/slide" Target="slides/slide1.xml"/><Relationship Id="rId21" Type="http://schemas.openxmlformats.org/officeDocument/2006/relationships/font" Target="fonts/font2.fntdata"/><Relationship Id="rId34" Type="http://schemas.openxmlformats.org/officeDocument/2006/relationships/customXml" Target="../customXml/item3.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font" Target="fonts/font6.fntdata"/><Relationship Id="rId33" Type="http://schemas.openxmlformats.org/officeDocument/2006/relationships/customXml" Target="../customXml/item2.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font" Target="fonts/font1.fntdata"/><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font" Target="fonts/font5.fntdata"/><Relationship Id="rId32" Type="http://schemas.openxmlformats.org/officeDocument/2006/relationships/customXml" Target="../customXml/item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font" Target="fonts/font4.fntdata"/><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notesMaster" Target="notesMasters/notesMaster1.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font" Target="fonts/font3.fntdata"/><Relationship Id="rId27" Type="http://schemas.openxmlformats.org/officeDocument/2006/relationships/font" Target="fonts/font8.fntdata"/><Relationship Id="rId30" Type="http://schemas.openxmlformats.org/officeDocument/2006/relationships/theme" Target="theme/theme1.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3807812898"/>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vimeo.com/168991756"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p:cNvGrpSpPr/>
        <p:nvPr/>
      </p:nvGrpSpPr>
      <p:grpSpPr>
        <a:xfrm>
          <a:off x="0" y="0"/>
          <a:ext cx="0" cy="0"/>
          <a:chOff x="0" y="0"/>
          <a:chExt cx="0" cy="0"/>
        </a:xfrm>
      </p:grpSpPr>
      <p:sp>
        <p:nvSpPr>
          <p:cNvPr id="176" name="Google Shape;176;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7" name="Google Shape;177;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dirty="0">
                <a:latin typeface="Calibri"/>
                <a:ea typeface="Calibri"/>
                <a:cs typeface="Calibri"/>
                <a:sym typeface="Calibri"/>
              </a:rPr>
              <a:t>Teaching Notes:</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During Interactive Writing, the teacher and class work together to compose and write a silly sentence using some of the words. Spelling should be accurate. The goal is for students to develop automaticity with the correct spelling and pronunciation of each word.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Consider recording the silly sentences produced each week during Interactive Writing on chart paper, sentence strips, or in a book so those sentences can be displayed and practiced by the group, in pairs, or individually.</a:t>
            </a:r>
            <a:endParaRPr sz="1200" dirty="0">
              <a:latin typeface="Calibri"/>
              <a:ea typeface="Calibri"/>
              <a:cs typeface="Calibri"/>
              <a:sym typeface="Calibri"/>
            </a:endParaRPr>
          </a:p>
          <a:p>
            <a:pPr marL="457200" lvl="0" indent="0" algn="l" rtl="0">
              <a:lnSpc>
                <a:spcPct val="100000"/>
              </a:lnSpc>
              <a:spcBef>
                <a:spcPts val="500"/>
              </a:spcBef>
              <a:spcAft>
                <a:spcPts val="50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26596281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5" name="Google Shape;255;g3a2ea51330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6" name="Google Shape;256;g3a2ea51330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1-2 minutes</a:t>
            </a: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a:t>
            </a:r>
            <a:r>
              <a:rPr lang="en-US" sz="1200" b="1" dirty="0" err="1">
                <a:solidFill>
                  <a:schemeClr val="dk1"/>
                </a:solidFill>
                <a:latin typeface="Calibri"/>
                <a:ea typeface="Calibri"/>
                <a:cs typeface="Calibri"/>
                <a:sym typeface="Calibri"/>
              </a:rPr>
              <a:t>ouping</a:t>
            </a:r>
            <a:r>
              <a:rPr lang="en-US" sz="1200" b="1" dirty="0">
                <a:solidFill>
                  <a:schemeClr val="dk1"/>
                </a:solidFill>
                <a:latin typeface="Calibri"/>
                <a:ea typeface="Calibri"/>
                <a:cs typeface="Calibri"/>
                <a:sym typeface="Calibri"/>
              </a:rPr>
              <a:t>: Whole group</a:t>
            </a:r>
            <a:endParaRPr sz="1200" b="1" dirty="0">
              <a:solidFill>
                <a:schemeClr val="dk1"/>
              </a:solidFill>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Sing transition song, sung to the tune of “The Muffin Man”</a:t>
            </a:r>
            <a:endParaRPr sz="1200" dirty="0">
              <a:solidFill>
                <a:schemeClr val="dk1"/>
              </a:solidFill>
              <a:highlight>
                <a:srgbClr val="FFFFFF"/>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This song serves as both a transition and a student-friendly way of naming the specific skill they are about to work with. They are about to “edit a sentence to make it make sense.”</a:t>
            </a:r>
            <a:endParaRPr sz="1200" dirty="0">
              <a:latin typeface="Calibri" panose="020F0502020204030204" pitchFamily="34" charset="0"/>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These transition slides </a:t>
            </a:r>
            <a:r>
              <a:rPr lang="en" sz="1200" dirty="0">
                <a:solidFill>
                  <a:schemeClr val="dk1"/>
                </a:solidFill>
                <a:latin typeface="Calibri"/>
                <a:ea typeface="Calibri"/>
                <a:cs typeface="Calibri"/>
                <a:sym typeface="Calibri"/>
              </a:rPr>
              <a:t>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highlight>
                <a:srgbClr val="FFFFFF"/>
              </a:highlight>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848345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p:cNvGrpSpPr/>
        <p:nvPr/>
      </p:nvGrpSpPr>
      <p:grpSpPr>
        <a:xfrm>
          <a:off x="0" y="0"/>
          <a:ext cx="0" cy="0"/>
          <a:chOff x="0" y="0"/>
          <a:chExt cx="0" cy="0"/>
        </a:xfrm>
      </p:grpSpPr>
      <p:sp>
        <p:nvSpPr>
          <p:cNvPr id="261" name="Google Shape;261;g3d41ec11de_0_2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2" name="Google Shape;262;g3d41ec11de_0_23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3-5 minutes </a:t>
            </a: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Briefly introduce the Learning Targets by reminding students of the lyrics they just sang or chanted in the transition. Explain that they are going to be writing a sentence together using familiar words. They will use write the sentence with correct spelling, punctuation, and capitalization rules. To build students’ academic vocabulary, take a moment to define “collaborate” by explaining that the class will work together as a team to write a sentence.  </a:t>
            </a:r>
            <a:endParaRPr sz="1200" dirty="0">
              <a:latin typeface="Calibri" panose="020F0502020204030204" pitchFamily="34" charset="0"/>
              <a:sym typeface="Calibri"/>
            </a:endParaRPr>
          </a:p>
          <a:p>
            <a:pPr marL="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dirty="0"/>
          </a:p>
        </p:txBody>
      </p:sp>
    </p:spTree>
    <p:extLst>
      <p:ext uri="{BB962C8B-B14F-4D97-AF65-F5344CB8AC3E}">
        <p14:creationId xmlns:p14="http://schemas.microsoft.com/office/powerpoint/2010/main" val="24287118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p:cNvGrpSpPr/>
        <p:nvPr/>
      </p:nvGrpSpPr>
      <p:grpSpPr>
        <a:xfrm>
          <a:off x="0" y="0"/>
          <a:ext cx="0" cy="0"/>
          <a:chOff x="0" y="0"/>
          <a:chExt cx="0" cy="0"/>
        </a:xfrm>
      </p:grpSpPr>
      <p:sp>
        <p:nvSpPr>
          <p:cNvPr id="268" name="Google Shape;268;g3d475dae13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9" name="Google Shape;269;g3d475dae13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12-15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Refer to the Interactive Writing lessons in </a:t>
            </a:r>
            <a:r>
              <a:rPr lang="en" sz="1200" b="1" dirty="0">
                <a:solidFill>
                  <a:schemeClr val="dk1"/>
                </a:solidFill>
                <a:latin typeface="Calibri"/>
                <a:ea typeface="Calibri"/>
                <a:cs typeface="Calibri"/>
                <a:sym typeface="Calibri"/>
              </a:rPr>
              <a:t>EL Education’s Grade 2, Module 2 </a:t>
            </a:r>
            <a:r>
              <a:rPr lang="en" sz="1200" dirty="0">
                <a:solidFill>
                  <a:schemeClr val="dk1"/>
                </a:solidFill>
                <a:latin typeface="Calibri"/>
                <a:ea typeface="Calibri"/>
                <a:cs typeface="Calibri"/>
                <a:sym typeface="Calibri"/>
              </a:rPr>
              <a:t>for additional guidance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rgbClr val="231F20"/>
              </a:buClr>
              <a:buSzPts val="1200"/>
              <a:buFont typeface="Calibri"/>
              <a:buChar char="●"/>
            </a:pPr>
            <a:r>
              <a:rPr lang="en" sz="1200" dirty="0">
                <a:solidFill>
                  <a:schemeClr val="dk1"/>
                </a:solidFill>
                <a:latin typeface="Calibri"/>
                <a:ea typeface="Calibri"/>
                <a:cs typeface="Calibri"/>
                <a:sym typeface="Calibri"/>
              </a:rPr>
              <a:t>Distribute student pairs whiteboard, whiteboard markers and erasers.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T-chart with (“ing” and “er”) drawn on board.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how student generated words will be posted on T-chart (index cards, write words on board).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Predetermine/preassign partners.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rgbClr val="231F20"/>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Begin the Interactive Writing instructional practice: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“Today we will use the words we know to make a silly sentence. We will use the words that follow the 1-1-1 doubling rule. Let’s think of words we can use!”</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“Who can think of a word that follows the 1-1-1 doubling rule with ‘ing’ or ‘er’?”</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Record words on chart in the (“ing” and “er”) column and repeat the word.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“Yes, ‘____’ follows the 1-1-1 doubling rule!”</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“How do you know it follows this rule?” </a:t>
            </a:r>
            <a:r>
              <a:rPr lang="en" sz="1200" b="0" dirty="0">
                <a:solidFill>
                  <a:schemeClr val="dk1"/>
                </a:solidFill>
                <a:latin typeface="Calibri"/>
                <a:ea typeface="Calibri"/>
                <a:cs typeface="Calibri"/>
                <a:sym typeface="Calibri"/>
              </a:rPr>
              <a:t>(It has one syllable, one consonant at the end, and one short vowel.)</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“Great job! Now it’s time to use your whiteboards (or paper/pencil) to record the words with me.”</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draw the same T-Chart on their own whiteboards.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a:t>
            </a:r>
            <a:r>
              <a:rPr lang="en" sz="1200" i="1" dirty="0">
                <a:solidFill>
                  <a:schemeClr val="dk1"/>
                </a:solidFill>
                <a:latin typeface="Calibri"/>
                <a:ea typeface="Calibri"/>
                <a:cs typeface="Calibri"/>
                <a:sym typeface="Calibri"/>
              </a:rPr>
              <a:t> </a:t>
            </a:r>
            <a:r>
              <a:rPr lang="en" sz="1200" i="0" dirty="0">
                <a:solidFill>
                  <a:schemeClr val="dk1"/>
                </a:solidFill>
                <a:latin typeface="Calibri"/>
                <a:ea typeface="Calibri"/>
                <a:cs typeface="Calibri"/>
                <a:sym typeface="Calibri"/>
              </a:rPr>
              <a:t>“After we make our list, will be writing a silly sentence together. The sentence has to have as many ‘-ing’ and ‘-er’ words that follow the 1-1-1 doubling rule as we can add. If we want our sentence to be really silly, we want to have lots of words to choose from. So, we are going to work together to think of as many words as we can. You can now think of as many of these words as you can and write them on your on your whiteboard in the correct column.”</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write words individually or with partners for 1-2 minutes.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Volunteers share out words from their list, specifying which column the word should go under in the chart. If a student identifies the incorrect column (incorrectly spells the word), teacher guides student to correct the mistake.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correct on their whiteboards.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Teacher adds the words to his or her whiteboard in the correct column.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steps 10-12 with several more words, if necessary (enough from which to choose to create a silly sentence). Students follow along by circling words on their own whiteboard that were shared by others.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“Wow! Look at all the words we’ve listed that follow the 1-1-1 doubling rule! Now we are ready to write a silly sentence! We need a few high-frequency words to make our sentence, too. I will use the Interactive Word Wall to find some more words to finish our sentence.”</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“A silly sentence makes us laugh because we use words that don’t usually go together or give us a funny picture in our head.”</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the silly sentence. Example (use student-generated words): </a:t>
            </a:r>
            <a:r>
              <a:rPr lang="en" sz="1200" i="0" dirty="0">
                <a:solidFill>
                  <a:schemeClr val="dk1"/>
                </a:solidFill>
                <a:latin typeface="Calibri"/>
                <a:ea typeface="Calibri"/>
                <a:cs typeface="Calibri"/>
                <a:sym typeface="Calibri"/>
              </a:rPr>
              <a:t>“The drummer was strumming and humming with good manners all summer.”</a:t>
            </a:r>
            <a:r>
              <a:rPr lang="en" sz="1200" i="1" dirty="0">
                <a:solidFill>
                  <a:schemeClr val="dk1"/>
                </a:solidFill>
                <a:latin typeface="Calibri"/>
                <a:ea typeface="Calibri"/>
                <a:cs typeface="Calibri"/>
                <a:sym typeface="Calibri"/>
              </a:rPr>
              <a:t> </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“How many words are in the sentence?”</a:t>
            </a:r>
            <a:r>
              <a:rPr lang="en" sz="1200" dirty="0">
                <a:solidFill>
                  <a:schemeClr val="dk1"/>
                </a:solidFill>
                <a:latin typeface="Calibri"/>
                <a:ea typeface="Calibri"/>
                <a:cs typeface="Calibri"/>
                <a:sym typeface="Calibri"/>
              </a:rPr>
              <a:t> (11)</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“Yes! We will write an eleven word sentence together. Let’s start with the first word, which is a high-frequency word that we know.” </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a:t>
            </a:r>
            <a:r>
              <a:rPr lang="en" sz="1200" i="1" dirty="0">
                <a:solidFill>
                  <a:schemeClr val="dk1"/>
                </a:solidFill>
                <a:latin typeface="Calibri"/>
                <a:ea typeface="Calibri"/>
                <a:cs typeface="Calibri"/>
                <a:sym typeface="Calibri"/>
              </a:rPr>
              <a:t> “Who would like to write our first word, ‘the’?”</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the sentence, tapping out each word on the chart paper or whiteboard.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the pen to take turns interactively writing sentence.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Stop to review punctuation rules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When the sentence is finished, say: </a:t>
            </a:r>
            <a:r>
              <a:rPr lang="en" sz="1200" i="0" dirty="0">
                <a:solidFill>
                  <a:schemeClr val="dk1"/>
                </a:solidFill>
                <a:latin typeface="Calibri"/>
                <a:ea typeface="Calibri"/>
                <a:cs typeface="Calibri"/>
                <a:sym typeface="Calibri"/>
              </a:rPr>
              <a:t>“Let’s read our silly sentence we came up with from the words we know.”</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and teacher read sentence together.</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correctly spelling words that follow the 1-1-1 doubling rule with vowel suffixes.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using words from the Interactive Word Wall to create the sentence.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writing a sentence with shared writing, guided by teacher.</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Guide students to make corrections in spellings and print concepts (capitalization, punctuation, spacing, etc.)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time is a consideration, shorten the lesson by calling on students to brainstorm words as a class under teacher guidance instead of having them write words down on whiteboards.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Depending on student needs, allow students to air-write instead of using whiteboards and markers.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Provide a sentence frame if students need the support to generate the silly sentence.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keeping silly sentences posted and creating a story or poem as more are created.</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033209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Google Shape;275;g3d41ec11de_0_1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6" name="Google Shape;276;g3d41ec11de_0_118:notes"/>
          <p:cNvSpPr txBox="1">
            <a:spLocks noGrp="1"/>
          </p:cNvSpPr>
          <p:nvPr>
            <p:ph type="body" idx="1"/>
          </p:nvPr>
        </p:nvSpPr>
        <p:spPr>
          <a:xfrm>
            <a:off x="685800" y="4400550"/>
            <a:ext cx="5486400" cy="3600600"/>
          </a:xfrm>
          <a:prstGeom prst="rect">
            <a:avLst/>
          </a:prstGeom>
          <a:noFill/>
          <a:ln>
            <a:noFill/>
          </a:ln>
        </p:spPr>
        <p:txBody>
          <a:bodyPr spcFirstLastPara="1" wrap="square" lIns="91325" tIns="45650" rIns="91325" bIns="45650" anchor="t" anchorCtr="0">
            <a:noAutofit/>
          </a:bodyPr>
          <a:lstStyle/>
          <a:p>
            <a:pPr marL="0" marR="0" lvl="0" indent="0" algn="l" rtl="0">
              <a:spcBef>
                <a:spcPts val="0"/>
              </a:spcBef>
              <a:spcAft>
                <a:spcPts val="0"/>
              </a:spcAft>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5-10</a:t>
            </a:r>
            <a:r>
              <a:rPr lang="en" sz="1200" b="1" i="0" u="none" strike="noStrike" cap="none" dirty="0">
                <a:solidFill>
                  <a:schemeClr val="dk1"/>
                </a:solidFill>
                <a:latin typeface="Calibri"/>
                <a:ea typeface="Calibri"/>
                <a:cs typeface="Calibri"/>
                <a:sym typeface="Calibri"/>
              </a:rPr>
              <a:t> minutes</a:t>
            </a:r>
            <a:endParaRPr sz="1200" dirty="0">
              <a:latin typeface="Calibri"/>
              <a:ea typeface="Calibri"/>
              <a:cs typeface="Calibri"/>
              <a:sym typeface="Calibri"/>
            </a:endParaRPr>
          </a:p>
          <a:p>
            <a:pPr marL="901700" marR="0" lvl="2" indent="0" algn="l" rtl="0">
              <a:spcBef>
                <a:spcPts val="0"/>
              </a:spcBef>
              <a:spcAft>
                <a:spcPts val="0"/>
              </a:spcAft>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dirty="0">
                <a:latin typeface="Calibri"/>
                <a:ea typeface="Calibri"/>
                <a:cs typeface="Calibri"/>
                <a:sym typeface="Calibri"/>
              </a:rPr>
              <a:t>Teaching Notes</a:t>
            </a:r>
            <a:r>
              <a:rPr lang="en" sz="1200" i="0" u="none" strike="noStrike" cap="none" dirty="0">
                <a:solidFill>
                  <a:schemeClr val="dk1"/>
                </a:solidFill>
                <a:latin typeface="Calibri"/>
                <a:ea typeface="Calibri"/>
                <a:cs typeface="Calibri"/>
                <a:sym typeface="Calibri"/>
              </a:rPr>
              <a:t>:</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Successful learners keep track of and reflect on their own learning. Point out that they are doing this each time they consider how what they did today helps them become more proficient readers.</a:t>
            </a:r>
            <a:endParaRPr sz="1200" dirty="0">
              <a:solidFill>
                <a:schemeClr val="dk1"/>
              </a:solidFill>
              <a:latin typeface="Calibri"/>
              <a:ea typeface="Calibri"/>
              <a:cs typeface="Calibri"/>
              <a:sym typeface="Calibri"/>
            </a:endParaRPr>
          </a:p>
          <a:p>
            <a:pPr marL="1536700" marR="0" lvl="3" indent="-88900" algn="l" rtl="0">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i="0" u="none" strike="noStrike" cap="none" dirty="0">
                <a:solidFill>
                  <a:schemeClr val="dk1"/>
                </a:solidFill>
                <a:latin typeface="Calibri"/>
                <a:ea typeface="Calibri"/>
                <a:cs typeface="Calibri"/>
                <a:sym typeface="Calibri"/>
              </a:rPr>
              <a:t>Teacher </a:t>
            </a:r>
            <a:r>
              <a:rPr lang="en" sz="1200" dirty="0">
                <a:latin typeface="Calibri"/>
                <a:ea typeface="Calibri"/>
                <a:cs typeface="Calibri"/>
                <a:sym typeface="Calibri"/>
              </a:rPr>
              <a:t>A</a:t>
            </a:r>
            <a:r>
              <a:rPr lang="en" sz="1200" i="0" u="none" strike="noStrike" cap="none" dirty="0">
                <a:solidFill>
                  <a:schemeClr val="dk1"/>
                </a:solidFill>
                <a:latin typeface="Calibri"/>
                <a:ea typeface="Calibri"/>
                <a:cs typeface="Calibri"/>
                <a:sym typeface="Calibri"/>
              </a:rPr>
              <a:t>ctions:</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respond to the reflection question and share with a partner. </a:t>
            </a:r>
            <a:endParaRPr sz="1200" dirty="0">
              <a:solidFill>
                <a:schemeClr val="dk1"/>
              </a:solidFill>
              <a:latin typeface="Calibri"/>
              <a:ea typeface="Calibri"/>
              <a:cs typeface="Calibri"/>
              <a:sym typeface="Calibri"/>
            </a:endParaRPr>
          </a:p>
          <a:p>
            <a:pPr marL="0" marR="0" lvl="3" indent="0"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Responses will vary. Example: “I’m going to spell high-frequency words and words that follow the 1-1-1 doubling rule correctly.”</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Provide sentence frames. Examples: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I spelled a word that follows the 1-1-1 doubling rule, I _____.”</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 used the interactive word wall to spell _____ ____ ____ correctly.”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I thought of the silly sentence _____, I _____.”</a:t>
            </a:r>
            <a:endParaRPr sz="1200" dirty="0">
              <a:solidFill>
                <a:schemeClr val="dk1"/>
              </a:solidFill>
              <a:latin typeface="Calibri"/>
              <a:ea typeface="Calibri"/>
              <a:cs typeface="Calibri"/>
              <a:sym typeface="Calibri"/>
            </a:endParaRPr>
          </a:p>
        </p:txBody>
      </p:sp>
      <p:sp>
        <p:nvSpPr>
          <p:cNvPr id="277" name="Google Shape;277;g3d41ec11de_0_118:notes"/>
          <p:cNvSpPr txBox="1">
            <a:spLocks noGrp="1"/>
          </p:cNvSpPr>
          <p:nvPr>
            <p:ph type="ftr" idx="11"/>
          </p:nvPr>
        </p:nvSpPr>
        <p:spPr>
          <a:xfrm>
            <a:off x="0" y="8685214"/>
            <a:ext cx="2971800" cy="459000"/>
          </a:xfrm>
          <a:prstGeom prst="rect">
            <a:avLst/>
          </a:prstGeom>
          <a:noFill/>
          <a:ln>
            <a:noFill/>
          </a:ln>
        </p:spPr>
        <p:txBody>
          <a:bodyPr spcFirstLastPara="1" wrap="square" lIns="91325" tIns="45650" rIns="91325" bIns="45650"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78" name="Google Shape;278;g3d41ec11de_0_118:notes"/>
          <p:cNvSpPr txBox="1">
            <a:spLocks noGrp="1"/>
          </p:cNvSpPr>
          <p:nvPr>
            <p:ph type="sldNum" idx="12"/>
          </p:nvPr>
        </p:nvSpPr>
        <p:spPr>
          <a:xfrm>
            <a:off x="3884613" y="8685214"/>
            <a:ext cx="2971800" cy="459000"/>
          </a:xfrm>
          <a:prstGeom prst="rect">
            <a:avLst/>
          </a:prstGeom>
          <a:noFill/>
          <a:ln>
            <a:noFill/>
          </a:ln>
        </p:spPr>
        <p:txBody>
          <a:bodyPr spcFirstLastPara="1" wrap="square" lIns="91325" tIns="45650" rIns="91325" bIns="4565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13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998766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Google Shape;284;g3e8258026d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5" name="Google Shape;285;g3e8258026d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3-5 minutes</a:t>
            </a: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Sing </a:t>
            </a:r>
            <a:r>
              <a:rPr lang="en" sz="1200" dirty="0">
                <a:solidFill>
                  <a:schemeClr val="dk1"/>
                </a:solidFill>
                <a:latin typeface="Calibri"/>
                <a:ea typeface="Calibri"/>
                <a:cs typeface="Calibri"/>
                <a:sym typeface="Calibri"/>
              </a:rPr>
              <a:t>to the tune of “The Farmer and the Dell.”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about to work more with silly sentences.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0"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179241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9"/>
        <p:cNvGrpSpPr/>
        <p:nvPr/>
      </p:nvGrpSpPr>
      <p:grpSpPr>
        <a:xfrm>
          <a:off x="0" y="0"/>
          <a:ext cx="0" cy="0"/>
          <a:chOff x="0" y="0"/>
          <a:chExt cx="0" cy="0"/>
        </a:xfrm>
      </p:grpSpPr>
      <p:sp>
        <p:nvSpPr>
          <p:cNvPr id="290" name="Google Shape;290;g3e8258026d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1" name="Google Shape;291;g3e8258026d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3-5 minutes </a:t>
            </a: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 Explain that they are going to create and write another silly sentence. </a:t>
            </a:r>
            <a:r>
              <a:rPr lang="en" sz="1200" dirty="0">
                <a:solidFill>
                  <a:schemeClr val="dk1"/>
                </a:solidFill>
                <a:highlight>
                  <a:srgbClr val="FFFFFF"/>
                </a:highlight>
                <a:latin typeface="Calibri"/>
                <a:ea typeface="Calibri"/>
                <a:cs typeface="Calibri"/>
                <a:sym typeface="Calibri"/>
              </a:rPr>
              <a:t>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dirty="0"/>
          </a:p>
        </p:txBody>
      </p:sp>
    </p:spTree>
    <p:extLst>
      <p:ext uri="{BB962C8B-B14F-4D97-AF65-F5344CB8AC3E}">
        <p14:creationId xmlns:p14="http://schemas.microsoft.com/office/powerpoint/2010/main" val="13212869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Google Shape;297;g443114bea1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8" name="Google Shape;298;g443114bea1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Small group or Independent work time</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this point in the year, students can begin to complete independent rotations to review the spelling pattern taught by completing different activities. Choices for these activities are described below, and can also be found after each lesson in </a:t>
            </a:r>
            <a:r>
              <a:rPr lang="en" sz="1200" b="1" dirty="0">
                <a:solidFill>
                  <a:schemeClr val="dk1"/>
                </a:solidFill>
                <a:latin typeface="Calibri"/>
                <a:ea typeface="Calibri"/>
                <a:cs typeface="Calibri"/>
                <a:sym typeface="Calibri"/>
              </a:rPr>
              <a:t>Module 2 Teacher Guide. </a:t>
            </a:r>
            <a:r>
              <a:rPr lang="en" sz="1200" dirty="0">
                <a:solidFill>
                  <a:schemeClr val="dk1"/>
                </a:solidFill>
                <a:latin typeface="Calibri"/>
                <a:ea typeface="Calibri"/>
                <a:cs typeface="Calibri"/>
                <a:sym typeface="Calibri"/>
              </a:rPr>
              <a:t>To differentiate further, change the difficulty of words based on the ability of the student.</a:t>
            </a:r>
            <a:r>
              <a:rPr lang="en" sz="1200" dirty="0">
                <a:solidFill>
                  <a:schemeClr val="dk1"/>
                </a:solidFill>
                <a:highlight>
                  <a:srgbClr val="FFFF00"/>
                </a:highlight>
                <a:latin typeface="Calibri"/>
                <a:ea typeface="Calibri"/>
                <a:cs typeface="Calibri"/>
                <a:sym typeface="Calibri"/>
              </a:rPr>
              <a:t> </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See </a:t>
            </a:r>
            <a:r>
              <a:rPr lang="en" sz="1200" b="1" dirty="0">
                <a:solidFill>
                  <a:schemeClr val="dk1"/>
                </a:solidFill>
                <a:latin typeface="Calibri"/>
                <a:ea typeface="Calibri"/>
                <a:cs typeface="Calibri"/>
                <a:sym typeface="Calibri"/>
              </a:rPr>
              <a:t>Resource Manual, Reading Foundations Skills Block </a:t>
            </a:r>
            <a:r>
              <a:rPr lang="en" sz="1200" dirty="0">
                <a:solidFill>
                  <a:schemeClr val="dk1"/>
                </a:solidFill>
                <a:latin typeface="Calibri"/>
                <a:ea typeface="Calibri"/>
                <a:cs typeface="Calibri"/>
                <a:sym typeface="Calibri"/>
              </a:rPr>
              <a:t>for more information on Independent and Small Group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routine for students to move to partner activities and which activity students will be assigned. Three activities are suggested.  Activity choice and assignments are per teacher discretion.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Monitor partners as they work until students become familiar with working independent</a:t>
            </a:r>
            <a:r>
              <a:rPr lang="en-US" sz="1200" dirty="0" err="1">
                <a:solidFill>
                  <a:schemeClr val="dk1"/>
                </a:solidFill>
                <a:latin typeface="Calibri"/>
                <a:ea typeface="Calibri"/>
                <a:cs typeface="Calibri"/>
                <a:sym typeface="Calibri"/>
              </a:rPr>
              <a:t>ly</a:t>
            </a:r>
            <a:r>
              <a:rPr lang="en" sz="1200" dirty="0">
                <a:solidFill>
                  <a:schemeClr val="dk1"/>
                </a:solidFill>
                <a:latin typeface="Calibri"/>
                <a:ea typeface="Calibri"/>
                <a:cs typeface="Calibri"/>
                <a:sym typeface="Calibri"/>
              </a:rPr>
              <a:t> from teacher guidance. One suggested group today is a teacher-directed group.</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Activity choices are described on slide. If technology is unavailable, post or make copies of the activities and materials for student pairs assigned to the activity. For example, the slide may be printed and copied and the activity choice cut apart. Student pairs would be given assigned activity directions.  </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Distribute materials:</a:t>
            </a:r>
            <a:r>
              <a:rPr lang="en" sz="1200" b="1"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Paper and pencils for Writing Pairs and Independent Writers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Shared paper and pencil for Teacher Silly Sentence group</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activities and instructions with students.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Assign activities based on student need for repeated practice and readiness for working with a partner, independent of teacher guidance.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working in pairs or independently that the expectation is that they take responsibility for their own work as </a:t>
            </a:r>
            <a:r>
              <a:rPr lang="en-US" sz="1200" dirty="0">
                <a:solidFill>
                  <a:schemeClr val="dk1"/>
                </a:solidFill>
                <a:latin typeface="Calibri"/>
                <a:ea typeface="Calibri"/>
                <a:cs typeface="Calibri"/>
                <a:sym typeface="Calibri"/>
              </a:rPr>
              <a:t>much as</a:t>
            </a:r>
            <a:r>
              <a:rPr lang="en" sz="1200" dirty="0">
                <a:solidFill>
                  <a:schemeClr val="dk1"/>
                </a:solidFill>
                <a:latin typeface="Calibri"/>
                <a:ea typeface="Calibri"/>
                <a:cs typeface="Calibri"/>
                <a:sym typeface="Calibri"/>
              </a:rPr>
              <a:t> possible and to ask another student for help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Monitor students working as needed until activities and independent work expectations become familiar.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working in assigned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creating sentences?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checking sentences for spelling, punctuation, and capitalization, making corrections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asking peers for assistance as needed before asking teacher?</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ask another student or group for help with the assigned activity before asking the teacher.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use the Interactive Word Wall and any anchor charts, etc. posted in the classroom that may be used as a reference during activity </a:t>
            </a:r>
            <a:r>
              <a:rPr lang="en" sz="1200">
                <a:solidFill>
                  <a:schemeClr val="dk1"/>
                </a:solidFill>
                <a:latin typeface="Calibri"/>
                <a:ea typeface="Calibri"/>
                <a:cs typeface="Calibri"/>
                <a:sym typeface="Calibri"/>
              </a:rPr>
              <a:t>work.</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063274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3" name="Google Shape;183;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Doubling Rule Word Cards or Word list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T-chart with “ing” and “er” columns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Silly sentence examples (optional)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Whiteboards, whiteboard markers and erasers or paper/ pencil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rgbClr val="231F20"/>
              </a:buClr>
              <a:buSzPts val="1200"/>
              <a:buFont typeface="Calibri"/>
              <a:buChar char="●"/>
            </a:pPr>
            <a:r>
              <a:rPr lang="en" sz="1200" dirty="0">
                <a:solidFill>
                  <a:schemeClr val="dk1"/>
                </a:solidFill>
                <a:latin typeface="Calibri"/>
                <a:ea typeface="Calibri"/>
                <a:cs typeface="Calibri"/>
                <a:sym typeface="Calibri"/>
              </a:rPr>
              <a:t>Prepare a place to write “silly sentences” for future reference.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594036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g3ce671ea3c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9" name="Google Shape;189;g3ce671ea3c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20000"/>
              </a:lnSpc>
              <a:spcBef>
                <a:spcPts val="0"/>
              </a:spcBef>
              <a:spcAft>
                <a:spcPts val="0"/>
              </a:spcAft>
              <a:buNone/>
            </a:pPr>
            <a:r>
              <a:rPr lang="en" sz="1200" dirty="0">
                <a:solidFill>
                  <a:schemeClr val="dk1"/>
                </a:solidFill>
                <a:latin typeface="Calibri"/>
                <a:ea typeface="Calibri"/>
                <a:cs typeface="Calibri"/>
                <a:sym typeface="Calibri"/>
              </a:rPr>
              <a:t>Materials to read and review in preparation: </a:t>
            </a:r>
            <a:endParaRPr sz="1200" dirty="0">
              <a:solidFill>
                <a:schemeClr val="dk1"/>
              </a:solidFill>
              <a:latin typeface="Calibri"/>
              <a:ea typeface="Calibri"/>
              <a:cs typeface="Calibri"/>
              <a:sym typeface="Calibri"/>
            </a:endParaRPr>
          </a:p>
          <a:p>
            <a:pPr marL="457200" lvl="0" indent="-304800" algn="l" rtl="0">
              <a:lnSpc>
                <a:spcPct val="12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Handwriting Guidance Document </a:t>
            </a:r>
            <a:r>
              <a:rPr lang="en" sz="1200" dirty="0">
                <a:solidFill>
                  <a:schemeClr val="dk1"/>
                </a:solidFill>
                <a:latin typeface="Calibri"/>
                <a:ea typeface="Calibri"/>
                <a:cs typeface="Calibri"/>
                <a:sym typeface="Calibri"/>
              </a:rPr>
              <a:t>(found in the </a:t>
            </a:r>
            <a:r>
              <a:rPr lang="en" sz="1200" b="1" dirty="0">
                <a:solidFill>
                  <a:schemeClr val="dk1"/>
                </a:solidFill>
                <a:latin typeface="Calibri"/>
                <a:ea typeface="Calibri"/>
                <a:cs typeface="Calibri"/>
                <a:sym typeface="Calibri"/>
              </a:rPr>
              <a:t>K-2 Reading Foundations Skills Block Resource Manual</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20000"/>
              </a:lnSpc>
              <a:spcBef>
                <a:spcPts val="0"/>
              </a:spcBef>
              <a:spcAft>
                <a:spcPts val="0"/>
              </a:spcAft>
              <a:buClr>
                <a:schemeClr val="dk1"/>
              </a:buClr>
              <a:buSzPts val="1200"/>
              <a:buFont typeface="Calibri"/>
              <a:buChar char="●"/>
            </a:pPr>
            <a:r>
              <a:rPr lang="en" sz="1200" dirty="0">
                <a:solidFill>
                  <a:srgbClr val="333333"/>
                </a:solidFill>
                <a:highlight>
                  <a:schemeClr val="lt1"/>
                </a:highlight>
                <a:latin typeface="Calibri"/>
                <a:ea typeface="Calibri"/>
                <a:cs typeface="Calibri"/>
                <a:sym typeface="Calibri"/>
              </a:rPr>
              <a:t>View the Video, “Interactive Writing”</a:t>
            </a:r>
            <a:r>
              <a:rPr lang="en" sz="1200" dirty="0">
                <a:solidFill>
                  <a:srgbClr val="333333"/>
                </a:solidFill>
                <a:highlight>
                  <a:schemeClr val="lt1"/>
                </a:highlight>
                <a:uFill>
                  <a:noFill/>
                </a:uFill>
                <a:latin typeface="Calibri"/>
                <a:ea typeface="Calibri"/>
                <a:cs typeface="Calibri"/>
                <a:sym typeface="Calibri"/>
                <a:hlinkClick r:id="rId3"/>
              </a:rPr>
              <a:t> </a:t>
            </a:r>
            <a:r>
              <a:rPr lang="en" sz="1200" u="sng" dirty="0">
                <a:solidFill>
                  <a:schemeClr val="hlink"/>
                </a:solidFill>
                <a:highlight>
                  <a:schemeClr val="lt1"/>
                </a:highlight>
                <a:latin typeface="Calibri"/>
                <a:ea typeface="Calibri"/>
                <a:cs typeface="Calibri"/>
                <a:sym typeface="Calibri"/>
                <a:hlinkClick r:id="rId3"/>
              </a:rPr>
              <a:t>https://vimeo.com/168991757</a:t>
            </a:r>
            <a:endParaRPr sz="1200" u="sng" dirty="0">
              <a:solidFill>
                <a:schemeClr val="hlink"/>
              </a:solidFill>
              <a:highlight>
                <a:schemeClr val="lt1"/>
              </a:highlight>
              <a:latin typeface="Calibri"/>
              <a:ea typeface="Calibri"/>
              <a:cs typeface="Calibri"/>
              <a:sym typeface="Calibri"/>
              <a:hlinkClick r:id="rId3"/>
            </a:endParaRPr>
          </a:p>
          <a:p>
            <a:pPr marL="457200" lvl="0" indent="0" algn="l" rtl="0">
              <a:lnSpc>
                <a:spcPct val="12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31362138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5" name="Google Shape;195;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Building on Previous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lesson addresses the spelling patterns and high-frequency words that have been used throughout the cycle (to decode in isolation, read in a text, and spell words). Students apply all of these skills to construct a shared sentence. The chosen sentence also reinforces words from the decodable text.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Areas Students May Struggle: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ELLs: Consider using pictures to clarify any nouns or verbs in the sentence that may be new. Act out verbs for clarification. Letter sound connections are strengthened when students see they are tools that allow them to communicate an idea.</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are writing familiar words, remind them that these are familiar words and they should try to remember how they were spelled when they read them. This supports the goal of automaticity with letter sound connections.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Ongoing Assessment(s):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Determine if students can follow basic concepts of print such as directionality and spacing.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Determine whether they can identify and apply the 1-1-1 doubling rule using “-ing” and “-er.”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Key Vocabulary: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interact, interactive, proficient, pattern (L)</a:t>
            </a:r>
            <a:endParaRPr sz="1200" dirty="0">
              <a:latin typeface="Calibri"/>
              <a:ea typeface="Calibri"/>
              <a:cs typeface="Calibri"/>
              <a:sym typeface="Calibri"/>
            </a:endParaRPr>
          </a:p>
        </p:txBody>
      </p:sp>
    </p:spTree>
    <p:extLst>
      <p:ext uri="{BB962C8B-B14F-4D97-AF65-F5344CB8AC3E}">
        <p14:creationId xmlns:p14="http://schemas.microsoft.com/office/powerpoint/2010/main" val="18050442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g3ca795202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4" name="Google Shape;204;g3ca795202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1-2 minutes</a:t>
            </a:r>
          </a:p>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a:t>
            </a:r>
            <a:r>
              <a:rPr lang="en-US" sz="1200" b="1" dirty="0">
                <a:solidFill>
                  <a:schemeClr val="dk1"/>
                </a:solidFill>
                <a:latin typeface="Calibri"/>
                <a:ea typeface="Calibri"/>
                <a:cs typeface="Calibri"/>
                <a:sym typeface="Calibri"/>
              </a:rPr>
              <a:t>h</a:t>
            </a:r>
            <a:r>
              <a:rPr lang="en" sz="1200" b="1" dirty="0">
                <a:solidFill>
                  <a:schemeClr val="dk1"/>
                </a:solidFill>
                <a:latin typeface="Calibri"/>
                <a:ea typeface="Calibri"/>
                <a:cs typeface="Calibri"/>
                <a:sym typeface="Calibri"/>
              </a:rPr>
              <a:t>ole </a:t>
            </a:r>
            <a:r>
              <a:rPr lang="en-US" sz="1200" b="1" dirty="0">
                <a:solidFill>
                  <a:schemeClr val="dk1"/>
                </a:solidFill>
                <a:latin typeface="Calibri"/>
                <a:ea typeface="Calibri"/>
                <a:cs typeface="Calibri"/>
                <a:sym typeface="Calibri"/>
              </a:rPr>
              <a:t>group</a:t>
            </a:r>
            <a:endParaRPr sz="1200" b="1" dirty="0">
              <a:solidFill>
                <a:schemeClr val="dk1"/>
              </a:solidFill>
              <a:latin typeface="Calibri"/>
              <a:ea typeface="Calibri"/>
              <a:cs typeface="Calibri"/>
              <a:sym typeface="Calibri"/>
            </a:endParaRPr>
          </a:p>
          <a:p>
            <a:pPr marL="457200" lvl="1" indent="0" algn="l" rtl="0">
              <a:lnSpc>
                <a:spcPct val="100000"/>
              </a:lnSpc>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Sing transition song, sung to the tune of “The Muffin Man.”</a:t>
            </a:r>
            <a:endParaRPr sz="1200" dirty="0">
              <a:solidFill>
                <a:schemeClr val="dk1"/>
              </a:solidFill>
              <a:highlight>
                <a:srgbClr val="FFFFFF"/>
              </a:highlight>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This song serves as both a transition and a student-friendly way of naming the specific skill they are about to work with. They are about to group words with common suffixes.</a:t>
            </a:r>
            <a:endParaRPr sz="1200" dirty="0">
              <a:latin typeface="Calibri" panose="020F0502020204030204" pitchFamily="34" charset="0"/>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highlight>
                <a:srgbClr val="FFFFFF"/>
              </a:highlight>
              <a:latin typeface="Calibri"/>
              <a:ea typeface="Calibri"/>
              <a:cs typeface="Calibri"/>
              <a:sym typeface="Calibri"/>
            </a:endParaRPr>
          </a:p>
          <a:p>
            <a:pPr marL="1106481" lvl="2" indent="-98508" algn="l" rtl="0">
              <a:lnSpc>
                <a:spcPct val="100000"/>
              </a:lnSpc>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2" indent="-156743" algn="l" rtl="0">
              <a:lnSpc>
                <a:spcPct val="100000"/>
              </a:lnSpc>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2" indent="-98508" algn="l" rtl="0">
              <a:lnSpc>
                <a:spcPct val="100000"/>
              </a:lnSpc>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54582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0" name="Google Shape;210;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3-5 minutes </a:t>
            </a: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a:t>
            </a:r>
            <a:r>
              <a:rPr lang="en-US" sz="1200" b="1" dirty="0">
                <a:solidFill>
                  <a:schemeClr val="dk1"/>
                </a:solidFill>
                <a:latin typeface="Calibri"/>
                <a:ea typeface="Calibri"/>
                <a:cs typeface="Calibri"/>
                <a:sym typeface="Calibri"/>
              </a:rPr>
              <a:t>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Briefly introduce the Learning Targets by reminding students of the lyrics they just sang or chanted in the transition. Explain that they are going to be reading words with common suffixes. This can be brief as the lesson goes into this in more detail.</a:t>
            </a:r>
            <a:endParaRPr sz="1200" dirty="0">
              <a:latin typeface="Calibri" panose="020F0502020204030204" pitchFamily="34" charset="0"/>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019065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Google Shape;216;g3a2ea51330_1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7" name="Google Shape;217;g3a2ea51330_1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12-15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a:t>
            </a:r>
            <a:r>
              <a:rPr lang="en-US" sz="1200" b="1" dirty="0">
                <a:solidFill>
                  <a:schemeClr val="dk1"/>
                </a:solidFill>
                <a:latin typeface="Calibri"/>
                <a:ea typeface="Calibri"/>
                <a:cs typeface="Calibri"/>
                <a:sym typeface="Calibri"/>
              </a:rPr>
              <a:t>g</a:t>
            </a:r>
            <a:r>
              <a:rPr lang="en" sz="1200" b="1" dirty="0">
                <a:solidFill>
                  <a:schemeClr val="dk1"/>
                </a:solidFill>
                <a:latin typeface="Calibri"/>
                <a:ea typeface="Calibri"/>
                <a:cs typeface="Calibri"/>
                <a:sym typeface="Calibri"/>
              </a:rPr>
              <a:t>roup</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as needed, that every syllable has one vowel sound as opposed to one vowel letter. Echo this point throughout the lesson.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slide has animation if technology is available.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helpers may be used to assist in passing out materials.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Words Rule Word Cards on the board and read aloud “grab/grabbing,” “scan/scanning,” “shred/shredder,” “clip/clipper,” “hug/ hugging,” “chop/chopper.” (click on slide)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a:t>
            </a:r>
            <a:r>
              <a:rPr lang="en" sz="1200" i="1" dirty="0">
                <a:solidFill>
                  <a:schemeClr val="dk1"/>
                </a:solidFill>
                <a:latin typeface="Calibri"/>
                <a:ea typeface="Calibri"/>
                <a:cs typeface="Calibri"/>
                <a:sym typeface="Calibri"/>
              </a:rPr>
              <a:t> “Talk to an elbow partner about the rule we have learned about these words.” </a:t>
            </a:r>
            <a:r>
              <a:rPr lang="en" sz="1200" b="0" i="0" dirty="0">
                <a:solidFill>
                  <a:schemeClr val="dk1"/>
                </a:solidFill>
                <a:latin typeface="Calibri"/>
                <a:ea typeface="Calibri"/>
                <a:cs typeface="Calibri"/>
                <a:sym typeface="Calibri"/>
              </a:rPr>
              <a:t>(When the word has one syllable, one consonant at the end, and one short vowel, we need to double the ending consonant when we add “-ing” or “er.”)</a:t>
            </a:r>
            <a:endParaRPr sz="1200" b="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a:t>
            </a:r>
            <a:r>
              <a:rPr lang="en" sz="1200" i="1" dirty="0">
                <a:solidFill>
                  <a:schemeClr val="dk1"/>
                </a:solidFill>
                <a:latin typeface="Calibri"/>
                <a:ea typeface="Calibri"/>
                <a:cs typeface="Calibri"/>
                <a:sym typeface="Calibri"/>
              </a:rPr>
              <a:t> </a:t>
            </a:r>
            <a:r>
              <a:rPr lang="en" sz="1200" i="0" dirty="0">
                <a:solidFill>
                  <a:schemeClr val="dk1"/>
                </a:solidFill>
                <a:latin typeface="Calibri"/>
                <a:ea typeface="Calibri"/>
                <a:cs typeface="Calibri"/>
                <a:sym typeface="Calibri"/>
              </a:rPr>
              <a:t>“Right! We called this the 1-1-1 doubling rule.” </a:t>
            </a:r>
            <a:endParaRPr sz="1200" i="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dirty="0">
              <a:solidFill>
                <a:schemeClr val="dk1"/>
              </a:solidFill>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523595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Google Shape;229;g45c7b7ccf8_1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0" name="Google Shape;230;g45c7b7ccf8_1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See slide 7</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Partners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as needed, that every syllable has one vowel sound as opposed to one vowel letter. Echo this point throughout the lesson.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slide has animation if technology is available.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helpers may be used to assist in passing out materials.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a:t>
            </a:r>
            <a:r>
              <a:rPr lang="en" sz="1200" i="1" dirty="0">
                <a:solidFill>
                  <a:schemeClr val="dk1"/>
                </a:solidFill>
                <a:latin typeface="Calibri"/>
                <a:ea typeface="Calibri"/>
                <a:cs typeface="Calibri"/>
                <a:sym typeface="Calibri"/>
              </a:rPr>
              <a:t> </a:t>
            </a:r>
            <a:r>
              <a:rPr lang="en" sz="1200" i="0" dirty="0">
                <a:solidFill>
                  <a:schemeClr val="dk1"/>
                </a:solidFill>
                <a:latin typeface="Calibri"/>
                <a:ea typeface="Calibri"/>
                <a:cs typeface="Calibri"/>
                <a:sym typeface="Calibri"/>
              </a:rPr>
              <a:t>“Now you will partner up and decide which words follow the 1-1-1 doubling rule. When your partner reads the word, you will think about the 1-1-1 doubling rule to spell it correctly. After you write the word, read it to your partner and check it with the Word Card. Then you will switch roles in taking turns reading the words and writing the words.” </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t>
            </a:r>
            <a:r>
              <a:rPr lang="en" sz="1200" b="0" dirty="0">
                <a:solidFill>
                  <a:schemeClr val="dk1"/>
                </a:solidFill>
                <a:latin typeface="Calibri"/>
                <a:ea typeface="Calibri"/>
                <a:cs typeface="Calibri"/>
                <a:sym typeface="Calibri"/>
              </a:rPr>
              <a:t>Words Rule Word Cards </a:t>
            </a:r>
            <a:r>
              <a:rPr lang="en" sz="1200" dirty="0">
                <a:solidFill>
                  <a:schemeClr val="dk1"/>
                </a:solidFill>
                <a:latin typeface="Calibri"/>
                <a:ea typeface="Calibri"/>
                <a:cs typeface="Calibri"/>
                <a:sym typeface="Calibri"/>
              </a:rPr>
              <a:t>and whiteboards, whiteboard markers, and whiteboard erasers to students (or paper/pencil) as they partner together.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divide Words Rule Word Cards equally with their partner and take turns reading words: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A reads word.</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B decides if the word follows the 1-1-1 doubling rule and writes the word on his or her whiteboard.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B reads the word and checks spelling with Word Card.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switch roles.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dirty="0">
              <a:solidFill>
                <a:schemeClr val="dk1"/>
              </a:solidFill>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able to add “-ing” and “-er” correctly?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providing support as students make connections between spelling patterns and syllable types with sentence frames. Example: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r>
              <a:rPr lang="en" sz="1200" dirty="0">
                <a:solidFill>
                  <a:schemeClr val="dk1"/>
                </a:solidFill>
                <a:latin typeface="Calibri"/>
                <a:ea typeface="Calibri"/>
                <a:cs typeface="Calibri"/>
                <a:sym typeface="Calibri"/>
              </a:rPr>
              <a:t> “I notice when ‘-ing’ is added to a closed syllable with one consonant at the end, I need to double the final consonant to keep that syllable closed.”</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356386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Google Shape;242;g45c7b7ccf8_1_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3" name="Google Shape;243;g45c7b7ccf8_1_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See slide 7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Partners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this slide for students to check their answers.</a:t>
            </a:r>
            <a:endParaRPr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able to add “-ing” and “-er” correctly?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providing support as students make connections between spelling patterns and syllable types with sentence frames. Example:</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 “I notice when ‘-ing’ is added to a closed syllable with one consonant at the end, I need to double the final consonant to keep that syllable closed.”</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3041648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9"/>
        <p:cNvGrpSpPr/>
        <p:nvPr/>
      </p:nvGrpSpPr>
      <p:grpSpPr>
        <a:xfrm>
          <a:off x="0" y="0"/>
          <a:ext cx="0" cy="0"/>
          <a:chOff x="0" y="0"/>
          <a:chExt cx="0" cy="0"/>
        </a:xfrm>
      </p:grpSpPr>
      <p:sp>
        <p:nvSpPr>
          <p:cNvPr id="100" name="Google Shape;100;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1" name="Google Shape;101;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02" name="Google Shape;102;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05" name="Google Shape;105;p15"/>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06" name="Google Shape;106;p15"/>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07" name="Google Shape;107;p15"/>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8"/>
        <p:cNvGrpSpPr/>
        <p:nvPr/>
      </p:nvGrpSpPr>
      <p:grpSpPr>
        <a:xfrm>
          <a:off x="0" y="0"/>
          <a:ext cx="0" cy="0"/>
          <a:chOff x="0" y="0"/>
          <a:chExt cx="0" cy="0"/>
        </a:xfrm>
      </p:grpSpPr>
      <p:sp>
        <p:nvSpPr>
          <p:cNvPr id="109" name="Google Shape;109;p1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0" name="Google Shape;110;p1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11" name="Google Shape;11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3" name="Google Shape;11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4"/>
        <p:cNvGrpSpPr/>
        <p:nvPr/>
      </p:nvGrpSpPr>
      <p:grpSpPr>
        <a:xfrm>
          <a:off x="0" y="0"/>
          <a:ext cx="0" cy="0"/>
          <a:chOff x="0" y="0"/>
          <a:chExt cx="0" cy="0"/>
        </a:xfrm>
      </p:grpSpPr>
      <p:sp>
        <p:nvSpPr>
          <p:cNvPr id="115" name="Google Shape;115;p17"/>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6" name="Google Shape;116;p17"/>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17" name="Google Shape;117;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20"/>
        <p:cNvGrpSpPr/>
        <p:nvPr/>
      </p:nvGrpSpPr>
      <p:grpSpPr>
        <a:xfrm>
          <a:off x="0" y="0"/>
          <a:ext cx="0" cy="0"/>
          <a:chOff x="0" y="0"/>
          <a:chExt cx="0" cy="0"/>
        </a:xfrm>
      </p:grpSpPr>
      <p:sp>
        <p:nvSpPr>
          <p:cNvPr id="121" name="Google Shape;121;p1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2" name="Google Shape;122;p18"/>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3" name="Google Shape;123;p18"/>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4" name="Google Shape;124;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5" name="Google Shape;125;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7"/>
        <p:cNvGrpSpPr/>
        <p:nvPr/>
      </p:nvGrpSpPr>
      <p:grpSpPr>
        <a:xfrm>
          <a:off x="0" y="0"/>
          <a:ext cx="0" cy="0"/>
          <a:chOff x="0" y="0"/>
          <a:chExt cx="0" cy="0"/>
        </a:xfrm>
      </p:grpSpPr>
      <p:sp>
        <p:nvSpPr>
          <p:cNvPr id="128" name="Google Shape;128;p19"/>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9" name="Google Shape;129;p19"/>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0" name="Google Shape;130;p19"/>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1" name="Google Shape;131;p19"/>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2" name="Google Shape;132;p19"/>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3" name="Google Shape;133;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4" name="Google Shape;134;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6"/>
        <p:cNvGrpSpPr/>
        <p:nvPr/>
      </p:nvGrpSpPr>
      <p:grpSpPr>
        <a:xfrm>
          <a:off x="0" y="0"/>
          <a:ext cx="0" cy="0"/>
          <a:chOff x="0" y="0"/>
          <a:chExt cx="0" cy="0"/>
        </a:xfrm>
      </p:grpSpPr>
      <p:sp>
        <p:nvSpPr>
          <p:cNvPr id="137" name="Google Shape;137;p2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38" name="Google Shape;138;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1"/>
        <p:cNvGrpSpPr/>
        <p:nvPr/>
      </p:nvGrpSpPr>
      <p:grpSpPr>
        <a:xfrm>
          <a:off x="0" y="0"/>
          <a:ext cx="0" cy="0"/>
          <a:chOff x="0" y="0"/>
          <a:chExt cx="0" cy="0"/>
        </a:xfrm>
      </p:grpSpPr>
      <p:sp>
        <p:nvSpPr>
          <p:cNvPr id="142" name="Google Shape;142;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3" name="Google Shape;143;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5"/>
        <p:cNvGrpSpPr/>
        <p:nvPr/>
      </p:nvGrpSpPr>
      <p:grpSpPr>
        <a:xfrm>
          <a:off x="0" y="0"/>
          <a:ext cx="0" cy="0"/>
          <a:chOff x="0" y="0"/>
          <a:chExt cx="0" cy="0"/>
        </a:xfrm>
      </p:grpSpPr>
      <p:sp>
        <p:nvSpPr>
          <p:cNvPr id="146" name="Google Shape;146;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47" name="Google Shape;147;p22"/>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8" name="Google Shape;148;p22"/>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49" name="Google Shape;149;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0" name="Google Shape;150;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1" name="Google Shape;151;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2"/>
        <p:cNvGrpSpPr/>
        <p:nvPr/>
      </p:nvGrpSpPr>
      <p:grpSpPr>
        <a:xfrm>
          <a:off x="0" y="0"/>
          <a:ext cx="0" cy="0"/>
          <a:chOff x="0" y="0"/>
          <a:chExt cx="0" cy="0"/>
        </a:xfrm>
      </p:grpSpPr>
      <p:sp>
        <p:nvSpPr>
          <p:cNvPr id="153" name="Google Shape;153;p2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4" name="Google Shape;154;p23"/>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55" name="Google Shape;155;p23"/>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6" name="Google Shape;15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7" name="Google Shape;15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8" name="Google Shape;15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9"/>
        <p:cNvGrpSpPr/>
        <p:nvPr/>
      </p:nvGrpSpPr>
      <p:grpSpPr>
        <a:xfrm>
          <a:off x="0" y="0"/>
          <a:ext cx="0" cy="0"/>
          <a:chOff x="0" y="0"/>
          <a:chExt cx="0" cy="0"/>
        </a:xfrm>
      </p:grpSpPr>
      <p:sp>
        <p:nvSpPr>
          <p:cNvPr id="160" name="Google Shape;160;p2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1" name="Google Shape;161;p24"/>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2" name="Google Shape;16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3" name="Google Shape;16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4" name="Google Shape;16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5"/>
        <p:cNvGrpSpPr/>
        <p:nvPr/>
      </p:nvGrpSpPr>
      <p:grpSpPr>
        <a:xfrm>
          <a:off x="0" y="0"/>
          <a:ext cx="0" cy="0"/>
          <a:chOff x="0" y="0"/>
          <a:chExt cx="0" cy="0"/>
        </a:xfrm>
      </p:grpSpPr>
      <p:sp>
        <p:nvSpPr>
          <p:cNvPr id="166" name="Google Shape;166;p25"/>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7" name="Google Shape;167;p25"/>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8" name="Google Shape;168;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71"/>
        <p:cNvGrpSpPr/>
        <p:nvPr/>
      </p:nvGrpSpPr>
      <p:grpSpPr>
        <a:xfrm>
          <a:off x="0" y="0"/>
          <a:ext cx="0" cy="0"/>
          <a:chOff x="0" y="0"/>
          <a:chExt cx="0" cy="0"/>
        </a:xfrm>
      </p:grpSpPr>
      <p:sp>
        <p:nvSpPr>
          <p:cNvPr id="172" name="Google Shape;172;p2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73" name="Google Shape;173;p26"/>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174" name="Google Shape;174;p26"/>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6" Type="http://schemas.openxmlformats.org/officeDocument/2006/relationships/image" Target="../media/image3.png"/><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image" Target="../media/image2.png"/><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0"/>
        <p:cNvGrpSpPr/>
        <p:nvPr/>
      </p:nvGrpSpPr>
      <p:grpSpPr>
        <a:xfrm>
          <a:off x="0" y="0"/>
          <a:ext cx="0" cy="0"/>
          <a:chOff x="0" y="0"/>
          <a:chExt cx="0" cy="0"/>
        </a:xfrm>
      </p:grpSpPr>
      <p:sp>
        <p:nvSpPr>
          <p:cNvPr id="91" name="Google Shape;91;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2" name="Google Shape;92;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96" name="Google Shape;96;p14"/>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97" name="Google Shape;97;p14"/>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98" name="Google Shape;98;p14"/>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Lst>
  <mc:AlternateContent xmlns:mc="http://schemas.openxmlformats.org/markup-compatibility/2006" xmlns:p14="http://schemas.microsoft.com/office/powerpoint/2010/main">
    <mc:Choice Requires="p14">
      <p:transition spd="slow" p14:dur="2500">
        <p:fade thruBlk="1"/>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hyperlink" Target="https://vimeo.com/168991756" TargetMode="External"/><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sp>
        <p:nvSpPr>
          <p:cNvPr id="179" name="Google Shape;179;p2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2: Part 2: Cycle 9: Lesson 43</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180" name="Google Shape;180;p27"/>
          <p:cNvSpPr txBox="1">
            <a:spLocks noGrp="1"/>
          </p:cNvSpPr>
          <p:nvPr>
            <p:ph type="body" idx="1"/>
          </p:nvPr>
        </p:nvSpPr>
        <p:spPr>
          <a:xfrm>
            <a:off x="311700" y="954025"/>
            <a:ext cx="8520600" cy="3615000"/>
          </a:xfrm>
          <a:prstGeom prst="rect">
            <a:avLst/>
          </a:prstGeom>
        </p:spPr>
        <p:txBody>
          <a:bodyPr spcFirstLastPara="1" wrap="square" lIns="68575" tIns="34275" rIns="68575" bIns="34275" anchor="t" anchorCtr="0">
            <a:noAutofit/>
          </a:bodyPr>
          <a:lstStyle/>
          <a:p>
            <a:pPr marL="0" lvl="0" indent="0" algn="l" rtl="0">
              <a:lnSpc>
                <a:spcPct val="90000"/>
              </a:lnSpc>
              <a:spcBef>
                <a:spcPts val="1000"/>
              </a:spcBef>
              <a:spcAft>
                <a:spcPts val="0"/>
              </a:spcAft>
              <a:buClr>
                <a:schemeClr val="dk1"/>
              </a:buClr>
              <a:buSzPts val="1100"/>
              <a:buFont typeface="Arial"/>
              <a:buNone/>
            </a:pPr>
            <a:r>
              <a:rPr lang="en" sz="1800" dirty="0">
                <a:solidFill>
                  <a:schemeClr val="dk1"/>
                </a:solidFill>
              </a:rPr>
              <a:t>This lesson engages students in a shorter version of Words Rule </a:t>
            </a:r>
            <a:r>
              <a:rPr lang="en" sz="1800" dirty="0"/>
              <a:t>I</a:t>
            </a:r>
            <a:r>
              <a:rPr lang="en" sz="1800" dirty="0">
                <a:solidFill>
                  <a:schemeClr val="dk1"/>
                </a:solidFill>
              </a:rPr>
              <a:t>nstructiona</a:t>
            </a:r>
            <a:r>
              <a:rPr lang="en" sz="1800" dirty="0"/>
              <a:t>l Practice to practice reading and spelling words that follow the 1-1-1 doubling rule when a vowel suffix is added. Students will brainstorm a list of words with the 1-1-1 doubling rule when a vowel suffix is added and use those in Interactive Writing. </a:t>
            </a:r>
          </a:p>
          <a:p>
            <a:pPr marL="0" lvl="0" indent="0" algn="l" rtl="0">
              <a:lnSpc>
                <a:spcPct val="90000"/>
              </a:lnSpc>
              <a:spcBef>
                <a:spcPts val="1000"/>
              </a:spcBef>
              <a:spcAft>
                <a:spcPts val="0"/>
              </a:spcAft>
              <a:buClr>
                <a:schemeClr val="dk1"/>
              </a:buClr>
              <a:buSzPts val="1100"/>
              <a:buFont typeface="Arial"/>
              <a:buNone/>
            </a:pPr>
            <a:endParaRPr sz="1800" i="1" dirty="0"/>
          </a:p>
          <a:p>
            <a:pPr marL="0" lvl="0" indent="0" algn="l" rtl="0">
              <a:lnSpc>
                <a:spcPct val="90000"/>
              </a:lnSpc>
              <a:spcBef>
                <a:spcPts val="1000"/>
              </a:spcBef>
              <a:spcAft>
                <a:spcPts val="0"/>
              </a:spcAft>
              <a:buClr>
                <a:schemeClr val="dk1"/>
              </a:buClr>
              <a:buSzPts val="1100"/>
              <a:buFont typeface="Arial"/>
              <a:buNone/>
            </a:pPr>
            <a:r>
              <a:rPr lang="en" sz="1600" b="1" dirty="0"/>
              <a:t>Be sure that students pay careful attention to:</a:t>
            </a:r>
            <a:r>
              <a:rPr lang="en" sz="1600" dirty="0"/>
              <a:t> </a:t>
            </a:r>
            <a:endParaRPr sz="1600" dirty="0"/>
          </a:p>
          <a:p>
            <a:pPr marL="457200" lvl="0" indent="-342900" algn="l" rtl="0">
              <a:lnSpc>
                <a:spcPct val="90000"/>
              </a:lnSpc>
              <a:spcBef>
                <a:spcPts val="1000"/>
              </a:spcBef>
              <a:spcAft>
                <a:spcPts val="0"/>
              </a:spcAft>
              <a:buSzPts val="1800"/>
              <a:buFont typeface="Arial"/>
              <a:buChar char="•"/>
            </a:pPr>
            <a:r>
              <a:rPr lang="en" sz="1800" dirty="0"/>
              <a:t>Reading and Spelling words that follow the 1-1-1 doubling rule when adding a vowel suffix. </a:t>
            </a:r>
            <a:endParaRPr sz="1800" dirty="0"/>
          </a:p>
          <a:p>
            <a:pPr marL="457200" lvl="0" indent="-342900" algn="l" rtl="0">
              <a:lnSpc>
                <a:spcPct val="90000"/>
              </a:lnSpc>
              <a:spcBef>
                <a:spcPts val="1000"/>
              </a:spcBef>
              <a:spcAft>
                <a:spcPts val="0"/>
              </a:spcAft>
              <a:buSzPts val="1800"/>
              <a:buFont typeface="Arial"/>
              <a:buChar char="•"/>
            </a:pPr>
            <a:r>
              <a:rPr lang="en" sz="1800" dirty="0"/>
              <a:t>Spelling patterns based on syllable type</a:t>
            </a:r>
            <a:endParaRPr sz="1800" dirty="0"/>
          </a:p>
          <a:p>
            <a:pPr marL="457200" lvl="0" indent="-330200" algn="l" rtl="0">
              <a:lnSpc>
                <a:spcPct val="90000"/>
              </a:lnSpc>
              <a:spcBef>
                <a:spcPts val="1000"/>
              </a:spcBef>
              <a:spcAft>
                <a:spcPts val="0"/>
              </a:spcAft>
              <a:buSzPts val="1600"/>
              <a:buFont typeface="Arial"/>
              <a:buChar char="•"/>
            </a:pPr>
            <a:r>
              <a:rPr lang="en" sz="1800" dirty="0"/>
              <a:t>Words dictated in a sentence</a:t>
            </a:r>
            <a:br>
              <a:rPr lang="en" sz="1600" dirty="0"/>
            </a:br>
            <a:endParaRPr sz="1600" i="1" dirty="0"/>
          </a:p>
          <a:p>
            <a:pPr marL="0" lvl="0" indent="0" algn="l" rtl="0">
              <a:lnSpc>
                <a:spcPct val="70000"/>
              </a:lnSpc>
              <a:spcBef>
                <a:spcPts val="1000"/>
              </a:spcBef>
              <a:spcAft>
                <a:spcPts val="0"/>
              </a:spcAft>
              <a:buClr>
                <a:schemeClr val="dk1"/>
              </a:buClr>
              <a:buSzPts val="1100"/>
              <a:buFont typeface="Arial"/>
              <a:buNone/>
            </a:pPr>
            <a:r>
              <a:rPr lang="en" sz="1600" dirty="0">
                <a:solidFill>
                  <a:schemeClr val="dk1"/>
                </a:solidFill>
              </a:rPr>
              <a:t> </a:t>
            </a:r>
            <a:endParaRPr sz="1600" dirty="0">
              <a:solidFill>
                <a:schemeClr val="dk1"/>
              </a:solidFill>
            </a:endParaRPr>
          </a:p>
          <a:p>
            <a:pPr marL="177800" lvl="0" indent="0" algn="l" rtl="0">
              <a:lnSpc>
                <a:spcPct val="70000"/>
              </a:lnSpc>
              <a:spcBef>
                <a:spcPts val="1000"/>
              </a:spcBef>
              <a:spcAft>
                <a:spcPts val="0"/>
              </a:spcAft>
              <a:buNone/>
            </a:pPr>
            <a:endParaRPr sz="1600" dirty="0">
              <a:solidFill>
                <a:schemeClr val="dk1"/>
              </a:solidFill>
            </a:endParaRPr>
          </a:p>
          <a:p>
            <a:pPr marL="0" lvl="0" indent="0" algn="l" rtl="0">
              <a:lnSpc>
                <a:spcPct val="90000"/>
              </a:lnSpc>
              <a:spcBef>
                <a:spcPts val="1000"/>
              </a:spcBef>
              <a:spcAft>
                <a:spcPts val="0"/>
              </a:spcAft>
              <a:buClr>
                <a:schemeClr val="dk1"/>
              </a:buClr>
              <a:buSzPts val="1100"/>
              <a:buFont typeface="Arial"/>
              <a:buNone/>
            </a:pPr>
            <a:endParaRPr i="1" dirty="0">
              <a:solidFill>
                <a:schemeClr val="dk1"/>
              </a:solidFill>
            </a:endParaRPr>
          </a:p>
          <a:p>
            <a:pPr marL="0" lvl="0" indent="0" algn="l" rtl="0">
              <a:lnSpc>
                <a:spcPct val="90000"/>
              </a:lnSpc>
              <a:spcBef>
                <a:spcPts val="800"/>
              </a:spcBef>
              <a:spcAft>
                <a:spcPts val="0"/>
              </a:spcAft>
              <a:buClr>
                <a:schemeClr val="dk1"/>
              </a:buClr>
              <a:buSzPts val="1100"/>
              <a:buFont typeface="Arial"/>
              <a:buNone/>
            </a:pPr>
            <a:r>
              <a:rPr lang="en" i="1" dirty="0">
                <a:solidFill>
                  <a:schemeClr val="dk1"/>
                </a:solidFill>
              </a:rPr>
              <a:t> </a:t>
            </a:r>
            <a:endParaRPr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8" name="Google Shape;258;p3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a:t>Transition Song</a:t>
            </a:r>
            <a:endParaRPr sz="2800"/>
          </a:p>
        </p:txBody>
      </p:sp>
      <p:sp>
        <p:nvSpPr>
          <p:cNvPr id="259" name="Google Shape;259;p36"/>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150000"/>
              </a:lnSpc>
              <a:spcBef>
                <a:spcPts val="1000"/>
              </a:spcBef>
              <a:spcAft>
                <a:spcPts val="0"/>
              </a:spcAft>
              <a:buNone/>
            </a:pPr>
            <a:r>
              <a:rPr lang="en" sz="2200" b="1" dirty="0">
                <a:solidFill>
                  <a:srgbClr val="FF0000"/>
                </a:solidFill>
              </a:rPr>
              <a:t>Teacher</a:t>
            </a:r>
            <a:r>
              <a:rPr lang="en" sz="2200" dirty="0">
                <a:solidFill>
                  <a:srgbClr val="FF0000"/>
                </a:solidFill>
              </a:rPr>
              <a:t>: “Do you know the words we’ll write, the words we’ll write, the words we’ll write? Do you know the words we’ll write on our boards today? </a:t>
            </a:r>
            <a:endParaRPr sz="2200" dirty="0">
              <a:solidFill>
                <a:srgbClr val="FF0000"/>
              </a:solidFill>
            </a:endParaRPr>
          </a:p>
          <a:p>
            <a:pPr marL="0" lvl="0" indent="0" algn="l" rtl="0">
              <a:lnSpc>
                <a:spcPct val="150000"/>
              </a:lnSpc>
              <a:spcBef>
                <a:spcPts val="1000"/>
              </a:spcBef>
              <a:spcAft>
                <a:spcPts val="0"/>
              </a:spcAft>
              <a:buNone/>
            </a:pPr>
            <a:r>
              <a:rPr lang="en" sz="2200" b="1" dirty="0">
                <a:solidFill>
                  <a:srgbClr val="FF0000"/>
                </a:solidFill>
              </a:rPr>
              <a:t>Students</a:t>
            </a:r>
            <a:r>
              <a:rPr lang="en" sz="2200" dirty="0">
                <a:solidFill>
                  <a:srgbClr val="FF0000"/>
                </a:solidFill>
              </a:rPr>
              <a:t>: “Yes, we know the words we’ll write, the words we’ll write, the words we’ll write. Yes, we know the words we’ll write on our boards today!”</a:t>
            </a:r>
            <a:endParaRPr sz="2200" dirty="0">
              <a:solidFill>
                <a:srgbClr val="FF0000"/>
              </a:solidFill>
            </a:endParaRPr>
          </a:p>
          <a:p>
            <a:pPr marL="0" lvl="0" indent="0" algn="l" rtl="0">
              <a:spcBef>
                <a:spcPts val="800"/>
              </a:spcBef>
              <a:spcAft>
                <a:spcPts val="0"/>
              </a:spcAft>
              <a:buNone/>
            </a:pPr>
            <a:endParaRPr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63"/>
        <p:cNvGrpSpPr/>
        <p:nvPr/>
      </p:nvGrpSpPr>
      <p:grpSpPr>
        <a:xfrm>
          <a:off x="0" y="0"/>
          <a:ext cx="0" cy="0"/>
          <a:chOff x="0" y="0"/>
          <a:chExt cx="0" cy="0"/>
        </a:xfrm>
      </p:grpSpPr>
      <p:sp>
        <p:nvSpPr>
          <p:cNvPr id="264" name="Google Shape;264;p3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Work Time: Learning Targets</a:t>
            </a:r>
            <a:endParaRPr/>
          </a:p>
        </p:txBody>
      </p:sp>
      <p:sp>
        <p:nvSpPr>
          <p:cNvPr id="265" name="Google Shape;265;p37"/>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349250" indent="-342900">
              <a:lnSpc>
                <a:spcPct val="115000"/>
              </a:lnSpc>
            </a:pPr>
            <a:r>
              <a:rPr lang="en" dirty="0"/>
              <a:t>I can write a sentence using words that follow the 1-1-1 doubling rule for vowel suffixes “-ing” and “er.” </a:t>
            </a:r>
            <a:endParaRPr sz="2400" dirty="0"/>
          </a:p>
          <a:p>
            <a:pPr marL="0" lvl="0" indent="0" algn="l" rtl="0">
              <a:lnSpc>
                <a:spcPct val="115000"/>
              </a:lnSpc>
              <a:spcBef>
                <a:spcPts val="800"/>
              </a:spcBef>
              <a:spcAft>
                <a:spcPts val="500"/>
              </a:spcAft>
              <a:buNone/>
            </a:pPr>
            <a:endParaRPr sz="2000" dirty="0"/>
          </a:p>
        </p:txBody>
      </p:sp>
      <p:pic>
        <p:nvPicPr>
          <p:cNvPr id="266" name="Google Shape;266;p37"/>
          <p:cNvPicPr preferRelativeResize="0"/>
          <p:nvPr/>
        </p:nvPicPr>
        <p:blipFill>
          <a:blip r:embed="rId3">
            <a:alphaModFix/>
          </a:blip>
          <a:stretch>
            <a:fillRect/>
          </a:stretch>
        </p:blipFill>
        <p:spPr>
          <a:xfrm>
            <a:off x="8284028" y="4319338"/>
            <a:ext cx="765986" cy="586161"/>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sp>
        <p:nvSpPr>
          <p:cNvPr id="271" name="Google Shape;271;p3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Interactive Writing</a:t>
            </a:r>
            <a:endParaRPr/>
          </a:p>
        </p:txBody>
      </p:sp>
      <p:sp>
        <p:nvSpPr>
          <p:cNvPr id="272" name="Google Shape;272;p38"/>
          <p:cNvSpPr txBox="1"/>
          <p:nvPr/>
        </p:nvSpPr>
        <p:spPr>
          <a:xfrm>
            <a:off x="633600" y="1291900"/>
            <a:ext cx="4485300" cy="3124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3600"/>
          </a:p>
          <a:p>
            <a:pPr marL="0" lvl="0" indent="0" algn="l" rtl="0">
              <a:spcBef>
                <a:spcPts val="0"/>
              </a:spcBef>
              <a:spcAft>
                <a:spcPts val="0"/>
              </a:spcAft>
              <a:buNone/>
            </a:pPr>
            <a:r>
              <a:rPr lang="en" sz="3600">
                <a:latin typeface="Century Gothic"/>
                <a:ea typeface="Century Gothic"/>
                <a:cs typeface="Century Gothic"/>
                <a:sym typeface="Century Gothic"/>
              </a:rPr>
              <a:t>Let’s write a silly sentence together! </a:t>
            </a:r>
            <a:endParaRPr sz="3600">
              <a:latin typeface="Century Gothic"/>
              <a:ea typeface="Century Gothic"/>
              <a:cs typeface="Century Gothic"/>
              <a:sym typeface="Century Gothic"/>
            </a:endParaRPr>
          </a:p>
        </p:txBody>
      </p:sp>
      <p:pic>
        <p:nvPicPr>
          <p:cNvPr id="273" name="Google Shape;273;p38"/>
          <p:cNvPicPr preferRelativeResize="0"/>
          <p:nvPr/>
        </p:nvPicPr>
        <p:blipFill>
          <a:blip r:embed="rId3">
            <a:alphaModFix/>
          </a:blip>
          <a:stretch>
            <a:fillRect/>
          </a:stretch>
        </p:blipFill>
        <p:spPr>
          <a:xfrm>
            <a:off x="5684051" y="1291900"/>
            <a:ext cx="2285425" cy="31242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sp>
        <p:nvSpPr>
          <p:cNvPr id="280" name="Google Shape;280;p3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noAutofit/>
          </a:bodyPr>
          <a:lstStyle/>
          <a:p>
            <a:pPr marL="0" marR="0" lvl="0" indent="0" algn="l" rtl="0">
              <a:lnSpc>
                <a:spcPct val="90000"/>
              </a:lnSpc>
              <a:spcBef>
                <a:spcPts val="0"/>
              </a:spcBef>
              <a:spcAft>
                <a:spcPts val="0"/>
              </a:spcAft>
              <a:buClr>
                <a:schemeClr val="dk1"/>
              </a:buClr>
              <a:buSzPts val="2400"/>
              <a:buFont typeface="Century Gothic"/>
              <a:buNone/>
            </a:pPr>
            <a:r>
              <a:rPr lang="en" sz="2400" b="0" i="0" u="none" strike="noStrike" cap="none">
                <a:solidFill>
                  <a:schemeClr val="dk1"/>
                </a:solidFill>
                <a:latin typeface="Century Gothic"/>
                <a:ea typeface="Century Gothic"/>
                <a:cs typeface="Century Gothic"/>
                <a:sym typeface="Century Gothic"/>
              </a:rPr>
              <a:t>Reflection Time </a:t>
            </a:r>
            <a:endParaRPr/>
          </a:p>
        </p:txBody>
      </p:sp>
      <p:sp>
        <p:nvSpPr>
          <p:cNvPr id="281" name="Google Shape;281;p3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noAutofit/>
          </a:bodyPr>
          <a:lstStyle/>
          <a:p>
            <a:pPr marL="342900" lvl="0" indent="-355600" algn="l" rtl="0">
              <a:spcBef>
                <a:spcPts val="0"/>
              </a:spcBef>
              <a:spcAft>
                <a:spcPts val="0"/>
              </a:spcAft>
              <a:buSzPts val="3000"/>
              <a:buFont typeface="Century Gothic"/>
              <a:buChar char="•"/>
            </a:pPr>
            <a:r>
              <a:rPr lang="en" sz="3000">
                <a:latin typeface="Century Gothic"/>
                <a:ea typeface="Century Gothic"/>
                <a:cs typeface="Century Gothic"/>
                <a:sym typeface="Century Gothic"/>
              </a:rPr>
              <a:t>What did you do today to take responsibility for your learning and to become a more proficient reader?</a:t>
            </a:r>
            <a:endParaRPr sz="3000">
              <a:latin typeface="Century Gothic"/>
              <a:ea typeface="Century Gothic"/>
              <a:cs typeface="Century Gothic"/>
              <a:sym typeface="Century Gothic"/>
            </a:endParaRPr>
          </a:p>
        </p:txBody>
      </p:sp>
      <p:pic>
        <p:nvPicPr>
          <p:cNvPr id="282" name="Google Shape;282;p39"/>
          <p:cNvPicPr preferRelativeResize="0"/>
          <p:nvPr/>
        </p:nvPicPr>
        <p:blipFill>
          <a:blip r:embed="rId3">
            <a:alphaModFix/>
          </a:blip>
          <a:stretch>
            <a:fillRect/>
          </a:stretch>
        </p:blipFill>
        <p:spPr>
          <a:xfrm>
            <a:off x="708000" y="1543200"/>
            <a:ext cx="2792700" cy="27927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86"/>
        <p:cNvGrpSpPr/>
        <p:nvPr/>
      </p:nvGrpSpPr>
      <p:grpSpPr>
        <a:xfrm>
          <a:off x="0" y="0"/>
          <a:ext cx="0" cy="0"/>
          <a:chOff x="0" y="0"/>
          <a:chExt cx="0" cy="0"/>
        </a:xfrm>
      </p:grpSpPr>
      <p:sp>
        <p:nvSpPr>
          <p:cNvPr id="287" name="Google Shape;287;p4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a:t>Transition Song</a:t>
            </a:r>
            <a:endParaRPr sz="2800"/>
          </a:p>
        </p:txBody>
      </p:sp>
      <p:sp>
        <p:nvSpPr>
          <p:cNvPr id="288" name="Google Shape;288;p40"/>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spcBef>
                <a:spcPts val="800"/>
              </a:spcBef>
              <a:spcAft>
                <a:spcPts val="0"/>
              </a:spcAft>
              <a:buClr>
                <a:schemeClr val="dk1"/>
              </a:buClr>
              <a:buSzPts val="1100"/>
              <a:buFont typeface="Arial"/>
              <a:buNone/>
            </a:pPr>
            <a:r>
              <a:rPr lang="en" sz="3000" dirty="0">
                <a:solidFill>
                  <a:schemeClr val="dk1"/>
                </a:solidFill>
              </a:rPr>
              <a:t>It’s Time to Go to Work</a:t>
            </a:r>
            <a:endParaRPr sz="3000" dirty="0">
              <a:solidFill>
                <a:schemeClr val="dk1"/>
              </a:solidFill>
            </a:endParaRPr>
          </a:p>
          <a:p>
            <a:pPr marL="0" lvl="0" indent="0" algn="ctr" rtl="0">
              <a:spcBef>
                <a:spcPts val="800"/>
              </a:spcBef>
              <a:spcAft>
                <a:spcPts val="0"/>
              </a:spcAft>
              <a:buClr>
                <a:schemeClr val="dk1"/>
              </a:buClr>
              <a:buSzPts val="1100"/>
              <a:buFont typeface="Arial"/>
              <a:buNone/>
            </a:pPr>
            <a:endParaRPr dirty="0">
              <a:solidFill>
                <a:schemeClr val="dk1"/>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practice what we learned.</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endParaRPr sz="2600" i="1" dirty="0">
              <a:solidFill>
                <a:srgbClr val="FF0000"/>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92"/>
        <p:cNvGrpSpPr/>
        <p:nvPr/>
      </p:nvGrpSpPr>
      <p:grpSpPr>
        <a:xfrm>
          <a:off x="0" y="0"/>
          <a:ext cx="0" cy="0"/>
          <a:chOff x="0" y="0"/>
          <a:chExt cx="0" cy="0"/>
        </a:xfrm>
      </p:grpSpPr>
      <p:sp>
        <p:nvSpPr>
          <p:cNvPr id="293" name="Google Shape;293;p4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Independent Work: Learning Targets</a:t>
            </a:r>
            <a:endParaRPr/>
          </a:p>
        </p:txBody>
      </p:sp>
      <p:sp>
        <p:nvSpPr>
          <p:cNvPr id="294" name="Google Shape;294;p41"/>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93700" algn="l" rtl="0">
              <a:spcBef>
                <a:spcPts val="800"/>
              </a:spcBef>
              <a:spcAft>
                <a:spcPts val="0"/>
              </a:spcAft>
              <a:buSzPts val="2600"/>
              <a:buChar char="•"/>
            </a:pPr>
            <a:r>
              <a:rPr lang="en" sz="2600" dirty="0"/>
              <a:t>I can create and write a silly sentence using high-frequency words and words that follow the 1-1-1 doubling rule when adding a vowel suffix. </a:t>
            </a:r>
            <a:endParaRPr sz="2600" dirty="0"/>
          </a:p>
          <a:p>
            <a:pPr marL="177800" lvl="0" indent="0" algn="l" rtl="0">
              <a:spcBef>
                <a:spcPts val="800"/>
              </a:spcBef>
              <a:spcAft>
                <a:spcPts val="0"/>
              </a:spcAft>
              <a:buNone/>
            </a:pPr>
            <a:endParaRPr sz="2600" dirty="0"/>
          </a:p>
          <a:p>
            <a:pPr marL="457200" lvl="0" indent="-393700" algn="l" rtl="0">
              <a:spcBef>
                <a:spcPts val="800"/>
              </a:spcBef>
              <a:spcAft>
                <a:spcPts val="0"/>
              </a:spcAft>
              <a:buClr>
                <a:schemeClr val="dk1"/>
              </a:buClr>
              <a:buSzPts val="2600"/>
              <a:buChar char="•"/>
            </a:pPr>
            <a:r>
              <a:rPr lang="en" sz="2600" dirty="0">
                <a:solidFill>
                  <a:schemeClr val="dk1"/>
                </a:solidFill>
              </a:rPr>
              <a:t>I can write sentences using correct spelling, punctuation, and capitalization rules.</a:t>
            </a:r>
            <a:endParaRPr sz="2600" dirty="0"/>
          </a:p>
          <a:p>
            <a:pPr marL="0" lvl="0" indent="0" algn="l" rtl="0">
              <a:lnSpc>
                <a:spcPct val="115000"/>
              </a:lnSpc>
              <a:spcBef>
                <a:spcPts val="800"/>
              </a:spcBef>
              <a:spcAft>
                <a:spcPts val="500"/>
              </a:spcAft>
              <a:buNone/>
            </a:pPr>
            <a:endParaRPr sz="2000" dirty="0"/>
          </a:p>
        </p:txBody>
      </p:sp>
      <p:pic>
        <p:nvPicPr>
          <p:cNvPr id="5" name="Google Shape;266;p37"/>
          <p:cNvPicPr preferRelativeResize="0"/>
          <p:nvPr/>
        </p:nvPicPr>
        <p:blipFill>
          <a:blip r:embed="rId3">
            <a:alphaModFix/>
          </a:blip>
          <a:stretch>
            <a:fillRect/>
          </a:stretch>
        </p:blipFill>
        <p:spPr>
          <a:xfrm>
            <a:off x="8284028" y="4319338"/>
            <a:ext cx="765986" cy="586161"/>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99"/>
        <p:cNvGrpSpPr/>
        <p:nvPr/>
      </p:nvGrpSpPr>
      <p:grpSpPr>
        <a:xfrm>
          <a:off x="0" y="0"/>
          <a:ext cx="0" cy="0"/>
          <a:chOff x="0" y="0"/>
          <a:chExt cx="0" cy="0"/>
        </a:xfrm>
      </p:grpSpPr>
      <p:graphicFrame>
        <p:nvGraphicFramePr>
          <p:cNvPr id="300" name="Google Shape;300;p42"/>
          <p:cNvGraphicFramePr/>
          <p:nvPr>
            <p:extLst>
              <p:ext uri="{D42A27DB-BD31-4B8C-83A1-F6EECF244321}">
                <p14:modId xmlns:p14="http://schemas.microsoft.com/office/powerpoint/2010/main" val="2792501544"/>
              </p:ext>
            </p:extLst>
          </p:nvPr>
        </p:nvGraphicFramePr>
        <p:xfrm>
          <a:off x="0" y="0"/>
          <a:ext cx="9144000" cy="5131885"/>
        </p:xfrm>
        <a:graphic>
          <a:graphicData uri="http://schemas.openxmlformats.org/drawingml/2006/table">
            <a:tbl>
              <a:tblPr>
                <a:noFill/>
                <a:tableStyleId>{C51481A0-B479-4225-9793-96190F5EA6EA}</a:tableStyleId>
              </a:tblPr>
              <a:tblGrid>
                <a:gridCol w="3051125">
                  <a:extLst>
                    <a:ext uri="{9D8B030D-6E8A-4147-A177-3AD203B41FA5}">
                      <a16:colId xmlns:a16="http://schemas.microsoft.com/office/drawing/2014/main" val="20000"/>
                    </a:ext>
                  </a:extLst>
                </a:gridCol>
                <a:gridCol w="3037575">
                  <a:extLst>
                    <a:ext uri="{9D8B030D-6E8A-4147-A177-3AD203B41FA5}">
                      <a16:colId xmlns:a16="http://schemas.microsoft.com/office/drawing/2014/main" val="20001"/>
                    </a:ext>
                  </a:extLst>
                </a:gridCol>
                <a:gridCol w="3055300">
                  <a:extLst>
                    <a:ext uri="{9D8B030D-6E8A-4147-A177-3AD203B41FA5}">
                      <a16:colId xmlns:a16="http://schemas.microsoft.com/office/drawing/2014/main" val="20002"/>
                    </a:ext>
                  </a:extLst>
                </a:gridCol>
              </a:tblGrid>
              <a:tr h="395725">
                <a:tc>
                  <a:txBody>
                    <a:bodyPr/>
                    <a:lstStyle/>
                    <a:p>
                      <a:pPr marL="0" lvl="0" indent="0" algn="ctr" rtl="0">
                        <a:spcBef>
                          <a:spcPts val="0"/>
                        </a:spcBef>
                        <a:spcAft>
                          <a:spcPts val="0"/>
                        </a:spcAft>
                        <a:buClr>
                          <a:schemeClr val="dk1"/>
                        </a:buClr>
                        <a:buSzPts val="1100"/>
                        <a:buFont typeface="Arial"/>
                        <a:buNone/>
                      </a:pPr>
                      <a:r>
                        <a:rPr lang="en" sz="2000" b="1" dirty="0">
                          <a:solidFill>
                            <a:schemeClr val="dk1"/>
                          </a:solidFill>
                          <a:latin typeface="Century Gothic"/>
                          <a:ea typeface="Century Gothic"/>
                          <a:cs typeface="Century Gothic"/>
                          <a:sym typeface="Century Gothic"/>
                        </a:rPr>
                        <a:t>Teacher Silly Sentence </a:t>
                      </a:r>
                      <a:endParaRPr sz="2000" b="1" dirty="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2000" b="1">
                          <a:solidFill>
                            <a:schemeClr val="dk1"/>
                          </a:solidFill>
                          <a:latin typeface="Century Gothic"/>
                          <a:ea typeface="Century Gothic"/>
                          <a:cs typeface="Century Gothic"/>
                          <a:sym typeface="Century Gothic"/>
                        </a:rPr>
                        <a:t>Writing Pairs </a:t>
                      </a:r>
                      <a:endParaRPr sz="2000" b="1">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2400" b="1">
                          <a:solidFill>
                            <a:schemeClr val="dk1"/>
                          </a:solidFill>
                          <a:latin typeface="Century Gothic"/>
                          <a:ea typeface="Century Gothic"/>
                          <a:cs typeface="Century Gothic"/>
                          <a:sym typeface="Century Gothic"/>
                        </a:rPr>
                        <a:t>  </a:t>
                      </a:r>
                      <a:r>
                        <a:rPr lang="en" sz="2000" b="1">
                          <a:solidFill>
                            <a:schemeClr val="dk1"/>
                          </a:solidFill>
                          <a:latin typeface="Century Gothic"/>
                          <a:ea typeface="Century Gothic"/>
                          <a:cs typeface="Century Gothic"/>
                          <a:sym typeface="Century Gothic"/>
                        </a:rPr>
                        <a:t>Independent Writing</a:t>
                      </a:r>
                      <a:endParaRPr sz="2000" b="1">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0"/>
                  </a:ext>
                </a:extLst>
              </a:tr>
              <a:tr h="4583275">
                <a:tc>
                  <a:txBody>
                    <a:bodyPr/>
                    <a:lstStyle/>
                    <a:p>
                      <a:pPr marL="342900" lvl="0" indent="-342900" algn="l" rtl="0">
                        <a:spcBef>
                          <a:spcPts val="0"/>
                        </a:spcBef>
                        <a:spcAft>
                          <a:spcPts val="0"/>
                        </a:spcAft>
                        <a:buClr>
                          <a:schemeClr val="dk1"/>
                        </a:buClr>
                        <a:buSzPct val="100000"/>
                        <a:buFont typeface="+mj-lt"/>
                        <a:buAutoNum type="arabicPeriod"/>
                      </a:pPr>
                      <a:r>
                        <a:rPr lang="en" sz="1450" dirty="0">
                          <a:solidFill>
                            <a:schemeClr val="dk1"/>
                          </a:solidFill>
                          <a:latin typeface="Century Gothic"/>
                          <a:ea typeface="Century Gothic"/>
                          <a:cs typeface="Century Gothic"/>
                          <a:sym typeface="Century Gothic"/>
                        </a:rPr>
                        <a:t>Create another silly sentence with a group.</a:t>
                      </a:r>
                    </a:p>
                    <a:p>
                      <a:pPr marL="342900" lvl="0" indent="-342900" algn="l" rtl="0">
                        <a:spcBef>
                          <a:spcPts val="0"/>
                        </a:spcBef>
                        <a:spcAft>
                          <a:spcPts val="0"/>
                        </a:spcAft>
                        <a:buClr>
                          <a:schemeClr val="dk1"/>
                        </a:buClr>
                        <a:buSzPct val="100000"/>
                        <a:buFont typeface="+mj-lt"/>
                        <a:buAutoNum type="arabicPeriod"/>
                      </a:pPr>
                      <a:r>
                        <a:rPr lang="en" sz="1450" dirty="0">
                          <a:solidFill>
                            <a:schemeClr val="dk1"/>
                          </a:solidFill>
                          <a:latin typeface="Century Gothic"/>
                          <a:ea typeface="Century Gothic"/>
                          <a:cs typeface="Century Gothic"/>
                          <a:sym typeface="Century Gothic"/>
                        </a:rPr>
                        <a:t>Use words that follow the 1-1-1 doubling rule when adding a vowel suffix and high-frequency words.</a:t>
                      </a:r>
                    </a:p>
                    <a:p>
                      <a:pPr marL="342900" lvl="0" indent="-342900" algn="l" rtl="0">
                        <a:spcBef>
                          <a:spcPts val="0"/>
                        </a:spcBef>
                        <a:spcAft>
                          <a:spcPts val="0"/>
                        </a:spcAft>
                        <a:buClr>
                          <a:schemeClr val="dk1"/>
                        </a:buClr>
                        <a:buSzPct val="100000"/>
                        <a:buFont typeface="+mj-lt"/>
                        <a:buAutoNum type="arabicPeriod"/>
                      </a:pPr>
                      <a:r>
                        <a:rPr lang="en" sz="1450" dirty="0">
                          <a:solidFill>
                            <a:schemeClr val="dk1"/>
                          </a:solidFill>
                          <a:latin typeface="Century Gothic"/>
                          <a:ea typeface="Century Gothic"/>
                          <a:cs typeface="Century Gothic"/>
                          <a:sym typeface="Century Gothic"/>
                        </a:rPr>
                        <a:t>We’ll talk about our sentence until we agree on the sentence we will write. </a:t>
                      </a:r>
                    </a:p>
                    <a:p>
                      <a:pPr marL="342900" lvl="0" indent="-342900" algn="l" rtl="0">
                        <a:spcBef>
                          <a:spcPts val="0"/>
                        </a:spcBef>
                        <a:spcAft>
                          <a:spcPts val="0"/>
                        </a:spcAft>
                        <a:buClr>
                          <a:schemeClr val="dk1"/>
                        </a:buClr>
                        <a:buSzPct val="100000"/>
                        <a:buFont typeface="+mj-lt"/>
                        <a:buAutoNum type="arabicPeriod"/>
                      </a:pPr>
                      <a:r>
                        <a:rPr lang="en" sz="1450" dirty="0">
                          <a:solidFill>
                            <a:schemeClr val="dk1"/>
                          </a:solidFill>
                          <a:latin typeface="Century Gothic"/>
                          <a:ea typeface="Century Gothic"/>
                          <a:cs typeface="Century Gothic"/>
                          <a:sym typeface="Century Gothic"/>
                        </a:rPr>
                        <a:t>We will write our sentence together. We will check our sentence for spelling, capitalization, and punctuation. We will make corrections as needed.</a:t>
                      </a:r>
                    </a:p>
                    <a:p>
                      <a:pPr marL="342900" lvl="0" indent="-342900" algn="l" rtl="0">
                        <a:spcBef>
                          <a:spcPts val="0"/>
                        </a:spcBef>
                        <a:spcAft>
                          <a:spcPts val="0"/>
                        </a:spcAft>
                        <a:buClr>
                          <a:schemeClr val="dk1"/>
                        </a:buClr>
                        <a:buSzPct val="100000"/>
                        <a:buFont typeface="+mj-lt"/>
                        <a:buAutoNum type="arabicPeriod"/>
                      </a:pPr>
                      <a:r>
                        <a:rPr lang="en" sz="1450" dirty="0">
                          <a:solidFill>
                            <a:schemeClr val="dk1"/>
                          </a:solidFill>
                          <a:latin typeface="Century Gothic"/>
                          <a:ea typeface="Century Gothic"/>
                          <a:cs typeface="Century Gothic"/>
                          <a:sym typeface="Century Gothic"/>
                        </a:rPr>
                        <a:t>We will read our silly sentence together.</a:t>
                      </a:r>
                      <a:endParaRPr sz="145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450" dirty="0">
                        <a:solidFill>
                          <a:schemeClr val="dk1"/>
                        </a:solidFill>
                        <a:latin typeface="Century Gothic"/>
                        <a:ea typeface="Century Gothic"/>
                        <a:cs typeface="Century Gothic"/>
                        <a:sym typeface="Century Gothic"/>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450" dirty="0">
                          <a:solidFill>
                            <a:schemeClr val="dk1"/>
                          </a:solidFill>
                          <a:latin typeface="Century Gothic"/>
                          <a:ea typeface="Century Gothic"/>
                          <a:cs typeface="Century Gothic"/>
                          <a:sym typeface="Century Gothic"/>
                        </a:rPr>
                        <a:t>Create a new silly sentence with a partner.</a:t>
                      </a:r>
                    </a:p>
                    <a:p>
                      <a:pPr marL="342900" lvl="0" indent="-342900" algn="l" rtl="0">
                        <a:spcBef>
                          <a:spcPts val="0"/>
                        </a:spcBef>
                        <a:spcAft>
                          <a:spcPts val="0"/>
                        </a:spcAft>
                        <a:buClr>
                          <a:schemeClr val="dk1"/>
                        </a:buClr>
                        <a:buSzPct val="100000"/>
                        <a:buFont typeface="+mj-lt"/>
                        <a:buAutoNum type="arabicPeriod"/>
                      </a:pPr>
                      <a:r>
                        <a:rPr lang="en" sz="1450" dirty="0">
                          <a:solidFill>
                            <a:schemeClr val="dk1"/>
                          </a:solidFill>
                          <a:latin typeface="Century Gothic"/>
                          <a:ea typeface="Century Gothic"/>
                          <a:cs typeface="Century Gothic"/>
                          <a:sym typeface="Century Gothic"/>
                        </a:rPr>
                        <a:t>Use words that follow the 1-1-1 doubling rule when adding a vowel suffix and high-frequency words.</a:t>
                      </a:r>
                    </a:p>
                    <a:p>
                      <a:pPr marL="342900" lvl="0" indent="-342900" algn="l" rtl="0">
                        <a:spcBef>
                          <a:spcPts val="0"/>
                        </a:spcBef>
                        <a:spcAft>
                          <a:spcPts val="0"/>
                        </a:spcAft>
                        <a:buClr>
                          <a:schemeClr val="dk1"/>
                        </a:buClr>
                        <a:buSzPct val="100000"/>
                        <a:buFont typeface="+mj-lt"/>
                        <a:buAutoNum type="arabicPeriod"/>
                      </a:pPr>
                      <a:r>
                        <a:rPr lang="en" sz="1450" dirty="0">
                          <a:solidFill>
                            <a:schemeClr val="dk1"/>
                          </a:solidFill>
                          <a:latin typeface="Century Gothic"/>
                          <a:ea typeface="Century Gothic"/>
                          <a:cs typeface="Century Gothic"/>
                          <a:sym typeface="Century Gothic"/>
                        </a:rPr>
                        <a:t>Talk about your sentence until you agree on the sentence you will write on your paper. Write the sentence on your paper.</a:t>
                      </a:r>
                    </a:p>
                    <a:p>
                      <a:pPr marL="342900" lvl="0" indent="-342900" algn="l" rtl="0">
                        <a:spcBef>
                          <a:spcPts val="0"/>
                        </a:spcBef>
                        <a:spcAft>
                          <a:spcPts val="0"/>
                        </a:spcAft>
                        <a:buClr>
                          <a:schemeClr val="dk1"/>
                        </a:buClr>
                        <a:buSzPct val="100000"/>
                        <a:buFont typeface="+mj-lt"/>
                        <a:buAutoNum type="arabicPeriod"/>
                      </a:pPr>
                      <a:r>
                        <a:rPr lang="en" sz="1450" dirty="0">
                          <a:solidFill>
                            <a:schemeClr val="dk1"/>
                          </a:solidFill>
                          <a:latin typeface="Century Gothic"/>
                          <a:ea typeface="Century Gothic"/>
                          <a:cs typeface="Century Gothic"/>
                          <a:sym typeface="Century Gothic"/>
                        </a:rPr>
                        <a:t>Check your sentence for spelling, capitalization, and punctuation. Make edits and corrections as needed.</a:t>
                      </a:r>
                    </a:p>
                    <a:p>
                      <a:pPr marL="342900" lvl="0" indent="-342900" algn="l" rtl="0">
                        <a:spcBef>
                          <a:spcPts val="0"/>
                        </a:spcBef>
                        <a:spcAft>
                          <a:spcPts val="0"/>
                        </a:spcAft>
                        <a:buClr>
                          <a:schemeClr val="dk1"/>
                        </a:buClr>
                        <a:buSzPct val="100000"/>
                        <a:buFont typeface="+mj-lt"/>
                        <a:buAutoNum type="arabicPeriod"/>
                      </a:pPr>
                      <a:r>
                        <a:rPr lang="en" sz="1450" dirty="0">
                          <a:solidFill>
                            <a:schemeClr val="dk1"/>
                          </a:solidFill>
                          <a:latin typeface="Century Gothic"/>
                          <a:ea typeface="Century Gothic"/>
                          <a:cs typeface="Century Gothic"/>
                          <a:sym typeface="Century Gothic"/>
                        </a:rPr>
                        <a:t>Share your sentence with another writing pair.</a:t>
                      </a:r>
                      <a:endParaRPr sz="1450" dirty="0">
                        <a:solidFill>
                          <a:schemeClr val="dk1"/>
                        </a:solidFill>
                        <a:latin typeface="Century Gothic"/>
                        <a:ea typeface="Century Gothic"/>
                        <a:cs typeface="Century Gothic"/>
                        <a:sym typeface="Century Gothic"/>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450" dirty="0">
                          <a:solidFill>
                            <a:schemeClr val="dk1"/>
                          </a:solidFill>
                          <a:latin typeface="Century Gothic"/>
                          <a:ea typeface="Century Gothic"/>
                          <a:cs typeface="Century Gothic"/>
                          <a:sym typeface="Century Gothic"/>
                        </a:rPr>
                        <a:t>Create a new silly sentence independently.</a:t>
                      </a:r>
                    </a:p>
                    <a:p>
                      <a:pPr marL="342900" lvl="0" indent="-342900" algn="l" rtl="0">
                        <a:spcBef>
                          <a:spcPts val="0"/>
                        </a:spcBef>
                        <a:spcAft>
                          <a:spcPts val="0"/>
                        </a:spcAft>
                        <a:buClr>
                          <a:schemeClr val="dk1"/>
                        </a:buClr>
                        <a:buSzPct val="100000"/>
                        <a:buFont typeface="+mj-lt"/>
                        <a:buAutoNum type="arabicPeriod"/>
                      </a:pPr>
                      <a:r>
                        <a:rPr lang="en" sz="1450" dirty="0">
                          <a:solidFill>
                            <a:schemeClr val="dk1"/>
                          </a:solidFill>
                          <a:latin typeface="Century Gothic"/>
                          <a:ea typeface="Century Gothic"/>
                          <a:cs typeface="Century Gothic"/>
                          <a:sym typeface="Century Gothic"/>
                        </a:rPr>
                        <a:t>Use words that follow the 1-1-1 doubling rule when adding a vowel suffix and high-frequency words.</a:t>
                      </a:r>
                    </a:p>
                    <a:p>
                      <a:pPr marL="342900" lvl="0" indent="-342900" algn="l" rtl="0">
                        <a:spcBef>
                          <a:spcPts val="0"/>
                        </a:spcBef>
                        <a:spcAft>
                          <a:spcPts val="0"/>
                        </a:spcAft>
                        <a:buClr>
                          <a:schemeClr val="dk1"/>
                        </a:buClr>
                        <a:buSzPct val="100000"/>
                        <a:buFont typeface="+mj-lt"/>
                        <a:buAutoNum type="arabicPeriod"/>
                      </a:pPr>
                      <a:r>
                        <a:rPr lang="en" sz="1450" dirty="0">
                          <a:solidFill>
                            <a:schemeClr val="dk1"/>
                          </a:solidFill>
                          <a:latin typeface="Century Gothic"/>
                          <a:ea typeface="Century Gothic"/>
                          <a:cs typeface="Century Gothic"/>
                          <a:sym typeface="Century Gothic"/>
                        </a:rPr>
                        <a:t>Write your silly sentence on your paper.</a:t>
                      </a:r>
                    </a:p>
                    <a:p>
                      <a:pPr marL="342900" lvl="0" indent="-342900" algn="l" rtl="0">
                        <a:spcBef>
                          <a:spcPts val="0"/>
                        </a:spcBef>
                        <a:spcAft>
                          <a:spcPts val="0"/>
                        </a:spcAft>
                        <a:buClr>
                          <a:schemeClr val="dk1"/>
                        </a:buClr>
                        <a:buSzPct val="100000"/>
                        <a:buFont typeface="+mj-lt"/>
                        <a:buAutoNum type="arabicPeriod"/>
                      </a:pPr>
                      <a:r>
                        <a:rPr lang="en" sz="1450" dirty="0">
                          <a:solidFill>
                            <a:schemeClr val="dk1"/>
                          </a:solidFill>
                          <a:latin typeface="Century Gothic"/>
                          <a:ea typeface="Century Gothic"/>
                          <a:cs typeface="Century Gothic"/>
                          <a:sym typeface="Century Gothic"/>
                        </a:rPr>
                        <a:t>Check your sentence for spelling, capitalization, and punctuation. Make edits and corrections as needed.</a:t>
                      </a:r>
                    </a:p>
                    <a:p>
                      <a:pPr marL="342900" lvl="0" indent="-342900" algn="l" rtl="0">
                        <a:spcBef>
                          <a:spcPts val="0"/>
                        </a:spcBef>
                        <a:spcAft>
                          <a:spcPts val="0"/>
                        </a:spcAft>
                        <a:buClr>
                          <a:schemeClr val="dk1"/>
                        </a:buClr>
                        <a:buSzPct val="100000"/>
                        <a:buFont typeface="+mj-lt"/>
                        <a:buAutoNum type="arabicPeriod"/>
                      </a:pPr>
                      <a:r>
                        <a:rPr lang="en" sz="1450" dirty="0">
                          <a:solidFill>
                            <a:schemeClr val="dk1"/>
                          </a:solidFill>
                          <a:latin typeface="Century Gothic"/>
                          <a:ea typeface="Century Gothic"/>
                          <a:cs typeface="Century Gothic"/>
                          <a:sym typeface="Century Gothic"/>
                        </a:rPr>
                        <a:t>Share your silly sentence with another independent writer.</a:t>
                      </a:r>
                    </a:p>
                    <a:p>
                      <a:pPr marL="342900" lvl="0" indent="-342900" algn="l" rtl="0">
                        <a:spcBef>
                          <a:spcPts val="0"/>
                        </a:spcBef>
                        <a:spcAft>
                          <a:spcPts val="0"/>
                        </a:spcAft>
                        <a:buClr>
                          <a:schemeClr val="dk1"/>
                        </a:buClr>
                        <a:buSzPct val="100000"/>
                        <a:buFont typeface="+mj-lt"/>
                        <a:buAutoNum type="arabicPeriod"/>
                      </a:pPr>
                      <a:r>
                        <a:rPr lang="en" sz="1450" dirty="0">
                          <a:solidFill>
                            <a:schemeClr val="dk1"/>
                          </a:solidFill>
                          <a:latin typeface="Century Gothic"/>
                          <a:ea typeface="Century Gothic"/>
                          <a:cs typeface="Century Gothic"/>
                          <a:sym typeface="Century Gothic"/>
                        </a:rPr>
                        <a:t>Check each other’s sentences and make any corrections needed.</a:t>
                      </a:r>
                      <a:endParaRPr sz="145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450" dirty="0">
                        <a:solidFill>
                          <a:schemeClr val="dk1"/>
                        </a:solidFill>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1"/>
                  </a:ext>
                </a:extLst>
              </a:tr>
            </a:tbl>
          </a:graphicData>
        </a:graphic>
      </p:graphicFrame>
      <p:pic>
        <p:nvPicPr>
          <p:cNvPr id="301" name="Google Shape;301;p42"/>
          <p:cNvPicPr preferRelativeResize="0"/>
          <p:nvPr/>
        </p:nvPicPr>
        <p:blipFill>
          <a:blip r:embed="rId3">
            <a:alphaModFix/>
          </a:blip>
          <a:stretch>
            <a:fillRect/>
          </a:stretch>
        </p:blipFill>
        <p:spPr>
          <a:xfrm rot="9312407">
            <a:off x="5487475" y="61706"/>
            <a:ext cx="855925" cy="498512"/>
          </a:xfrm>
          <a:prstGeom prst="rect">
            <a:avLst/>
          </a:prstGeom>
          <a:noFill/>
          <a:ln>
            <a:noFill/>
          </a:ln>
        </p:spPr>
      </p:pic>
      <p:pic>
        <p:nvPicPr>
          <p:cNvPr id="302" name="Google Shape;302;p42"/>
          <p:cNvPicPr preferRelativeResize="0"/>
          <p:nvPr/>
        </p:nvPicPr>
        <p:blipFill>
          <a:blip r:embed="rId3">
            <a:alphaModFix/>
          </a:blip>
          <a:stretch>
            <a:fillRect/>
          </a:stretch>
        </p:blipFill>
        <p:spPr>
          <a:xfrm rot="737910">
            <a:off x="2911375" y="61706"/>
            <a:ext cx="855925" cy="498512"/>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5" name="Google Shape;185;p28"/>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b="1" dirty="0">
                <a:solidFill>
                  <a:schemeClr val="dk1"/>
                </a:solidFill>
              </a:rPr>
              <a:t>Preparing for Lesson </a:t>
            </a:r>
            <a:r>
              <a:rPr lang="en" b="1" dirty="0"/>
              <a:t>4</a:t>
            </a:r>
            <a:r>
              <a:rPr lang="en" b="1" dirty="0">
                <a:solidFill>
                  <a:schemeClr val="dk1"/>
                </a:solidFill>
              </a:rPr>
              <a:t>3: </a:t>
            </a:r>
            <a:endParaRPr dirty="0">
              <a:solidFill>
                <a:schemeClr val="dk1"/>
              </a:solidFill>
            </a:endParaRPr>
          </a:p>
          <a:p>
            <a:pPr marL="0" lvl="0" indent="0" algn="l" rtl="0">
              <a:spcBef>
                <a:spcPts val="800"/>
              </a:spcBef>
              <a:spcAft>
                <a:spcPts val="0"/>
              </a:spcAft>
              <a:buNone/>
            </a:pPr>
            <a:r>
              <a:rPr lang="en" sz="2000" b="1" dirty="0">
                <a:solidFill>
                  <a:schemeClr val="dk1"/>
                </a:solidFill>
              </a:rPr>
              <a:t>New Materials to Prepare </a:t>
            </a:r>
            <a:r>
              <a:rPr lang="en" sz="2000" b="1" dirty="0"/>
              <a:t>for Lesson</a:t>
            </a:r>
            <a:r>
              <a:rPr lang="en" sz="2000" dirty="0">
                <a:solidFill>
                  <a:schemeClr val="dk1"/>
                </a:solidFill>
              </a:rPr>
              <a:t>:</a:t>
            </a:r>
            <a:r>
              <a:rPr lang="en" sz="2000" b="1" dirty="0">
                <a:solidFill>
                  <a:schemeClr val="dk1"/>
                </a:solidFill>
              </a:rPr>
              <a:t> </a:t>
            </a:r>
            <a:endParaRPr sz="2000" b="1" dirty="0">
              <a:solidFill>
                <a:schemeClr val="dk1"/>
              </a:solidFill>
            </a:endParaRPr>
          </a:p>
          <a:p>
            <a:pPr marL="347663" lvl="0" indent="-322263" algn="l" rtl="0">
              <a:spcBef>
                <a:spcPts val="800"/>
              </a:spcBef>
              <a:spcAft>
                <a:spcPts val="0"/>
              </a:spcAft>
              <a:buClr>
                <a:schemeClr val="dk1"/>
              </a:buClr>
              <a:buSzPts val="1800"/>
              <a:buChar char="•"/>
            </a:pPr>
            <a:r>
              <a:rPr lang="en" sz="1800" dirty="0"/>
              <a:t>Doubling Rule Word Cards or Word List (one to display; one set per pair of students) and </a:t>
            </a:r>
            <a:r>
              <a:rPr lang="en-US" sz="1800" dirty="0"/>
              <a:t>T</a:t>
            </a:r>
            <a:r>
              <a:rPr lang="en" sz="1800" dirty="0"/>
              <a:t>-chart.</a:t>
            </a:r>
          </a:p>
          <a:p>
            <a:pPr marL="347663" lvl="0" indent="-322263" algn="l" rtl="0">
              <a:spcBef>
                <a:spcPts val="800"/>
              </a:spcBef>
              <a:spcAft>
                <a:spcPts val="0"/>
              </a:spcAft>
              <a:buClr>
                <a:schemeClr val="dk1"/>
              </a:buClr>
              <a:buSzPts val="1800"/>
              <a:buChar char="•"/>
            </a:pPr>
            <a:r>
              <a:rPr lang="en" sz="1800" dirty="0"/>
              <a:t>Silly sentence examples (optional)</a:t>
            </a:r>
          </a:p>
          <a:p>
            <a:pPr marL="347663" lvl="0" indent="-322263" algn="l" rtl="0">
              <a:spcBef>
                <a:spcPts val="800"/>
              </a:spcBef>
              <a:spcAft>
                <a:spcPts val="0"/>
              </a:spcAft>
              <a:buClr>
                <a:schemeClr val="dk1"/>
              </a:buClr>
              <a:buSzPts val="1800"/>
              <a:buChar char="•"/>
            </a:pPr>
            <a:r>
              <a:rPr lang="en" sz="1800" dirty="0"/>
              <a:t>Materials for Independent Work Time</a:t>
            </a:r>
            <a:endParaRPr sz="1800" dirty="0"/>
          </a:p>
          <a:p>
            <a:pPr marL="0" lvl="0" indent="0" algn="l" rtl="0">
              <a:spcBef>
                <a:spcPts val="1000"/>
              </a:spcBef>
              <a:spcAft>
                <a:spcPts val="0"/>
              </a:spcAft>
              <a:buClr>
                <a:srgbClr val="000000"/>
              </a:buClr>
              <a:buSzPts val="1100"/>
              <a:buFont typeface="Arial"/>
              <a:buNone/>
            </a:pPr>
            <a:r>
              <a:rPr lang="en" sz="1800" b="1" dirty="0"/>
              <a:t>Materials to Gather from Previous Lessons:</a:t>
            </a:r>
            <a:endParaRPr sz="1800" dirty="0"/>
          </a:p>
          <a:p>
            <a:pPr marL="457200" lvl="0" indent="-342900" algn="l" rtl="0">
              <a:spcBef>
                <a:spcPts val="1000"/>
              </a:spcBef>
              <a:spcAft>
                <a:spcPts val="0"/>
              </a:spcAft>
              <a:buSzPts val="1800"/>
              <a:buChar char="•"/>
            </a:pPr>
            <a:r>
              <a:rPr lang="en" sz="1800" dirty="0"/>
              <a:t>Whiteboards, whiteboard markers and erasers or paper/pencil </a:t>
            </a:r>
            <a:endParaRPr sz="1800" dirty="0"/>
          </a:p>
          <a:p>
            <a:pPr marL="177800" lvl="0" indent="0" algn="l" rtl="0">
              <a:spcBef>
                <a:spcPts val="1000"/>
              </a:spcBef>
              <a:spcAft>
                <a:spcPts val="0"/>
              </a:spcAft>
              <a:buNone/>
            </a:pPr>
            <a:endParaRPr sz="1200" dirty="0"/>
          </a:p>
          <a:p>
            <a:pPr marL="0" lvl="0" indent="0" algn="l" rtl="0">
              <a:spcBef>
                <a:spcPts val="1000"/>
              </a:spcBef>
              <a:spcAft>
                <a:spcPts val="0"/>
              </a:spcAft>
              <a:buNone/>
            </a:pPr>
            <a:endParaRPr sz="1200" dirty="0">
              <a:solidFill>
                <a:schemeClr val="dk1"/>
              </a:solidFill>
            </a:endParaRPr>
          </a:p>
          <a:p>
            <a:pPr marL="177800" lvl="0" indent="0" algn="l" rtl="0">
              <a:spcBef>
                <a:spcPts val="1000"/>
              </a:spcBef>
              <a:spcAft>
                <a:spcPts val="0"/>
              </a:spcAft>
              <a:buNone/>
            </a:pPr>
            <a:endParaRPr sz="1200" dirty="0">
              <a:solidFill>
                <a:schemeClr val="dk1"/>
              </a:solidFill>
            </a:endParaRPr>
          </a:p>
          <a:p>
            <a:pPr marL="0" lvl="0" indent="0" algn="l" rtl="0">
              <a:spcBef>
                <a:spcPts val="1000"/>
              </a:spcBef>
              <a:spcAft>
                <a:spcPts val="0"/>
              </a:spcAft>
              <a:buNone/>
            </a:pPr>
            <a:endParaRPr sz="2200" dirty="0">
              <a:solidFill>
                <a:schemeClr val="dk1"/>
              </a:solidFill>
            </a:endParaRPr>
          </a:p>
          <a:p>
            <a:pPr marL="0" lvl="0" indent="0" algn="l" rtl="0">
              <a:lnSpc>
                <a:spcPct val="90000"/>
              </a:lnSpc>
              <a:spcBef>
                <a:spcPts val="1000"/>
              </a:spcBef>
              <a:spcAft>
                <a:spcPts val="0"/>
              </a:spcAft>
              <a:buNone/>
            </a:pPr>
            <a:endParaRPr dirty="0">
              <a:solidFill>
                <a:schemeClr val="dk1"/>
              </a:solidFill>
            </a:endParaRPr>
          </a:p>
        </p:txBody>
      </p:sp>
      <p:sp>
        <p:nvSpPr>
          <p:cNvPr id="186" name="Google Shape;186;p2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dirty="0"/>
              <a:t>Grade 2: Module 2: Part 2: Cycle 9: Lesson 43</a:t>
            </a:r>
            <a:endParaRPr sz="28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192" name="Google Shape;192;p29"/>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108000"/>
              </a:lnSpc>
              <a:spcBef>
                <a:spcPts val="800"/>
              </a:spcBef>
              <a:spcAft>
                <a:spcPts val="0"/>
              </a:spcAft>
              <a:buClr>
                <a:schemeClr val="dk1"/>
              </a:buClr>
              <a:buSzPts val="1100"/>
              <a:buFont typeface="Arial"/>
              <a:buNone/>
            </a:pPr>
            <a:r>
              <a:rPr lang="en" sz="2400" b="1" dirty="0">
                <a:solidFill>
                  <a:schemeClr val="dk1"/>
                </a:solidFill>
              </a:rPr>
              <a:t>Preparing for Lesson 43:</a:t>
            </a:r>
          </a:p>
          <a:p>
            <a:pPr marL="0" lvl="0" indent="0" algn="l" rtl="0">
              <a:lnSpc>
                <a:spcPct val="108000"/>
              </a:lnSpc>
              <a:spcBef>
                <a:spcPts val="800"/>
              </a:spcBef>
              <a:spcAft>
                <a:spcPts val="0"/>
              </a:spcAft>
              <a:buClr>
                <a:schemeClr val="dk1"/>
              </a:buClr>
              <a:buSzPts val="1100"/>
              <a:buFont typeface="Arial"/>
              <a:buNone/>
            </a:pPr>
            <a:r>
              <a:rPr lang="en" sz="1600" dirty="0">
                <a:solidFill>
                  <a:schemeClr val="dk1"/>
                </a:solidFill>
              </a:rPr>
              <a:t>Reading and protocols to read in preparation:</a:t>
            </a:r>
            <a:endParaRPr sz="1600" dirty="0">
              <a:solidFill>
                <a:schemeClr val="dk1"/>
              </a:solidFill>
            </a:endParaRPr>
          </a:p>
          <a:p>
            <a:pPr marL="457200" lvl="0" indent="-330200" algn="l" rtl="0">
              <a:lnSpc>
                <a:spcPct val="120000"/>
              </a:lnSpc>
              <a:spcBef>
                <a:spcPts val="800"/>
              </a:spcBef>
              <a:spcAft>
                <a:spcPts val="0"/>
              </a:spcAft>
              <a:buClr>
                <a:schemeClr val="dk1"/>
              </a:buClr>
              <a:buSzPts val="1600"/>
              <a:buChar char="•"/>
            </a:pPr>
            <a:r>
              <a:rPr lang="en" sz="1600" dirty="0">
                <a:solidFill>
                  <a:schemeClr val="dk1"/>
                </a:solidFill>
              </a:rPr>
              <a:t>Handwriting Guidance Document (found in the K-2 Reading Foundations Skills Block Resource Manual)</a:t>
            </a:r>
            <a:endParaRPr sz="1600" dirty="0"/>
          </a:p>
          <a:p>
            <a:pPr marL="457200" lvl="0" indent="-330200" algn="l" rtl="0">
              <a:lnSpc>
                <a:spcPct val="120000"/>
              </a:lnSpc>
              <a:spcBef>
                <a:spcPts val="0"/>
              </a:spcBef>
              <a:spcAft>
                <a:spcPts val="0"/>
              </a:spcAft>
              <a:buClr>
                <a:schemeClr val="dk1"/>
              </a:buClr>
              <a:buSzPts val="1600"/>
              <a:buChar char="•"/>
            </a:pPr>
            <a:r>
              <a:rPr lang="en" sz="1600" dirty="0">
                <a:solidFill>
                  <a:srgbClr val="333333"/>
                </a:solidFill>
                <a:highlight>
                  <a:srgbClr val="FFFFFF"/>
                </a:highlight>
              </a:rPr>
              <a:t>View the Video, “Interactive Writing"</a:t>
            </a:r>
            <a:r>
              <a:rPr lang="en" sz="1600" dirty="0">
                <a:solidFill>
                  <a:srgbClr val="333333"/>
                </a:solidFill>
                <a:highlight>
                  <a:srgbClr val="FFFFFF"/>
                </a:highlight>
                <a:uFill>
                  <a:noFill/>
                </a:uFill>
                <a:hlinkClick r:id="rId3"/>
              </a:rPr>
              <a:t> </a:t>
            </a:r>
            <a:r>
              <a:rPr lang="en" sz="1600" u="sng" dirty="0">
                <a:solidFill>
                  <a:srgbClr val="0563C1"/>
                </a:solidFill>
                <a:highlight>
                  <a:srgbClr val="FFFFFF"/>
                </a:highlight>
                <a:hlinkClick r:id="rId3"/>
              </a:rPr>
              <a:t>https://vimeo.com/168991757</a:t>
            </a:r>
            <a:endParaRPr sz="1600" u="sng" dirty="0">
              <a:solidFill>
                <a:srgbClr val="0563C1"/>
              </a:solidFill>
              <a:highlight>
                <a:srgbClr val="FFFFFF"/>
              </a:highlight>
              <a:hlinkClick r:id="rId3"/>
            </a:endParaRPr>
          </a:p>
          <a:p>
            <a:pPr marL="0" lvl="0" indent="0" algn="l" rtl="0">
              <a:lnSpc>
                <a:spcPct val="115000"/>
              </a:lnSpc>
              <a:spcBef>
                <a:spcPts val="800"/>
              </a:spcBef>
              <a:spcAft>
                <a:spcPts val="0"/>
              </a:spcAft>
              <a:buClr>
                <a:schemeClr val="dk1"/>
              </a:buClr>
              <a:buSzPts val="1100"/>
              <a:buFont typeface="Arial"/>
              <a:buNone/>
            </a:pPr>
            <a:endParaRPr sz="2400" u="sng" dirty="0">
              <a:solidFill>
                <a:srgbClr val="0563C1"/>
              </a:solidFill>
              <a:highlight>
                <a:srgbClr val="FFFFFF"/>
              </a:highlight>
              <a:hlinkClick r:id="rId3"/>
            </a:endParaRPr>
          </a:p>
          <a:p>
            <a:pPr marL="0" lvl="0" indent="0" algn="l" rtl="0">
              <a:spcBef>
                <a:spcPts val="800"/>
              </a:spcBef>
              <a:spcAft>
                <a:spcPts val="0"/>
              </a:spcAft>
              <a:buNone/>
            </a:pPr>
            <a:endParaRPr dirty="0"/>
          </a:p>
        </p:txBody>
      </p:sp>
      <p:sp>
        <p:nvSpPr>
          <p:cNvPr id="5" name="Google Shape;186;p2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dirty="0"/>
              <a:t>Grade 2: Module 2: Part 2: Cycle 9: Lesson 43</a:t>
            </a:r>
            <a:endParaRPr sz="28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pic>
        <p:nvPicPr>
          <p:cNvPr id="197" name="Google Shape;197;p30"/>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98" name="Google Shape;198;p30"/>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sp>
        <p:nvSpPr>
          <p:cNvPr id="199" name="Google Shape;199;p30"/>
          <p:cNvSpPr txBox="1"/>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Grade 2: Module 2: Part 2: </a:t>
            </a:r>
            <a:endParaRPr sz="3200" b="1">
              <a:solidFill>
                <a:srgbClr val="40404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Cycle 9: Lesson 43</a:t>
            </a:r>
            <a:endParaRPr sz="3200" b="1">
              <a:solidFill>
                <a:srgbClr val="404040"/>
              </a:solidFill>
              <a:latin typeface="Century Gothic"/>
              <a:ea typeface="Century Gothic"/>
              <a:cs typeface="Century Gothic"/>
              <a:sym typeface="Century Gothic"/>
            </a:endParaRPr>
          </a:p>
        </p:txBody>
      </p:sp>
      <p:pic>
        <p:nvPicPr>
          <p:cNvPr id="200" name="Google Shape;200;p30"/>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01" name="Google Shape;201;p30"/>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sp>
        <p:nvSpPr>
          <p:cNvPr id="206" name="Google Shape;206;p3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a:t>Transition Song</a:t>
            </a:r>
            <a:endParaRPr sz="2800"/>
          </a:p>
        </p:txBody>
      </p:sp>
      <p:sp>
        <p:nvSpPr>
          <p:cNvPr id="207" name="Google Shape;207;p31"/>
          <p:cNvSpPr txBox="1">
            <a:spLocks noGrp="1"/>
          </p:cNvSpPr>
          <p:nvPr>
            <p:ph type="body" idx="1"/>
          </p:nvPr>
        </p:nvSpPr>
        <p:spPr>
          <a:xfrm>
            <a:off x="311700" y="715400"/>
            <a:ext cx="8520600" cy="38535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None/>
            </a:pPr>
            <a:endParaRPr sz="2400" dirty="0">
              <a:solidFill>
                <a:schemeClr val="dk1"/>
              </a:solidFill>
            </a:endParaRPr>
          </a:p>
          <a:p>
            <a:pPr marL="0" lvl="0" indent="0" algn="l" rtl="0">
              <a:lnSpc>
                <a:spcPct val="150000"/>
              </a:lnSpc>
              <a:spcBef>
                <a:spcPts val="1000"/>
              </a:spcBef>
              <a:spcAft>
                <a:spcPts val="0"/>
              </a:spcAft>
              <a:buNone/>
            </a:pPr>
            <a:r>
              <a:rPr lang="en" sz="2400" b="1" dirty="0">
                <a:solidFill>
                  <a:srgbClr val="FF0000"/>
                </a:solidFill>
              </a:rPr>
              <a:t>Teacher</a:t>
            </a:r>
            <a:r>
              <a:rPr lang="en" sz="2400" dirty="0">
                <a:solidFill>
                  <a:srgbClr val="FF0000"/>
                </a:solidFill>
              </a:rPr>
              <a:t>: “Can you take a closer look, a closer look, a closer look? Can you take a closer look at these words today?</a:t>
            </a:r>
            <a:endParaRPr sz="2400" dirty="0">
              <a:solidFill>
                <a:srgbClr val="FF0000"/>
              </a:solidFill>
            </a:endParaRPr>
          </a:p>
          <a:p>
            <a:pPr marL="0" lvl="0" indent="0" algn="l" rtl="0">
              <a:lnSpc>
                <a:spcPct val="150000"/>
              </a:lnSpc>
              <a:spcBef>
                <a:spcPts val="1000"/>
              </a:spcBef>
              <a:spcAft>
                <a:spcPts val="0"/>
              </a:spcAft>
              <a:buNone/>
            </a:pPr>
            <a:r>
              <a:rPr lang="en" sz="2400" b="1" dirty="0">
                <a:solidFill>
                  <a:srgbClr val="FF0000"/>
                </a:solidFill>
              </a:rPr>
              <a:t>Students:</a:t>
            </a:r>
            <a:r>
              <a:rPr lang="en" sz="2400" dirty="0">
                <a:solidFill>
                  <a:srgbClr val="FF0000"/>
                </a:solidFill>
              </a:rPr>
              <a:t> “Yes, we’ll take a closer look, a closer look, a closer look. Yes, we’ll take a closer look to group the words today.”</a:t>
            </a:r>
            <a:endParaRPr sz="2400" dirty="0">
              <a:solidFill>
                <a:srgbClr val="FF000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sp>
        <p:nvSpPr>
          <p:cNvPr id="212" name="Google Shape;212;p32"/>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Opening: Learning Targets</a:t>
            </a:r>
            <a:endParaRPr/>
          </a:p>
        </p:txBody>
      </p:sp>
      <p:sp>
        <p:nvSpPr>
          <p:cNvPr id="213" name="Google Shape;213;p32"/>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406400" algn="l" rtl="0">
              <a:lnSpc>
                <a:spcPct val="90000"/>
              </a:lnSpc>
              <a:spcBef>
                <a:spcPts val="1000"/>
              </a:spcBef>
              <a:spcAft>
                <a:spcPts val="0"/>
              </a:spcAft>
              <a:buClr>
                <a:schemeClr val="dk1"/>
              </a:buClr>
              <a:buSzPts val="2800"/>
              <a:buFont typeface="Arial"/>
              <a:buChar char="•"/>
            </a:pPr>
            <a:r>
              <a:rPr lang="en" sz="2800" dirty="0"/>
              <a:t>I can read words with common suffixes.</a:t>
            </a:r>
            <a:endParaRPr lang="en" sz="2800" dirty="0">
              <a:highlight>
                <a:srgbClr val="FF0000"/>
              </a:highlight>
            </a:endParaRPr>
          </a:p>
          <a:p>
            <a:pPr marL="457200" lvl="0" indent="-406400" algn="l" rtl="0">
              <a:lnSpc>
                <a:spcPct val="90000"/>
              </a:lnSpc>
              <a:spcBef>
                <a:spcPts val="1000"/>
              </a:spcBef>
              <a:spcAft>
                <a:spcPts val="0"/>
              </a:spcAft>
              <a:buClr>
                <a:schemeClr val="dk1"/>
              </a:buClr>
              <a:buSzPts val="2800"/>
              <a:buFont typeface="Arial"/>
              <a:buChar char="•"/>
            </a:pPr>
            <a:r>
              <a:rPr lang="en" sz="2800" dirty="0"/>
              <a:t>I can identify common spelling patterns for adding suffixes to words. </a:t>
            </a:r>
            <a:endParaRPr sz="2800" dirty="0"/>
          </a:p>
          <a:p>
            <a:pPr marL="177800" lvl="0" indent="0" algn="l" rtl="0">
              <a:lnSpc>
                <a:spcPct val="90000"/>
              </a:lnSpc>
              <a:spcBef>
                <a:spcPts val="1000"/>
              </a:spcBef>
              <a:spcAft>
                <a:spcPts val="1000"/>
              </a:spcAft>
              <a:buNone/>
            </a:pPr>
            <a:endParaRPr sz="2800" dirty="0"/>
          </a:p>
        </p:txBody>
      </p:sp>
      <p:pic>
        <p:nvPicPr>
          <p:cNvPr id="214" name="Google Shape;214;p32"/>
          <p:cNvPicPr preferRelativeResize="0"/>
          <p:nvPr/>
        </p:nvPicPr>
        <p:blipFill>
          <a:blip r:embed="rId3">
            <a:alphaModFix/>
          </a:blip>
          <a:stretch>
            <a:fillRect/>
          </a:stretch>
        </p:blipFill>
        <p:spPr>
          <a:xfrm>
            <a:off x="8338458" y="4312447"/>
            <a:ext cx="742661" cy="59994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18"/>
        <p:cNvGrpSpPr/>
        <p:nvPr/>
      </p:nvGrpSpPr>
      <p:grpSpPr>
        <a:xfrm>
          <a:off x="0" y="0"/>
          <a:ext cx="0" cy="0"/>
          <a:chOff x="0" y="0"/>
          <a:chExt cx="0" cy="0"/>
        </a:xfrm>
      </p:grpSpPr>
      <p:sp>
        <p:nvSpPr>
          <p:cNvPr id="219" name="Google Shape;219;p33"/>
          <p:cNvSpPr txBox="1">
            <a:spLocks noGrp="1"/>
          </p:cNvSpPr>
          <p:nvPr>
            <p:ph type="title"/>
          </p:nvPr>
        </p:nvSpPr>
        <p:spPr>
          <a:xfrm>
            <a:off x="628650" y="273844"/>
            <a:ext cx="78867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600"/>
              <a:t>Words Rule! </a:t>
            </a:r>
            <a:endParaRPr sz="3600"/>
          </a:p>
        </p:txBody>
      </p:sp>
      <p:sp>
        <p:nvSpPr>
          <p:cNvPr id="220" name="Google Shape;220;p33"/>
          <p:cNvSpPr txBox="1"/>
          <p:nvPr/>
        </p:nvSpPr>
        <p:spPr>
          <a:xfrm>
            <a:off x="5943600" y="4132000"/>
            <a:ext cx="2176800" cy="367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2000">
              <a:latin typeface="Century Gothic"/>
              <a:ea typeface="Century Gothic"/>
              <a:cs typeface="Century Gothic"/>
              <a:sym typeface="Century Gothic"/>
            </a:endParaRPr>
          </a:p>
        </p:txBody>
      </p:sp>
      <p:sp>
        <p:nvSpPr>
          <p:cNvPr id="221" name="Google Shape;221;p33"/>
          <p:cNvSpPr txBox="1"/>
          <p:nvPr/>
        </p:nvSpPr>
        <p:spPr>
          <a:xfrm>
            <a:off x="6091075" y="4410750"/>
            <a:ext cx="1651800" cy="43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a:p>
        </p:txBody>
      </p:sp>
      <p:sp>
        <p:nvSpPr>
          <p:cNvPr id="222" name="Google Shape;222;p33"/>
          <p:cNvSpPr txBox="1"/>
          <p:nvPr/>
        </p:nvSpPr>
        <p:spPr>
          <a:xfrm>
            <a:off x="5649650" y="3762175"/>
            <a:ext cx="2176800" cy="678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a:p>
        </p:txBody>
      </p:sp>
      <p:sp>
        <p:nvSpPr>
          <p:cNvPr id="223" name="Google Shape;223;p33"/>
          <p:cNvSpPr txBox="1"/>
          <p:nvPr/>
        </p:nvSpPr>
        <p:spPr>
          <a:xfrm>
            <a:off x="2996975" y="3012713"/>
            <a:ext cx="2176800" cy="8154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3000">
              <a:latin typeface="Century Gothic"/>
              <a:ea typeface="Century Gothic"/>
              <a:cs typeface="Century Gothic"/>
              <a:sym typeface="Century Gothic"/>
            </a:endParaRPr>
          </a:p>
        </p:txBody>
      </p:sp>
      <p:sp>
        <p:nvSpPr>
          <p:cNvPr id="224" name="Google Shape;224;p33"/>
          <p:cNvSpPr txBox="1"/>
          <p:nvPr/>
        </p:nvSpPr>
        <p:spPr>
          <a:xfrm>
            <a:off x="2964425" y="3444225"/>
            <a:ext cx="2241900" cy="857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3000">
              <a:latin typeface="Century Gothic"/>
              <a:ea typeface="Century Gothic"/>
              <a:cs typeface="Century Gothic"/>
              <a:sym typeface="Century Gothic"/>
            </a:endParaRPr>
          </a:p>
        </p:txBody>
      </p:sp>
      <p:sp>
        <p:nvSpPr>
          <p:cNvPr id="225" name="Google Shape;225;p33"/>
          <p:cNvSpPr txBox="1"/>
          <p:nvPr/>
        </p:nvSpPr>
        <p:spPr>
          <a:xfrm>
            <a:off x="2873825" y="3976450"/>
            <a:ext cx="2423100" cy="678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3000">
              <a:latin typeface="Century Gothic"/>
              <a:ea typeface="Century Gothic"/>
              <a:cs typeface="Century Gothic"/>
              <a:sym typeface="Century Gothic"/>
            </a:endParaRPr>
          </a:p>
        </p:txBody>
      </p:sp>
      <p:sp>
        <p:nvSpPr>
          <p:cNvPr id="226" name="Google Shape;226;p33"/>
          <p:cNvSpPr txBox="1"/>
          <p:nvPr/>
        </p:nvSpPr>
        <p:spPr>
          <a:xfrm>
            <a:off x="3742050" y="434975"/>
            <a:ext cx="0" cy="165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27" name="Google Shape;227;p33"/>
          <p:cNvSpPr txBox="1">
            <a:spLocks noGrp="1"/>
          </p:cNvSpPr>
          <p:nvPr>
            <p:ph type="body" idx="1"/>
          </p:nvPr>
        </p:nvSpPr>
        <p:spPr>
          <a:xfrm>
            <a:off x="628650" y="1369219"/>
            <a:ext cx="7886700" cy="3263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dirty="0"/>
              <a:t>  grab      grabbing</a:t>
            </a:r>
            <a:endParaRPr dirty="0"/>
          </a:p>
          <a:p>
            <a:pPr marL="0" lvl="0" indent="0" algn="l" rtl="0">
              <a:spcBef>
                <a:spcPts val="800"/>
              </a:spcBef>
              <a:spcAft>
                <a:spcPts val="0"/>
              </a:spcAft>
              <a:buNone/>
            </a:pPr>
            <a:r>
              <a:rPr lang="en" dirty="0"/>
              <a:t>  scan      scanning</a:t>
            </a:r>
            <a:endParaRPr dirty="0"/>
          </a:p>
          <a:p>
            <a:pPr marL="0" lvl="0" indent="0" algn="l" rtl="0">
              <a:spcBef>
                <a:spcPts val="800"/>
              </a:spcBef>
              <a:spcAft>
                <a:spcPts val="0"/>
              </a:spcAft>
              <a:buNone/>
            </a:pPr>
            <a:r>
              <a:rPr lang="en" dirty="0"/>
              <a:t>  shred     shredder</a:t>
            </a:r>
            <a:endParaRPr dirty="0"/>
          </a:p>
          <a:p>
            <a:pPr marL="0" lvl="0" indent="0" algn="l" rtl="0">
              <a:spcBef>
                <a:spcPts val="800"/>
              </a:spcBef>
              <a:spcAft>
                <a:spcPts val="0"/>
              </a:spcAft>
              <a:buNone/>
            </a:pPr>
            <a:r>
              <a:rPr lang="en" dirty="0"/>
              <a:t>  clip        clipper</a:t>
            </a:r>
            <a:endParaRPr dirty="0"/>
          </a:p>
          <a:p>
            <a:pPr marL="0" lvl="0" indent="0" algn="l" rtl="0">
              <a:spcBef>
                <a:spcPts val="800"/>
              </a:spcBef>
              <a:spcAft>
                <a:spcPts val="0"/>
              </a:spcAft>
              <a:buNone/>
            </a:pPr>
            <a:r>
              <a:rPr lang="en" dirty="0"/>
              <a:t>  hug        hugging</a:t>
            </a:r>
            <a:endParaRPr dirty="0"/>
          </a:p>
          <a:p>
            <a:pPr marL="0" lvl="0" indent="0" algn="l" rtl="0">
              <a:spcBef>
                <a:spcPts val="800"/>
              </a:spcBef>
              <a:spcAft>
                <a:spcPts val="0"/>
              </a:spcAft>
              <a:buNone/>
            </a:pPr>
            <a:r>
              <a:rPr lang="en" dirty="0"/>
              <a:t>  chop     chopper</a:t>
            </a:r>
            <a:endParaRPr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31"/>
        <p:cNvGrpSpPr/>
        <p:nvPr/>
      </p:nvGrpSpPr>
      <p:grpSpPr>
        <a:xfrm>
          <a:off x="0" y="0"/>
          <a:ext cx="0" cy="0"/>
          <a:chOff x="0" y="0"/>
          <a:chExt cx="0" cy="0"/>
        </a:xfrm>
      </p:grpSpPr>
      <p:sp>
        <p:nvSpPr>
          <p:cNvPr id="232" name="Google Shape;232;p34"/>
          <p:cNvSpPr txBox="1">
            <a:spLocks noGrp="1"/>
          </p:cNvSpPr>
          <p:nvPr>
            <p:ph type="title"/>
          </p:nvPr>
        </p:nvSpPr>
        <p:spPr>
          <a:xfrm>
            <a:off x="311700" y="334175"/>
            <a:ext cx="3200400" cy="5508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600"/>
              <a:t>Words Rule! </a:t>
            </a:r>
            <a:endParaRPr sz="3600"/>
          </a:p>
        </p:txBody>
      </p:sp>
      <p:sp>
        <p:nvSpPr>
          <p:cNvPr id="233" name="Google Shape;233;p34"/>
          <p:cNvSpPr txBox="1"/>
          <p:nvPr/>
        </p:nvSpPr>
        <p:spPr>
          <a:xfrm>
            <a:off x="5943600" y="4132000"/>
            <a:ext cx="2176800" cy="367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2000">
              <a:latin typeface="Century Gothic"/>
              <a:ea typeface="Century Gothic"/>
              <a:cs typeface="Century Gothic"/>
              <a:sym typeface="Century Gothic"/>
            </a:endParaRPr>
          </a:p>
        </p:txBody>
      </p:sp>
      <p:sp>
        <p:nvSpPr>
          <p:cNvPr id="234" name="Google Shape;234;p34"/>
          <p:cNvSpPr txBox="1"/>
          <p:nvPr/>
        </p:nvSpPr>
        <p:spPr>
          <a:xfrm>
            <a:off x="6091075" y="4410750"/>
            <a:ext cx="1651800" cy="43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a:p>
        </p:txBody>
      </p:sp>
      <p:sp>
        <p:nvSpPr>
          <p:cNvPr id="235" name="Google Shape;235;p34"/>
          <p:cNvSpPr txBox="1"/>
          <p:nvPr/>
        </p:nvSpPr>
        <p:spPr>
          <a:xfrm>
            <a:off x="5649650" y="3762175"/>
            <a:ext cx="2176800" cy="678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a:p>
        </p:txBody>
      </p:sp>
      <p:sp>
        <p:nvSpPr>
          <p:cNvPr id="236" name="Google Shape;236;p34"/>
          <p:cNvSpPr txBox="1"/>
          <p:nvPr/>
        </p:nvSpPr>
        <p:spPr>
          <a:xfrm>
            <a:off x="2996975" y="3012713"/>
            <a:ext cx="2176800" cy="8154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3000">
              <a:latin typeface="Century Gothic"/>
              <a:ea typeface="Century Gothic"/>
              <a:cs typeface="Century Gothic"/>
              <a:sym typeface="Century Gothic"/>
            </a:endParaRPr>
          </a:p>
        </p:txBody>
      </p:sp>
      <p:sp>
        <p:nvSpPr>
          <p:cNvPr id="237" name="Google Shape;237;p34"/>
          <p:cNvSpPr txBox="1"/>
          <p:nvPr/>
        </p:nvSpPr>
        <p:spPr>
          <a:xfrm>
            <a:off x="2964425" y="3444225"/>
            <a:ext cx="2241900" cy="857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3000">
              <a:latin typeface="Century Gothic"/>
              <a:ea typeface="Century Gothic"/>
              <a:cs typeface="Century Gothic"/>
              <a:sym typeface="Century Gothic"/>
            </a:endParaRPr>
          </a:p>
        </p:txBody>
      </p:sp>
      <p:sp>
        <p:nvSpPr>
          <p:cNvPr id="238" name="Google Shape;238;p34"/>
          <p:cNvSpPr txBox="1"/>
          <p:nvPr/>
        </p:nvSpPr>
        <p:spPr>
          <a:xfrm>
            <a:off x="2873825" y="3976450"/>
            <a:ext cx="2423100" cy="678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3000">
              <a:latin typeface="Century Gothic"/>
              <a:ea typeface="Century Gothic"/>
              <a:cs typeface="Century Gothic"/>
              <a:sym typeface="Century Gothic"/>
            </a:endParaRPr>
          </a:p>
        </p:txBody>
      </p:sp>
      <p:sp>
        <p:nvSpPr>
          <p:cNvPr id="239" name="Google Shape;239;p34"/>
          <p:cNvSpPr txBox="1"/>
          <p:nvPr/>
        </p:nvSpPr>
        <p:spPr>
          <a:xfrm>
            <a:off x="3742050" y="434975"/>
            <a:ext cx="0" cy="165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graphicFrame>
        <p:nvGraphicFramePr>
          <p:cNvPr id="240" name="Google Shape;240;p34"/>
          <p:cNvGraphicFramePr/>
          <p:nvPr>
            <p:extLst>
              <p:ext uri="{D42A27DB-BD31-4B8C-83A1-F6EECF244321}">
                <p14:modId xmlns:p14="http://schemas.microsoft.com/office/powerpoint/2010/main" val="4198591399"/>
              </p:ext>
            </p:extLst>
          </p:nvPr>
        </p:nvGraphicFramePr>
        <p:xfrm>
          <a:off x="914775" y="1428750"/>
          <a:ext cx="6828150" cy="3226300"/>
        </p:xfrm>
        <a:graphic>
          <a:graphicData uri="http://schemas.openxmlformats.org/drawingml/2006/table">
            <a:tbl>
              <a:tblPr>
                <a:noFill/>
                <a:tableStyleId>{C51481A0-B479-4225-9793-96190F5EA6EA}</a:tableStyleId>
              </a:tblPr>
              <a:tblGrid>
                <a:gridCol w="2276050">
                  <a:extLst>
                    <a:ext uri="{9D8B030D-6E8A-4147-A177-3AD203B41FA5}">
                      <a16:colId xmlns:a16="http://schemas.microsoft.com/office/drawing/2014/main" val="20000"/>
                    </a:ext>
                  </a:extLst>
                </a:gridCol>
                <a:gridCol w="2276050">
                  <a:extLst>
                    <a:ext uri="{9D8B030D-6E8A-4147-A177-3AD203B41FA5}">
                      <a16:colId xmlns:a16="http://schemas.microsoft.com/office/drawing/2014/main" val="20001"/>
                    </a:ext>
                  </a:extLst>
                </a:gridCol>
                <a:gridCol w="2276050">
                  <a:extLst>
                    <a:ext uri="{9D8B030D-6E8A-4147-A177-3AD203B41FA5}">
                      <a16:colId xmlns:a16="http://schemas.microsoft.com/office/drawing/2014/main" val="20002"/>
                    </a:ext>
                  </a:extLst>
                </a:gridCol>
              </a:tblGrid>
              <a:tr h="687400">
                <a:tc>
                  <a:txBody>
                    <a:bodyPr/>
                    <a:lstStyle/>
                    <a:p>
                      <a:pPr marL="0" lvl="0" indent="0" algn="ctr" rtl="0">
                        <a:lnSpc>
                          <a:spcPct val="115000"/>
                        </a:lnSpc>
                        <a:spcBef>
                          <a:spcPts val="0"/>
                        </a:spcBef>
                        <a:spcAft>
                          <a:spcPts val="0"/>
                        </a:spcAft>
                        <a:buNone/>
                      </a:pPr>
                      <a:r>
                        <a:rPr lang="en" sz="1800" b="1">
                          <a:latin typeface="Century Gothic"/>
                          <a:ea typeface="Century Gothic"/>
                          <a:cs typeface="Century Gothic"/>
                          <a:sym typeface="Century Gothic"/>
                        </a:rPr>
                        <a:t>dab + ing</a:t>
                      </a:r>
                      <a:endParaRPr sz="1800" b="1">
                        <a:latin typeface="Century Gothic"/>
                        <a:ea typeface="Century Gothic"/>
                        <a:cs typeface="Century Gothic"/>
                        <a:sym typeface="Century Gothic"/>
                      </a:endParaRPr>
                    </a:p>
                  </a:txBody>
                  <a:tcPr marL="91425" marR="91425" marT="91425" marB="91425"/>
                </a:tc>
                <a:tc>
                  <a:txBody>
                    <a:bodyPr/>
                    <a:lstStyle/>
                    <a:p>
                      <a:pPr marL="0" lvl="0" indent="0" algn="ctr" rtl="0">
                        <a:lnSpc>
                          <a:spcPct val="115000"/>
                        </a:lnSpc>
                        <a:spcBef>
                          <a:spcPts val="0"/>
                        </a:spcBef>
                        <a:spcAft>
                          <a:spcPts val="0"/>
                        </a:spcAft>
                        <a:buNone/>
                      </a:pPr>
                      <a:r>
                        <a:rPr lang="en" sz="1800" b="1">
                          <a:latin typeface="Century Gothic"/>
                          <a:ea typeface="Century Gothic"/>
                          <a:cs typeface="Century Gothic"/>
                          <a:sym typeface="Century Gothic"/>
                        </a:rPr>
                        <a:t>slider</a:t>
                      </a:r>
                      <a:endParaRPr sz="1800" b="1">
                        <a:latin typeface="Century Gothic"/>
                        <a:ea typeface="Century Gothic"/>
                        <a:cs typeface="Century Gothic"/>
                        <a:sym typeface="Century Gothic"/>
                      </a:endParaRPr>
                    </a:p>
                  </a:txBody>
                  <a:tcPr marL="91425" marR="91425" marT="91425" marB="91425"/>
                </a:tc>
                <a:tc>
                  <a:txBody>
                    <a:bodyPr/>
                    <a:lstStyle/>
                    <a:p>
                      <a:pPr marL="0" lvl="0" indent="0" algn="ctr" rtl="0">
                        <a:lnSpc>
                          <a:spcPct val="115000"/>
                        </a:lnSpc>
                        <a:spcBef>
                          <a:spcPts val="0"/>
                        </a:spcBef>
                        <a:spcAft>
                          <a:spcPts val="0"/>
                        </a:spcAft>
                        <a:buNone/>
                      </a:pPr>
                      <a:r>
                        <a:rPr lang="en" sz="1800" b="1">
                          <a:latin typeface="Century Gothic"/>
                          <a:ea typeface="Century Gothic"/>
                          <a:cs typeface="Century Gothic"/>
                          <a:sym typeface="Century Gothic"/>
                        </a:rPr>
                        <a:t>showing</a:t>
                      </a:r>
                      <a:endParaRPr sz="1800" b="1">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0"/>
                  </a:ext>
                </a:extLst>
              </a:tr>
              <a:tr h="634725">
                <a:tc>
                  <a:txBody>
                    <a:bodyPr/>
                    <a:lstStyle/>
                    <a:p>
                      <a:pPr marL="0" lvl="0" indent="0" algn="ctr" rtl="0">
                        <a:spcBef>
                          <a:spcPts val="0"/>
                        </a:spcBef>
                        <a:spcAft>
                          <a:spcPts val="0"/>
                        </a:spcAft>
                        <a:buNone/>
                      </a:pPr>
                      <a:r>
                        <a:rPr lang="en" sz="1800" b="1">
                          <a:latin typeface="Century Gothic"/>
                          <a:ea typeface="Century Gothic"/>
                          <a:cs typeface="Century Gothic"/>
                          <a:sym typeface="Century Gothic"/>
                        </a:rPr>
                        <a:t>shed + ing</a:t>
                      </a:r>
                      <a:endParaRPr sz="1800" b="1">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1800" b="1">
                          <a:latin typeface="Century Gothic"/>
                          <a:ea typeface="Century Gothic"/>
                          <a:cs typeface="Century Gothic"/>
                          <a:sym typeface="Century Gothic"/>
                        </a:rPr>
                        <a:t>hammer</a:t>
                      </a:r>
                      <a:endParaRPr sz="1800" b="1">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1800" b="1">
                          <a:latin typeface="Century Gothic"/>
                          <a:ea typeface="Century Gothic"/>
                          <a:cs typeface="Century Gothic"/>
                          <a:sym typeface="Century Gothic"/>
                        </a:rPr>
                        <a:t>slipping</a:t>
                      </a:r>
                      <a:endParaRPr sz="1800" b="1">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1"/>
                  </a:ext>
                </a:extLst>
              </a:tr>
              <a:tr h="634725">
                <a:tc>
                  <a:txBody>
                    <a:bodyPr/>
                    <a:lstStyle/>
                    <a:p>
                      <a:pPr marL="0" lvl="0" indent="0" algn="ctr" rtl="0">
                        <a:spcBef>
                          <a:spcPts val="0"/>
                        </a:spcBef>
                        <a:spcAft>
                          <a:spcPts val="0"/>
                        </a:spcAft>
                        <a:buNone/>
                      </a:pPr>
                      <a:r>
                        <a:rPr lang="en" sz="1800" b="1" dirty="0">
                          <a:latin typeface="Century Gothic"/>
                          <a:ea typeface="Century Gothic"/>
                          <a:cs typeface="Century Gothic"/>
                          <a:sym typeface="Century Gothic"/>
                        </a:rPr>
                        <a:t>throb + ing</a:t>
                      </a:r>
                      <a:endParaRPr sz="1800" b="1" dirty="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1800" b="1">
                          <a:latin typeface="Century Gothic"/>
                          <a:ea typeface="Century Gothic"/>
                          <a:cs typeface="Century Gothic"/>
                          <a:sym typeface="Century Gothic"/>
                        </a:rPr>
                        <a:t>trimmer</a:t>
                      </a:r>
                      <a:endParaRPr sz="1800" b="1">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1800" b="1">
                          <a:latin typeface="Century Gothic"/>
                          <a:ea typeface="Century Gothic"/>
                          <a:cs typeface="Century Gothic"/>
                          <a:sym typeface="Century Gothic"/>
                        </a:rPr>
                        <a:t>chatter</a:t>
                      </a:r>
                      <a:endParaRPr sz="1800" b="1">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2"/>
                  </a:ext>
                </a:extLst>
              </a:tr>
              <a:tr h="634725">
                <a:tc>
                  <a:txBody>
                    <a:bodyPr/>
                    <a:lstStyle/>
                    <a:p>
                      <a:pPr marL="0" lvl="0" indent="0" algn="ctr" rtl="0">
                        <a:spcBef>
                          <a:spcPts val="0"/>
                        </a:spcBef>
                        <a:spcAft>
                          <a:spcPts val="0"/>
                        </a:spcAft>
                        <a:buNone/>
                      </a:pPr>
                      <a:r>
                        <a:rPr lang="en" sz="1800" b="1">
                          <a:latin typeface="Century Gothic"/>
                          <a:ea typeface="Century Gothic"/>
                          <a:cs typeface="Century Gothic"/>
                          <a:sym typeface="Century Gothic"/>
                        </a:rPr>
                        <a:t>cutter</a:t>
                      </a:r>
                      <a:endParaRPr sz="1800" b="1">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1800" b="1">
                          <a:latin typeface="Century Gothic"/>
                          <a:ea typeface="Century Gothic"/>
                          <a:cs typeface="Century Gothic"/>
                          <a:sym typeface="Century Gothic"/>
                        </a:rPr>
                        <a:t>clogging</a:t>
                      </a:r>
                      <a:endParaRPr sz="1800" b="1">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1800" b="1">
                          <a:latin typeface="Century Gothic"/>
                          <a:ea typeface="Century Gothic"/>
                          <a:cs typeface="Century Gothic"/>
                          <a:sym typeface="Century Gothic"/>
                        </a:rPr>
                        <a:t>shipper</a:t>
                      </a:r>
                      <a:endParaRPr sz="1800" b="1">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3"/>
                  </a:ext>
                </a:extLst>
              </a:tr>
              <a:tr h="634725">
                <a:tc>
                  <a:txBody>
                    <a:bodyPr/>
                    <a:lstStyle/>
                    <a:p>
                      <a:pPr marL="0" lvl="0" indent="0" algn="ctr" rtl="0">
                        <a:spcBef>
                          <a:spcPts val="0"/>
                        </a:spcBef>
                        <a:spcAft>
                          <a:spcPts val="0"/>
                        </a:spcAft>
                        <a:buNone/>
                      </a:pPr>
                      <a:r>
                        <a:rPr lang="en" sz="1800" b="1">
                          <a:latin typeface="Century Gothic"/>
                          <a:ea typeface="Century Gothic"/>
                          <a:cs typeface="Century Gothic"/>
                          <a:sym typeface="Century Gothic"/>
                        </a:rPr>
                        <a:t>flopping</a:t>
                      </a:r>
                      <a:endParaRPr sz="1800" b="1">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1800" b="1">
                          <a:latin typeface="Century Gothic"/>
                          <a:ea typeface="Century Gothic"/>
                          <a:cs typeface="Century Gothic"/>
                          <a:sym typeface="Century Gothic"/>
                        </a:rPr>
                        <a:t>cut er</a:t>
                      </a:r>
                      <a:endParaRPr sz="1800" b="1">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1800" b="1" dirty="0">
                          <a:latin typeface="Century Gothic"/>
                          <a:ea typeface="Century Gothic"/>
                          <a:cs typeface="Century Gothic"/>
                          <a:sym typeface="Century Gothic"/>
                        </a:rPr>
                        <a:t>clipping</a:t>
                      </a:r>
                      <a:endParaRPr sz="1800" b="1" dirty="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4"/>
                  </a:ext>
                </a:extLst>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sp>
        <p:nvSpPr>
          <p:cNvPr id="245" name="Google Shape;245;p35"/>
          <p:cNvSpPr txBox="1">
            <a:spLocks noGrp="1"/>
          </p:cNvSpPr>
          <p:nvPr>
            <p:ph type="title"/>
          </p:nvPr>
        </p:nvSpPr>
        <p:spPr>
          <a:xfrm>
            <a:off x="516200" y="389500"/>
            <a:ext cx="7604200" cy="857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600"/>
              <a:t>Words Rule! Check Your Work</a:t>
            </a:r>
            <a:endParaRPr sz="3600"/>
          </a:p>
        </p:txBody>
      </p:sp>
      <p:sp>
        <p:nvSpPr>
          <p:cNvPr id="246" name="Google Shape;246;p35"/>
          <p:cNvSpPr txBox="1"/>
          <p:nvPr/>
        </p:nvSpPr>
        <p:spPr>
          <a:xfrm>
            <a:off x="5943600" y="4132000"/>
            <a:ext cx="2176800" cy="367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2000">
              <a:latin typeface="Century Gothic"/>
              <a:ea typeface="Century Gothic"/>
              <a:cs typeface="Century Gothic"/>
              <a:sym typeface="Century Gothic"/>
            </a:endParaRPr>
          </a:p>
        </p:txBody>
      </p:sp>
      <p:sp>
        <p:nvSpPr>
          <p:cNvPr id="247" name="Google Shape;247;p35"/>
          <p:cNvSpPr txBox="1"/>
          <p:nvPr/>
        </p:nvSpPr>
        <p:spPr>
          <a:xfrm>
            <a:off x="6091075" y="4410750"/>
            <a:ext cx="1651800" cy="43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a:p>
        </p:txBody>
      </p:sp>
      <p:sp>
        <p:nvSpPr>
          <p:cNvPr id="248" name="Google Shape;248;p35"/>
          <p:cNvSpPr txBox="1"/>
          <p:nvPr/>
        </p:nvSpPr>
        <p:spPr>
          <a:xfrm>
            <a:off x="5649650" y="3762175"/>
            <a:ext cx="2176800" cy="678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a:p>
        </p:txBody>
      </p:sp>
      <p:sp>
        <p:nvSpPr>
          <p:cNvPr id="249" name="Google Shape;249;p35"/>
          <p:cNvSpPr txBox="1"/>
          <p:nvPr/>
        </p:nvSpPr>
        <p:spPr>
          <a:xfrm>
            <a:off x="2996975" y="3012713"/>
            <a:ext cx="2176800" cy="8154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3000">
              <a:latin typeface="Century Gothic"/>
              <a:ea typeface="Century Gothic"/>
              <a:cs typeface="Century Gothic"/>
              <a:sym typeface="Century Gothic"/>
            </a:endParaRPr>
          </a:p>
        </p:txBody>
      </p:sp>
      <p:sp>
        <p:nvSpPr>
          <p:cNvPr id="250" name="Google Shape;250;p35"/>
          <p:cNvSpPr txBox="1"/>
          <p:nvPr/>
        </p:nvSpPr>
        <p:spPr>
          <a:xfrm>
            <a:off x="2964425" y="3444225"/>
            <a:ext cx="2241900" cy="857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3000">
              <a:latin typeface="Century Gothic"/>
              <a:ea typeface="Century Gothic"/>
              <a:cs typeface="Century Gothic"/>
              <a:sym typeface="Century Gothic"/>
            </a:endParaRPr>
          </a:p>
        </p:txBody>
      </p:sp>
      <p:sp>
        <p:nvSpPr>
          <p:cNvPr id="251" name="Google Shape;251;p35"/>
          <p:cNvSpPr txBox="1"/>
          <p:nvPr/>
        </p:nvSpPr>
        <p:spPr>
          <a:xfrm>
            <a:off x="2873825" y="3976450"/>
            <a:ext cx="2423100" cy="678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3000">
              <a:latin typeface="Century Gothic"/>
              <a:ea typeface="Century Gothic"/>
              <a:cs typeface="Century Gothic"/>
              <a:sym typeface="Century Gothic"/>
            </a:endParaRPr>
          </a:p>
        </p:txBody>
      </p:sp>
      <p:sp>
        <p:nvSpPr>
          <p:cNvPr id="252" name="Google Shape;252;p35"/>
          <p:cNvSpPr txBox="1"/>
          <p:nvPr/>
        </p:nvSpPr>
        <p:spPr>
          <a:xfrm>
            <a:off x="3742050" y="434975"/>
            <a:ext cx="0" cy="165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graphicFrame>
        <p:nvGraphicFramePr>
          <p:cNvPr id="253" name="Google Shape;253;p35"/>
          <p:cNvGraphicFramePr/>
          <p:nvPr/>
        </p:nvGraphicFramePr>
        <p:xfrm>
          <a:off x="914775" y="1428750"/>
          <a:ext cx="6828150" cy="3226300"/>
        </p:xfrm>
        <a:graphic>
          <a:graphicData uri="http://schemas.openxmlformats.org/drawingml/2006/table">
            <a:tbl>
              <a:tblPr>
                <a:noFill/>
                <a:tableStyleId>{C51481A0-B479-4225-9793-96190F5EA6EA}</a:tableStyleId>
              </a:tblPr>
              <a:tblGrid>
                <a:gridCol w="2276050">
                  <a:extLst>
                    <a:ext uri="{9D8B030D-6E8A-4147-A177-3AD203B41FA5}">
                      <a16:colId xmlns:a16="http://schemas.microsoft.com/office/drawing/2014/main" val="20000"/>
                    </a:ext>
                  </a:extLst>
                </a:gridCol>
                <a:gridCol w="2276050">
                  <a:extLst>
                    <a:ext uri="{9D8B030D-6E8A-4147-A177-3AD203B41FA5}">
                      <a16:colId xmlns:a16="http://schemas.microsoft.com/office/drawing/2014/main" val="20001"/>
                    </a:ext>
                  </a:extLst>
                </a:gridCol>
                <a:gridCol w="2276050">
                  <a:extLst>
                    <a:ext uri="{9D8B030D-6E8A-4147-A177-3AD203B41FA5}">
                      <a16:colId xmlns:a16="http://schemas.microsoft.com/office/drawing/2014/main" val="20002"/>
                    </a:ext>
                  </a:extLst>
                </a:gridCol>
              </a:tblGrid>
              <a:tr h="687400">
                <a:tc>
                  <a:txBody>
                    <a:bodyPr/>
                    <a:lstStyle/>
                    <a:p>
                      <a:pPr marL="0" lvl="0" indent="0" algn="ctr" rtl="0">
                        <a:lnSpc>
                          <a:spcPct val="115000"/>
                        </a:lnSpc>
                        <a:spcBef>
                          <a:spcPts val="0"/>
                        </a:spcBef>
                        <a:spcAft>
                          <a:spcPts val="0"/>
                        </a:spcAft>
                        <a:buNone/>
                      </a:pPr>
                      <a:r>
                        <a:rPr lang="en" sz="1800" b="1">
                          <a:latin typeface="Century Gothic"/>
                          <a:ea typeface="Century Gothic"/>
                          <a:cs typeface="Century Gothic"/>
                          <a:sym typeface="Century Gothic"/>
                        </a:rPr>
                        <a:t>dabbing</a:t>
                      </a:r>
                      <a:endParaRPr sz="1800" b="1">
                        <a:latin typeface="Century Gothic"/>
                        <a:ea typeface="Century Gothic"/>
                        <a:cs typeface="Century Gothic"/>
                        <a:sym typeface="Century Gothic"/>
                      </a:endParaRPr>
                    </a:p>
                  </a:txBody>
                  <a:tcPr marL="91425" marR="91425" marT="91425" marB="91425"/>
                </a:tc>
                <a:tc>
                  <a:txBody>
                    <a:bodyPr/>
                    <a:lstStyle/>
                    <a:p>
                      <a:pPr marL="0" lvl="0" indent="0" algn="ctr" rtl="0">
                        <a:lnSpc>
                          <a:spcPct val="115000"/>
                        </a:lnSpc>
                        <a:spcBef>
                          <a:spcPts val="0"/>
                        </a:spcBef>
                        <a:spcAft>
                          <a:spcPts val="0"/>
                        </a:spcAft>
                        <a:buNone/>
                      </a:pPr>
                      <a:r>
                        <a:rPr lang="en" sz="1800" b="1">
                          <a:latin typeface="Century Gothic"/>
                          <a:ea typeface="Century Gothic"/>
                          <a:cs typeface="Century Gothic"/>
                          <a:sym typeface="Century Gothic"/>
                        </a:rPr>
                        <a:t>slider</a:t>
                      </a:r>
                      <a:endParaRPr sz="1800" b="1">
                        <a:latin typeface="Century Gothic"/>
                        <a:ea typeface="Century Gothic"/>
                        <a:cs typeface="Century Gothic"/>
                        <a:sym typeface="Century Gothic"/>
                      </a:endParaRPr>
                    </a:p>
                  </a:txBody>
                  <a:tcPr marL="91425" marR="91425" marT="91425" marB="91425"/>
                </a:tc>
                <a:tc>
                  <a:txBody>
                    <a:bodyPr/>
                    <a:lstStyle/>
                    <a:p>
                      <a:pPr marL="0" lvl="0" indent="0" algn="ctr" rtl="0">
                        <a:lnSpc>
                          <a:spcPct val="115000"/>
                        </a:lnSpc>
                        <a:spcBef>
                          <a:spcPts val="0"/>
                        </a:spcBef>
                        <a:spcAft>
                          <a:spcPts val="0"/>
                        </a:spcAft>
                        <a:buNone/>
                      </a:pPr>
                      <a:r>
                        <a:rPr lang="en" sz="1800" b="1">
                          <a:latin typeface="Century Gothic"/>
                          <a:ea typeface="Century Gothic"/>
                          <a:cs typeface="Century Gothic"/>
                          <a:sym typeface="Century Gothic"/>
                        </a:rPr>
                        <a:t>showing</a:t>
                      </a:r>
                      <a:endParaRPr sz="1800" b="1">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0"/>
                  </a:ext>
                </a:extLst>
              </a:tr>
              <a:tr h="634725">
                <a:tc>
                  <a:txBody>
                    <a:bodyPr/>
                    <a:lstStyle/>
                    <a:p>
                      <a:pPr marL="0" lvl="0" indent="0" algn="ctr" rtl="0">
                        <a:spcBef>
                          <a:spcPts val="0"/>
                        </a:spcBef>
                        <a:spcAft>
                          <a:spcPts val="0"/>
                        </a:spcAft>
                        <a:buNone/>
                      </a:pPr>
                      <a:r>
                        <a:rPr lang="en" sz="1800" b="1">
                          <a:latin typeface="Century Gothic"/>
                          <a:ea typeface="Century Gothic"/>
                          <a:cs typeface="Century Gothic"/>
                          <a:sym typeface="Century Gothic"/>
                        </a:rPr>
                        <a:t>shedding</a:t>
                      </a:r>
                      <a:endParaRPr sz="1800" b="1">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1800" b="1">
                          <a:latin typeface="Century Gothic"/>
                          <a:ea typeface="Century Gothic"/>
                          <a:cs typeface="Century Gothic"/>
                          <a:sym typeface="Century Gothic"/>
                        </a:rPr>
                        <a:t>hammer</a:t>
                      </a:r>
                      <a:endParaRPr sz="1800" b="1">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1800" b="1">
                          <a:latin typeface="Century Gothic"/>
                          <a:ea typeface="Century Gothic"/>
                          <a:cs typeface="Century Gothic"/>
                          <a:sym typeface="Century Gothic"/>
                        </a:rPr>
                        <a:t>slipping</a:t>
                      </a:r>
                      <a:endParaRPr sz="1800" b="1">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1"/>
                  </a:ext>
                </a:extLst>
              </a:tr>
              <a:tr h="634725">
                <a:tc>
                  <a:txBody>
                    <a:bodyPr/>
                    <a:lstStyle/>
                    <a:p>
                      <a:pPr marL="0" lvl="0" indent="0" algn="ctr" rtl="0">
                        <a:spcBef>
                          <a:spcPts val="0"/>
                        </a:spcBef>
                        <a:spcAft>
                          <a:spcPts val="0"/>
                        </a:spcAft>
                        <a:buNone/>
                      </a:pPr>
                      <a:r>
                        <a:rPr lang="en" sz="1800" b="1">
                          <a:latin typeface="Century Gothic"/>
                          <a:ea typeface="Century Gothic"/>
                          <a:cs typeface="Century Gothic"/>
                          <a:sym typeface="Century Gothic"/>
                        </a:rPr>
                        <a:t>throbbing</a:t>
                      </a:r>
                      <a:endParaRPr sz="1800" b="1">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1800" b="1">
                          <a:latin typeface="Century Gothic"/>
                          <a:ea typeface="Century Gothic"/>
                          <a:cs typeface="Century Gothic"/>
                          <a:sym typeface="Century Gothic"/>
                        </a:rPr>
                        <a:t>trimmer</a:t>
                      </a:r>
                      <a:endParaRPr sz="1800" b="1">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1800" b="1">
                          <a:latin typeface="Century Gothic"/>
                          <a:ea typeface="Century Gothic"/>
                          <a:cs typeface="Century Gothic"/>
                          <a:sym typeface="Century Gothic"/>
                        </a:rPr>
                        <a:t>chatter</a:t>
                      </a:r>
                      <a:endParaRPr sz="1800" b="1">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2"/>
                  </a:ext>
                </a:extLst>
              </a:tr>
              <a:tr h="634725">
                <a:tc>
                  <a:txBody>
                    <a:bodyPr/>
                    <a:lstStyle/>
                    <a:p>
                      <a:pPr marL="0" lvl="0" indent="0" algn="ctr" rtl="0">
                        <a:spcBef>
                          <a:spcPts val="0"/>
                        </a:spcBef>
                        <a:spcAft>
                          <a:spcPts val="0"/>
                        </a:spcAft>
                        <a:buNone/>
                      </a:pPr>
                      <a:r>
                        <a:rPr lang="en" sz="1800" b="1">
                          <a:latin typeface="Century Gothic"/>
                          <a:ea typeface="Century Gothic"/>
                          <a:cs typeface="Century Gothic"/>
                          <a:sym typeface="Century Gothic"/>
                        </a:rPr>
                        <a:t>cutter</a:t>
                      </a:r>
                      <a:endParaRPr sz="1800" b="1">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1800" b="1">
                          <a:latin typeface="Century Gothic"/>
                          <a:ea typeface="Century Gothic"/>
                          <a:cs typeface="Century Gothic"/>
                          <a:sym typeface="Century Gothic"/>
                        </a:rPr>
                        <a:t>clogging</a:t>
                      </a:r>
                      <a:endParaRPr sz="1800" b="1">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1800" b="1">
                          <a:latin typeface="Century Gothic"/>
                          <a:ea typeface="Century Gothic"/>
                          <a:cs typeface="Century Gothic"/>
                          <a:sym typeface="Century Gothic"/>
                        </a:rPr>
                        <a:t>shipper</a:t>
                      </a:r>
                      <a:endParaRPr sz="1800" b="1">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3"/>
                  </a:ext>
                </a:extLst>
              </a:tr>
              <a:tr h="634725">
                <a:tc>
                  <a:txBody>
                    <a:bodyPr/>
                    <a:lstStyle/>
                    <a:p>
                      <a:pPr marL="0" lvl="0" indent="0" algn="ctr" rtl="0">
                        <a:spcBef>
                          <a:spcPts val="0"/>
                        </a:spcBef>
                        <a:spcAft>
                          <a:spcPts val="0"/>
                        </a:spcAft>
                        <a:buNone/>
                      </a:pPr>
                      <a:r>
                        <a:rPr lang="en" sz="1800" b="1">
                          <a:latin typeface="Century Gothic"/>
                          <a:ea typeface="Century Gothic"/>
                          <a:cs typeface="Century Gothic"/>
                          <a:sym typeface="Century Gothic"/>
                        </a:rPr>
                        <a:t>flopping</a:t>
                      </a:r>
                      <a:endParaRPr sz="1800" b="1">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1800" b="1">
                          <a:latin typeface="Century Gothic"/>
                          <a:ea typeface="Century Gothic"/>
                          <a:cs typeface="Century Gothic"/>
                          <a:sym typeface="Century Gothic"/>
                        </a:rPr>
                        <a:t>cuter</a:t>
                      </a:r>
                      <a:endParaRPr sz="1800" b="1">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1800" b="1">
                          <a:latin typeface="Century Gothic"/>
                          <a:ea typeface="Century Gothic"/>
                          <a:cs typeface="Century Gothic"/>
                          <a:sym typeface="Century Gothic"/>
                        </a:rPr>
                        <a:t>clipping</a:t>
                      </a:r>
                      <a:endParaRPr sz="1800" b="1">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4"/>
                  </a:ext>
                </a:extLst>
              </a:tr>
            </a:tbl>
          </a:graphicData>
        </a:graphic>
      </p:graphicFrame>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11D5191-FFA1-4DE4-937D-6EFC6998B945}"/>
</file>

<file path=customXml/itemProps2.xml><?xml version="1.0" encoding="utf-8"?>
<ds:datastoreItem xmlns:ds="http://schemas.openxmlformats.org/officeDocument/2006/customXml" ds:itemID="{47BF41F0-7336-49C4-86DE-E9061E6D96F3}"/>
</file>

<file path=customXml/itemProps3.xml><?xml version="1.0" encoding="utf-8"?>
<ds:datastoreItem xmlns:ds="http://schemas.openxmlformats.org/officeDocument/2006/customXml" ds:itemID="{35775429-54EC-4813-8648-C94EAAF951C8}"/>
</file>

<file path=docProps/app.xml><?xml version="1.0" encoding="utf-8"?>
<Properties xmlns="http://schemas.openxmlformats.org/officeDocument/2006/extended-properties" xmlns:vt="http://schemas.openxmlformats.org/officeDocument/2006/docPropsVTypes">
  <TotalTime>16</TotalTime>
  <Words>3728</Words>
  <Application>Microsoft Office PowerPoint</Application>
  <PresentationFormat>On-screen Show (16:9)</PresentationFormat>
  <Paragraphs>372</Paragraphs>
  <Slides>16</Slides>
  <Notes>16</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16</vt:i4>
      </vt:variant>
    </vt:vector>
  </HeadingPairs>
  <TitlesOfParts>
    <vt:vector size="21" baseType="lpstr">
      <vt:lpstr>Century Gothic</vt:lpstr>
      <vt:lpstr>Arial</vt:lpstr>
      <vt:lpstr>Calibri</vt:lpstr>
      <vt:lpstr>Office Theme</vt:lpstr>
      <vt:lpstr>Office Theme</vt:lpstr>
      <vt:lpstr>Grade 2: Module 2: Part 2: Cycle 9: Lesson 43 Teacher slide, before teaching.</vt:lpstr>
      <vt:lpstr>Grade 2: Module 2: Part 2: Cycle 9: Lesson 43 Teacher slide, before teaching.</vt:lpstr>
      <vt:lpstr>Grade 2: Module 2: Part 2: Cycle 9: Lesson 43 Teacher slide, before teaching.</vt:lpstr>
      <vt:lpstr>PowerPoint Presentation</vt:lpstr>
      <vt:lpstr>Transition Song</vt:lpstr>
      <vt:lpstr>Opening: Learning Targets</vt:lpstr>
      <vt:lpstr>Words Rule! </vt:lpstr>
      <vt:lpstr>Words Rule! </vt:lpstr>
      <vt:lpstr>Words Rule! Check Your Work</vt:lpstr>
      <vt:lpstr>Transition Song</vt:lpstr>
      <vt:lpstr>Work Time: Learning Targets</vt:lpstr>
      <vt:lpstr>Interactive Writing</vt:lpstr>
      <vt:lpstr>Reflection Time </vt:lpstr>
      <vt:lpstr>Transition Song</vt:lpstr>
      <vt:lpstr>Independent Work: Learning Targets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2: Part 2: Cycle 9: Lesson 43 Teacher slide, before teaching.</dc:title>
  <dc:creator>nbravo</dc:creator>
  <cp:lastModifiedBy>me@briannadasilva.com</cp:lastModifiedBy>
  <cp:revision>4</cp:revision>
  <dcterms:modified xsi:type="dcterms:W3CDTF">2018-12-12T15:36:03Z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