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0.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1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22.xml" ContentType="application/vnd.openxmlformats-officedocument.presentationml.slideLayout+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3.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65AABFA9-6A30-4606-B9E7-769729FE4E41}">
  <a:tblStyle styleId="{65AABFA9-6A30-4606-B9E7-769729FE4E41}"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149" autoAdjust="0"/>
  </p:normalViewPr>
  <p:slideViewPr>
    <p:cSldViewPr snapToGrid="0">
      <p:cViewPr varScale="1">
        <p:scale>
          <a:sx n="46" d="100"/>
          <a:sy n="46" d="100"/>
        </p:scale>
        <p:origin x="-456"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2.xml"/><Relationship Id="rId12" Type="http://schemas.openxmlformats.org/officeDocument/2006/relationships/slide" Target="slides/slide10.xml"/><Relationship Id="rId17" Type="http://schemas.openxmlformats.org/officeDocument/2006/relationships/viewProps" Target="viewProps.xml"/><Relationship Id="rId7" Type="http://schemas.openxmlformats.org/officeDocument/2006/relationships/slide" Target="slides/slide5.xml"/><Relationship Id="rId16" Type="http://schemas.openxmlformats.org/officeDocument/2006/relationships/presProps" Target="presProps.xml"/><Relationship Id="rId2" Type="http://schemas.openxmlformats.org/officeDocument/2006/relationships/slideMaster" Target="slideMasters/slideMaster2.xml"/><Relationship Id="rId20" Type="http://schemas.openxmlformats.org/officeDocument/2006/relationships/customXml" Target="../customXml/item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printerSettings" Target="printerSettings/printerSettings1.bin"/><Relationship Id="rId5" Type="http://schemas.openxmlformats.org/officeDocument/2006/relationships/slide" Target="slides/slide3.xml"/><Relationship Id="rId19" Type="http://schemas.openxmlformats.org/officeDocument/2006/relationships/tableStyles" Target="tableStyles.xml"/><Relationship Id="rId10" Type="http://schemas.openxmlformats.org/officeDocument/2006/relationships/slide" Target="slides/slide8.xml"/><Relationship Id="rId1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22"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41059178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write the draft of their position paper about a screen time recommendation for the AAP. In the previous four lessons, students used the planner to shape their paper, organize evidence from their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and critique one another’s work. At this point, students need time to craft their essay.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a list of the resources available to help students write their essays.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written assuming that computers are available to draft the position paper to make later revisions easier. If using computers is not possible in your classroom, consider giving students more time to handwrite their essays. If students are handwriting, encourage them to double-space, as it will make revision easier.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students will produce this essay draft independently, it is used as an assessment for “Claim and Reasons” and “Command of Evidence” on the </a:t>
            </a:r>
            <a:r>
              <a:rPr lang="en" sz="1200" b="1" dirty="0">
                <a:solidFill>
                  <a:schemeClr val="dk1"/>
                </a:solidFill>
                <a:latin typeface="Calibri"/>
                <a:ea typeface="Calibri"/>
                <a:cs typeface="Calibri"/>
                <a:sym typeface="Calibri"/>
              </a:rPr>
              <a:t>NYS Grades 6–8 Expository Writing Evaluation Rubric</a:t>
            </a:r>
            <a:r>
              <a:rPr lang="en" sz="1200" dirty="0">
                <a:solidFill>
                  <a:schemeClr val="dk1"/>
                </a:solidFill>
                <a:latin typeface="Calibri"/>
                <a:ea typeface="Calibri"/>
                <a:cs typeface="Calibri"/>
                <a:sym typeface="Calibri"/>
              </a:rPr>
              <a:t> (position paper argument version). Return the essay drafts with feedback in Lesson 7.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written as a timed, on-demand drafting experience not only to keep management of the drafting process simple for the teacher, but also to give students “solo” experience in writing under timed, on-demand circumstances. When considering the needs of your students, however, use your professional judgment in modifying the drafting experience to be reasonable and equitable.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Lesson 6, students are asked to complete an independent reading project, which they will begin in this lesson. See Lesson 6 Teaching Notes for more information about this project.</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1625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smtClean="0">
                <a:solidFill>
                  <a:schemeClr val="dk1"/>
                </a:solidFill>
                <a:latin typeface="Calibri"/>
                <a:ea typeface="Calibri"/>
                <a:cs typeface="Calibri"/>
                <a:sym typeface="Calibri"/>
              </a:rPr>
              <a:t> </a:t>
            </a:r>
            <a:r>
              <a:rPr lang="en" sz="1200" b="1"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Assess students’ essay draft for “Claim and Reasons” and “Command of Evidence” on the position paper rubric. Be prepared by Lesson 7 to return the position paper drafts with feedback and the rubric. For assessment purposes, focus on just the top two rows of the rubric. However, keep an eye out for common organization or convention mistakes in the essays. In Lesson 8, you can address these common errors in a mini lesson when students revise.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02" name="Google Shape;202;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4131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10" name="Google Shape;210;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6234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Mid-Unit 3 Assessment: Position Paper Prompt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NYS Grades 6–8 Expository Writing Evaluation Rubric</a:t>
            </a:r>
            <a:r>
              <a:rPr lang="en" sz="1200" dirty="0">
                <a:solidFill>
                  <a:schemeClr val="dk1"/>
                </a:solidFill>
                <a:latin typeface="Calibri"/>
                <a:ea typeface="Calibri"/>
                <a:cs typeface="Calibri"/>
                <a:sym typeface="Calibri"/>
              </a:rPr>
              <a:t> (position paper argument version; from Lesson 1;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Independent Reading Cheat Sheet Planner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Position Paper Planner </a:t>
            </a:r>
            <a:r>
              <a:rPr lang="en" sz="1200" dirty="0">
                <a:solidFill>
                  <a:schemeClr val="dk1"/>
                </a:solidFill>
                <a:latin typeface="Calibri"/>
                <a:ea typeface="Calibri"/>
                <a:cs typeface="Calibri"/>
                <a:sym typeface="Calibri"/>
              </a:rPr>
              <a:t>(from Lesson 4; returned here with teacher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(from Unit 2,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position paper “Facebook: Not for Kids”</a:t>
            </a:r>
            <a:r>
              <a:rPr lang="en" sz="1200" dirty="0">
                <a:solidFill>
                  <a:schemeClr val="dk1"/>
                </a:solidFill>
                <a:latin typeface="Calibri"/>
                <a:ea typeface="Calibri"/>
                <a:cs typeface="Calibri"/>
                <a:sym typeface="Calibri"/>
              </a:rPr>
              <a:t> (from Lesson 1;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think about how students will submit their drafts at the end of class: printing, saving to a server, emailing, etc. </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0558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a:t>
            </a:r>
            <a:r>
              <a:rPr lang="en" sz="1200" dirty="0" smtClean="0">
                <a:solidFill>
                  <a:schemeClr val="dk1"/>
                </a:solidFill>
                <a:latin typeface="Calibri"/>
                <a:ea typeface="Calibri"/>
                <a:cs typeface="Calibri"/>
                <a:sym typeface="Calibri"/>
              </a:rPr>
              <a:t>preparation: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r>
              <a:rPr lang="en" sz="1200" b="1"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28485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821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1111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benefits all students, but research shows it helps struggling students the most.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t>
            </a:r>
            <a:r>
              <a:rPr lang="en" sz="1200" b="0" dirty="0">
                <a:solidFill>
                  <a:schemeClr val="dk1"/>
                </a:solidFill>
                <a:latin typeface="Calibri"/>
                <a:ea typeface="Calibri"/>
                <a:cs typeface="Calibri"/>
                <a:sym typeface="Calibri"/>
              </a:rPr>
              <a:t>computers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take out their </a:t>
            </a:r>
            <a:r>
              <a:rPr lang="en" sz="1200" b="1" dirty="0">
                <a:solidFill>
                  <a:schemeClr val="dk1"/>
                </a:solidFill>
                <a:latin typeface="Calibri"/>
                <a:ea typeface="Calibri"/>
                <a:cs typeface="Calibri"/>
                <a:sym typeface="Calibri"/>
              </a:rPr>
              <a:t>Position Paper Planners </a:t>
            </a:r>
            <a:r>
              <a:rPr lang="en" sz="1200" dirty="0">
                <a:solidFill>
                  <a:schemeClr val="dk1"/>
                </a:solidFill>
                <a:latin typeface="Calibri"/>
                <a:ea typeface="Calibri"/>
                <a:cs typeface="Calibri"/>
                <a:sym typeface="Calibri"/>
              </a:rPr>
              <a:t>and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otebooks</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i="0" dirty="0" smtClean="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1702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Model Read-Aloud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 portion of the model position paper just prior to writing will help reinforce good writing for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text and the </a:t>
            </a:r>
            <a:r>
              <a:rPr lang="en" sz="1200" b="0" dirty="0">
                <a:solidFill>
                  <a:schemeClr val="dk1"/>
                </a:solidFill>
                <a:latin typeface="Calibri"/>
                <a:ea typeface="Calibri"/>
                <a:cs typeface="Calibri"/>
                <a:sym typeface="Calibri"/>
              </a:rPr>
              <a:t>“Facebook: Not for Kids” </a:t>
            </a:r>
            <a:r>
              <a:rPr lang="en" sz="1200" dirty="0">
                <a:solidFill>
                  <a:schemeClr val="dk1"/>
                </a:solidFill>
                <a:latin typeface="Calibri"/>
                <a:ea typeface="Calibri"/>
                <a:cs typeface="Calibri"/>
                <a:sym typeface="Calibri"/>
              </a:rPr>
              <a:t>excerpt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72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87e0e11c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87e0e11c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35-40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Mid-Unit 3 Assessment: First Draft of Position Paper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One of the goals of the scaffolding in the previous lessons is to support all students in writing their essays, including SPED and ELL students. As much as possible, this draft should be done independently. However, there is space during Work Time A to check in with students who need more support. For ideas, please refer to “Support for Any Students Who Need It” below.</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3 Assessment: Position Paper Prompt.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in what form (email, printed, saved to server, etc.) they will be turning in their draft at the end of the class.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Continually remind students to save their work, and support them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a few minutes remain, remind students to save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this is an assessment, look for for students to work independently.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give more support, consider: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Prompting students to look at their essay planner to remind them of their claim and/or the evidence they </a:t>
            </a:r>
            <a:r>
              <a:rPr lang="en" sz="1200" dirty="0" smtClean="0">
                <a:solidFill>
                  <a:schemeClr val="dk1"/>
                </a:solidFill>
                <a:latin typeface="Calibri"/>
                <a:ea typeface="Calibri"/>
                <a:cs typeface="Calibri"/>
                <a:sym typeface="Calibri"/>
              </a:rPr>
              <a:t>gathered</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questions like: “How does that evidence support your claim?” or “How are those ideas connected?”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Reminding them of helpful resources </a:t>
            </a:r>
            <a:r>
              <a:rPr lang="en" sz="1200" dirty="0" smtClean="0">
                <a:solidFill>
                  <a:schemeClr val="dk1"/>
                </a:solidFill>
                <a:latin typeface="Calibri"/>
                <a:ea typeface="Calibri"/>
                <a:cs typeface="Calibri"/>
                <a:sym typeface="Calibri"/>
              </a:rPr>
              <a:t>available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SPED and ELL students more time to complete their draft.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6714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a64a68ed1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a64a68ed1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Collect First Draft Position Papers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praise for behaviors or thinking you noticed during class. Emphasize ways in which they are showing stamina as writers.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look forward to reading their drafts.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Independent Reading Cheat Sheet Planner.</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permits, review the </a:t>
            </a:r>
            <a:r>
              <a:rPr lang="en" sz="1200" b="1" dirty="0">
                <a:solidFill>
                  <a:schemeClr val="dk1"/>
                </a:solidFill>
                <a:latin typeface="Calibri"/>
                <a:ea typeface="Calibri"/>
                <a:cs typeface="Calibri"/>
                <a:sym typeface="Calibri"/>
              </a:rPr>
              <a:t>Cheat Sheet Planner</a:t>
            </a:r>
            <a:r>
              <a:rPr lang="en" sz="1200" dirty="0">
                <a:solidFill>
                  <a:schemeClr val="dk1"/>
                </a:solidFill>
                <a:latin typeface="Calibri"/>
                <a:ea typeface="Calibri"/>
                <a:cs typeface="Calibri"/>
                <a:sym typeface="Calibri"/>
              </a:rPr>
              <a:t> with students and let them know they will have Lesson 6 to work on their final form.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256553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263400"/>
          </a:xfrm>
          <a:prstGeom prst="rect">
            <a:avLst/>
          </a:prstGeom>
        </p:spPr>
        <p:txBody>
          <a:bodyPr spcFirstLastPara="1" wrap="square" lIns="68575" tIns="34275" rIns="68575" bIns="34275" anchor="t" anchorCtr="0">
            <a:noAutofit/>
          </a:bodyPr>
          <a:lstStyle/>
          <a:p>
            <a:pPr marL="457200" lvl="0" indent="-330200" algn="l" rtl="0">
              <a:lnSpc>
                <a:spcPct val="100000"/>
              </a:lnSpc>
              <a:spcBef>
                <a:spcPts val="0"/>
              </a:spcBef>
              <a:spcAft>
                <a:spcPts val="0"/>
              </a:spcAft>
              <a:buSzPts val="1600"/>
              <a:buFont typeface="Century Gothic"/>
              <a:buChar char="•"/>
            </a:pPr>
            <a:r>
              <a:rPr lang="en" sz="1600"/>
              <a:t>This lesson will take approximately 50-55 minutes to complete. </a:t>
            </a:r>
            <a:endParaRPr sz="1600"/>
          </a:p>
          <a:p>
            <a:pPr marL="457200" lvl="0" indent="-330200" algn="l" rtl="0">
              <a:lnSpc>
                <a:spcPct val="100000"/>
              </a:lnSpc>
              <a:spcBef>
                <a:spcPts val="1000"/>
              </a:spcBef>
              <a:spcAft>
                <a:spcPts val="0"/>
              </a:spcAft>
              <a:buSzPts val="1600"/>
              <a:buFont typeface="Calibri"/>
              <a:buChar char="•"/>
            </a:pPr>
            <a:r>
              <a:rPr lang="en" sz="1600"/>
              <a:t>The purpose of this lesson is for students to write the draft of their position paper about a screen time recommendation for the AAP.</a:t>
            </a:r>
            <a:endParaRPr sz="1600"/>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30200" algn="l" rtl="0">
              <a:lnSpc>
                <a:spcPct val="100000"/>
              </a:lnSpc>
              <a:spcBef>
                <a:spcPts val="1000"/>
              </a:spcBef>
              <a:spcAft>
                <a:spcPts val="0"/>
              </a:spcAft>
              <a:buSzPts val="1600"/>
              <a:buChar char="•"/>
            </a:pPr>
            <a:r>
              <a:rPr lang="en" sz="1600"/>
              <a:t>I can write an organized position paper about the effects of screen time on the teen brain. </a:t>
            </a:r>
            <a:endParaRPr sz="1600"/>
          </a:p>
          <a:p>
            <a:pPr marL="457200" lvl="0" indent="-330200" algn="l" rtl="0">
              <a:lnSpc>
                <a:spcPct val="100000"/>
              </a:lnSpc>
              <a:spcBef>
                <a:spcPts val="0"/>
              </a:spcBef>
              <a:spcAft>
                <a:spcPts val="0"/>
              </a:spcAft>
              <a:buSzPts val="1600"/>
              <a:buChar char="•"/>
            </a:pPr>
            <a:r>
              <a:rPr lang="en" sz="1600"/>
              <a:t>In my essay, I can support my claim with reasons, details, and quotes from research. </a:t>
            </a:r>
            <a:endParaRPr sz="1600"/>
          </a:p>
          <a:p>
            <a:pPr marL="457200" lvl="0" indent="-330200" algn="l" rtl="0">
              <a:lnSpc>
                <a:spcPct val="100000"/>
              </a:lnSpc>
              <a:spcBef>
                <a:spcPts val="0"/>
              </a:spcBef>
              <a:spcAft>
                <a:spcPts val="0"/>
              </a:spcAft>
              <a:buSzPts val="1600"/>
              <a:buChar char="•"/>
            </a:pPr>
            <a:r>
              <a:rPr lang="en" sz="1600"/>
              <a:t>In my essay, I can explain how my evidence/reasoning supports my claim. </a:t>
            </a:r>
            <a:endParaRPr sz="16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5" name="Google Shape;205;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06" name="Google Shape;206;p34"/>
          <p:cNvSpPr txBox="1">
            <a:spLocks noGrp="1"/>
          </p:cNvSpPr>
          <p:nvPr>
            <p:ph type="body" idx="1"/>
          </p:nvPr>
        </p:nvSpPr>
        <p:spPr>
          <a:xfrm>
            <a:off x="311700" y="1381075"/>
            <a:ext cx="8520600" cy="3263400"/>
          </a:xfrm>
          <a:prstGeom prst="rect">
            <a:avLst/>
          </a:prstGeom>
        </p:spPr>
        <p:txBody>
          <a:bodyPr spcFirstLastPara="1" wrap="square" lIns="68575" tIns="34275" rIns="68575" bIns="34275" anchor="t" anchorCtr="0">
            <a:noAutofit/>
          </a:bodyPr>
          <a:lstStyle/>
          <a:p>
            <a:pPr marL="457200" lvl="0" indent="0" algn="l" rtl="0">
              <a:lnSpc>
                <a:spcPct val="100000"/>
              </a:lnSpc>
              <a:spcBef>
                <a:spcPts val="0"/>
              </a:spcBef>
              <a:spcAft>
                <a:spcPts val="0"/>
              </a:spcAft>
              <a:buNone/>
            </a:pPr>
            <a:r>
              <a:rPr lang="en" sz="1800"/>
              <a:t>Complete the draft of your</a:t>
            </a:r>
            <a:r>
              <a:rPr lang="en" sz="1800" b="1"/>
              <a:t> Independent Reading Cheat Sheet Planner</a:t>
            </a:r>
            <a:r>
              <a:rPr lang="en" sz="1800"/>
              <a:t> so you can do your best revision tomorrow. Remember to bring your books and your drafts!</a:t>
            </a:r>
            <a:endParaRPr sz="1800" b="1"/>
          </a:p>
          <a:p>
            <a:pPr marL="0" lvl="0" indent="0" algn="l" rtl="0">
              <a:lnSpc>
                <a:spcPct val="100000"/>
              </a:lnSpc>
              <a:spcBef>
                <a:spcPts val="0"/>
              </a:spcBef>
              <a:spcAft>
                <a:spcPts val="0"/>
              </a:spcAft>
              <a:buNone/>
            </a:pPr>
            <a:endParaRPr sz="1600"/>
          </a:p>
        </p:txBody>
      </p:sp>
      <p:pic>
        <p:nvPicPr>
          <p:cNvPr id="6" name="Google Shape;167;p29"/>
          <p:cNvPicPr preferRelativeResize="0"/>
          <p:nvPr/>
        </p:nvPicPr>
        <p:blipFill>
          <a:blip r:embed="rId3">
            <a:alphaModFix/>
          </a:blip>
          <a:stretch>
            <a:fillRect/>
          </a:stretch>
        </p:blipFill>
        <p:spPr>
          <a:xfrm>
            <a:off x="8249974" y="84919"/>
            <a:ext cx="857328" cy="82195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3" name="Google Shape;213;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14" name="Google Shape;214;p35"/>
          <p:cNvGraphicFramePr/>
          <p:nvPr/>
        </p:nvGraphicFramePr>
        <p:xfrm>
          <a:off x="577191" y="1248212"/>
          <a:ext cx="7989600" cy="3230175"/>
        </p:xfrm>
        <a:graphic>
          <a:graphicData uri="http://schemas.openxmlformats.org/drawingml/2006/table">
            <a:tbl>
              <a:tblPr firstRow="1" bandRow="1">
                <a:noFill/>
                <a:tableStyleId>{65AABFA9-6A30-4606-B9E7-769729FE4E41}</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235500" y="181775"/>
            <a:ext cx="89223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 </a:t>
            </a:r>
            <a:r>
              <a:rPr lang="en" b="1">
                <a:solidFill>
                  <a:schemeClr val="dk1"/>
                </a:solidFill>
                <a:latin typeface="Century Gothic"/>
                <a:ea typeface="Century Gothic"/>
                <a:cs typeface="Century Gothic"/>
                <a:sym typeface="Century Gothic"/>
              </a:rPr>
              <a:t>Preparing for Lesson 5:</a:t>
            </a: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a:solidFill>
                  <a:schemeClr val="dk1"/>
                </a:solidFill>
                <a:latin typeface="Century Gothic"/>
                <a:ea typeface="Century Gothic"/>
                <a:cs typeface="Century Gothic"/>
                <a:sym typeface="Century Gothic"/>
              </a:rPr>
              <a:t>Materials and classroom preparation:</a:t>
            </a:r>
            <a:endParaRPr>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Position Paper Planner </a:t>
            </a:r>
            <a:r>
              <a:rPr lang="en" sz="1800">
                <a:solidFill>
                  <a:schemeClr val="dk1"/>
                </a:solidFill>
                <a:latin typeface="Century Gothic"/>
                <a:ea typeface="Century Gothic"/>
                <a:cs typeface="Century Gothic"/>
                <a:sym typeface="Century Gothic"/>
              </a:rPr>
              <a:t>(from Lesson 4; returned here with teacher feedback)</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Researcher’s notebook</a:t>
            </a:r>
            <a:r>
              <a:rPr lang="en" sz="1800">
                <a:solidFill>
                  <a:schemeClr val="dk1"/>
                </a:solidFill>
                <a:latin typeface="Century Gothic"/>
                <a:ea typeface="Century Gothic"/>
                <a:cs typeface="Century Gothic"/>
                <a:sym typeface="Century Gothic"/>
              </a:rPr>
              <a:t> (from Unit 2, Lesson 3)</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Model position paper “Facebook: Not for Kids”</a:t>
            </a:r>
            <a:r>
              <a:rPr lang="en" sz="1800">
                <a:solidFill>
                  <a:schemeClr val="dk1"/>
                </a:solidFill>
                <a:latin typeface="Century Gothic"/>
                <a:ea typeface="Century Gothic"/>
                <a:cs typeface="Century Gothic"/>
                <a:sym typeface="Century Gothic"/>
              </a:rPr>
              <a:t> (from Lesson 1; one to display)</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Mid-Unit 3 Assessment: Position Paper Prompt</a:t>
            </a:r>
            <a:r>
              <a:rPr lang="en" sz="1800">
                <a:solidFill>
                  <a:schemeClr val="dk1"/>
                </a:solidFill>
                <a:latin typeface="Century Gothic"/>
                <a:ea typeface="Century Gothic"/>
                <a:cs typeface="Century Gothic"/>
                <a:sym typeface="Century Gothic"/>
              </a:rPr>
              <a:t> (one per student)</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Document camera</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NYS Grades 6–8 Expository Writing Evaluation Rubric</a:t>
            </a:r>
            <a:r>
              <a:rPr lang="en" sz="1800">
                <a:solidFill>
                  <a:schemeClr val="dk1"/>
                </a:solidFill>
                <a:latin typeface="Century Gothic"/>
                <a:ea typeface="Century Gothic"/>
                <a:cs typeface="Century Gothic"/>
                <a:sym typeface="Century Gothic"/>
              </a:rPr>
              <a:t> (position paper argument version; from Lesson 1; for teacher reference)</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Independent Reading Cheat Sheet Planner </a:t>
            </a:r>
            <a:r>
              <a:rPr lang="en" sz="1800">
                <a:solidFill>
                  <a:schemeClr val="dk1"/>
                </a:solidFill>
                <a:latin typeface="Century Gothic"/>
                <a:ea typeface="Century Gothic"/>
                <a:cs typeface="Century Gothic"/>
                <a:sym typeface="Century Gothic"/>
              </a:rPr>
              <a:t>(one per student)</a:t>
            </a: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5</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a:t>
            </a:r>
            <a:r>
              <a:rPr lang="en" sz="1800" dirty="0" smtClean="0">
                <a:solidFill>
                  <a:srgbClr val="000000"/>
                </a:solidFill>
                <a:latin typeface="Century Gothic"/>
                <a:ea typeface="Century Gothic"/>
                <a:cs typeface="Century Gothic"/>
                <a:sym typeface="Century Gothic"/>
              </a:rPr>
              <a:t>preparation:</a:t>
            </a:r>
            <a:r>
              <a:rPr lang="en-US" sz="1800" dirty="0">
                <a:latin typeface="Century Gothic"/>
                <a:ea typeface="Century Gothic"/>
                <a:cs typeface="Century Gothic"/>
                <a:sym typeface="Century Gothic"/>
              </a:rPr>
              <a:t> </a:t>
            </a:r>
            <a:r>
              <a:rPr lang="en" sz="1600" dirty="0" smtClean="0">
                <a:solidFill>
                  <a:schemeClr val="dk1"/>
                </a:solidFill>
                <a:latin typeface="Century Gothic"/>
                <a:ea typeface="Century Gothic"/>
                <a:cs typeface="Century Gothic"/>
                <a:sym typeface="Century Gothic"/>
              </a:rPr>
              <a:t>None</a:t>
            </a:r>
            <a:r>
              <a:rPr lang="en-US" sz="1600" dirty="0" smtClean="0">
                <a:solidFill>
                  <a:schemeClr val="dk1"/>
                </a:solidFill>
                <a:latin typeface="Century Gothic"/>
                <a:ea typeface="Century Gothic"/>
                <a:cs typeface="Century Gothic"/>
                <a:sym typeface="Century Gothic"/>
              </a:rPr>
              <a:t>.</a:t>
            </a:r>
            <a:endParaRPr sz="1600" dirty="0">
              <a:solidFill>
                <a:schemeClr val="dk1"/>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600" dirty="0">
              <a:solidFill>
                <a:schemeClr val="dk1"/>
              </a:solidFill>
              <a:highlight>
                <a:srgbClr val="FFFF00"/>
              </a:highlight>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5</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Writing the drafts of our position papers about screen time recommendations for the AAP.</a:t>
            </a:r>
            <a:endParaRPr sz="1800" b="1">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You have already used your planner to shape your paper, organize evidence from your Researcher’s Notebook, and critique one another’s work. At this point, you are more than ready to demonstrate your essay writing skills!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49974" y="84919"/>
            <a:ext cx="857328" cy="82195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learning targets</a:t>
            </a:r>
            <a:endParaRPr sz="2800" b="1" i="1" dirty="0"/>
          </a:p>
        </p:txBody>
      </p:sp>
      <p:sp>
        <p:nvSpPr>
          <p:cNvPr id="174" name="Google Shape;174;p30"/>
          <p:cNvSpPr txBox="1"/>
          <p:nvPr/>
        </p:nvSpPr>
        <p:spPr>
          <a:xfrm>
            <a:off x="683900" y="1154075"/>
            <a:ext cx="7802100" cy="349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Please take out your </a:t>
            </a:r>
            <a:r>
              <a:rPr lang="en" sz="1800" b="1" dirty="0">
                <a:latin typeface="Century Gothic"/>
                <a:ea typeface="Century Gothic"/>
                <a:cs typeface="Century Gothic"/>
                <a:sym typeface="Century Gothic"/>
              </a:rPr>
              <a:t>Position Paper Planner</a:t>
            </a:r>
            <a:r>
              <a:rPr lang="en" sz="1800" dirty="0">
                <a:latin typeface="Century Gothic"/>
                <a:ea typeface="Century Gothic"/>
                <a:cs typeface="Century Gothic"/>
                <a:sym typeface="Century Gothic"/>
              </a:rPr>
              <a:t> and your </a:t>
            </a:r>
            <a:r>
              <a:rPr lang="en-US" sz="1800" b="1" dirty="0">
                <a:latin typeface="Century Gothic"/>
                <a:ea typeface="Century Gothic"/>
                <a:cs typeface="Century Gothic"/>
                <a:sym typeface="Century Gothic"/>
              </a:rPr>
              <a:t>r</a:t>
            </a:r>
            <a:r>
              <a:rPr lang="en" sz="1800" b="1" dirty="0" smtClean="0">
                <a:latin typeface="Century Gothic"/>
                <a:ea typeface="Century Gothic"/>
                <a:cs typeface="Century Gothic"/>
                <a:sym typeface="Century Gothic"/>
              </a:rPr>
              <a:t>esearcher’s </a:t>
            </a:r>
            <a:r>
              <a:rPr lang="en-US" sz="1800" b="1" dirty="0">
                <a:latin typeface="Century Gothic"/>
                <a:ea typeface="Century Gothic"/>
                <a:cs typeface="Century Gothic"/>
                <a:sym typeface="Century Gothic"/>
              </a:rPr>
              <a:t>n</a:t>
            </a:r>
            <a:r>
              <a:rPr lang="en" sz="1800" b="1" dirty="0" smtClean="0">
                <a:latin typeface="Century Gothic"/>
                <a:ea typeface="Century Gothic"/>
                <a:cs typeface="Century Gothic"/>
                <a:sym typeface="Century Gothic"/>
              </a:rPr>
              <a:t>otebook</a:t>
            </a:r>
            <a:r>
              <a:rPr lang="en" sz="1800" b="1" dirty="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Our learning targets for today are:</a:t>
            </a:r>
            <a:endParaRPr sz="1800" dirty="0">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 can write an organized position paper about the effects of screen time on the teen brain. </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In my essay, I can support my claim with reasons, details, and quotes from research. </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In my essay, I can explain how my evidence/reasoning supports my claim. </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These learning targets build on the work you did in the last four lessons.</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49974" y="84919"/>
            <a:ext cx="857328" cy="82195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1"/>
          <p:cNvSpPr txBox="1">
            <a:spLocks noGrp="1"/>
          </p:cNvSpPr>
          <p:nvPr>
            <p:ph type="title"/>
          </p:nvPr>
        </p:nvSpPr>
        <p:spPr>
          <a:xfrm>
            <a:off x="628650" y="273850"/>
            <a:ext cx="7407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part of the </a:t>
            </a:r>
            <a:r>
              <a:rPr lang="en" sz="2800" b="1" dirty="0"/>
              <a:t>model position paper</a:t>
            </a:r>
            <a:endParaRPr sz="2800" b="1" i="1" dirty="0"/>
          </a:p>
        </p:txBody>
      </p:sp>
      <p:sp>
        <p:nvSpPr>
          <p:cNvPr id="180" name="Google Shape;180;p31"/>
          <p:cNvSpPr txBox="1"/>
          <p:nvPr/>
        </p:nvSpPr>
        <p:spPr>
          <a:xfrm>
            <a:off x="628650" y="1403275"/>
            <a:ext cx="3370200" cy="332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Let’s take a look at an excerpt of the </a:t>
            </a:r>
            <a:r>
              <a:rPr lang="en" sz="1600" b="1" dirty="0">
                <a:solidFill>
                  <a:schemeClr val="dk1"/>
                </a:solidFill>
                <a:latin typeface="Century Gothic"/>
                <a:ea typeface="Century Gothic"/>
                <a:cs typeface="Century Gothic"/>
                <a:sym typeface="Century Gothic"/>
              </a:rPr>
              <a:t>model position paper</a:t>
            </a:r>
            <a:r>
              <a:rPr lang="en" sz="1600" dirty="0">
                <a:solidFill>
                  <a:schemeClr val="dk1"/>
                </a:solidFill>
                <a:latin typeface="Century Gothic"/>
                <a:ea typeface="Century Gothic"/>
                <a:cs typeface="Century Gothic"/>
                <a:sym typeface="Century Gothic"/>
              </a:rPr>
              <a:t> </a:t>
            </a:r>
            <a:r>
              <a:rPr lang="en" sz="1600" b="1" dirty="0">
                <a:solidFill>
                  <a:schemeClr val="dk1"/>
                </a:solidFill>
                <a:latin typeface="Century Gothic"/>
                <a:ea typeface="Century Gothic"/>
                <a:cs typeface="Century Gothic"/>
                <a:sym typeface="Century Gothic"/>
              </a:rPr>
              <a:t>“Facebook: Not for Kids.” </a:t>
            </a:r>
            <a:r>
              <a:rPr lang="en" sz="1600" dirty="0">
                <a:solidFill>
                  <a:schemeClr val="dk1"/>
                </a:solidFill>
                <a:latin typeface="Century Gothic"/>
                <a:ea typeface="Century Gothic"/>
                <a:cs typeface="Century Gothic"/>
                <a:sym typeface="Century Gothic"/>
              </a:rPr>
              <a:t>Your teacher will read through the last body paragraph and conclusion to remind you of good writing before you begin writing your own essays.</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Notice the way the author reasons all the way through an argument with “if/then” statements.</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pic>
        <p:nvPicPr>
          <p:cNvPr id="182" name="Google Shape;182;p31"/>
          <p:cNvPicPr preferRelativeResize="0"/>
          <p:nvPr/>
        </p:nvPicPr>
        <p:blipFill>
          <a:blip r:embed="rId3">
            <a:alphaModFix/>
          </a:blip>
          <a:stretch>
            <a:fillRect/>
          </a:stretch>
        </p:blipFill>
        <p:spPr>
          <a:xfrm>
            <a:off x="3846450" y="1572850"/>
            <a:ext cx="5051950" cy="1698376"/>
          </a:xfrm>
          <a:prstGeom prst="rect">
            <a:avLst/>
          </a:prstGeom>
          <a:noFill/>
          <a:ln>
            <a:noFill/>
          </a:ln>
        </p:spPr>
      </p:pic>
      <p:pic>
        <p:nvPicPr>
          <p:cNvPr id="183" name="Google Shape;183;p31"/>
          <p:cNvPicPr preferRelativeResize="0"/>
          <p:nvPr/>
        </p:nvPicPr>
        <p:blipFill>
          <a:blip r:embed="rId4">
            <a:alphaModFix/>
          </a:blip>
          <a:stretch>
            <a:fillRect/>
          </a:stretch>
        </p:blipFill>
        <p:spPr>
          <a:xfrm>
            <a:off x="3846450" y="3131233"/>
            <a:ext cx="5297550" cy="1065517"/>
          </a:xfrm>
          <a:prstGeom prst="rect">
            <a:avLst/>
          </a:prstGeom>
          <a:noFill/>
          <a:ln>
            <a:noFill/>
          </a:ln>
        </p:spPr>
      </p:pic>
      <p:pic>
        <p:nvPicPr>
          <p:cNvPr id="7" name="Google Shape;167;p29"/>
          <p:cNvPicPr preferRelativeResize="0"/>
          <p:nvPr/>
        </p:nvPicPr>
        <p:blipFill>
          <a:blip r:embed="rId5">
            <a:alphaModFix/>
          </a:blip>
          <a:stretch>
            <a:fillRect/>
          </a:stretch>
        </p:blipFill>
        <p:spPr>
          <a:xfrm>
            <a:off x="8249974" y="84919"/>
            <a:ext cx="857328" cy="82195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542350" y="174600"/>
            <a:ext cx="72018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write our position paper draft</a:t>
            </a:r>
            <a:endParaRPr sz="2800" b="1" i="1" dirty="0"/>
          </a:p>
        </p:txBody>
      </p:sp>
      <p:pic>
        <p:nvPicPr>
          <p:cNvPr id="190" name="Google Shape;190;p32"/>
          <p:cNvPicPr preferRelativeResize="0"/>
          <p:nvPr/>
        </p:nvPicPr>
        <p:blipFill>
          <a:blip r:embed="rId3">
            <a:alphaModFix/>
          </a:blip>
          <a:stretch>
            <a:fillRect/>
          </a:stretch>
        </p:blipFill>
        <p:spPr>
          <a:xfrm>
            <a:off x="5333319" y="1268050"/>
            <a:ext cx="3637582" cy="3324000"/>
          </a:xfrm>
          <a:prstGeom prst="rect">
            <a:avLst/>
          </a:prstGeom>
          <a:noFill/>
          <a:ln>
            <a:noFill/>
          </a:ln>
        </p:spPr>
      </p:pic>
      <p:sp>
        <p:nvSpPr>
          <p:cNvPr id="191" name="Google Shape;191;p32"/>
          <p:cNvSpPr txBox="1"/>
          <p:nvPr/>
        </p:nvSpPr>
        <p:spPr>
          <a:xfrm>
            <a:off x="542350" y="1218425"/>
            <a:ext cx="5003700" cy="332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latin typeface="Century Gothic"/>
                <a:ea typeface="Century Gothic"/>
                <a:cs typeface="Century Gothic"/>
                <a:sym typeface="Century Gothic"/>
              </a:rPr>
              <a:t>Today you will complete a draft of your position paper, </a:t>
            </a:r>
            <a:r>
              <a:rPr lang="en-US" sz="1500" dirty="0" smtClean="0">
                <a:latin typeface="Century Gothic"/>
                <a:ea typeface="Century Gothic"/>
                <a:cs typeface="Century Gothic"/>
                <a:sym typeface="Century Gothic"/>
              </a:rPr>
              <a:t>which </a:t>
            </a:r>
            <a:r>
              <a:rPr lang="en" sz="1500" dirty="0" smtClean="0">
                <a:latin typeface="Century Gothic"/>
                <a:ea typeface="Century Gothic"/>
                <a:cs typeface="Century Gothic"/>
                <a:sym typeface="Century Gothic"/>
              </a:rPr>
              <a:t>will </a:t>
            </a:r>
            <a:r>
              <a:rPr lang="en" sz="1500" dirty="0">
                <a:latin typeface="Century Gothic"/>
                <a:ea typeface="Century Gothic"/>
                <a:cs typeface="Century Gothic"/>
                <a:sym typeface="Century Gothic"/>
              </a:rPr>
              <a:t>serve as the </a:t>
            </a:r>
            <a:r>
              <a:rPr lang="en" sz="1500" b="1" dirty="0">
                <a:latin typeface="Century Gothic"/>
                <a:ea typeface="Century Gothic"/>
                <a:cs typeface="Century Gothic"/>
                <a:sym typeface="Century Gothic"/>
              </a:rPr>
              <a:t>Mid-Unit 3 Assessment. </a:t>
            </a:r>
            <a:r>
              <a:rPr lang="en" sz="1500" dirty="0">
                <a:latin typeface="Century Gothic"/>
                <a:ea typeface="Century Gothic"/>
                <a:cs typeface="Century Gothic"/>
                <a:sym typeface="Century Gothic"/>
              </a:rPr>
              <a:t>The essay prompt was introduced in Unit 2 and you have been planning your essay in previous lessons.</a:t>
            </a:r>
            <a:endParaRPr sz="1500" dirty="0">
              <a:latin typeface="Century Gothic"/>
              <a:ea typeface="Century Gothic"/>
              <a:cs typeface="Century Gothic"/>
              <a:sym typeface="Century Gothic"/>
            </a:endParaRPr>
          </a:p>
          <a:p>
            <a:pPr marL="0" lvl="0" indent="0" algn="l" rtl="0">
              <a:spcBef>
                <a:spcPts val="0"/>
              </a:spcBef>
              <a:spcAft>
                <a:spcPts val="0"/>
              </a:spcAft>
              <a:buNone/>
            </a:pPr>
            <a:endParaRPr sz="1500" dirty="0">
              <a:latin typeface="Century Gothic"/>
              <a:ea typeface="Century Gothic"/>
              <a:cs typeface="Century Gothic"/>
              <a:sym typeface="Century Gothic"/>
            </a:endParaRPr>
          </a:p>
          <a:p>
            <a:pPr marL="0" lvl="0" indent="0" algn="l" rtl="0">
              <a:spcBef>
                <a:spcPts val="0"/>
              </a:spcBef>
              <a:spcAft>
                <a:spcPts val="0"/>
              </a:spcAft>
              <a:buNone/>
            </a:pPr>
            <a:r>
              <a:rPr lang="en" sz="1500" b="1" dirty="0">
                <a:latin typeface="Century Gothic"/>
                <a:ea typeface="Century Gothic"/>
                <a:cs typeface="Century Gothic"/>
                <a:sym typeface="Century Gothic"/>
              </a:rPr>
              <a:t>IMPORTANT REMINDERS:</a:t>
            </a:r>
            <a:endParaRPr sz="1500" b="1" dirty="0">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alibri"/>
              <a:buChar char="●"/>
            </a:pPr>
            <a:r>
              <a:rPr lang="en" sz="1500" dirty="0">
                <a:solidFill>
                  <a:schemeClr val="dk1"/>
                </a:solidFill>
                <a:latin typeface="Century Gothic"/>
                <a:ea typeface="Century Gothic"/>
                <a:cs typeface="Century Gothic"/>
                <a:sym typeface="Century Gothic"/>
              </a:rPr>
              <a:t>You should use the ideas and evidence in your </a:t>
            </a:r>
            <a:r>
              <a:rPr lang="en" sz="1500" b="1" dirty="0">
                <a:solidFill>
                  <a:schemeClr val="dk1"/>
                </a:solidFill>
                <a:latin typeface="Century Gothic"/>
                <a:ea typeface="Century Gothic"/>
                <a:cs typeface="Century Gothic"/>
                <a:sym typeface="Century Gothic"/>
              </a:rPr>
              <a:t>Position Paper Planners </a:t>
            </a:r>
            <a:r>
              <a:rPr lang="en" sz="1500" dirty="0">
                <a:solidFill>
                  <a:schemeClr val="dk1"/>
                </a:solidFill>
                <a:latin typeface="Century Gothic"/>
                <a:ea typeface="Century Gothic"/>
                <a:cs typeface="Century Gothic"/>
                <a:sym typeface="Century Gothic"/>
              </a:rPr>
              <a:t>to write your drafts.</a:t>
            </a:r>
            <a:endParaRPr sz="1500" dirty="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alibri"/>
              <a:buChar char="●"/>
            </a:pPr>
            <a:r>
              <a:rPr lang="en" sz="1500" dirty="0">
                <a:solidFill>
                  <a:schemeClr val="dk1"/>
                </a:solidFill>
                <a:latin typeface="Century Gothic"/>
                <a:ea typeface="Century Gothic"/>
                <a:cs typeface="Century Gothic"/>
                <a:sym typeface="Century Gothic"/>
              </a:rPr>
              <a:t>You will turn in your drafts at the end of the class.</a:t>
            </a:r>
            <a:endParaRPr sz="1500" dirty="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alibri"/>
              <a:buChar char="●"/>
            </a:pPr>
            <a:r>
              <a:rPr lang="en" sz="1500" dirty="0">
                <a:solidFill>
                  <a:schemeClr val="dk1"/>
                </a:solidFill>
                <a:latin typeface="Century Gothic"/>
                <a:ea typeface="Century Gothic"/>
                <a:cs typeface="Century Gothic"/>
                <a:sym typeface="Century Gothic"/>
              </a:rPr>
              <a:t>You will have a chance to revise for conventions after you get your first draft back.</a:t>
            </a:r>
            <a:endParaRPr sz="1500" dirty="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Char char="●"/>
            </a:pPr>
            <a:r>
              <a:rPr lang="en" sz="1500" dirty="0">
                <a:solidFill>
                  <a:schemeClr val="dk1"/>
                </a:solidFill>
                <a:latin typeface="Century Gothic"/>
                <a:ea typeface="Century Gothic"/>
                <a:cs typeface="Century Gothic"/>
                <a:sym typeface="Century Gothic"/>
              </a:rPr>
              <a:t>Don’t forget to save your work!</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pic>
        <p:nvPicPr>
          <p:cNvPr id="6" name="Google Shape;167;p29"/>
          <p:cNvPicPr preferRelativeResize="0"/>
          <p:nvPr/>
        </p:nvPicPr>
        <p:blipFill>
          <a:blip r:embed="rId4">
            <a:alphaModFix/>
          </a:blip>
          <a:stretch>
            <a:fillRect/>
          </a:stretch>
        </p:blipFill>
        <p:spPr>
          <a:xfrm>
            <a:off x="8249974" y="84919"/>
            <a:ext cx="857328" cy="82195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3"/>
          <p:cNvSpPr txBox="1">
            <a:spLocks noGrp="1"/>
          </p:cNvSpPr>
          <p:nvPr>
            <p:ph type="body" idx="1"/>
          </p:nvPr>
        </p:nvSpPr>
        <p:spPr>
          <a:xfrm>
            <a:off x="552450" y="1369225"/>
            <a:ext cx="46434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Please turn in your Position Paper Drafts and </a:t>
            </a:r>
            <a:r>
              <a:rPr lang="en" sz="1800" b="1" dirty="0"/>
              <a:t>Position Paper Planners. </a:t>
            </a:r>
            <a:endParaRPr sz="1800" b="1" dirty="0"/>
          </a:p>
          <a:p>
            <a:pPr marL="0" lvl="0" indent="0" algn="l" rtl="0">
              <a:spcBef>
                <a:spcPts val="800"/>
              </a:spcBef>
              <a:spcAft>
                <a:spcPts val="0"/>
              </a:spcAft>
              <a:buNone/>
            </a:pPr>
            <a:r>
              <a:rPr lang="en" sz="1800" dirty="0"/>
              <a:t>Next, you’ll be working on a “cheat sheet” as a “capstone” for the independent reading you’ve done throughout the module. You’ll be evaluating a book you’ve completed using the </a:t>
            </a:r>
            <a:r>
              <a:rPr lang="en" sz="1800" b="1" dirty="0"/>
              <a:t>Independent Reading Cheat Sheet Planner</a:t>
            </a:r>
            <a:r>
              <a:rPr lang="en" sz="1800" dirty="0"/>
              <a:t> to which future students can refer to see if the book is a good match for them.</a:t>
            </a:r>
            <a:endParaRPr sz="1800" dirty="0"/>
          </a:p>
        </p:txBody>
      </p:sp>
      <p:sp>
        <p:nvSpPr>
          <p:cNvPr id="197" name="Google Shape;197;p33"/>
          <p:cNvSpPr txBox="1">
            <a:spLocks noGrp="1"/>
          </p:cNvSpPr>
          <p:nvPr>
            <p:ph type="title"/>
          </p:nvPr>
        </p:nvSpPr>
        <p:spPr>
          <a:xfrm>
            <a:off x="542350" y="273850"/>
            <a:ext cx="72018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our independent reading books</a:t>
            </a:r>
            <a:endParaRPr sz="2800" b="1" i="1" dirty="0"/>
          </a:p>
        </p:txBody>
      </p:sp>
      <p:pic>
        <p:nvPicPr>
          <p:cNvPr id="199" name="Google Shape;199;p33"/>
          <p:cNvPicPr preferRelativeResize="0"/>
          <p:nvPr/>
        </p:nvPicPr>
        <p:blipFill>
          <a:blip r:embed="rId3">
            <a:alphaModFix/>
          </a:blip>
          <a:stretch>
            <a:fillRect/>
          </a:stretch>
        </p:blipFill>
        <p:spPr>
          <a:xfrm>
            <a:off x="5435925" y="1215600"/>
            <a:ext cx="3245545" cy="3570650"/>
          </a:xfrm>
          <a:prstGeom prst="rect">
            <a:avLst/>
          </a:prstGeom>
          <a:noFill/>
          <a:ln>
            <a:noFill/>
          </a:ln>
        </p:spPr>
      </p:pic>
      <p:pic>
        <p:nvPicPr>
          <p:cNvPr id="6" name="Google Shape;167;p29"/>
          <p:cNvPicPr preferRelativeResize="0"/>
          <p:nvPr/>
        </p:nvPicPr>
        <p:blipFill>
          <a:blip r:embed="rId4">
            <a:alphaModFix/>
          </a:blip>
          <a:stretch>
            <a:fillRect/>
          </a:stretch>
        </p:blipFill>
        <p:spPr>
          <a:xfrm>
            <a:off x="8249974" y="84919"/>
            <a:ext cx="857328" cy="82195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25A1CE-515F-4D7A-BF9F-3D3E91B4C40E}"/>
</file>

<file path=customXml/itemProps2.xml><?xml version="1.0" encoding="utf-8"?>
<ds:datastoreItem xmlns:ds="http://schemas.openxmlformats.org/officeDocument/2006/customXml" ds:itemID="{DFBB5484-24F6-4762-91DF-90BE342A0FB3}"/>
</file>

<file path=customXml/itemProps3.xml><?xml version="1.0" encoding="utf-8"?>
<ds:datastoreItem xmlns:ds="http://schemas.openxmlformats.org/officeDocument/2006/customXml" ds:itemID="{B44C7BDC-98F5-424E-BD91-77900C8BF720}"/>
</file>

<file path=docProps/app.xml><?xml version="1.0" encoding="utf-8"?>
<Properties xmlns="http://schemas.openxmlformats.org/officeDocument/2006/extended-properties" xmlns:vt="http://schemas.openxmlformats.org/officeDocument/2006/docPropsVTypes">
  <TotalTime>32</TotalTime>
  <Words>2192</Words>
  <Application>Microsoft Macintosh PowerPoint</Application>
  <PresentationFormat>On-screen Show (16:9)</PresentationFormat>
  <Paragraphs>208</Paragraphs>
  <Slides>11</Slides>
  <Notes>11</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Simple Light</vt:lpstr>
      <vt:lpstr>Office Theme</vt:lpstr>
      <vt:lpstr>PowerPoint Presentation</vt:lpstr>
      <vt:lpstr>PowerPoint Presentation</vt:lpstr>
      <vt:lpstr>PowerPoint Presentation</vt:lpstr>
      <vt:lpstr>Grade 7: Module 4:  Unit 3: Lesson 5</vt:lpstr>
      <vt:lpstr>PowerPoint Presentation</vt:lpstr>
      <vt:lpstr>Let’s review our learning targets</vt:lpstr>
      <vt:lpstr>Let’s review part of the model position paper</vt:lpstr>
      <vt:lpstr>Let’s write our position paper draft</vt:lpstr>
      <vt:lpstr>Let’s think about our independent reading books</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4</cp:revision>
  <dcterms:modified xsi:type="dcterms:W3CDTF">2018-12-29T18:21:26Z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