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4.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7.xml" ContentType="application/vnd.openxmlformats-officedocument.presentationml.slide+xml"/>
  <Override PartName="/ppt/slides/slide5.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6.xml" ContentType="application/vnd.openxmlformats-officedocument.presentationml.slide+xml"/>
  <Override PartName="/ppt/slideMasters/slideMaster1.xml" ContentType="application/vnd.openxmlformats-officedocument.presentationml.slideMaster+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8.xml" ContentType="application/vnd.openxmlformats-officedocument.presentationml.notesSlide+xml"/>
  <Override PartName="/ppt/slideMasters/slideMaster2.xml" ContentType="application/vnd.openxmlformats-officedocument.presentationml.slideMaster+xml"/>
  <Override PartName="/ppt/notesSlides/notesSlide7.xml" ContentType="application/vnd.openxmlformats-officedocument.presentationml.notesSlid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slideLayouts/slideLayout24.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2" r:id="rId1"/>
    <p:sldMasterId id="2147483673" r:id="rId2"/>
  </p:sldMasterIdLst>
  <p:notesMasterIdLst>
    <p:notesMasterId r:id="rId15"/>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1F9E628F-ED4A-4B0D-AAB0-4DECAD23E38E}">
  <a:tblStyle styleId="{1F9E628F-ED4A-4B0D-AAB0-4DECAD23E38E}" styleName="Table_0">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rgbClr val="FFFFFF"/>
      </a:tcTxStyle>
      <a:tcStyle>
        <a:tcBdr/>
        <a:fill>
          <a:solidFill>
            <a:srgbClr val="5B9BD5"/>
          </a:solidFill>
        </a:fill>
      </a:tcStyle>
    </a:lastCol>
    <a:firstCol>
      <a:tcTxStyle b="on" i="off">
        <a:font>
          <a:latin typeface="Calibri"/>
          <a:ea typeface="Calibri"/>
          <a:cs typeface="Calibri"/>
        </a:font>
        <a:srgbClr val="FFFFFF"/>
      </a:tcTxStyle>
      <a:tcStyle>
        <a:tcBdr/>
        <a:fill>
          <a:solidFill>
            <a:srgbClr val="5B9BD5"/>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5B9BD5"/>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5B9BD5"/>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0736" autoAdjust="0"/>
  </p:normalViewPr>
  <p:slideViewPr>
    <p:cSldViewPr snapToGrid="0">
      <p:cViewPr varScale="1">
        <p:scale>
          <a:sx n="78" d="100"/>
          <a:sy n="78" d="100"/>
        </p:scale>
        <p:origin x="-1232" y="-112"/>
      </p:cViewPr>
      <p:guideLst>
        <p:guide orient="horz" pos="2160"/>
        <p:guide pos="3840"/>
      </p:guideLst>
    </p:cSldViewPr>
  </p:slideViewPr>
  <p:notesTextViewPr>
    <p:cViewPr>
      <p:scale>
        <a:sx n="1" d="1"/>
        <a:sy n="1" d="1"/>
      </p:scale>
      <p:origin x="0" y="528"/>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21" Type="http://schemas.openxmlformats.org/officeDocument/2006/relationships/customXml" Target="../customXml/item1.xml"/><Relationship Id="rId12" Type="http://schemas.openxmlformats.org/officeDocument/2006/relationships/slide" Target="slides/slide10.xml"/><Relationship Id="rId17" Type="http://schemas.openxmlformats.org/officeDocument/2006/relationships/presProps" Target="presProps.xml"/><Relationship Id="rId7" Type="http://schemas.openxmlformats.org/officeDocument/2006/relationships/slide" Target="slides/slide5.xml"/><Relationship Id="rId20" Type="http://schemas.openxmlformats.org/officeDocument/2006/relationships/tableStyles" Target="tableStyles.xml"/><Relationship Id="rId16" Type="http://schemas.openxmlformats.org/officeDocument/2006/relationships/printerSettings" Target="printerSettings/printerSettings1.bin"/><Relationship Id="rId2" Type="http://schemas.openxmlformats.org/officeDocument/2006/relationships/slideMaster" Target="slideMasters/slideMaster2.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notesMaster" Target="notesMasters/notesMaster1.xml"/><Relationship Id="rId5" Type="http://schemas.openxmlformats.org/officeDocument/2006/relationships/slide" Target="slides/slide3.xml"/><Relationship Id="rId23" Type="http://schemas.openxmlformats.org/officeDocument/2006/relationships/customXml" Target="../customXml/item3.xml"/><Relationship Id="rId10" Type="http://schemas.openxmlformats.org/officeDocument/2006/relationships/slide" Target="slides/slide8.xml"/><Relationship Id="rId19" Type="http://schemas.openxmlformats.org/officeDocument/2006/relationships/theme" Target="theme/theme1.xml"/><Relationship Id="rId9" Type="http://schemas.openxmlformats.org/officeDocument/2006/relationships/slide" Target="slides/slide7.xml"/><Relationship Id="rId14" Type="http://schemas.openxmlformats.org/officeDocument/2006/relationships/slide" Target="slides/slide12.xml"/><Relationship Id="rId4" Type="http://schemas.openxmlformats.org/officeDocument/2006/relationships/slide" Target="slides/slide2.xml"/><Relationship Id="rId22"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727427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2" name="Google Shape;182;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lvl="0" indent="-304800" algn="l" rtl="0">
              <a:lnSpc>
                <a:spcPct val="90000"/>
              </a:lnSpc>
              <a:spcBef>
                <a:spcPts val="0"/>
              </a:spcBef>
              <a:spcAft>
                <a:spcPts val="0"/>
              </a:spcAft>
              <a:buSzPts val="1200"/>
              <a:buChar char="●"/>
            </a:pPr>
            <a:r>
              <a:rPr lang="en-US" dirty="0"/>
              <a:t>The purpose of today’s lesson is for students to reflect on their growth as writers over the course of the year using their </a:t>
            </a:r>
            <a:r>
              <a:rPr lang="en-US" b="1" dirty="0"/>
              <a:t>Writing Improvement Trackers </a:t>
            </a:r>
            <a:r>
              <a:rPr lang="en-US" dirty="0"/>
              <a:t>(begun in Module 1 and used in each module</a:t>
            </a:r>
            <a:r>
              <a:rPr lang="en-US" dirty="0" smtClean="0"/>
              <a:t>).</a:t>
            </a:r>
            <a:endParaRPr dirty="0"/>
          </a:p>
          <a:p>
            <a:pPr marL="457200" lvl="0" indent="-304800" algn="l" rtl="0">
              <a:lnSpc>
                <a:spcPct val="90000"/>
              </a:lnSpc>
              <a:spcBef>
                <a:spcPts val="0"/>
              </a:spcBef>
              <a:spcAft>
                <a:spcPts val="0"/>
              </a:spcAft>
              <a:buSzPts val="1200"/>
              <a:buChar char="●"/>
            </a:pPr>
            <a:r>
              <a:rPr lang="en-US" dirty="0"/>
              <a:t>Be sure to locate those if you have been storing them, or tell students to bring them to class if they have them.</a:t>
            </a:r>
            <a:endParaRPr dirty="0"/>
          </a:p>
          <a:p>
            <a:pPr marL="457200" lvl="0" indent="-304800" algn="l" rtl="0">
              <a:lnSpc>
                <a:spcPct val="90000"/>
              </a:lnSpc>
              <a:spcBef>
                <a:spcPts val="0"/>
              </a:spcBef>
              <a:spcAft>
                <a:spcPts val="0"/>
              </a:spcAft>
              <a:buSzPts val="1200"/>
              <a:buChar char="●"/>
            </a:pPr>
            <a:r>
              <a:rPr lang="en-US" dirty="0"/>
              <a:t>Today is a celebration of the hard work students have put in throughout the module. Offer congratulations and consider ways in which you may want to make today’s Gallery Walk feel like a party.</a:t>
            </a:r>
            <a:endParaRPr dirty="0"/>
          </a:p>
          <a:p>
            <a:pPr marL="457200" lvl="0" indent="-304800" algn="l" rtl="0">
              <a:lnSpc>
                <a:spcPct val="90000"/>
              </a:lnSpc>
              <a:spcBef>
                <a:spcPts val="0"/>
              </a:spcBef>
              <a:spcAft>
                <a:spcPts val="0"/>
              </a:spcAft>
              <a:buSzPts val="1200"/>
              <a:buChar char="●"/>
            </a:pPr>
            <a:r>
              <a:rPr lang="en-US" dirty="0"/>
              <a:t>In advance: </a:t>
            </a:r>
            <a:endParaRPr dirty="0"/>
          </a:p>
          <a:p>
            <a:pPr marL="914400" lvl="1" indent="-304800" algn="l" rtl="0">
              <a:lnSpc>
                <a:spcPct val="90000"/>
              </a:lnSpc>
              <a:spcBef>
                <a:spcPts val="0"/>
              </a:spcBef>
              <a:spcAft>
                <a:spcPts val="0"/>
              </a:spcAft>
              <a:buSzPts val="1200"/>
              <a:buChar char="○"/>
            </a:pPr>
            <a:r>
              <a:rPr lang="en-US" dirty="0"/>
              <a:t>Gather a selection of books from all genres, multiple copies if possible, about screen time, the influence of technology, brain science, adolescent development, and/or coming-of-age stories that would interest students. Consider having the librarian help you with this task, or having the librarian or literacy specialist come in to conduct guest book talks with these books. </a:t>
            </a:r>
            <a:endParaRPr dirty="0"/>
          </a:p>
          <a:p>
            <a:pPr marL="914400" lvl="1" indent="-304800" algn="l" rtl="0">
              <a:lnSpc>
                <a:spcPct val="90000"/>
              </a:lnSpc>
              <a:spcBef>
                <a:spcPts val="0"/>
              </a:spcBef>
              <a:spcAft>
                <a:spcPts val="0"/>
              </a:spcAft>
              <a:buSzPts val="1200"/>
              <a:buChar char="○"/>
            </a:pPr>
            <a:r>
              <a:rPr lang="en-US" dirty="0"/>
              <a:t>Review: Gallery Walk protocol (Appendix). </a:t>
            </a:r>
            <a:endParaRPr dirty="0"/>
          </a:p>
          <a:p>
            <a:pPr marL="914400" lvl="1" indent="-304800" algn="l" rtl="0">
              <a:lnSpc>
                <a:spcPct val="90000"/>
              </a:lnSpc>
              <a:spcBef>
                <a:spcPts val="0"/>
              </a:spcBef>
              <a:spcAft>
                <a:spcPts val="0"/>
              </a:spcAft>
              <a:buSzPts val="1200"/>
              <a:buChar char="○"/>
            </a:pPr>
            <a:r>
              <a:rPr lang="en-US" dirty="0"/>
              <a:t>Post: Learning targets; entry task directions.</a:t>
            </a:r>
            <a:br>
              <a:rPr lang="en-US" dirty="0"/>
            </a:br>
            <a:endParaRPr dirty="0"/>
          </a:p>
        </p:txBody>
      </p:sp>
    </p:spTree>
    <p:extLst>
      <p:ext uri="{BB962C8B-B14F-4D97-AF65-F5344CB8AC3E}">
        <p14:creationId xmlns:p14="http://schemas.microsoft.com/office/powerpoint/2010/main" val="41742540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47f3cdb531_0_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1" name="Google Shape;261;g47f3cdb531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8-10 </a:t>
            </a:r>
            <a:r>
              <a:rPr lang="en-US" b="1" dirty="0"/>
              <a:t>minutes </a:t>
            </a:r>
            <a:endParaRPr dirty="0"/>
          </a:p>
          <a:p>
            <a:pPr marL="0" lvl="0" indent="0" algn="l" rtl="0">
              <a:spcBef>
                <a:spcPts val="0"/>
              </a:spcBef>
              <a:spcAft>
                <a:spcPts val="0"/>
              </a:spcAft>
              <a:buClr>
                <a:schemeClr val="dk1"/>
              </a:buClr>
              <a:buSzPts val="1200"/>
              <a:buFont typeface="Calibri"/>
              <a:buNone/>
            </a:pPr>
            <a:r>
              <a:rPr lang="en-US" b="1" dirty="0"/>
              <a:t>Student Grouping: whole class</a:t>
            </a: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Closing and Assessment A: Book to Think About</a:t>
            </a:r>
            <a:endParaRPr b="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endParaRPr dirty="0"/>
          </a:p>
          <a:p>
            <a:pPr marL="457200" marR="0" lvl="0" indent="-304800" algn="l" rtl="0">
              <a:lnSpc>
                <a:spcPct val="100000"/>
              </a:lnSpc>
              <a:spcBef>
                <a:spcPts val="0"/>
              </a:spcBef>
              <a:spcAft>
                <a:spcPts val="0"/>
              </a:spcAft>
              <a:buSzPts val="1200"/>
              <a:buFont typeface="Calibri"/>
              <a:buChar char="●"/>
            </a:pPr>
            <a:r>
              <a:rPr lang="en-US" dirty="0"/>
              <a:t>Consider inviting in the librarian to help with this activity.</a:t>
            </a:r>
            <a:endParaRPr dirty="0"/>
          </a:p>
          <a:p>
            <a:pPr marL="457200" marR="0" lvl="0" indent="0" algn="l" rtl="0">
              <a:lnSpc>
                <a:spcPct val="100000"/>
              </a:lnSpc>
              <a:spcBef>
                <a:spcPts val="0"/>
              </a:spcBef>
              <a:spcAft>
                <a:spcPts val="0"/>
              </a:spcAft>
              <a:buNone/>
            </a:pPr>
            <a:endParaRPr dirty="0"/>
          </a:p>
          <a:p>
            <a:pPr marL="0" lvl="0" indent="0" algn="l" rtl="0">
              <a:spcBef>
                <a:spcPts val="0"/>
              </a:spcBef>
              <a:spcAft>
                <a:spcPts val="0"/>
              </a:spcAft>
              <a:buNone/>
            </a:pPr>
            <a:r>
              <a:rPr lang="en-US" i="0" u="none" strike="noStrike" cap="none" dirty="0">
                <a:solidFill>
                  <a:schemeClr val="dk1"/>
                </a:solidFill>
              </a:rPr>
              <a:t>Teacher Actions:</a:t>
            </a:r>
            <a:endParaRPr i="0" u="none" strike="noStrike" cap="none" dirty="0">
              <a:solidFill>
                <a:schemeClr val="dk1"/>
              </a:solidFill>
            </a:endParaRPr>
          </a:p>
          <a:p>
            <a:pPr marL="457200" lvl="0" indent="-304800" algn="l" rtl="0">
              <a:spcBef>
                <a:spcPts val="0"/>
              </a:spcBef>
              <a:spcAft>
                <a:spcPts val="0"/>
              </a:spcAft>
              <a:buSzPts val="1200"/>
              <a:buFont typeface="Calibri"/>
              <a:buAutoNum type="arabicPeriod"/>
            </a:pPr>
            <a:r>
              <a:rPr lang="en-US" dirty="0"/>
              <a:t>Conduct book talks (or have a guest come in to do so) on the selection of books from all genres about screen time, the influence of technology, brain science, adolescent development, and/or coming-of-age stories.</a:t>
            </a:r>
            <a:endParaRPr dirty="0"/>
          </a:p>
          <a:p>
            <a:pPr marL="457200" lvl="0" indent="-304800" algn="l" rtl="0">
              <a:spcBef>
                <a:spcPts val="0"/>
              </a:spcBef>
              <a:spcAft>
                <a:spcPts val="0"/>
              </a:spcAft>
              <a:buSzPts val="1200"/>
              <a:buFont typeface="Calibri"/>
              <a:buAutoNum type="arabicPeriod"/>
            </a:pPr>
            <a:r>
              <a:rPr lang="en-US" dirty="0" smtClean="0"/>
              <a:t>If </a:t>
            </a:r>
            <a:r>
              <a:rPr lang="en-US" dirty="0"/>
              <a:t>time permits, give students the opportunity to examine the books and make a note of which ones they might like to read.</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Student Look </a:t>
            </a:r>
            <a:r>
              <a:rPr lang="en-US" dirty="0" err="1"/>
              <a:t>Fors</a:t>
            </a:r>
            <a:r>
              <a:rPr lang="en-US" dirty="0"/>
              <a:t>/Listen </a:t>
            </a:r>
            <a:r>
              <a:rPr lang="en-US" dirty="0" err="1"/>
              <a:t>Fors</a:t>
            </a:r>
            <a:r>
              <a:rPr lang="en-US" dirty="0"/>
              <a:t>:</a:t>
            </a:r>
            <a:endParaRPr dirty="0"/>
          </a:p>
          <a:p>
            <a:pPr marL="457200" marR="0" lvl="0" indent="-304800" algn="l" rtl="0">
              <a:lnSpc>
                <a:spcPct val="100000"/>
              </a:lnSpc>
              <a:spcBef>
                <a:spcPts val="0"/>
              </a:spcBef>
              <a:spcAft>
                <a:spcPts val="0"/>
              </a:spcAft>
              <a:buSzPts val="1200"/>
              <a:buFont typeface="Calibri"/>
              <a:buChar char="●"/>
            </a:pPr>
            <a:r>
              <a:rPr lang="en-US" dirty="0"/>
              <a:t>Look that students are paying </a:t>
            </a:r>
            <a:r>
              <a:rPr lang="en-US" dirty="0" smtClean="0"/>
              <a:t>attention.</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Support for Any Students Who Need It: </a:t>
            </a:r>
            <a:r>
              <a:rPr lang="en-US" dirty="0" smtClean="0"/>
              <a:t>None.</a:t>
            </a:r>
            <a:endParaRPr dirty="0"/>
          </a:p>
          <a:p>
            <a:pPr marL="457200" lvl="0" indent="0" algn="l" rtl="0">
              <a:spcBef>
                <a:spcPts val="0"/>
              </a:spcBef>
              <a:spcAft>
                <a:spcPts val="0"/>
              </a:spcAft>
              <a:buNone/>
            </a:pPr>
            <a:endParaRPr dirty="0"/>
          </a:p>
        </p:txBody>
      </p:sp>
      <p:sp>
        <p:nvSpPr>
          <p:cNvPr id="262" name="Google Shape;262;g47f3cdb531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955155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Teaching Notes</a:t>
            </a:r>
            <a:r>
              <a:rPr lang="en-US" dirty="0" smtClean="0"/>
              <a:t>:</a:t>
            </a:r>
            <a:r>
              <a:rPr lang="en-US" baseline="0" dirty="0"/>
              <a:t> </a:t>
            </a:r>
            <a:r>
              <a:rPr lang="en-US" dirty="0" smtClean="0"/>
              <a:t>None.</a:t>
            </a:r>
            <a:endParaRPr dirty="0"/>
          </a:p>
          <a:p>
            <a:pPr marL="0" lvl="0" indent="0" algn="l" rtl="0">
              <a:lnSpc>
                <a:spcPct val="115000"/>
              </a:lnSpc>
              <a:spcBef>
                <a:spcPts val="0"/>
              </a:spcBef>
              <a:spcAft>
                <a:spcPts val="0"/>
              </a:spcAft>
              <a:buNone/>
            </a:pPr>
            <a:endParaRPr dirty="0"/>
          </a:p>
          <a:p>
            <a:pPr marL="0" lvl="0" indent="0" algn="l" rtl="0">
              <a:lnSpc>
                <a:spcPct val="115000"/>
              </a:lnSpc>
              <a:spcBef>
                <a:spcPts val="0"/>
              </a:spcBef>
              <a:spcAft>
                <a:spcPts val="0"/>
              </a:spcAft>
              <a:buNone/>
            </a:pPr>
            <a:r>
              <a:rPr lang="en-US" dirty="0"/>
              <a:t>Teacher Actions:</a:t>
            </a:r>
            <a:endParaRPr dirty="0"/>
          </a:p>
          <a:p>
            <a:pPr marL="457200" lvl="0" indent="-304800" algn="l" rtl="0">
              <a:lnSpc>
                <a:spcPct val="115000"/>
              </a:lnSpc>
              <a:spcBef>
                <a:spcPts val="0"/>
              </a:spcBef>
              <a:spcAft>
                <a:spcPts val="0"/>
              </a:spcAft>
              <a:buSzPts val="1200"/>
              <a:buFont typeface="Calibri"/>
              <a:buAutoNum type="arabicPeriod"/>
            </a:pPr>
            <a:r>
              <a:rPr lang="en-US" dirty="0"/>
              <a:t>Read and review slide with students.</a:t>
            </a:r>
            <a:endParaRPr dirty="0"/>
          </a:p>
          <a:p>
            <a:pPr marL="0" lvl="0" indent="0" algn="l" rtl="0">
              <a:spcBef>
                <a:spcPts val="0"/>
              </a:spcBef>
              <a:spcAft>
                <a:spcPts val="0"/>
              </a:spcAft>
              <a:buNone/>
            </a:pPr>
            <a:endParaRPr dirty="0"/>
          </a:p>
        </p:txBody>
      </p:sp>
      <p:sp>
        <p:nvSpPr>
          <p:cNvPr id="272" name="Google Shape;272;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217849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3fd506a8d1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7" name="Google Shape;277;g3fd506a8d1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US" b="1"/>
              <a:t>Pacing: </a:t>
            </a:r>
            <a:r>
              <a:rPr lang="en-US" b="1" smtClean="0"/>
              <a:t>Will </a:t>
            </a:r>
            <a:r>
              <a:rPr lang="en-US" b="1"/>
              <a:t>vary, but 30-40 minutes </a:t>
            </a:r>
            <a:endParaRPr/>
          </a:p>
          <a:p>
            <a:pPr marL="0" lvl="0" indent="0" algn="l" rtl="0">
              <a:spcBef>
                <a:spcPts val="0"/>
              </a:spcBef>
              <a:spcAft>
                <a:spcPts val="0"/>
              </a:spcAft>
              <a:buClr>
                <a:schemeClr val="dk1"/>
              </a:buClr>
              <a:buSzPts val="1100"/>
              <a:buFont typeface="Arial"/>
              <a:buNone/>
            </a:pPr>
            <a:r>
              <a:rPr lang="en-US" b="1" dirty="0"/>
              <a:t>Grouping: Small Groups</a:t>
            </a:r>
            <a:endParaRPr b="1" dirty="0"/>
          </a:p>
          <a:p>
            <a:pPr marL="0" lvl="0" indent="0" algn="l" rtl="0">
              <a:spcBef>
                <a:spcPts val="0"/>
              </a:spcBef>
              <a:spcAft>
                <a:spcPts val="0"/>
              </a:spcAft>
              <a:buClr>
                <a:schemeClr val="dk1"/>
              </a:buClr>
              <a:buSzPts val="1100"/>
              <a:buFont typeface="Arial"/>
              <a:buNone/>
            </a:pPr>
            <a:endParaRPr b="1" dirty="0"/>
          </a:p>
          <a:p>
            <a:pPr marL="0" lvl="0" indent="0" algn="l" rtl="0">
              <a:spcBef>
                <a:spcPts val="0"/>
              </a:spcBef>
              <a:spcAft>
                <a:spcPts val="0"/>
              </a:spcAft>
              <a:buClr>
                <a:schemeClr val="dk1"/>
              </a:buClr>
              <a:buSzPts val="1100"/>
              <a:buFont typeface="Arial"/>
              <a:buNone/>
            </a:pPr>
            <a:r>
              <a:rPr lang="en-US" dirty="0"/>
              <a:t>Teaching Notes:</a:t>
            </a:r>
            <a:endParaRPr dirty="0"/>
          </a:p>
          <a:p>
            <a:pPr marL="457200" lvl="0" indent="-304800" algn="l" rtl="0">
              <a:spcBef>
                <a:spcPts val="0"/>
              </a:spcBef>
              <a:spcAft>
                <a:spcPts val="0"/>
              </a:spcAft>
              <a:buClr>
                <a:schemeClr val="dk1"/>
              </a:buClr>
              <a:buSzPts val="1200"/>
              <a:buFont typeface="Calibri"/>
              <a:buChar char="●"/>
            </a:pPr>
            <a:r>
              <a:rPr lang="en-US" dirty="0"/>
              <a:t>Small group time should give every student work on what he or she needs the most. It will be up to you to rotate the students through a small menu of activities. </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Here are activities you should always have:</a:t>
            </a:r>
            <a:endParaRPr dirty="0"/>
          </a:p>
          <a:p>
            <a:pPr marL="457200" lvl="0" indent="-304800" algn="l" rtl="0">
              <a:spcBef>
                <a:spcPts val="0"/>
              </a:spcBef>
              <a:spcAft>
                <a:spcPts val="0"/>
              </a:spcAft>
              <a:buClr>
                <a:schemeClr val="dk1"/>
              </a:buClr>
              <a:buSzPts val="1200"/>
              <a:buFont typeface="Calibri"/>
              <a:buChar char="●"/>
            </a:pPr>
            <a:r>
              <a:rPr lang="en-US" dirty="0"/>
              <a:t>Daily fluency work (for students who need it) until every student in the class is reading smoothly and can get the gist quickly and easily. NOTE: this can be combined with #2. What is read for fluency can be the reading for the next day. </a:t>
            </a:r>
            <a:endParaRPr dirty="0"/>
          </a:p>
          <a:p>
            <a:pPr marL="457200" lvl="0" indent="-304800" algn="l" rtl="0">
              <a:spcBef>
                <a:spcPts val="0"/>
              </a:spcBef>
              <a:spcAft>
                <a:spcPts val="0"/>
              </a:spcAft>
              <a:buClr>
                <a:schemeClr val="dk1"/>
              </a:buClr>
              <a:buSzPts val="1200"/>
              <a:buFont typeface="Calibri"/>
              <a:buChar char="●"/>
            </a:pPr>
            <a:r>
              <a:rPr lang="en-US" dirty="0"/>
              <a:t>Reading the homework for students who aren’t able to do this at home reliably.</a:t>
            </a:r>
            <a:endParaRPr dirty="0"/>
          </a:p>
          <a:p>
            <a:pPr marL="457200" lvl="0" indent="-304800" algn="l" rtl="0">
              <a:spcBef>
                <a:spcPts val="0"/>
              </a:spcBef>
              <a:spcAft>
                <a:spcPts val="0"/>
              </a:spcAft>
              <a:buClr>
                <a:schemeClr val="dk1"/>
              </a:buClr>
              <a:buSzPts val="1200"/>
              <a:buFont typeface="Calibri"/>
              <a:buChar char="●"/>
            </a:pPr>
            <a:r>
              <a:rPr lang="en-US" dirty="0"/>
              <a:t>Accountable independent reading from the Scholastic library books that are most connected to your current module topic. </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Here are activities you should cycle in as needed:</a:t>
            </a:r>
            <a:endParaRPr dirty="0"/>
          </a:p>
          <a:p>
            <a:pPr marL="457200" lvl="0" indent="-304800" algn="l" rtl="0">
              <a:spcBef>
                <a:spcPts val="0"/>
              </a:spcBef>
              <a:spcAft>
                <a:spcPts val="0"/>
              </a:spcAft>
              <a:buClr>
                <a:schemeClr val="dk1"/>
              </a:buClr>
              <a:buSzPts val="1200"/>
              <a:buFont typeface="Calibri"/>
              <a:buChar char="●"/>
            </a:pPr>
            <a:r>
              <a:rPr lang="en-US" dirty="0"/>
              <a:t>Language Enrichments and ELL support activities.</a:t>
            </a:r>
            <a:endParaRPr dirty="0"/>
          </a:p>
          <a:p>
            <a:pPr marL="457200" lvl="0" indent="-304800" algn="l" rtl="0">
              <a:spcBef>
                <a:spcPts val="0"/>
              </a:spcBef>
              <a:spcAft>
                <a:spcPts val="0"/>
              </a:spcAft>
              <a:buClr>
                <a:schemeClr val="dk1"/>
              </a:buClr>
              <a:buSzPts val="1200"/>
              <a:buFont typeface="Calibri"/>
              <a:buChar char="●"/>
            </a:pPr>
            <a:r>
              <a:rPr lang="en-US" dirty="0"/>
              <a:t>Text based writing work, or continuing unfinished work from class time. </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None/>
            </a:pPr>
            <a:endParaRPr dirty="0"/>
          </a:p>
        </p:txBody>
      </p:sp>
      <p:sp>
        <p:nvSpPr>
          <p:cNvPr id="278" name="Google Shape;278;g3fd506a8d1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12</a:t>
            </a:fld>
            <a:endParaRPr/>
          </a:p>
        </p:txBody>
      </p:sp>
    </p:spTree>
    <p:extLst>
      <p:ext uri="{BB962C8B-B14F-4D97-AF65-F5344CB8AC3E}">
        <p14:creationId xmlns:p14="http://schemas.microsoft.com/office/powerpoint/2010/main" val="21035069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8" name="Google Shape;188;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None/>
            </a:pPr>
            <a:r>
              <a:rPr lang="en-US" dirty="0"/>
              <a:t>New Materials to Prepare in Advance: </a:t>
            </a:r>
            <a:endParaRPr dirty="0"/>
          </a:p>
          <a:p>
            <a:pPr marL="457200" lvl="0" indent="-304800" algn="l" rtl="0">
              <a:lnSpc>
                <a:spcPct val="100000"/>
              </a:lnSpc>
              <a:spcBef>
                <a:spcPts val="0"/>
              </a:spcBef>
              <a:spcAft>
                <a:spcPts val="0"/>
              </a:spcAft>
              <a:buSzPts val="1200"/>
              <a:buFont typeface="Calibri"/>
              <a:buChar char="●"/>
            </a:pPr>
            <a:r>
              <a:rPr lang="en-US" dirty="0"/>
              <a:t>Sticky notes</a:t>
            </a:r>
            <a:endParaRPr dirty="0"/>
          </a:p>
          <a:p>
            <a:pPr marL="457200" lvl="0" indent="-304800" algn="l" rtl="0">
              <a:lnSpc>
                <a:spcPct val="100000"/>
              </a:lnSpc>
              <a:spcBef>
                <a:spcPts val="0"/>
              </a:spcBef>
              <a:spcAft>
                <a:spcPts val="0"/>
              </a:spcAft>
              <a:buSzPts val="1200"/>
              <a:buFont typeface="Calibri"/>
              <a:buChar char="●"/>
            </a:pPr>
            <a:r>
              <a:rPr lang="en-US" dirty="0"/>
              <a:t>Selection of books from </a:t>
            </a:r>
            <a:r>
              <a:rPr lang="en-US" b="1" dirty="0"/>
              <a:t>Module 4A recommended texts list</a:t>
            </a:r>
            <a:endParaRPr b="1"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Materials to Gather from Previous Lessons:</a:t>
            </a:r>
            <a:endParaRPr dirty="0"/>
          </a:p>
          <a:p>
            <a:pPr marL="457200" lvl="0" indent="-304800" algn="l" rtl="0">
              <a:spcBef>
                <a:spcPts val="0"/>
              </a:spcBef>
              <a:spcAft>
                <a:spcPts val="0"/>
              </a:spcAft>
              <a:buSzPts val="1200"/>
              <a:buFont typeface="Calibri"/>
              <a:buChar char="●"/>
            </a:pPr>
            <a:r>
              <a:rPr lang="en-US" b="1" dirty="0"/>
              <a:t>Writing Improvement Tracker </a:t>
            </a:r>
            <a:r>
              <a:rPr lang="en-US" dirty="0"/>
              <a:t>(begun in Module 1)</a:t>
            </a:r>
            <a:endParaRPr dirty="0"/>
          </a:p>
          <a:p>
            <a:pPr marL="457200" lvl="0" indent="-304800" algn="l" rtl="0">
              <a:spcBef>
                <a:spcPts val="0"/>
              </a:spcBef>
              <a:spcAft>
                <a:spcPts val="0"/>
              </a:spcAft>
              <a:buSzPts val="1200"/>
              <a:buFont typeface="Calibri"/>
              <a:buChar char="●"/>
            </a:pPr>
            <a:r>
              <a:rPr lang="en-US" dirty="0"/>
              <a:t>Final draft of position paper (from Lesson 9; one per student)</a:t>
            </a:r>
            <a:br>
              <a:rPr lang="en-US" dirty="0"/>
            </a:br>
            <a:endParaRPr dirty="0"/>
          </a:p>
          <a:p>
            <a:pPr marL="0" marR="0" lvl="0" indent="0" algn="l" rtl="0">
              <a:lnSpc>
                <a:spcPct val="100000"/>
              </a:lnSpc>
              <a:spcBef>
                <a:spcPts val="0"/>
              </a:spcBef>
              <a:spcAft>
                <a:spcPts val="0"/>
              </a:spcAft>
              <a:buClr>
                <a:schemeClr val="dk1"/>
              </a:buClr>
              <a:buSzPts val="1100"/>
              <a:buFont typeface="Arial"/>
              <a:buNone/>
            </a:pPr>
            <a:r>
              <a:rPr lang="en-US" sz="1200" b="0" i="0" u="none" strike="noStrike" cap="none" dirty="0">
                <a:solidFill>
                  <a:schemeClr val="dk1"/>
                </a:solidFill>
                <a:latin typeface="Calibri"/>
                <a:ea typeface="Calibri"/>
                <a:cs typeface="Calibri"/>
                <a:sym typeface="Calibri"/>
              </a:rPr>
              <a:t>Review these protocols before teachin</a:t>
            </a:r>
            <a:r>
              <a:rPr lang="en-US" dirty="0"/>
              <a:t>g:</a:t>
            </a:r>
            <a:endParaRPr dirty="0"/>
          </a:p>
          <a:p>
            <a:pPr marL="457200" marR="0" lvl="0" indent="-304800" algn="l" rtl="0">
              <a:lnSpc>
                <a:spcPct val="100000"/>
              </a:lnSpc>
              <a:spcBef>
                <a:spcPts val="0"/>
              </a:spcBef>
              <a:spcAft>
                <a:spcPts val="0"/>
              </a:spcAft>
              <a:buSzPts val="1200"/>
              <a:buChar char="●"/>
            </a:pPr>
            <a:r>
              <a:rPr lang="en-US" dirty="0"/>
              <a:t>Gallery Walk </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Prepare classroom systems for active learning: </a:t>
            </a:r>
            <a:r>
              <a:rPr lang="en-US" dirty="0" smtClean="0"/>
              <a:t>N</a:t>
            </a:r>
            <a:r>
              <a:rPr lang="en-US" sz="1200" b="0" i="0" u="none" strike="noStrike" cap="none" dirty="0" smtClean="0">
                <a:solidFill>
                  <a:schemeClr val="dk1"/>
                </a:solidFill>
                <a:latin typeface="Calibri"/>
                <a:ea typeface="Calibri"/>
                <a:cs typeface="Calibri"/>
                <a:sym typeface="Calibri"/>
              </a:rPr>
              <a:t>one.</a:t>
            </a:r>
            <a:endParaRPr sz="1200" b="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189" name="Google Shape;189;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659164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5" name="Google Shape;195;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196" name="Google Shape;196;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129887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42b4d47838_0_8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200">
                <a:latin typeface="Calibri"/>
                <a:ea typeface="Calibri"/>
                <a:cs typeface="Calibri"/>
                <a:sym typeface="Calibri"/>
              </a:rPr>
              <a:t>Add notes</a:t>
            </a:r>
            <a:endParaRPr sz="1200">
              <a:latin typeface="Calibri"/>
              <a:ea typeface="Calibri"/>
              <a:cs typeface="Calibri"/>
              <a:sym typeface="Calibri"/>
            </a:endParaRPr>
          </a:p>
        </p:txBody>
      </p:sp>
      <p:sp>
        <p:nvSpPr>
          <p:cNvPr id="202" name="Google Shape;202;g42b4d47838_0_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703251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1" name="Google Shape;211;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smtClean="0">
                <a:solidFill>
                  <a:schemeClr val="dk1"/>
                </a:solidFill>
                <a:latin typeface="Calibri"/>
                <a:ea typeface="Calibri"/>
                <a:cs typeface="Calibri"/>
                <a:sym typeface="Calibri"/>
              </a:rPr>
              <a:t>Student </a:t>
            </a:r>
            <a:r>
              <a:rPr lang="en-US" sz="1200" b="1" i="0" u="none" strike="noStrike" cap="none" dirty="0">
                <a:solidFill>
                  <a:schemeClr val="dk1"/>
                </a:solidFill>
                <a:latin typeface="Calibri"/>
                <a:ea typeface="Calibri"/>
                <a:cs typeface="Calibri"/>
                <a:sym typeface="Calibri"/>
              </a:rPr>
              <a:t>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sz="1200" i="0" u="none" strike="noStrike" cap="none" dirty="0">
                <a:solidFill>
                  <a:schemeClr val="dk1"/>
                </a:solidFill>
              </a:rPr>
              <a:t>:</a:t>
            </a:r>
            <a:r>
              <a:rPr lang="en-US" dirty="0"/>
              <a:t> </a:t>
            </a:r>
            <a:r>
              <a:rPr lang="en-US" dirty="0" smtClean="0"/>
              <a:t>None.</a:t>
            </a:r>
            <a:endParaRPr dirty="0"/>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Teacher Actions:</a:t>
            </a:r>
            <a:endParaRPr sz="1200"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Read the slide aloud – explain as needed.</a:t>
            </a:r>
            <a:endParaRPr dirty="0"/>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Look </a:t>
            </a:r>
            <a:r>
              <a:rPr lang="en-US" sz="1200" i="0" u="none" strike="noStrike" cap="none" dirty="0" err="1">
                <a:solidFill>
                  <a:schemeClr val="dk1"/>
                </a:solidFill>
              </a:rPr>
              <a:t>Fors</a:t>
            </a:r>
            <a:r>
              <a:rPr lang="en-US" sz="1200" i="0" u="none" strike="noStrike" cap="none" dirty="0">
                <a:solidFill>
                  <a:schemeClr val="dk1"/>
                </a:solidFill>
              </a:rPr>
              <a:t>/Listen </a:t>
            </a:r>
            <a:r>
              <a:rPr lang="en-US" sz="1200" i="0" u="none" strike="noStrike" cap="none" dirty="0" err="1">
                <a:solidFill>
                  <a:schemeClr val="dk1"/>
                </a:solidFill>
              </a:rPr>
              <a:t>Fors</a:t>
            </a:r>
            <a:r>
              <a:rPr lang="en-US" sz="1200" i="0" u="none" strike="noStrike" cap="none" dirty="0">
                <a:solidFill>
                  <a:schemeClr val="dk1"/>
                </a:solidFill>
              </a:rPr>
              <a:t>:</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Look for students to be paying attention.</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dirty="0"/>
          </a:p>
          <a:p>
            <a:pPr marL="0" lvl="0" indent="0" algn="l" rtl="0">
              <a:spcBef>
                <a:spcPts val="0"/>
              </a:spcBef>
              <a:spcAft>
                <a:spcPts val="0"/>
              </a:spcAft>
              <a:buClr>
                <a:schemeClr val="dk1"/>
              </a:buClr>
              <a:buSzPts val="1100"/>
              <a:buFont typeface="Arial"/>
              <a:buNone/>
            </a:pPr>
            <a:r>
              <a:rPr lang="en-US" dirty="0"/>
              <a:t>Support for Any Students Who Need It: </a:t>
            </a:r>
            <a:r>
              <a:rPr lang="en-US" dirty="0" smtClean="0"/>
              <a:t>None.</a:t>
            </a:r>
            <a:endParaRPr dirty="0"/>
          </a:p>
          <a:p>
            <a:pPr marL="0" marR="0" lvl="0" indent="0" algn="l" rtl="0">
              <a:lnSpc>
                <a:spcPct val="100000"/>
              </a:lnSpc>
              <a:spcBef>
                <a:spcPts val="0"/>
              </a:spcBef>
              <a:spcAft>
                <a:spcPts val="0"/>
              </a:spcAft>
              <a:buClr>
                <a:srgbClr val="000000"/>
              </a:buClr>
              <a:buSzPts val="1400"/>
              <a:buFont typeface="Arial"/>
              <a:buNone/>
            </a:pPr>
            <a:endParaRPr dirty="0"/>
          </a:p>
        </p:txBody>
      </p:sp>
      <p:sp>
        <p:nvSpPr>
          <p:cNvPr id="212" name="Google Shape;212;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77780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47f31e87b8_0_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9" name="Google Shape;219;g47f31e87b8_0_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13-15</a:t>
            </a:r>
            <a:endParaRPr b="1" dirty="0"/>
          </a:p>
          <a:p>
            <a:pPr marL="0" lvl="0" indent="0" algn="l" rtl="0">
              <a:spcBef>
                <a:spcPts val="0"/>
              </a:spcBef>
              <a:spcAft>
                <a:spcPts val="0"/>
              </a:spcAft>
              <a:buClr>
                <a:schemeClr val="dk1"/>
              </a:buClr>
              <a:buSzPts val="1200"/>
              <a:buFont typeface="Calibri"/>
              <a:buNone/>
            </a:pPr>
            <a:r>
              <a:rPr lang="en-US" b="1" dirty="0"/>
              <a:t>Student Grouping: whole class</a:t>
            </a: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Opening A: Entry Task: Writing Improvement Tracker</a:t>
            </a:r>
            <a:endParaRPr b="1" dirty="0"/>
          </a:p>
          <a:p>
            <a:pPr marL="0" marR="0" lvl="0" indent="0" algn="l" rtl="0">
              <a:lnSpc>
                <a:spcPct val="100000"/>
              </a:lnSpc>
              <a:spcBef>
                <a:spcPts val="0"/>
              </a:spcBef>
              <a:spcAft>
                <a:spcPts val="0"/>
              </a:spcAft>
              <a:buClr>
                <a:schemeClr val="dk1"/>
              </a:buClr>
              <a:buSzPts val="1200"/>
              <a:buFont typeface="Arial"/>
              <a:buNone/>
            </a:pPr>
            <a:endParaRPr dirty="0"/>
          </a:p>
          <a:p>
            <a:pPr marL="0" marR="0" lvl="0" indent="0" algn="l" rtl="0">
              <a:lnSpc>
                <a:spcPct val="100000"/>
              </a:lnSpc>
              <a:spcBef>
                <a:spcPts val="0"/>
              </a:spcBef>
              <a:spcAft>
                <a:spcPts val="0"/>
              </a:spcAft>
              <a:buClr>
                <a:schemeClr val="dk1"/>
              </a:buClr>
              <a:buSzPts val="1200"/>
              <a:buFont typeface="Arial"/>
              <a:buNone/>
            </a:pPr>
            <a:r>
              <a:rPr lang="en-US" dirty="0"/>
              <a:t>Teaching Notes</a:t>
            </a:r>
            <a:r>
              <a:rPr lang="en-US" i="0" u="none" strike="noStrike" cap="none" dirty="0">
                <a:solidFill>
                  <a:schemeClr val="dk1"/>
                </a:solidFill>
              </a:rPr>
              <a:t>: </a:t>
            </a:r>
            <a:r>
              <a:rPr lang="en-US" dirty="0"/>
              <a:t> </a:t>
            </a:r>
            <a:endParaRPr dirty="0"/>
          </a:p>
          <a:p>
            <a:pPr marL="457200" marR="0" lvl="0" indent="-304800" algn="l" rtl="0">
              <a:lnSpc>
                <a:spcPct val="100000"/>
              </a:lnSpc>
              <a:spcBef>
                <a:spcPts val="0"/>
              </a:spcBef>
              <a:spcAft>
                <a:spcPts val="0"/>
              </a:spcAft>
              <a:buSzPts val="1200"/>
              <a:buChar char="●"/>
            </a:pPr>
            <a:r>
              <a:rPr lang="en-US" dirty="0"/>
              <a:t>If students finish with time remaining, have them share their entries quietly with their elbow partners while others continue to write.</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As students enter, distribute their </a:t>
            </a:r>
            <a:r>
              <a:rPr lang="en-US" b="1" dirty="0"/>
              <a:t>Writing Improvement Trackers</a:t>
            </a:r>
            <a:r>
              <a:rPr lang="en-US" dirty="0"/>
              <a:t> and final drafts of position papers if you have them, or instruct students to take them out if they have them stored.</a:t>
            </a:r>
            <a:endParaRPr dirty="0"/>
          </a:p>
          <a:p>
            <a:pPr marL="457200" marR="0" lvl="0" indent="-304800" algn="l" rtl="0">
              <a:lnSpc>
                <a:spcPct val="100000"/>
              </a:lnSpc>
              <a:spcBef>
                <a:spcPts val="0"/>
              </a:spcBef>
              <a:spcAft>
                <a:spcPts val="0"/>
              </a:spcAft>
              <a:buSzPts val="1200"/>
              <a:buFont typeface="Calibri"/>
              <a:buAutoNum type="arabicPeriod"/>
            </a:pPr>
            <a:r>
              <a:rPr lang="en-US" dirty="0"/>
              <a:t>Direct students to follow the posted directions for today’s entry task: </a:t>
            </a:r>
            <a:r>
              <a:rPr lang="en-US" i="1" dirty="0"/>
              <a:t>“Use your final draft of your position paper as a reference when filling in your </a:t>
            </a:r>
            <a:r>
              <a:rPr lang="en-US" b="1" i="1" dirty="0"/>
              <a:t>Writing Improvement Tracker </a:t>
            </a:r>
            <a:r>
              <a:rPr lang="en-US" i="1" dirty="0"/>
              <a:t>for Module 4A. You have 10 minutes. After that, you will each share with the class in a go-’round one aspect of how your writing improved.” </a:t>
            </a:r>
            <a:endParaRPr i="1" dirty="0"/>
          </a:p>
          <a:p>
            <a:pPr marL="457200" marR="0" lvl="0" indent="-304800" algn="l" rtl="0">
              <a:lnSpc>
                <a:spcPct val="100000"/>
              </a:lnSpc>
              <a:spcBef>
                <a:spcPts val="0"/>
              </a:spcBef>
              <a:spcAft>
                <a:spcPts val="0"/>
              </a:spcAft>
              <a:buSzPts val="1200"/>
              <a:buFont typeface="Calibri"/>
              <a:buAutoNum type="arabicPeriod"/>
            </a:pPr>
            <a:r>
              <a:rPr lang="en-US" dirty="0"/>
              <a:t>With 5 minutes remaining, prompt students that it is time to share out. </a:t>
            </a:r>
            <a:endParaRPr dirty="0"/>
          </a:p>
          <a:p>
            <a:pPr marL="457200" marR="0" lvl="0" indent="-304800" algn="l" rtl="0">
              <a:lnSpc>
                <a:spcPct val="100000"/>
              </a:lnSpc>
              <a:spcBef>
                <a:spcPts val="0"/>
              </a:spcBef>
              <a:spcAft>
                <a:spcPts val="0"/>
              </a:spcAft>
              <a:buSzPts val="1200"/>
              <a:buFont typeface="Calibri"/>
              <a:buAutoNum type="arabicPeriod"/>
            </a:pPr>
            <a:r>
              <a:rPr lang="en-US" dirty="0"/>
              <a:t>Call on one student to begin the go-’round. Have each student share one piece from his or her </a:t>
            </a:r>
            <a:r>
              <a:rPr lang="en-US" b="1" dirty="0"/>
              <a:t>Writing Improvement Tracker</a:t>
            </a:r>
            <a:r>
              <a:rPr lang="en-US" dirty="0"/>
              <a:t>. </a:t>
            </a:r>
            <a:endParaRPr dirty="0"/>
          </a:p>
          <a:p>
            <a:pPr marL="457200" marR="0" lvl="0" indent="-304800" algn="l" rtl="0">
              <a:lnSpc>
                <a:spcPct val="100000"/>
              </a:lnSpc>
              <a:spcBef>
                <a:spcPts val="0"/>
              </a:spcBef>
              <a:spcAft>
                <a:spcPts val="0"/>
              </a:spcAft>
              <a:buSzPts val="1200"/>
              <a:buFont typeface="Calibri"/>
              <a:buAutoNum type="arabicPeriod"/>
            </a:pPr>
            <a:r>
              <a:rPr lang="en-US" dirty="0"/>
              <a:t>Collect students’ </a:t>
            </a:r>
            <a:r>
              <a:rPr lang="en-US" b="1" dirty="0"/>
              <a:t>Writing Improvement Trackers </a:t>
            </a:r>
            <a:r>
              <a:rPr lang="en-US" dirty="0"/>
              <a:t>if you wish to see what they wrote and/or assess it. </a:t>
            </a:r>
            <a:br>
              <a:rPr lang="en-US" dirty="0"/>
            </a:br>
            <a:endParaRPr dirty="0"/>
          </a:p>
          <a:p>
            <a:pPr marL="0" marR="0" lvl="0" indent="0" algn="l" rtl="0">
              <a:lnSpc>
                <a:spcPct val="100000"/>
              </a:lnSpc>
              <a:spcBef>
                <a:spcPts val="0"/>
              </a:spcBef>
              <a:spcAft>
                <a:spcPts val="0"/>
              </a:spcAft>
              <a:buNone/>
            </a:pPr>
            <a:r>
              <a:rPr lang="en-US" dirty="0"/>
              <a:t>Student Look </a:t>
            </a:r>
            <a:r>
              <a:rPr lang="en-US" dirty="0" err="1"/>
              <a:t>Fors</a:t>
            </a:r>
            <a:r>
              <a:rPr lang="en-US" dirty="0"/>
              <a:t>/Listen </a:t>
            </a:r>
            <a:r>
              <a:rPr lang="en-US" dirty="0" err="1"/>
              <a:t>Fors</a:t>
            </a:r>
            <a:r>
              <a:rPr lang="en-US" dirty="0"/>
              <a:t>:</a:t>
            </a:r>
            <a:endParaRPr dirty="0"/>
          </a:p>
          <a:p>
            <a:pPr marL="457200" marR="0" lvl="0" indent="-304800" algn="l" rtl="0">
              <a:lnSpc>
                <a:spcPct val="100000"/>
              </a:lnSpc>
              <a:spcBef>
                <a:spcPts val="0"/>
              </a:spcBef>
              <a:spcAft>
                <a:spcPts val="0"/>
              </a:spcAft>
              <a:buSzPts val="1200"/>
              <a:buChar char="●"/>
            </a:pPr>
            <a:r>
              <a:rPr lang="en-US" dirty="0"/>
              <a:t>Look that students are following along.</a:t>
            </a:r>
            <a:endParaRPr dirty="0"/>
          </a:p>
          <a:p>
            <a:pPr marL="0" marR="0" lvl="0" indent="0" algn="l" rtl="0">
              <a:lnSpc>
                <a:spcPct val="100000"/>
              </a:lnSpc>
              <a:spcBef>
                <a:spcPts val="0"/>
              </a:spcBef>
              <a:spcAft>
                <a:spcPts val="0"/>
              </a:spcAft>
              <a:buNone/>
            </a:pPr>
            <a:endParaRPr dirty="0"/>
          </a:p>
          <a:p>
            <a:pPr marL="0" lvl="0" indent="0" algn="l" rtl="0">
              <a:spcBef>
                <a:spcPts val="0"/>
              </a:spcBef>
              <a:spcAft>
                <a:spcPts val="0"/>
              </a:spcAft>
              <a:buNone/>
            </a:pPr>
            <a:r>
              <a:rPr lang="en-US" dirty="0"/>
              <a:t>Support for Any Students Who Need It: </a:t>
            </a:r>
            <a:r>
              <a:rPr lang="en-US" dirty="0" smtClean="0"/>
              <a:t>None.</a:t>
            </a:r>
            <a:endParaRPr dirty="0"/>
          </a:p>
          <a:p>
            <a:pPr marL="0" lvl="0" indent="0" algn="l" rtl="0">
              <a:spcBef>
                <a:spcPts val="0"/>
              </a:spcBef>
              <a:spcAft>
                <a:spcPts val="0"/>
              </a:spcAft>
              <a:buNone/>
            </a:pPr>
            <a:endParaRPr dirty="0"/>
          </a:p>
        </p:txBody>
      </p:sp>
      <p:sp>
        <p:nvSpPr>
          <p:cNvPr id="220" name="Google Shape;220;g47f31e87b8_0_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508211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489f34cb34_0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9" name="Google Shape;229;g489f34cb34_0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2-3 </a:t>
            </a:r>
            <a:r>
              <a:rPr lang="en-US" b="1" dirty="0"/>
              <a:t>minutes</a:t>
            </a:r>
            <a:endParaRPr dirty="0"/>
          </a:p>
          <a:p>
            <a:pPr marL="0" lvl="0" indent="0" algn="l" rtl="0">
              <a:spcBef>
                <a:spcPts val="0"/>
              </a:spcBef>
              <a:spcAft>
                <a:spcPts val="0"/>
              </a:spcAft>
              <a:buClr>
                <a:schemeClr val="dk1"/>
              </a:buClr>
              <a:buSzPts val="1200"/>
              <a:buFont typeface="Calibri"/>
              <a:buNone/>
            </a:pPr>
            <a:r>
              <a:rPr lang="en-US" b="1" dirty="0"/>
              <a:t>Student Grouping: whole class</a:t>
            </a:r>
            <a:endParaRPr b="1" dirty="0"/>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Opening B: Reviewing the Learning Targets</a:t>
            </a:r>
            <a:endParaRPr b="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smtClean="0"/>
              <a:t>None.</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Direct students’ attention to the posted learning target for the day. </a:t>
            </a:r>
            <a:endParaRPr dirty="0"/>
          </a:p>
          <a:p>
            <a:pPr marL="457200" marR="0" lvl="0" indent="-304800" algn="l" rtl="0">
              <a:lnSpc>
                <a:spcPct val="100000"/>
              </a:lnSpc>
              <a:spcBef>
                <a:spcPts val="0"/>
              </a:spcBef>
              <a:spcAft>
                <a:spcPts val="0"/>
              </a:spcAft>
              <a:buSzPts val="1200"/>
              <a:buFont typeface="Calibri"/>
              <a:buAutoNum type="arabicPeriod"/>
            </a:pPr>
            <a:r>
              <a:rPr lang="en-US" dirty="0"/>
              <a:t>Cold call a student to read it aloud</a:t>
            </a:r>
            <a:r>
              <a:rPr lang="en-US" b="0" dirty="0" smtClean="0"/>
              <a:t>:</a:t>
            </a:r>
            <a:r>
              <a:rPr lang="en-US" b="1" dirty="0" smtClean="0"/>
              <a:t> “</a:t>
            </a:r>
            <a:r>
              <a:rPr lang="en-US" b="1" dirty="0"/>
              <a:t>I can reflect on my growth as a writer over the course of the year.” “I can share my visual representation of my position paper with my class.”  </a:t>
            </a:r>
            <a:endParaRPr b="1" dirty="0"/>
          </a:p>
          <a:p>
            <a:pPr marL="457200" marR="0" lvl="0" indent="-304800" algn="l" rtl="0">
              <a:lnSpc>
                <a:spcPct val="100000"/>
              </a:lnSpc>
              <a:spcBef>
                <a:spcPts val="0"/>
              </a:spcBef>
              <a:spcAft>
                <a:spcPts val="0"/>
              </a:spcAft>
              <a:buSzPts val="1200"/>
              <a:buFont typeface="Calibri"/>
              <a:buAutoNum type="arabicPeriod"/>
            </a:pPr>
            <a:r>
              <a:rPr lang="en-US" dirty="0"/>
              <a:t>Explain that you will meet the second learning target next with a Gallery Walk. </a:t>
            </a:r>
            <a:br>
              <a:rPr lang="en-US" dirty="0"/>
            </a:br>
            <a:endParaRPr dirty="0"/>
          </a:p>
          <a:p>
            <a:pPr marL="0" marR="0" lvl="0" indent="0" algn="l" rtl="0">
              <a:lnSpc>
                <a:spcPct val="100000"/>
              </a:lnSpc>
              <a:spcBef>
                <a:spcPts val="0"/>
              </a:spcBef>
              <a:spcAft>
                <a:spcPts val="0"/>
              </a:spcAft>
              <a:buNone/>
            </a:pPr>
            <a:r>
              <a:rPr lang="en-US" dirty="0"/>
              <a:t>Student Look </a:t>
            </a:r>
            <a:r>
              <a:rPr lang="en-US" dirty="0" err="1"/>
              <a:t>Fors</a:t>
            </a:r>
            <a:r>
              <a:rPr lang="en-US" dirty="0"/>
              <a:t>/Listen </a:t>
            </a:r>
            <a:r>
              <a:rPr lang="en-US" dirty="0" err="1"/>
              <a:t>Fors</a:t>
            </a:r>
            <a:r>
              <a:rPr lang="en-US" dirty="0"/>
              <a:t>:</a:t>
            </a:r>
            <a:endParaRPr dirty="0"/>
          </a:p>
          <a:p>
            <a:pPr marL="457200" marR="0" lvl="0" indent="-304800" algn="l" rtl="0">
              <a:lnSpc>
                <a:spcPct val="100000"/>
              </a:lnSpc>
              <a:spcBef>
                <a:spcPts val="0"/>
              </a:spcBef>
              <a:spcAft>
                <a:spcPts val="0"/>
              </a:spcAft>
              <a:buSzPts val="1200"/>
              <a:buChar char="●"/>
            </a:pPr>
            <a:r>
              <a:rPr lang="en-US" dirty="0"/>
              <a:t>Look that students are following along.</a:t>
            </a:r>
            <a:endParaRPr dirty="0"/>
          </a:p>
          <a:p>
            <a:pPr marL="0" marR="0" lvl="0" indent="0" algn="l" rtl="0">
              <a:lnSpc>
                <a:spcPct val="100000"/>
              </a:lnSpc>
              <a:spcBef>
                <a:spcPts val="0"/>
              </a:spcBef>
              <a:spcAft>
                <a:spcPts val="0"/>
              </a:spcAft>
              <a:buNone/>
            </a:pPr>
            <a:endParaRPr dirty="0"/>
          </a:p>
          <a:p>
            <a:pPr marL="0" lvl="0" indent="0" algn="l" rtl="0">
              <a:spcBef>
                <a:spcPts val="0"/>
              </a:spcBef>
              <a:spcAft>
                <a:spcPts val="0"/>
              </a:spcAft>
              <a:buNone/>
            </a:pPr>
            <a:r>
              <a:rPr lang="en-US" dirty="0"/>
              <a:t>Support for Any Students Who Need It: </a:t>
            </a:r>
            <a:r>
              <a:rPr lang="en-US" dirty="0" smtClean="0"/>
              <a:t>None.</a:t>
            </a:r>
            <a:endParaRPr dirty="0"/>
          </a:p>
        </p:txBody>
      </p:sp>
      <p:sp>
        <p:nvSpPr>
          <p:cNvPr id="230" name="Google Shape;230;g489f34cb34_0_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417430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400412de90_0_6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0" name="Google Shape;240;g400412de90_0_6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8-10 </a:t>
            </a:r>
            <a:r>
              <a:rPr lang="en-US" b="1" dirty="0"/>
              <a:t>minutes </a:t>
            </a:r>
            <a:endParaRPr dirty="0"/>
          </a:p>
          <a:p>
            <a:pPr marL="0" lvl="0" indent="0" algn="l" rtl="0">
              <a:spcBef>
                <a:spcPts val="0"/>
              </a:spcBef>
              <a:spcAft>
                <a:spcPts val="0"/>
              </a:spcAft>
              <a:buClr>
                <a:schemeClr val="dk1"/>
              </a:buClr>
              <a:buSzPts val="1200"/>
              <a:buFont typeface="Calibri"/>
              <a:buNone/>
            </a:pPr>
            <a:r>
              <a:rPr lang="en-US" b="1" dirty="0"/>
              <a:t>Student Grouping: whole class</a:t>
            </a: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Work Time A: Gallery Walk of Performance Task: Visual Representations of Position Papers</a:t>
            </a:r>
            <a:endParaRPr b="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a:t> </a:t>
            </a:r>
            <a:endParaRPr dirty="0"/>
          </a:p>
          <a:p>
            <a:pPr marL="457200" marR="0" lvl="0" indent="-304800" algn="l" rtl="0">
              <a:lnSpc>
                <a:spcPct val="100000"/>
              </a:lnSpc>
              <a:spcBef>
                <a:spcPts val="0"/>
              </a:spcBef>
              <a:spcAft>
                <a:spcPts val="0"/>
              </a:spcAft>
              <a:buSzPts val="1200"/>
              <a:buFont typeface="Calibri"/>
              <a:buChar char="●"/>
            </a:pPr>
            <a:r>
              <a:rPr lang="en-US" dirty="0"/>
              <a:t>See Gallery Walk protocol in Appendix A</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a:t>
            </a:r>
            <a:r>
              <a:rPr lang="en-US" dirty="0"/>
              <a:t>ns:</a:t>
            </a:r>
            <a:endParaRPr dirty="0"/>
          </a:p>
          <a:p>
            <a:pPr marL="457200" marR="0" lvl="0" indent="-304800" algn="l" rtl="0">
              <a:lnSpc>
                <a:spcPct val="100000"/>
              </a:lnSpc>
              <a:spcBef>
                <a:spcPts val="0"/>
              </a:spcBef>
              <a:spcAft>
                <a:spcPts val="0"/>
              </a:spcAft>
              <a:buSzPts val="1200"/>
              <a:buFont typeface="Calibri"/>
              <a:buAutoNum type="arabicPeriod"/>
            </a:pPr>
            <a:r>
              <a:rPr lang="en-US" dirty="0"/>
              <a:t>Distribute a stack of sticky notes to each student.</a:t>
            </a:r>
            <a:endParaRPr dirty="0"/>
          </a:p>
          <a:p>
            <a:pPr marL="457200" marR="0" lvl="0" indent="-304800" algn="l" rtl="0">
              <a:lnSpc>
                <a:spcPct val="100000"/>
              </a:lnSpc>
              <a:spcBef>
                <a:spcPts val="0"/>
              </a:spcBef>
              <a:spcAft>
                <a:spcPts val="0"/>
              </a:spcAft>
              <a:buSzPts val="1200"/>
              <a:buFont typeface="Calibri"/>
              <a:buAutoNum type="arabicPeriod"/>
            </a:pPr>
            <a:r>
              <a:rPr lang="en-US" dirty="0"/>
              <a:t>Read the slide.</a:t>
            </a:r>
            <a:endParaRPr dirty="0"/>
          </a:p>
          <a:p>
            <a:pPr marL="457200" marR="0" lvl="0" indent="-304800" algn="l" rtl="0">
              <a:lnSpc>
                <a:spcPct val="100000"/>
              </a:lnSpc>
              <a:spcBef>
                <a:spcPts val="0"/>
              </a:spcBef>
              <a:spcAft>
                <a:spcPts val="0"/>
              </a:spcAft>
              <a:buSzPts val="1200"/>
              <a:buFont typeface="Calibri"/>
              <a:buAutoNum type="arabicPeriod"/>
            </a:pPr>
            <a:r>
              <a:rPr lang="en-US" dirty="0"/>
              <a:t>Begin the Gallery Walk, participating as if you were a student.</a:t>
            </a:r>
            <a:br>
              <a:rPr lang="en-US" dirty="0"/>
            </a:br>
            <a:endParaRPr dirty="0"/>
          </a:p>
          <a:p>
            <a:pPr marL="0" marR="0" lvl="0" indent="0" algn="l" rtl="0">
              <a:lnSpc>
                <a:spcPct val="100000"/>
              </a:lnSpc>
              <a:spcBef>
                <a:spcPts val="0"/>
              </a:spcBef>
              <a:spcAft>
                <a:spcPts val="0"/>
              </a:spcAft>
              <a:buNone/>
            </a:pPr>
            <a:r>
              <a:rPr lang="en-US" dirty="0"/>
              <a:t>Student Look </a:t>
            </a:r>
            <a:r>
              <a:rPr lang="en-US" dirty="0" err="1"/>
              <a:t>Fors</a:t>
            </a:r>
            <a:r>
              <a:rPr lang="en-US" dirty="0"/>
              <a:t>/Listen </a:t>
            </a:r>
            <a:r>
              <a:rPr lang="en-US" dirty="0" err="1"/>
              <a:t>Fors</a:t>
            </a:r>
            <a:r>
              <a:rPr lang="en-US" dirty="0"/>
              <a:t>:</a:t>
            </a:r>
            <a:endParaRPr dirty="0"/>
          </a:p>
          <a:p>
            <a:pPr marL="457200" marR="0" lvl="0" indent="-304800" algn="l" rtl="0">
              <a:lnSpc>
                <a:spcPct val="100000"/>
              </a:lnSpc>
              <a:spcBef>
                <a:spcPts val="0"/>
              </a:spcBef>
              <a:spcAft>
                <a:spcPts val="0"/>
              </a:spcAft>
              <a:buSzPts val="1200"/>
              <a:buFont typeface="Calibri"/>
              <a:buChar char="●"/>
            </a:pPr>
            <a:r>
              <a:rPr lang="en-US" dirty="0"/>
              <a:t>Look that students understand the task.  Consider modeling the first one for students to follow behind you.</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Support for Any Students Who Need It:</a:t>
            </a:r>
            <a:endParaRPr dirty="0"/>
          </a:p>
          <a:p>
            <a:pPr marL="457200" marR="0" lvl="0" indent="-304800" algn="l" rtl="0">
              <a:lnSpc>
                <a:spcPct val="100000"/>
              </a:lnSpc>
              <a:spcBef>
                <a:spcPts val="0"/>
              </a:spcBef>
              <a:spcAft>
                <a:spcPts val="0"/>
              </a:spcAft>
              <a:buSzPts val="1200"/>
              <a:buFont typeface="Calibri"/>
              <a:buChar char="●"/>
            </a:pPr>
            <a:r>
              <a:rPr lang="en-US" dirty="0"/>
              <a:t>Whenever possible, ask students who would benefit from physical activity to help you distribute and collect materials.</a:t>
            </a:r>
            <a:endParaRPr dirty="0"/>
          </a:p>
          <a:p>
            <a:pPr marL="457200" lvl="0" indent="0" algn="l" rtl="0">
              <a:spcBef>
                <a:spcPts val="0"/>
              </a:spcBef>
              <a:spcAft>
                <a:spcPts val="0"/>
              </a:spcAft>
              <a:buNone/>
            </a:pPr>
            <a:r>
              <a:rPr lang="en-US" dirty="0"/>
              <a:t>	</a:t>
            </a:r>
            <a:endParaRPr dirty="0"/>
          </a:p>
        </p:txBody>
      </p:sp>
      <p:sp>
        <p:nvSpPr>
          <p:cNvPr id="241" name="Google Shape;241;g400412de90_0_6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373643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g489f34cb34_0_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1" name="Google Shape;251;g489f34cb34_0_1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6-8 </a:t>
            </a:r>
            <a:r>
              <a:rPr lang="en-US" b="1" dirty="0"/>
              <a:t>minutes</a:t>
            </a:r>
            <a:endParaRPr dirty="0"/>
          </a:p>
          <a:p>
            <a:pPr marL="0" lvl="0" indent="0" algn="l" rtl="0">
              <a:spcBef>
                <a:spcPts val="0"/>
              </a:spcBef>
              <a:spcAft>
                <a:spcPts val="0"/>
              </a:spcAft>
              <a:buClr>
                <a:schemeClr val="dk1"/>
              </a:buClr>
              <a:buSzPts val="1200"/>
              <a:buFont typeface="Calibri"/>
              <a:buNone/>
            </a:pPr>
            <a:r>
              <a:rPr lang="en-US" b="1" dirty="0"/>
              <a:t>Student Grouping: whole class</a:t>
            </a: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Work Time B. One-word-Go-’round</a:t>
            </a:r>
            <a:endParaRPr b="1" dirty="0"/>
          </a:p>
          <a:p>
            <a:pPr marL="0" marR="0" lvl="0" indent="0" algn="l" rtl="0">
              <a:lnSpc>
                <a:spcPct val="100000"/>
              </a:lnSpc>
              <a:spcBef>
                <a:spcPts val="0"/>
              </a:spcBef>
              <a:spcAft>
                <a:spcPts val="0"/>
              </a:spcAft>
              <a:buClr>
                <a:schemeClr val="dk1"/>
              </a:buClr>
              <a:buSzPts val="12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smtClean="0"/>
              <a:t>None.</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dirty="0"/>
          </a:p>
          <a:p>
            <a:pPr marL="457200" marR="0" lvl="0" indent="-304800" algn="l" rtl="0">
              <a:lnSpc>
                <a:spcPct val="100000"/>
              </a:lnSpc>
              <a:spcBef>
                <a:spcPts val="0"/>
              </a:spcBef>
              <a:spcAft>
                <a:spcPts val="0"/>
              </a:spcAft>
              <a:buSzPts val="1200"/>
              <a:buFont typeface="Calibri"/>
              <a:buAutoNum type="arabicPeriod"/>
            </a:pPr>
            <a:r>
              <a:rPr lang="en-US" dirty="0"/>
              <a:t>Invite students  to return to their seats and read over their praise for 1 minute.</a:t>
            </a:r>
            <a:endParaRPr dirty="0"/>
          </a:p>
          <a:p>
            <a:pPr marL="457200" marR="0" lvl="0" indent="-304800" algn="l" rtl="0">
              <a:lnSpc>
                <a:spcPct val="100000"/>
              </a:lnSpc>
              <a:spcBef>
                <a:spcPts val="0"/>
              </a:spcBef>
              <a:spcAft>
                <a:spcPts val="0"/>
              </a:spcAft>
              <a:buSzPts val="1200"/>
              <a:buFont typeface="Calibri"/>
              <a:buAutoNum type="arabicPeriod"/>
            </a:pPr>
            <a:r>
              <a:rPr lang="en-US" dirty="0"/>
              <a:t>Ask students to think of one word that represents some aspect of all the work they have done during Unit 3 to share. </a:t>
            </a:r>
            <a:endParaRPr dirty="0"/>
          </a:p>
          <a:p>
            <a:pPr marL="457200" marR="0" lvl="0" indent="-304800" algn="l" rtl="0">
              <a:lnSpc>
                <a:spcPct val="100000"/>
              </a:lnSpc>
              <a:spcBef>
                <a:spcPts val="0"/>
              </a:spcBef>
              <a:spcAft>
                <a:spcPts val="0"/>
              </a:spcAft>
              <a:buSzPts val="1200"/>
              <a:buFont typeface="Calibri"/>
              <a:buAutoNum type="arabicPeriod"/>
            </a:pPr>
            <a:r>
              <a:rPr lang="en-US" dirty="0"/>
              <a:t>Call on one student to start, and then go around the room having each student share one word. </a:t>
            </a:r>
            <a:endParaRPr dirty="0"/>
          </a:p>
          <a:p>
            <a:pPr marL="457200" marR="0" lvl="0" indent="-304800" algn="l" rtl="0">
              <a:lnSpc>
                <a:spcPct val="100000"/>
              </a:lnSpc>
              <a:spcBef>
                <a:spcPts val="0"/>
              </a:spcBef>
              <a:spcAft>
                <a:spcPts val="0"/>
              </a:spcAft>
              <a:buSzPts val="1200"/>
              <a:buFont typeface="Calibri"/>
              <a:buAutoNum type="arabicPeriod"/>
            </a:pPr>
            <a:r>
              <a:rPr lang="en-US" dirty="0"/>
              <a:t>Feel free to add a word yourself. </a:t>
            </a:r>
            <a:endParaRPr dirty="0"/>
          </a:p>
          <a:p>
            <a:pPr marL="457200" marR="0" lvl="0" indent="-304800" algn="l" rtl="0">
              <a:lnSpc>
                <a:spcPct val="100000"/>
              </a:lnSpc>
              <a:spcBef>
                <a:spcPts val="0"/>
              </a:spcBef>
              <a:spcAft>
                <a:spcPts val="0"/>
              </a:spcAft>
              <a:buSzPts val="1200"/>
              <a:buFont typeface="Calibri"/>
              <a:buAutoNum type="arabicPeriod"/>
            </a:pPr>
            <a:r>
              <a:rPr lang="en-US" dirty="0"/>
              <a:t>Celebrate!  </a:t>
            </a:r>
            <a:br>
              <a:rPr lang="en-US" dirty="0"/>
            </a:br>
            <a:endParaRPr dirty="0"/>
          </a:p>
          <a:p>
            <a:pPr marL="0" marR="0" lvl="0" indent="0" algn="l" rtl="0">
              <a:lnSpc>
                <a:spcPct val="100000"/>
              </a:lnSpc>
              <a:spcBef>
                <a:spcPts val="0"/>
              </a:spcBef>
              <a:spcAft>
                <a:spcPts val="0"/>
              </a:spcAft>
              <a:buClr>
                <a:schemeClr val="dk1"/>
              </a:buClr>
              <a:buSzPts val="1200"/>
              <a:buFont typeface="Calibri"/>
              <a:buNone/>
            </a:pPr>
            <a:r>
              <a:rPr lang="en-US" dirty="0"/>
              <a:t>Student Look </a:t>
            </a:r>
            <a:r>
              <a:rPr lang="en-US" dirty="0" err="1"/>
              <a:t>fors</a:t>
            </a:r>
            <a:r>
              <a:rPr lang="en-US" dirty="0"/>
              <a:t>/Listen </a:t>
            </a:r>
            <a:r>
              <a:rPr lang="en-US" dirty="0" err="1"/>
              <a:t>fors</a:t>
            </a:r>
            <a:r>
              <a:rPr lang="en-US" dirty="0"/>
              <a:t>:</a:t>
            </a:r>
            <a:endParaRPr dirty="0"/>
          </a:p>
          <a:p>
            <a:pPr marL="457200" marR="0" lvl="0" indent="-304800" algn="l" rtl="0">
              <a:lnSpc>
                <a:spcPct val="100000"/>
              </a:lnSpc>
              <a:spcBef>
                <a:spcPts val="0"/>
              </a:spcBef>
              <a:spcAft>
                <a:spcPts val="0"/>
              </a:spcAft>
              <a:buSzPts val="1200"/>
              <a:buFont typeface="Calibri"/>
              <a:buChar char="●"/>
            </a:pPr>
            <a:r>
              <a:rPr lang="en-US" dirty="0"/>
              <a:t>Listen that students are only using one word.</a:t>
            </a:r>
            <a:endParaRPr dirty="0"/>
          </a:p>
          <a:p>
            <a:pPr marL="457200" marR="0" lvl="0" indent="0" algn="l" rtl="0">
              <a:lnSpc>
                <a:spcPct val="100000"/>
              </a:lnSpc>
              <a:spcBef>
                <a:spcPts val="0"/>
              </a:spcBef>
              <a:spcAft>
                <a:spcPts val="0"/>
              </a:spcAft>
              <a:buNone/>
            </a:pPr>
            <a:endParaRPr dirty="0"/>
          </a:p>
          <a:p>
            <a:pPr marL="0" lvl="0" indent="0" algn="l" rtl="0">
              <a:spcBef>
                <a:spcPts val="0"/>
              </a:spcBef>
              <a:spcAft>
                <a:spcPts val="0"/>
              </a:spcAft>
              <a:buNone/>
            </a:pPr>
            <a:r>
              <a:rPr lang="en-US" dirty="0"/>
              <a:t>Support for Any Students Who Need It:</a:t>
            </a:r>
            <a:endParaRPr dirty="0"/>
          </a:p>
          <a:p>
            <a:pPr marL="457200" lvl="0" indent="-304800" algn="l" rtl="0">
              <a:spcBef>
                <a:spcPts val="0"/>
              </a:spcBef>
              <a:spcAft>
                <a:spcPts val="0"/>
              </a:spcAft>
              <a:buSzPts val="1200"/>
              <a:buChar char="●"/>
            </a:pPr>
            <a:r>
              <a:rPr lang="en-US" dirty="0"/>
              <a:t>Consider modeling a one word example to get  kids started. An example might be, research, or hard-work.</a:t>
            </a:r>
            <a:endParaRPr dirty="0"/>
          </a:p>
          <a:p>
            <a:pPr marL="457200" lvl="0" indent="0" algn="l" rtl="0">
              <a:spcBef>
                <a:spcPts val="0"/>
              </a:spcBef>
              <a:spcAft>
                <a:spcPts val="0"/>
              </a:spcAft>
              <a:buNone/>
            </a:pPr>
            <a:endParaRPr dirty="0"/>
          </a:p>
        </p:txBody>
      </p:sp>
      <p:sp>
        <p:nvSpPr>
          <p:cNvPr id="252" name="Google Shape;252;g489f34cb34_0_1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1407699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
        <p:cNvGrpSpPr/>
        <p:nvPr/>
      </p:nvGrpSpPr>
      <p:grpSpPr>
        <a:xfrm>
          <a:off x="0" y="0"/>
          <a:ext cx="0" cy="0"/>
          <a:chOff x="0" y="0"/>
          <a:chExt cx="0" cy="0"/>
        </a:xfrm>
      </p:grpSpPr>
      <p:sp>
        <p:nvSpPr>
          <p:cNvPr id="19" name="Google Shape;19;p2"/>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0" name="Google Shape;20;p2"/>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1" name="Google Shape;21;p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 name="Google Shape;22;p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 name="Google Shape;23;p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4" name="Google Shape;24;p2"/>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5" name="Google Shape;25;p2"/>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6" name="Google Shape;26;p2"/>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8"/>
        <p:cNvGrpSpPr/>
        <p:nvPr/>
      </p:nvGrpSpPr>
      <p:grpSpPr>
        <a:xfrm>
          <a:off x="0" y="0"/>
          <a:ext cx="0" cy="0"/>
          <a:chOff x="0" y="0"/>
          <a:chExt cx="0" cy="0"/>
        </a:xfrm>
      </p:grpSpPr>
      <p:sp>
        <p:nvSpPr>
          <p:cNvPr id="79" name="Google Shape;79;p1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0" name="Google Shape;80;p11"/>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1" name="Google Shape;81;p1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2" name="Google Shape;82;p1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3" name="Google Shape;83;p1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4"/>
        <p:cNvGrpSpPr/>
        <p:nvPr/>
      </p:nvGrpSpPr>
      <p:grpSpPr>
        <a:xfrm>
          <a:off x="0" y="0"/>
          <a:ext cx="0" cy="0"/>
          <a:chOff x="0" y="0"/>
          <a:chExt cx="0" cy="0"/>
        </a:xfrm>
      </p:grpSpPr>
      <p:sp>
        <p:nvSpPr>
          <p:cNvPr id="85" name="Google Shape;85;p12"/>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6" name="Google Shape;86;p12"/>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7" name="Google Shape;87;p1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8" name="Google Shape;88;p1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9" name="Google Shape;89;p1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4"/>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01" name="Google Shape;101;p14"/>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02" name="Google Shape;102;p1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03" name="Google Shape;103;p1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04" name="Google Shape;104;p1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05" name="Google Shape;105;p14"/>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106" name="Google Shape;106;p14"/>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107" name="Google Shape;107;p14"/>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0" name="Google Shape;110;p15"/>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2" name="Google Shape;112;p1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3" name="Google Shape;113;p1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6"/>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6" name="Google Shape;116;p16"/>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117" name="Google Shape;117;p1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8" name="Google Shape;118;p1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9" name="Google Shape;119;p1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22" name="Google Shape;122;p17"/>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23" name="Google Shape;123;p17"/>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24" name="Google Shape;124;p1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5" name="Google Shape;125;p1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6" name="Google Shape;126;p1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8"/>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29" name="Google Shape;129;p18"/>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30" name="Google Shape;130;p18"/>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31" name="Google Shape;131;p18"/>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32" name="Google Shape;132;p18"/>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33" name="Google Shape;133;p1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4" name="Google Shape;134;p1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5" name="Google Shape;135;p1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1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38" name="Google Shape;138;p1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9" name="Google Shape;139;p1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0" name="Google Shape;140;p1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3" name="Google Shape;143;p2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4" name="Google Shape;144;p2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1"/>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7" name="Google Shape;147;p21"/>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48" name="Google Shape;148;p21"/>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49" name="Google Shape;149;p2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0" name="Google Shape;150;p2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1" name="Google Shape;151;p2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7"/>
        <p:cNvGrpSpPr/>
        <p:nvPr/>
      </p:nvGrpSpPr>
      <p:grpSpPr>
        <a:xfrm>
          <a:off x="0" y="0"/>
          <a:ext cx="0" cy="0"/>
          <a:chOff x="0" y="0"/>
          <a:chExt cx="0" cy="0"/>
        </a:xfrm>
      </p:grpSpPr>
      <p:sp>
        <p:nvSpPr>
          <p:cNvPr id="28" name="Google Shape;28;p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9" name="Google Shape;29;p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30" name="Google Shape;30;p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 name="Google Shape;31;p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 name="Google Shape;32;p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2"/>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54" name="Google Shape;154;p22"/>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155" name="Google Shape;155;p22"/>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56" name="Google Shape;156;p2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7" name="Google Shape;157;p2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8" name="Google Shape;158;p2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61" name="Google Shape;161;p23"/>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62" name="Google Shape;162;p2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3" name="Google Shape;163;p2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4" name="Google Shape;164;p2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4"/>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67" name="Google Shape;167;p24"/>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68" name="Google Shape;168;p2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9" name="Google Shape;169;p2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0" name="Google Shape;170;p2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1"/>
        <p:cNvGrpSpPr/>
        <p:nvPr/>
      </p:nvGrpSpPr>
      <p:grpSpPr>
        <a:xfrm>
          <a:off x="0" y="0"/>
          <a:ext cx="0" cy="0"/>
          <a:chOff x="0" y="0"/>
          <a:chExt cx="0" cy="0"/>
        </a:xfrm>
      </p:grpSpPr>
      <p:sp>
        <p:nvSpPr>
          <p:cNvPr id="172" name="Google Shape;172;p25"/>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marR="0" lvl="0" algn="l" rtl="0">
              <a:lnSpc>
                <a:spcPct val="100000"/>
              </a:lnSpc>
              <a:spcBef>
                <a:spcPts val="0"/>
              </a:spcBef>
              <a:spcAft>
                <a:spcPts val="0"/>
              </a:spcAft>
              <a:buClr>
                <a:schemeClr val="dk1"/>
              </a:buClr>
              <a:buSzPts val="4500"/>
              <a:buFont typeface="Century Gothic"/>
              <a:buNone/>
              <a:defRPr sz="45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9pPr>
          </a:lstStyle>
          <a:p>
            <a:endParaRPr/>
          </a:p>
        </p:txBody>
      </p:sp>
      <p:sp>
        <p:nvSpPr>
          <p:cNvPr id="173" name="Google Shape;173;p25"/>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lstStyle>
            <a:lvl1pPr marL="457200" marR="0" lvl="0" indent="-381000" algn="l" rtl="0">
              <a:lnSpc>
                <a:spcPct val="100000"/>
              </a:lnSpc>
              <a:spcBef>
                <a:spcPts val="0"/>
              </a:spcBef>
              <a:spcAft>
                <a:spcPts val="0"/>
              </a:spcAft>
              <a:buClr>
                <a:srgbClr val="000000"/>
              </a:buClr>
              <a:buSzPts val="2400"/>
              <a:buFont typeface="Century Gothic"/>
              <a:buChar char="●"/>
              <a:defRPr sz="2400" b="0" i="0" u="none" strike="noStrike" cap="none">
                <a:solidFill>
                  <a:srgbClr val="000000"/>
                </a:solidFill>
                <a:latin typeface="Century Gothic"/>
                <a:ea typeface="Century Gothic"/>
                <a:cs typeface="Century Gothic"/>
                <a:sym typeface="Century Gothic"/>
              </a:defRPr>
            </a:lvl1pPr>
            <a:lvl2pPr marL="914400" marR="0" lvl="1"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2pPr>
            <a:lvl3pPr marL="1371600" marR="0" lvl="2"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3pPr>
            <a:lvl4pPr marL="1828800" marR="0" lvl="3"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4pPr>
            <a:lvl5pPr marL="2286000" marR="0" lvl="4"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5pPr>
            <a:lvl6pPr marL="2743200" marR="0" lvl="5"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6pPr>
            <a:lvl7pPr marL="3200400" marR="0" lvl="6"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7pPr>
            <a:lvl8pPr marL="3657600" marR="0" lvl="7"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8pPr>
            <a:lvl9pPr marL="4114800" marR="0" lvl="8"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9pPr>
          </a:lstStyle>
          <a:p>
            <a:endParaRPr/>
          </a:p>
        </p:txBody>
      </p:sp>
      <p:sp>
        <p:nvSpPr>
          <p:cNvPr id="174" name="Google Shape;174;p25"/>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75"/>
        <p:cNvGrpSpPr/>
        <p:nvPr/>
      </p:nvGrpSpPr>
      <p:grpSpPr>
        <a:xfrm>
          <a:off x="0" y="0"/>
          <a:ext cx="0" cy="0"/>
          <a:chOff x="0" y="0"/>
          <a:chExt cx="0" cy="0"/>
        </a:xfrm>
      </p:grpSpPr>
      <p:sp>
        <p:nvSpPr>
          <p:cNvPr id="176" name="Google Shape;176;p26"/>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9pPr>
          </a:lstStyle>
          <a:p>
            <a:endParaRPr/>
          </a:p>
        </p:txBody>
      </p:sp>
      <p:sp>
        <p:nvSpPr>
          <p:cNvPr id="177" name="Google Shape;177;p26"/>
          <p:cNvSpPr txBox="1">
            <a:spLocks noGrp="1"/>
          </p:cNvSpPr>
          <p:nvPr>
            <p:ph type="body" idx="1"/>
          </p:nvPr>
        </p:nvSpPr>
        <p:spPr>
          <a:xfrm>
            <a:off x="415600" y="1536633"/>
            <a:ext cx="5333100" cy="4555200"/>
          </a:xfrm>
          <a:prstGeom prst="rect">
            <a:avLst/>
          </a:prstGeom>
          <a:noFill/>
          <a:ln>
            <a:noFill/>
          </a:ln>
        </p:spPr>
        <p:txBody>
          <a:bodyPr spcFirstLastPara="1" wrap="square" lIns="121900" tIns="121900" rIns="121900" bIns="121900" anchor="t" anchorCtr="0"/>
          <a:lstStyle>
            <a:lvl1pPr marL="457200" marR="0" lvl="0" indent="-349250" algn="l" rtl="0">
              <a:lnSpc>
                <a:spcPct val="115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1pPr>
            <a:lvl2pPr marL="914400" marR="0" lvl="1"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2pPr>
            <a:lvl3pPr marL="1371600" marR="0" lvl="2"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3pPr>
            <a:lvl4pPr marL="1828800" marR="0" lvl="3"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4pPr>
            <a:lvl5pPr marL="2286000" marR="0" lvl="4"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5pPr>
            <a:lvl6pPr marL="2743200" marR="0" lvl="5"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6pPr>
            <a:lvl7pPr marL="3200400" marR="0" lvl="6"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7pPr>
            <a:lvl8pPr marL="3657600" marR="0" lvl="7"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8pPr>
            <a:lvl9pPr marL="4114800" marR="0" lvl="8" indent="-330200" algn="l" rtl="0">
              <a:lnSpc>
                <a:spcPct val="115000"/>
              </a:lnSpc>
              <a:spcBef>
                <a:spcPts val="2100"/>
              </a:spcBef>
              <a:spcAft>
                <a:spcPts val="210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9pPr>
          </a:lstStyle>
          <a:p>
            <a:endParaRPr/>
          </a:p>
        </p:txBody>
      </p:sp>
      <p:sp>
        <p:nvSpPr>
          <p:cNvPr id="178" name="Google Shape;178;p26"/>
          <p:cNvSpPr txBox="1">
            <a:spLocks noGrp="1"/>
          </p:cNvSpPr>
          <p:nvPr>
            <p:ph type="body" idx="2"/>
          </p:nvPr>
        </p:nvSpPr>
        <p:spPr>
          <a:xfrm>
            <a:off x="6443200" y="1536633"/>
            <a:ext cx="5333100" cy="4555200"/>
          </a:xfrm>
          <a:prstGeom prst="rect">
            <a:avLst/>
          </a:prstGeom>
          <a:noFill/>
          <a:ln>
            <a:noFill/>
          </a:ln>
        </p:spPr>
        <p:txBody>
          <a:bodyPr spcFirstLastPara="1" wrap="square" lIns="121900" tIns="121900" rIns="121900" bIns="121900" anchor="t" anchorCtr="0"/>
          <a:lstStyle>
            <a:lvl1pPr marL="457200" marR="0" lvl="0" indent="-349250" algn="l" rtl="0">
              <a:lnSpc>
                <a:spcPct val="115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1pPr>
            <a:lvl2pPr marL="914400" marR="0" lvl="1"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2pPr>
            <a:lvl3pPr marL="1371600" marR="0" lvl="2"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3pPr>
            <a:lvl4pPr marL="1828800" marR="0" lvl="3"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4pPr>
            <a:lvl5pPr marL="2286000" marR="0" lvl="4"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5pPr>
            <a:lvl6pPr marL="2743200" marR="0" lvl="5"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6pPr>
            <a:lvl7pPr marL="3200400" marR="0" lvl="6"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7pPr>
            <a:lvl8pPr marL="3657600" marR="0" lvl="7"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8pPr>
            <a:lvl9pPr marL="4114800" marR="0" lvl="8" indent="-330200" algn="l" rtl="0">
              <a:lnSpc>
                <a:spcPct val="115000"/>
              </a:lnSpc>
              <a:spcBef>
                <a:spcPts val="2100"/>
              </a:spcBef>
              <a:spcAft>
                <a:spcPts val="210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9pPr>
          </a:lstStyle>
          <a:p>
            <a:endParaRPr/>
          </a:p>
        </p:txBody>
      </p:sp>
      <p:sp>
        <p:nvSpPr>
          <p:cNvPr id="179" name="Google Shape;179;p26"/>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3"/>
        <p:cNvGrpSpPr/>
        <p:nvPr/>
      </p:nvGrpSpPr>
      <p:grpSpPr>
        <a:xfrm>
          <a:off x="0" y="0"/>
          <a:ext cx="0" cy="0"/>
          <a:chOff x="0" y="0"/>
          <a:chExt cx="0" cy="0"/>
        </a:xfrm>
      </p:grpSpPr>
      <p:sp>
        <p:nvSpPr>
          <p:cNvPr id="34" name="Google Shape;34;p4"/>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5" name="Google Shape;35;p4"/>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6" name="Google Shape;36;p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7" name="Google Shape;37;p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8" name="Google Shape;38;p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9"/>
        <p:cNvGrpSpPr/>
        <p:nvPr/>
      </p:nvGrpSpPr>
      <p:grpSpPr>
        <a:xfrm>
          <a:off x="0" y="0"/>
          <a:ext cx="0" cy="0"/>
          <a:chOff x="0" y="0"/>
          <a:chExt cx="0" cy="0"/>
        </a:xfrm>
      </p:grpSpPr>
      <p:sp>
        <p:nvSpPr>
          <p:cNvPr id="40" name="Google Shape;40;p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1" name="Google Shape;41;p5"/>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2" name="Google Shape;42;p5"/>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3" name="Google Shape;43;p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4" name="Google Shape;44;p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5" name="Google Shape;45;p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sp>
        <p:nvSpPr>
          <p:cNvPr id="47" name="Google Shape;47;p6"/>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8" name="Google Shape;48;p6"/>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1" name="Google Shape;51;p6"/>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2" name="Google Shape;52;p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3" name="Google Shape;53;p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4" name="Google Shape;54;p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5"/>
        <p:cNvGrpSpPr/>
        <p:nvPr/>
      </p:nvGrpSpPr>
      <p:grpSpPr>
        <a:xfrm>
          <a:off x="0" y="0"/>
          <a:ext cx="0" cy="0"/>
          <a:chOff x="0" y="0"/>
          <a:chExt cx="0" cy="0"/>
        </a:xfrm>
      </p:grpSpPr>
      <p:sp>
        <p:nvSpPr>
          <p:cNvPr id="56" name="Google Shape;56;p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57" name="Google Shape;57;p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8" name="Google Shape;58;p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9" name="Google Shape;59;p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
        <p:nvSpPr>
          <p:cNvPr id="61" name="Google Shape;61;p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2" name="Google Shape;62;p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3" name="Google Shape;63;p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4"/>
        <p:cNvGrpSpPr/>
        <p:nvPr/>
      </p:nvGrpSpPr>
      <p:grpSpPr>
        <a:xfrm>
          <a:off x="0" y="0"/>
          <a:ext cx="0" cy="0"/>
          <a:chOff x="0" y="0"/>
          <a:chExt cx="0" cy="0"/>
        </a:xfrm>
      </p:grpSpPr>
      <p:sp>
        <p:nvSpPr>
          <p:cNvPr id="65" name="Google Shape;65;p9"/>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66" name="Google Shape;66;p9"/>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7" name="Google Shape;67;p9"/>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68" name="Google Shape;68;p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9" name="Google Shape;69;p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0" name="Google Shape;70;p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1"/>
        <p:cNvGrpSpPr/>
        <p:nvPr/>
      </p:nvGrpSpPr>
      <p:grpSpPr>
        <a:xfrm>
          <a:off x="0" y="0"/>
          <a:ext cx="0" cy="0"/>
          <a:chOff x="0" y="0"/>
          <a:chExt cx="0" cy="0"/>
        </a:xfrm>
      </p:grpSpPr>
      <p:sp>
        <p:nvSpPr>
          <p:cNvPr id="72" name="Google Shape;72;p10"/>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73" name="Google Shape;73;p10"/>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74" name="Google Shape;74;p10"/>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75" name="Google Shape;75;p1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6" name="Google Shape;76;p1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7" name="Google Shape;77;p1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slideLayout" Target="../slideLayouts/slideLayout24.xml"/><Relationship Id="rId14" Type="http://schemas.openxmlformats.org/officeDocument/2006/relationships/theme" Target="../theme/theme2.xml"/><Relationship Id="rId15" Type="http://schemas.openxmlformats.org/officeDocument/2006/relationships/image" Target="../media/image1.jpg"/><Relationship Id="rId16" Type="http://schemas.openxmlformats.org/officeDocument/2006/relationships/image" Target="../media/image2.png"/><Relationship Id="rId17"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 name="Google Shape;11;p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12" name="Google Shape;12;p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5" name="Google Shape;15;p1"/>
          <p:cNvPicPr preferRelativeResize="0"/>
          <p:nvPr/>
        </p:nvPicPr>
        <p:blipFill rotWithShape="1">
          <a:blip r:embed="rId13">
            <a:alphaModFix/>
          </a:blip>
          <a:srcRect/>
          <a:stretch/>
        </p:blipFill>
        <p:spPr>
          <a:xfrm>
            <a:off x="5699814" y="6176963"/>
            <a:ext cx="792374" cy="660311"/>
          </a:xfrm>
          <a:prstGeom prst="rect">
            <a:avLst/>
          </a:prstGeom>
          <a:noFill/>
          <a:ln>
            <a:noFill/>
          </a:ln>
        </p:spPr>
      </p:pic>
      <p:pic>
        <p:nvPicPr>
          <p:cNvPr id="16" name="Google Shape;16;p1"/>
          <p:cNvPicPr preferRelativeResize="0"/>
          <p:nvPr/>
        </p:nvPicPr>
        <p:blipFill rotWithShape="1">
          <a:blip r:embed="rId14">
            <a:alphaModFix/>
          </a:blip>
          <a:srcRect/>
          <a:stretch/>
        </p:blipFill>
        <p:spPr>
          <a:xfrm>
            <a:off x="10956584" y="6601309"/>
            <a:ext cx="1238848" cy="232284"/>
          </a:xfrm>
          <a:prstGeom prst="rect">
            <a:avLst/>
          </a:prstGeom>
          <a:noFill/>
          <a:ln>
            <a:noFill/>
          </a:ln>
        </p:spPr>
      </p:pic>
      <p:pic>
        <p:nvPicPr>
          <p:cNvPr id="17" name="Google Shape;17;p1"/>
          <p:cNvPicPr preferRelativeResize="0"/>
          <p:nvPr/>
        </p:nvPicPr>
        <p:blipFill rotWithShape="1">
          <a:blip r:embed="rId15">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92" name="Google Shape;92;p1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93" name="Google Shape;93;p1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94" name="Google Shape;94;p1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95" name="Google Shape;95;p1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96" name="Google Shape;96;p13"/>
          <p:cNvPicPr preferRelativeResize="0"/>
          <p:nvPr/>
        </p:nvPicPr>
        <p:blipFill rotWithShape="1">
          <a:blip r:embed="rId15">
            <a:alphaModFix/>
          </a:blip>
          <a:srcRect/>
          <a:stretch/>
        </p:blipFill>
        <p:spPr>
          <a:xfrm>
            <a:off x="5699814" y="6176963"/>
            <a:ext cx="792374" cy="660311"/>
          </a:xfrm>
          <a:prstGeom prst="rect">
            <a:avLst/>
          </a:prstGeom>
          <a:noFill/>
          <a:ln>
            <a:noFill/>
          </a:ln>
        </p:spPr>
      </p:pic>
      <p:pic>
        <p:nvPicPr>
          <p:cNvPr id="97" name="Google Shape;97;p13"/>
          <p:cNvPicPr preferRelativeResize="0"/>
          <p:nvPr/>
        </p:nvPicPr>
        <p:blipFill rotWithShape="1">
          <a:blip r:embed="rId16">
            <a:alphaModFix/>
          </a:blip>
          <a:srcRect/>
          <a:stretch/>
        </p:blipFill>
        <p:spPr>
          <a:xfrm>
            <a:off x="10956584" y="6601309"/>
            <a:ext cx="1238848" cy="232284"/>
          </a:xfrm>
          <a:prstGeom prst="rect">
            <a:avLst/>
          </a:prstGeom>
          <a:noFill/>
          <a:ln>
            <a:noFill/>
          </a:ln>
        </p:spPr>
      </p:pic>
      <p:pic>
        <p:nvPicPr>
          <p:cNvPr id="98" name="Google Shape;98;p13"/>
          <p:cNvPicPr preferRelativeResize="0"/>
          <p:nvPr/>
        </p:nvPicPr>
        <p:blipFill rotWithShape="1">
          <a:blip r:embed="rId17">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7"/>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a:t>
            </a:r>
            <a:r>
              <a:rPr lang="en-US" sz="4200"/>
              <a:t>4</a:t>
            </a:r>
            <a:r>
              <a:rPr lang="en-US" sz="4200">
                <a:latin typeface="Century Gothic"/>
                <a:ea typeface="Century Gothic"/>
                <a:cs typeface="Century Gothic"/>
                <a:sym typeface="Century Gothic"/>
              </a:rPr>
              <a:t>: Unit </a:t>
            </a:r>
            <a:r>
              <a:rPr lang="en-US" sz="4200"/>
              <a:t>3</a:t>
            </a:r>
            <a:r>
              <a:rPr lang="en-US" sz="4200">
                <a:latin typeface="Century Gothic"/>
                <a:ea typeface="Century Gothic"/>
                <a:cs typeface="Century Gothic"/>
                <a:sym typeface="Century Gothic"/>
              </a:rPr>
              <a:t>: Lesson </a:t>
            </a:r>
            <a:r>
              <a:rPr lang="en-US" sz="4200"/>
              <a:t>10</a:t>
            </a:r>
            <a:endParaRPr sz="4200">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
        <p:nvSpPr>
          <p:cNvPr id="185" name="Google Shape;185;p27"/>
          <p:cNvSpPr txBox="1">
            <a:spLocks noGrp="1"/>
          </p:cNvSpPr>
          <p:nvPr>
            <p:ph type="body" idx="1"/>
          </p:nvPr>
        </p:nvSpPr>
        <p:spPr>
          <a:xfrm>
            <a:off x="706850" y="1680200"/>
            <a:ext cx="10965600" cy="4440900"/>
          </a:xfrm>
          <a:prstGeom prst="rect">
            <a:avLst/>
          </a:prstGeom>
          <a:noFill/>
          <a:ln>
            <a:noFill/>
          </a:ln>
        </p:spPr>
        <p:txBody>
          <a:bodyPr spcFirstLastPara="1" wrap="square" lIns="91425" tIns="45700" rIns="91425" bIns="45700" anchor="t" anchorCtr="0">
            <a:noAutofit/>
          </a:bodyPr>
          <a:lstStyle/>
          <a:p>
            <a:pPr marL="457200" marR="0" lvl="0" indent="-381000" algn="l" rtl="0">
              <a:lnSpc>
                <a:spcPct val="90000"/>
              </a:lnSpc>
              <a:spcBef>
                <a:spcPts val="0"/>
              </a:spcBef>
              <a:spcAft>
                <a:spcPts val="0"/>
              </a:spcAft>
              <a:buClr>
                <a:schemeClr val="dk1"/>
              </a:buClr>
              <a:buSzPts val="2400"/>
              <a:buFont typeface="Century Gothic"/>
              <a:buChar char="•"/>
            </a:pPr>
            <a:r>
              <a:rPr lang="en-US" sz="2400" i="0" u="none" strike="noStrike" cap="none" dirty="0">
                <a:solidFill>
                  <a:schemeClr val="dk1"/>
                </a:solidFill>
                <a:latin typeface="Century Gothic"/>
                <a:ea typeface="Century Gothic"/>
                <a:cs typeface="Century Gothic"/>
                <a:sym typeface="Century Gothic"/>
              </a:rPr>
              <a:t>This lesson will take approximately </a:t>
            </a:r>
            <a:r>
              <a:rPr lang="en-US" sz="2400" dirty="0"/>
              <a:t>45</a:t>
            </a:r>
            <a:r>
              <a:rPr lang="en-US" sz="2400" dirty="0">
                <a:latin typeface="Century Gothic"/>
                <a:ea typeface="Century Gothic"/>
                <a:cs typeface="Century Gothic"/>
                <a:sym typeface="Century Gothic"/>
              </a:rPr>
              <a:t>-</a:t>
            </a:r>
            <a:r>
              <a:rPr lang="en-US" sz="2400" dirty="0"/>
              <a:t>5</a:t>
            </a:r>
            <a:r>
              <a:rPr lang="en-US" sz="2400" dirty="0">
                <a:latin typeface="Century Gothic"/>
                <a:ea typeface="Century Gothic"/>
                <a:cs typeface="Century Gothic"/>
                <a:sym typeface="Century Gothic"/>
              </a:rPr>
              <a:t>0 </a:t>
            </a:r>
            <a:r>
              <a:rPr lang="en-US" sz="2400" i="0" u="none" strike="noStrike" cap="none" dirty="0">
                <a:solidFill>
                  <a:schemeClr val="dk1"/>
                </a:solidFill>
                <a:latin typeface="Century Gothic"/>
                <a:ea typeface="Century Gothic"/>
                <a:cs typeface="Century Gothic"/>
                <a:sym typeface="Century Gothic"/>
              </a:rPr>
              <a:t> minutes to complete. </a:t>
            </a:r>
            <a:endParaRPr sz="2400" dirty="0">
              <a:latin typeface="Century Gothic"/>
              <a:ea typeface="Century Gothic"/>
              <a:cs typeface="Century Gothic"/>
              <a:sym typeface="Century Gothic"/>
            </a:endParaRPr>
          </a:p>
          <a:p>
            <a:pPr marL="457200" marR="0" lvl="0" indent="-381000" algn="l" rtl="0">
              <a:lnSpc>
                <a:spcPct val="90000"/>
              </a:lnSpc>
              <a:spcBef>
                <a:spcPts val="1000"/>
              </a:spcBef>
              <a:spcAft>
                <a:spcPts val="0"/>
              </a:spcAft>
              <a:buClr>
                <a:schemeClr val="dk1"/>
              </a:buClr>
              <a:buSzPts val="2400"/>
              <a:buFont typeface="Century Gothic"/>
              <a:buChar char="•"/>
            </a:pPr>
            <a:r>
              <a:rPr lang="en-US" sz="2400" i="0" u="none" strike="noStrike" cap="none" dirty="0">
                <a:solidFill>
                  <a:schemeClr val="dk1"/>
                </a:solidFill>
                <a:latin typeface="Century Gothic"/>
                <a:ea typeface="Century Gothic"/>
                <a:cs typeface="Century Gothic"/>
                <a:sym typeface="Century Gothic"/>
              </a:rPr>
              <a:t>The purpose of today’s less</a:t>
            </a:r>
            <a:r>
              <a:rPr lang="en-US" sz="2400" dirty="0"/>
              <a:t>on is for students to reflect on their growth as writers over the course of the year using their </a:t>
            </a:r>
            <a:r>
              <a:rPr lang="en-US" sz="2400" b="1" dirty="0"/>
              <a:t>Writing Improvement </a:t>
            </a:r>
            <a:r>
              <a:rPr lang="en-US" sz="2400" b="1" dirty="0" smtClean="0"/>
              <a:t>Trackers.</a:t>
            </a:r>
            <a:endParaRPr sz="2400" b="1" dirty="0"/>
          </a:p>
          <a:p>
            <a:pPr marL="241300" marR="0" lvl="0" indent="0" algn="l" rtl="0">
              <a:lnSpc>
                <a:spcPct val="90000"/>
              </a:lnSpc>
              <a:spcBef>
                <a:spcPts val="1000"/>
              </a:spcBef>
              <a:spcAft>
                <a:spcPts val="0"/>
              </a:spcAft>
              <a:buNone/>
            </a:pPr>
            <a:endParaRPr sz="2400" dirty="0"/>
          </a:p>
          <a:p>
            <a:pPr marL="0" marR="0" lvl="0" indent="0" algn="l" rtl="0">
              <a:lnSpc>
                <a:spcPct val="90000"/>
              </a:lnSpc>
              <a:spcBef>
                <a:spcPts val="1000"/>
              </a:spcBef>
              <a:spcAft>
                <a:spcPts val="0"/>
              </a:spcAft>
              <a:buNone/>
            </a:pPr>
            <a:r>
              <a:rPr lang="en-US" sz="2400" b="1" i="0" u="none" strike="noStrike" cap="none" dirty="0">
                <a:solidFill>
                  <a:schemeClr val="dk1"/>
                </a:solidFill>
              </a:rPr>
              <a:t>The Learning Targets for students today are:</a:t>
            </a:r>
            <a:endParaRPr sz="2400" b="1" dirty="0"/>
          </a:p>
          <a:p>
            <a:pPr marL="457200" marR="0" lvl="0" indent="-381000" algn="l" rtl="0">
              <a:lnSpc>
                <a:spcPct val="90000"/>
              </a:lnSpc>
              <a:spcBef>
                <a:spcPts val="1000"/>
              </a:spcBef>
              <a:spcAft>
                <a:spcPts val="0"/>
              </a:spcAft>
              <a:buSzPts val="2400"/>
              <a:buChar char="•"/>
            </a:pPr>
            <a:r>
              <a:rPr lang="en-US" sz="2400" dirty="0"/>
              <a:t>I can reflect on my growth as a writer over the course of the year. </a:t>
            </a:r>
            <a:endParaRPr sz="2400" dirty="0"/>
          </a:p>
          <a:p>
            <a:pPr marL="457200" marR="0" lvl="0" indent="-381000" algn="l" rtl="0">
              <a:lnSpc>
                <a:spcPct val="90000"/>
              </a:lnSpc>
              <a:spcBef>
                <a:spcPts val="0"/>
              </a:spcBef>
              <a:spcAft>
                <a:spcPts val="0"/>
              </a:spcAft>
              <a:buSzPts val="2400"/>
              <a:buChar char="•"/>
            </a:pPr>
            <a:r>
              <a:rPr lang="en-US" sz="2400" dirty="0"/>
              <a:t>I can share my visual representation of my position paper with my class. </a:t>
            </a:r>
            <a:br>
              <a:rPr lang="en-US" sz="2400" dirty="0"/>
            </a:br>
            <a:endParaRPr sz="24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36"/>
          <p:cNvSpPr txBox="1">
            <a:spLocks noGrp="1"/>
          </p:cNvSpPr>
          <p:nvPr>
            <p:ph type="title"/>
          </p:nvPr>
        </p:nvSpPr>
        <p:spPr>
          <a:xfrm>
            <a:off x="318900" y="187220"/>
            <a:ext cx="10515600" cy="7530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265" name="Google Shape;265;p36"/>
          <p:cNvSpPr txBox="1">
            <a:spLocks noGrp="1"/>
          </p:cNvSpPr>
          <p:nvPr>
            <p:ph type="title"/>
          </p:nvPr>
        </p:nvSpPr>
        <p:spPr>
          <a:xfrm>
            <a:off x="508950" y="355435"/>
            <a:ext cx="101355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600" dirty="0"/>
              <a:t>Let’s do some book talks</a:t>
            </a:r>
            <a:endParaRPr sz="3600" dirty="0"/>
          </a:p>
        </p:txBody>
      </p:sp>
      <p:sp>
        <p:nvSpPr>
          <p:cNvPr id="267" name="Google Shape;267;p36"/>
          <p:cNvSpPr txBox="1"/>
          <p:nvPr/>
        </p:nvSpPr>
        <p:spPr>
          <a:xfrm>
            <a:off x="237375" y="1647038"/>
            <a:ext cx="2017800" cy="4269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8" name="Google Shape;268;p36"/>
          <p:cNvSpPr txBox="1"/>
          <p:nvPr/>
        </p:nvSpPr>
        <p:spPr>
          <a:xfrm>
            <a:off x="1022900" y="1848300"/>
            <a:ext cx="2613600" cy="2530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dirty="0">
                <a:latin typeface="Century Gothic"/>
                <a:ea typeface="Century Gothic"/>
                <a:cs typeface="Century Gothic"/>
                <a:sym typeface="Century Gothic"/>
              </a:rPr>
              <a:t>Let’s listen to some book talks about interesting topics.</a:t>
            </a:r>
            <a:endParaRPr sz="3000" dirty="0">
              <a:latin typeface="Century Gothic"/>
              <a:ea typeface="Century Gothic"/>
              <a:cs typeface="Century Gothic"/>
              <a:sym typeface="Century Gothic"/>
            </a:endParaRPr>
          </a:p>
          <a:p>
            <a:pPr marL="0" lvl="0" indent="0" algn="l" rtl="0">
              <a:spcBef>
                <a:spcPts val="0"/>
              </a:spcBef>
              <a:spcAft>
                <a:spcPts val="0"/>
              </a:spcAft>
              <a:buNone/>
            </a:pPr>
            <a:endParaRPr sz="3000" dirty="0">
              <a:latin typeface="Century Gothic"/>
              <a:ea typeface="Century Gothic"/>
              <a:cs typeface="Century Gothic"/>
              <a:sym typeface="Century Gothic"/>
            </a:endParaRPr>
          </a:p>
          <a:p>
            <a:pPr marL="0" lvl="0" indent="0" algn="l" rtl="0">
              <a:spcBef>
                <a:spcPts val="0"/>
              </a:spcBef>
              <a:spcAft>
                <a:spcPts val="0"/>
              </a:spcAft>
              <a:buNone/>
            </a:pPr>
            <a:endParaRPr sz="3000" dirty="0">
              <a:latin typeface="Century Gothic"/>
              <a:ea typeface="Century Gothic"/>
              <a:cs typeface="Century Gothic"/>
              <a:sym typeface="Century Gothic"/>
            </a:endParaRPr>
          </a:p>
        </p:txBody>
      </p:sp>
      <p:pic>
        <p:nvPicPr>
          <p:cNvPr id="269" name="Google Shape;269;p36"/>
          <p:cNvPicPr preferRelativeResize="0"/>
          <p:nvPr/>
        </p:nvPicPr>
        <p:blipFill>
          <a:blip r:embed="rId3">
            <a:alphaModFix/>
          </a:blip>
          <a:stretch>
            <a:fillRect/>
          </a:stretch>
        </p:blipFill>
        <p:spPr>
          <a:xfrm>
            <a:off x="4955274" y="1732913"/>
            <a:ext cx="6171925" cy="4098150"/>
          </a:xfrm>
          <a:prstGeom prst="rect">
            <a:avLst/>
          </a:prstGeom>
          <a:noFill/>
          <a:ln>
            <a:noFill/>
          </a:ln>
        </p:spPr>
      </p:pic>
      <p:pic>
        <p:nvPicPr>
          <p:cNvPr id="8" name="Google Shape;216;p31"/>
          <p:cNvPicPr preferRelativeResize="0"/>
          <p:nvPr/>
        </p:nvPicPr>
        <p:blipFill>
          <a:blip r:embed="rId4">
            <a:alphaModFix/>
          </a:blip>
          <a:stretch>
            <a:fillRect/>
          </a:stretch>
        </p:blipFill>
        <p:spPr>
          <a:xfrm>
            <a:off x="10958520" y="109623"/>
            <a:ext cx="1210088" cy="1133388"/>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Google Shape;274;p37"/>
          <p:cNvSpPr txBox="1">
            <a:spLocks noGrp="1"/>
          </p:cNvSpPr>
          <p:nvPr>
            <p:ph type="body" idx="1"/>
          </p:nvPr>
        </p:nvSpPr>
        <p:spPr>
          <a:xfrm>
            <a:off x="838200" y="264150"/>
            <a:ext cx="10515600" cy="5489700"/>
          </a:xfrm>
          <a:prstGeom prst="rect">
            <a:avLst/>
          </a:prstGeom>
          <a:noFill/>
          <a:ln>
            <a:noFill/>
          </a:ln>
        </p:spPr>
        <p:txBody>
          <a:bodyPr spcFirstLastPara="1" wrap="square" lIns="91425" tIns="45700" rIns="91425" bIns="45700" anchor="t" anchorCtr="0">
            <a:noAutofit/>
          </a:bodyPr>
          <a:lstStyle/>
          <a:p>
            <a:pPr marL="0" lvl="0" indent="0" algn="l" rtl="0">
              <a:spcBef>
                <a:spcPts val="1100"/>
              </a:spcBef>
              <a:spcAft>
                <a:spcPts val="0"/>
              </a:spcAft>
              <a:buNone/>
            </a:pPr>
            <a:r>
              <a:rPr lang="en-US" sz="3600" b="1">
                <a:latin typeface="Century Gothic"/>
                <a:ea typeface="Century Gothic"/>
                <a:cs typeface="Century Gothic"/>
                <a:sym typeface="Century Gothic"/>
              </a:rPr>
              <a:t>Homework</a:t>
            </a:r>
            <a:endParaRPr sz="360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3600">
              <a:latin typeface="Century Gothic"/>
              <a:ea typeface="Century Gothic"/>
              <a:cs typeface="Century Gothic"/>
              <a:sym typeface="Century Gothic"/>
            </a:endParaRPr>
          </a:p>
          <a:p>
            <a:pPr marL="76200" lvl="0" indent="0" algn="l" rtl="0">
              <a:lnSpc>
                <a:spcPct val="115000"/>
              </a:lnSpc>
              <a:spcBef>
                <a:spcPts val="0"/>
              </a:spcBef>
              <a:spcAft>
                <a:spcPts val="0"/>
              </a:spcAft>
              <a:buNone/>
            </a:pPr>
            <a:r>
              <a:rPr lang="en-US" sz="3000">
                <a:solidFill>
                  <a:srgbClr val="000000"/>
                </a:solidFill>
              </a:rPr>
              <a:t>NONE!!!!!!!!!</a:t>
            </a:r>
            <a:endParaRPr sz="3000">
              <a:solidFill>
                <a:srgbClr val="000000"/>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38"/>
          <p:cNvSpPr txBox="1"/>
          <p:nvPr/>
        </p:nvSpPr>
        <p:spPr>
          <a:xfrm>
            <a:off x="7810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US" sz="3200">
                <a:solidFill>
                  <a:srgbClr val="000000"/>
                </a:solidFill>
                <a:latin typeface="Century Gothic"/>
                <a:ea typeface="Century Gothic"/>
                <a:cs typeface="Century Gothic"/>
                <a:sym typeface="Century Gothic"/>
              </a:rPr>
              <a:t>Small Group Block </a:t>
            </a:r>
            <a:endParaRPr sz="3200">
              <a:solidFill>
                <a:srgbClr val="000000"/>
              </a:solidFill>
              <a:latin typeface="Century Gothic"/>
              <a:ea typeface="Century Gothic"/>
              <a:cs typeface="Century Gothic"/>
              <a:sym typeface="Century Gothic"/>
            </a:endParaRPr>
          </a:p>
        </p:txBody>
      </p:sp>
      <p:graphicFrame>
        <p:nvGraphicFramePr>
          <p:cNvPr id="281" name="Google Shape;281;p38"/>
          <p:cNvGraphicFramePr/>
          <p:nvPr/>
        </p:nvGraphicFramePr>
        <p:xfrm>
          <a:off x="781041" y="1555212"/>
          <a:ext cx="9569025" cy="4204775"/>
        </p:xfrm>
        <a:graphic>
          <a:graphicData uri="http://schemas.openxmlformats.org/drawingml/2006/table">
            <a:tbl>
              <a:tblPr firstRow="1" bandRow="1">
                <a:noFill/>
                <a:tableStyleId>{1F9E628F-ED4A-4B0D-AAB0-4DECAD23E38E}</a:tableStyleId>
              </a:tblPr>
              <a:tblGrid>
                <a:gridCol w="3352850"/>
                <a:gridCol w="3026500"/>
                <a:gridCol w="3189675"/>
              </a:tblGrid>
              <a:tr h="531975">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28"/>
          <p:cNvSpPr txBox="1">
            <a:spLocks noGrp="1"/>
          </p:cNvSpPr>
          <p:nvPr>
            <p:ph type="subTitle" idx="1"/>
          </p:nvPr>
        </p:nvSpPr>
        <p:spPr>
          <a:xfrm>
            <a:off x="662300" y="1750875"/>
            <a:ext cx="11059200" cy="2727600"/>
          </a:xfrm>
          <a:prstGeom prst="rect">
            <a:avLst/>
          </a:prstGeom>
          <a:noFill/>
          <a:ln>
            <a:noFill/>
          </a:ln>
        </p:spPr>
        <p:txBody>
          <a:bodyPr spcFirstLastPara="1" wrap="square" lIns="91425" tIns="45700" rIns="91425" bIns="45700" anchor="t" anchorCtr="0">
            <a:noAutofit/>
          </a:bodyPr>
          <a:lstStyle/>
          <a:p>
            <a:pPr marL="342900" lvl="0" indent="-342900" algn="l" rtl="0">
              <a:spcBef>
                <a:spcPts val="1100"/>
              </a:spcBef>
              <a:spcAft>
                <a:spcPts val="0"/>
              </a:spcAft>
              <a:buFont typeface="Arial" panose="020B0604020202020204" pitchFamily="34" charset="0"/>
              <a:buChar char="•"/>
            </a:pPr>
            <a:r>
              <a:rPr lang="en-US" b="1" dirty="0" smtClean="0">
                <a:latin typeface="Century Gothic" panose="020B0502020202020204" pitchFamily="34" charset="0"/>
              </a:rPr>
              <a:t>Writing </a:t>
            </a:r>
            <a:r>
              <a:rPr lang="en-US" b="1" dirty="0">
                <a:latin typeface="Century Gothic" panose="020B0502020202020204" pitchFamily="34" charset="0"/>
              </a:rPr>
              <a:t>Improvement Tracker </a:t>
            </a:r>
            <a:r>
              <a:rPr lang="en-US" dirty="0">
                <a:latin typeface="Century Gothic" panose="020B0502020202020204" pitchFamily="34" charset="0"/>
              </a:rPr>
              <a:t>(begun in Module </a:t>
            </a:r>
            <a:r>
              <a:rPr lang="en-US" dirty="0" smtClean="0">
                <a:latin typeface="Century Gothic" panose="020B0502020202020204" pitchFamily="34" charset="0"/>
              </a:rPr>
              <a:t>1)</a:t>
            </a:r>
            <a:endParaRPr lang="en-US" dirty="0">
              <a:latin typeface="Century Gothic" panose="020B0502020202020204" pitchFamily="34" charset="0"/>
            </a:endParaRPr>
          </a:p>
          <a:p>
            <a:pPr marL="342900" lvl="0" indent="-342900" algn="l" rtl="0">
              <a:spcBef>
                <a:spcPts val="1100"/>
              </a:spcBef>
              <a:spcAft>
                <a:spcPts val="0"/>
              </a:spcAft>
              <a:buFont typeface="Arial" panose="020B0604020202020204" pitchFamily="34" charset="0"/>
              <a:buChar char="•"/>
            </a:pPr>
            <a:r>
              <a:rPr lang="en-US" dirty="0" smtClean="0">
                <a:latin typeface="Century Gothic" panose="020B0502020202020204" pitchFamily="34" charset="0"/>
              </a:rPr>
              <a:t>Final </a:t>
            </a:r>
            <a:r>
              <a:rPr lang="en-US" dirty="0">
                <a:latin typeface="Century Gothic" panose="020B0502020202020204" pitchFamily="34" charset="0"/>
              </a:rPr>
              <a:t>draft of position paper (from Lesson 9; one per </a:t>
            </a:r>
            <a:r>
              <a:rPr lang="en-US" dirty="0" smtClean="0">
                <a:latin typeface="Century Gothic" panose="020B0502020202020204" pitchFamily="34" charset="0"/>
              </a:rPr>
              <a:t>student)</a:t>
            </a:r>
            <a:endParaRPr lang="en-US" dirty="0">
              <a:latin typeface="Century Gothic" panose="020B0502020202020204" pitchFamily="34" charset="0"/>
            </a:endParaRPr>
          </a:p>
          <a:p>
            <a:pPr marL="342900" lvl="0" indent="-342900" algn="l" rtl="0">
              <a:spcBef>
                <a:spcPts val="1100"/>
              </a:spcBef>
              <a:spcAft>
                <a:spcPts val="0"/>
              </a:spcAft>
              <a:buFont typeface="Arial" panose="020B0604020202020204" pitchFamily="34" charset="0"/>
              <a:buChar char="•"/>
            </a:pPr>
            <a:r>
              <a:rPr lang="en-US" dirty="0" smtClean="0">
                <a:latin typeface="Century Gothic" panose="020B0502020202020204" pitchFamily="34" charset="0"/>
              </a:rPr>
              <a:t>Sticky </a:t>
            </a:r>
            <a:r>
              <a:rPr lang="en-US" dirty="0">
                <a:latin typeface="Century Gothic" panose="020B0502020202020204" pitchFamily="34" charset="0"/>
              </a:rPr>
              <a:t>notes (at least 10 per </a:t>
            </a:r>
            <a:r>
              <a:rPr lang="en-US" dirty="0" smtClean="0">
                <a:latin typeface="Century Gothic" panose="020B0502020202020204" pitchFamily="34" charset="0"/>
              </a:rPr>
              <a:t>student)</a:t>
            </a:r>
            <a:endParaRPr lang="en-US" dirty="0">
              <a:latin typeface="Century Gothic" panose="020B0502020202020204" pitchFamily="34" charset="0"/>
            </a:endParaRPr>
          </a:p>
          <a:p>
            <a:pPr marL="342900" lvl="0" indent="-342900" algn="l" rtl="0">
              <a:spcBef>
                <a:spcPts val="1100"/>
              </a:spcBef>
              <a:spcAft>
                <a:spcPts val="0"/>
              </a:spcAft>
              <a:buFont typeface="Arial" panose="020B0604020202020204" pitchFamily="34" charset="0"/>
              <a:buChar char="•"/>
            </a:pPr>
            <a:r>
              <a:rPr lang="en-US" dirty="0" smtClean="0">
                <a:latin typeface="Century Gothic" panose="020B0502020202020204" pitchFamily="34" charset="0"/>
              </a:rPr>
              <a:t>Selection </a:t>
            </a:r>
            <a:r>
              <a:rPr lang="en-US" dirty="0">
                <a:latin typeface="Century Gothic" panose="020B0502020202020204" pitchFamily="34" charset="0"/>
              </a:rPr>
              <a:t>of books from the </a:t>
            </a:r>
            <a:r>
              <a:rPr lang="en-US" b="1" dirty="0">
                <a:latin typeface="Century Gothic" panose="020B0502020202020204" pitchFamily="34" charset="0"/>
              </a:rPr>
              <a:t>Module 4A Recommended Texts list</a:t>
            </a:r>
            <a:r>
              <a:rPr lang="en-US" dirty="0">
                <a:latin typeface="Century Gothic" panose="020B0502020202020204" pitchFamily="34" charset="0"/>
              </a:rPr>
              <a:t>, plus other books from all genres about screen time, the influence of technology, brain science, adolescent development, and/or coming-of-age stories</a:t>
            </a:r>
            <a:br>
              <a:rPr lang="en-US" dirty="0">
                <a:latin typeface="Century Gothic" panose="020B0502020202020204" pitchFamily="34" charset="0"/>
              </a:rPr>
            </a:br>
            <a:endParaRPr dirty="0">
              <a:latin typeface="Century Gothic" panose="020B0502020202020204" pitchFamily="34" charset="0"/>
            </a:endParaRPr>
          </a:p>
        </p:txBody>
      </p:sp>
      <p:sp>
        <p:nvSpPr>
          <p:cNvPr id="192" name="Google Shape;192;p28"/>
          <p:cNvSpPr txBox="1">
            <a:spLocks noGrp="1"/>
          </p:cNvSpPr>
          <p:nvPr>
            <p:ph type="ctrTitle"/>
          </p:nvPr>
        </p:nvSpPr>
        <p:spPr>
          <a:xfrm>
            <a:off x="662300" y="242500"/>
            <a:ext cx="10515600" cy="11556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4500"/>
              <a:buFont typeface="Overlock"/>
              <a:buNone/>
            </a:pPr>
            <a:r>
              <a:rPr lang="en-US" sz="4200" dirty="0">
                <a:latin typeface="Century Gothic"/>
                <a:ea typeface="Century Gothic"/>
                <a:cs typeface="Century Gothic"/>
                <a:sym typeface="Century Gothic"/>
              </a:rPr>
              <a:t>Grade 7: Module 4: Unit 3: Lesson 10</a:t>
            </a:r>
            <a:endParaRPr sz="4200" dirty="0">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r>
              <a:rPr lang="en-US" sz="2100" b="1" dirty="0">
                <a:latin typeface="Century Gothic"/>
                <a:ea typeface="Century Gothic"/>
                <a:cs typeface="Century Gothic"/>
                <a:sym typeface="Century Gothic"/>
              </a:rPr>
              <a:t>Teacher slide, before teaching.</a:t>
            </a:r>
            <a:endParaRPr sz="42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29"/>
          <p:cNvSpPr txBox="1">
            <a:spLocks noGrp="1"/>
          </p:cNvSpPr>
          <p:nvPr>
            <p:ph type="subTitle" idx="1"/>
          </p:nvPr>
        </p:nvSpPr>
        <p:spPr>
          <a:xfrm>
            <a:off x="635625" y="1851650"/>
            <a:ext cx="10954500" cy="45048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3330"/>
              <a:buFont typeface="Arial"/>
              <a:buNone/>
            </a:pPr>
            <a:r>
              <a:rPr lang="en-US" b="1" i="0" u="none" strike="noStrike" cap="none" dirty="0">
                <a:solidFill>
                  <a:schemeClr val="dk1"/>
                </a:solidFill>
                <a:latin typeface="Century Gothic" panose="020B0502020202020204" pitchFamily="34" charset="0"/>
                <a:ea typeface="Century Gothic"/>
                <a:cs typeface="Century Gothic"/>
                <a:sym typeface="Century Gothic"/>
              </a:rPr>
              <a:t>Preparing for</a:t>
            </a:r>
            <a:r>
              <a:rPr lang="en-US" b="1" dirty="0">
                <a:latin typeface="Century Gothic" panose="020B0502020202020204" pitchFamily="34" charset="0"/>
                <a:ea typeface="Century Gothic"/>
                <a:cs typeface="Century Gothic"/>
                <a:sym typeface="Century Gothic"/>
              </a:rPr>
              <a:t> Lesson </a:t>
            </a:r>
            <a:r>
              <a:rPr lang="en-US" b="1" i="1" dirty="0">
                <a:latin typeface="Century Gothic" panose="020B0502020202020204" pitchFamily="34" charset="0"/>
                <a:ea typeface="Century Gothic"/>
                <a:cs typeface="Century Gothic"/>
                <a:sym typeface="Century Gothic"/>
              </a:rPr>
              <a:t>10</a:t>
            </a:r>
            <a:r>
              <a:rPr lang="en-US" b="1" i="0" u="none" strike="noStrike" cap="none" dirty="0">
                <a:solidFill>
                  <a:schemeClr val="dk1"/>
                </a:solidFill>
                <a:latin typeface="Century Gothic" panose="020B0502020202020204" pitchFamily="34" charset="0"/>
                <a:ea typeface="Century Gothic"/>
                <a:cs typeface="Century Gothic"/>
                <a:sym typeface="Century Gothic"/>
              </a:rPr>
              <a:t>: </a:t>
            </a:r>
            <a:r>
              <a:rPr lang="en-US" b="1" i="1" u="none" strike="noStrike" cap="none" dirty="0">
                <a:solidFill>
                  <a:schemeClr val="dk1"/>
                </a:solidFill>
                <a:latin typeface="Century Gothic" panose="020B0502020202020204" pitchFamily="34" charset="0"/>
                <a:ea typeface="Century Gothic"/>
                <a:cs typeface="Century Gothic"/>
                <a:sym typeface="Century Gothic"/>
              </a:rPr>
              <a:t>Pre-reading</a:t>
            </a:r>
            <a:endParaRPr b="1" i="1" u="none" strike="noStrike" cap="none" dirty="0">
              <a:solidFill>
                <a:schemeClr val="dk1"/>
              </a:solidFill>
              <a:latin typeface="Century Gothic" panose="020B0502020202020204" pitchFamily="34" charset="0"/>
              <a:ea typeface="Century Gothic"/>
              <a:cs typeface="Century Gothic"/>
              <a:sym typeface="Century Gothic"/>
            </a:endParaRPr>
          </a:p>
          <a:p>
            <a:pPr marL="0" marR="0" lvl="0" indent="0" algn="l" rtl="0">
              <a:lnSpc>
                <a:spcPct val="90000"/>
              </a:lnSpc>
              <a:spcBef>
                <a:spcPts val="0"/>
              </a:spcBef>
              <a:spcAft>
                <a:spcPts val="0"/>
              </a:spcAft>
              <a:buClr>
                <a:schemeClr val="dk1"/>
              </a:buClr>
              <a:buSzPts val="3330"/>
              <a:buFont typeface="Arial"/>
              <a:buNone/>
            </a:pPr>
            <a:endParaRPr b="1" i="1" dirty="0">
              <a:latin typeface="Century Gothic" panose="020B0502020202020204" pitchFamily="34" charset="0"/>
              <a:ea typeface="Century Gothic"/>
              <a:cs typeface="Century Gothic"/>
              <a:sym typeface="Century Gothic"/>
            </a:endParaRPr>
          </a:p>
          <a:p>
            <a:pPr marL="0" marR="0" lvl="0" indent="0" algn="l" rtl="0">
              <a:lnSpc>
                <a:spcPct val="90000"/>
              </a:lnSpc>
              <a:spcBef>
                <a:spcPts val="1000"/>
              </a:spcBef>
              <a:spcAft>
                <a:spcPts val="0"/>
              </a:spcAft>
              <a:buNone/>
            </a:pPr>
            <a:r>
              <a:rPr lang="en-US" b="0" i="0" u="none" strike="noStrike" cap="none" dirty="0">
                <a:solidFill>
                  <a:schemeClr val="dk1"/>
                </a:solidFill>
                <a:latin typeface="Century Gothic" panose="020B0502020202020204" pitchFamily="34" charset="0"/>
                <a:ea typeface="Century Gothic"/>
                <a:cs typeface="Century Gothic"/>
                <a:sym typeface="Century Gothic"/>
              </a:rPr>
              <a:t>Before students come, please prepare by doing these things:</a:t>
            </a:r>
            <a:endParaRPr b="0" i="0" u="none" strike="noStrike" cap="none" dirty="0">
              <a:solidFill>
                <a:schemeClr val="dk1"/>
              </a:solidFill>
              <a:latin typeface="Century Gothic" panose="020B0502020202020204" pitchFamily="34" charset="0"/>
              <a:ea typeface="Century Gothic"/>
              <a:cs typeface="Century Gothic"/>
              <a:sym typeface="Century Gothic"/>
            </a:endParaRPr>
          </a:p>
          <a:p>
            <a:pPr marL="0" marR="0" lvl="0" indent="0" algn="l" rtl="0">
              <a:lnSpc>
                <a:spcPct val="90000"/>
              </a:lnSpc>
              <a:spcBef>
                <a:spcPts val="1000"/>
              </a:spcBef>
              <a:spcAft>
                <a:spcPts val="0"/>
              </a:spcAft>
              <a:buNone/>
            </a:pPr>
            <a:endParaRPr dirty="0">
              <a:latin typeface="Century Gothic" panose="020B0502020202020204" pitchFamily="34" charset="0"/>
              <a:ea typeface="Century Gothic"/>
              <a:cs typeface="Century Gothic"/>
              <a:sym typeface="Century Gothic"/>
            </a:endParaRPr>
          </a:p>
          <a:p>
            <a:pPr marL="457200" marR="0" lvl="0" indent="-381000" algn="l" rtl="0">
              <a:lnSpc>
                <a:spcPct val="90000"/>
              </a:lnSpc>
              <a:spcBef>
                <a:spcPts val="1000"/>
              </a:spcBef>
              <a:spcAft>
                <a:spcPts val="0"/>
              </a:spcAft>
              <a:buSzPts val="2400"/>
              <a:buFont typeface="Calibri"/>
              <a:buAutoNum type="arabicPeriod"/>
            </a:pPr>
            <a:r>
              <a:rPr lang="en-US" dirty="0">
                <a:latin typeface="Century Gothic" panose="020B0502020202020204" pitchFamily="34" charset="0"/>
              </a:rPr>
              <a:t>Review Gallery Walk </a:t>
            </a:r>
            <a:r>
              <a:rPr lang="en-US" dirty="0" smtClean="0">
                <a:latin typeface="Century Gothic" panose="020B0502020202020204" pitchFamily="34" charset="0"/>
              </a:rPr>
              <a:t>Protocol.</a:t>
            </a:r>
            <a:endParaRPr dirty="0">
              <a:latin typeface="Century Gothic" panose="020B0502020202020204" pitchFamily="34" charset="0"/>
            </a:endParaRPr>
          </a:p>
          <a:p>
            <a:pPr marL="457200" marR="0" lvl="0" indent="-381000" algn="l" rtl="0">
              <a:lnSpc>
                <a:spcPct val="90000"/>
              </a:lnSpc>
              <a:spcBef>
                <a:spcPts val="0"/>
              </a:spcBef>
              <a:spcAft>
                <a:spcPts val="0"/>
              </a:spcAft>
              <a:buSzPts val="2400"/>
              <a:buAutoNum type="arabicPeriod"/>
            </a:pPr>
            <a:r>
              <a:rPr lang="en-US" dirty="0">
                <a:latin typeface="Century Gothic" panose="020B0502020202020204" pitchFamily="34" charset="0"/>
              </a:rPr>
              <a:t>Be sure to gather a selection of books that would interest students about the influence of technology, brain science, adolescent development and/or coming of age stories.</a:t>
            </a:r>
            <a:endParaRPr dirty="0">
              <a:latin typeface="Century Gothic" panose="020B0502020202020204" pitchFamily="34" charset="0"/>
            </a:endParaRPr>
          </a:p>
        </p:txBody>
      </p:sp>
      <p:sp>
        <p:nvSpPr>
          <p:cNvPr id="199" name="Google Shape;199;p29"/>
          <p:cNvSpPr txBox="1">
            <a:spLocks noGrp="1"/>
          </p:cNvSpPr>
          <p:nvPr>
            <p:ph type="ctr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4500"/>
              <a:buFont typeface="Overlock"/>
              <a:buNone/>
            </a:pPr>
            <a:r>
              <a:rPr lang="en-US" sz="4200" dirty="0">
                <a:latin typeface="Century Gothic"/>
                <a:ea typeface="Century Gothic"/>
                <a:cs typeface="Century Gothic"/>
                <a:sym typeface="Century Gothic"/>
              </a:rPr>
              <a:t>Grade 7: Module 4: Unit 3: Lesson 10</a:t>
            </a:r>
            <a:endParaRPr sz="4200" dirty="0">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r>
              <a:rPr lang="en-US" sz="2100" b="1" dirty="0">
                <a:latin typeface="Century Gothic"/>
                <a:ea typeface="Century Gothic"/>
                <a:cs typeface="Century Gothic"/>
                <a:sym typeface="Century Gothic"/>
              </a:rPr>
              <a:t>Teacher slide, before teaching.</a:t>
            </a:r>
            <a:endParaRPr sz="4200"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03"/>
        <p:cNvGrpSpPr/>
        <p:nvPr/>
      </p:nvGrpSpPr>
      <p:grpSpPr>
        <a:xfrm>
          <a:off x="0" y="0"/>
          <a:ext cx="0" cy="0"/>
          <a:chOff x="0" y="0"/>
          <a:chExt cx="0" cy="0"/>
        </a:xfrm>
      </p:grpSpPr>
      <p:pic>
        <p:nvPicPr>
          <p:cNvPr id="204" name="Google Shape;204;p30"/>
          <p:cNvPicPr preferRelativeResize="0"/>
          <p:nvPr/>
        </p:nvPicPr>
        <p:blipFill rotWithShape="1">
          <a:blip r:embed="rId3">
            <a:alphaModFix/>
          </a:blip>
          <a:srcRect/>
          <a:stretch/>
        </p:blipFill>
        <p:spPr>
          <a:xfrm>
            <a:off x="1739143" y="468977"/>
            <a:ext cx="8738431" cy="3539067"/>
          </a:xfrm>
          <a:prstGeom prst="rect">
            <a:avLst/>
          </a:prstGeom>
          <a:noFill/>
          <a:ln>
            <a:noFill/>
          </a:ln>
        </p:spPr>
      </p:pic>
      <p:sp>
        <p:nvSpPr>
          <p:cNvPr id="205" name="Google Shape;205;p30"/>
          <p:cNvSpPr/>
          <p:nvPr/>
        </p:nvSpPr>
        <p:spPr>
          <a:xfrm>
            <a:off x="0" y="4918509"/>
            <a:ext cx="12192000" cy="1939500"/>
          </a:xfrm>
          <a:prstGeom prst="rect">
            <a:avLst/>
          </a:prstGeom>
          <a:solidFill>
            <a:srgbClr val="40404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b="0" i="0" u="none" strike="noStrike" cap="none">
              <a:solidFill>
                <a:schemeClr val="lt1"/>
              </a:solidFill>
              <a:latin typeface="Calibri"/>
              <a:ea typeface="Calibri"/>
              <a:cs typeface="Calibri"/>
              <a:sym typeface="Calibri"/>
            </a:endParaRPr>
          </a:p>
        </p:txBody>
      </p:sp>
      <p:sp>
        <p:nvSpPr>
          <p:cNvPr id="206" name="Google Shape;206;p30"/>
          <p:cNvSpPr txBox="1">
            <a:spLocks noGrp="1"/>
          </p:cNvSpPr>
          <p:nvPr>
            <p:ph type="ctrTitle"/>
          </p:nvPr>
        </p:nvSpPr>
        <p:spPr>
          <a:xfrm>
            <a:off x="1600200" y="4269282"/>
            <a:ext cx="8991600" cy="12648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5300"/>
              <a:buFont typeface="Arial"/>
              <a:buNone/>
            </a:pPr>
            <a:r>
              <a:rPr lang="en-US" sz="4000" b="1">
                <a:latin typeface="Century Gothic"/>
                <a:ea typeface="Century Gothic"/>
                <a:cs typeface="Century Gothic"/>
                <a:sym typeface="Century Gothic"/>
              </a:rPr>
              <a:t>Grade 7: Module 4: </a:t>
            </a:r>
            <a:endParaRPr sz="4000" b="1">
              <a:latin typeface="Century Gothic"/>
              <a:ea typeface="Century Gothic"/>
              <a:cs typeface="Century Gothic"/>
              <a:sym typeface="Century Gothic"/>
            </a:endParaRPr>
          </a:p>
          <a:p>
            <a:pPr marL="0" lvl="0" indent="0" algn="ctr" rtl="0">
              <a:spcBef>
                <a:spcPts val="0"/>
              </a:spcBef>
              <a:spcAft>
                <a:spcPts val="0"/>
              </a:spcAft>
              <a:buClr>
                <a:schemeClr val="dk1"/>
              </a:buClr>
              <a:buSzPts val="5300"/>
              <a:buFont typeface="Arial"/>
              <a:buNone/>
            </a:pPr>
            <a:r>
              <a:rPr lang="en-US" sz="4000" b="1">
                <a:latin typeface="Century Gothic"/>
                <a:ea typeface="Century Gothic"/>
                <a:cs typeface="Century Gothic"/>
                <a:sym typeface="Century Gothic"/>
              </a:rPr>
              <a:t>Unit 3: Lesson 10</a:t>
            </a:r>
            <a:endParaRPr sz="4000" b="1">
              <a:solidFill>
                <a:srgbClr val="404040"/>
              </a:solidFill>
              <a:latin typeface="Century Gothic"/>
              <a:ea typeface="Century Gothic"/>
              <a:cs typeface="Century Gothic"/>
              <a:sym typeface="Century Gothic"/>
            </a:endParaRPr>
          </a:p>
        </p:txBody>
      </p:sp>
      <p:pic>
        <p:nvPicPr>
          <p:cNvPr id="207" name="Google Shape;207;p30"/>
          <p:cNvPicPr preferRelativeResize="0"/>
          <p:nvPr/>
        </p:nvPicPr>
        <p:blipFill rotWithShape="1">
          <a:blip r:embed="rId4">
            <a:alphaModFix/>
          </a:blip>
          <a:srcRect/>
          <a:stretch/>
        </p:blipFill>
        <p:spPr>
          <a:xfrm>
            <a:off x="0" y="6197691"/>
            <a:ext cx="792374" cy="660311"/>
          </a:xfrm>
          <a:prstGeom prst="rect">
            <a:avLst/>
          </a:prstGeom>
          <a:noFill/>
          <a:ln>
            <a:noFill/>
          </a:ln>
        </p:spPr>
      </p:pic>
      <p:pic>
        <p:nvPicPr>
          <p:cNvPr id="208" name="Google Shape;208;p30"/>
          <p:cNvPicPr preferRelativeResize="0"/>
          <p:nvPr/>
        </p:nvPicPr>
        <p:blipFill rotWithShape="1">
          <a:blip r:embed="rId5">
            <a:alphaModFix/>
          </a:blip>
          <a:srcRect/>
          <a:stretch/>
        </p:blipFill>
        <p:spPr>
          <a:xfrm>
            <a:off x="10956584" y="6601309"/>
            <a:ext cx="1238848" cy="23228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31"/>
          <p:cNvSpPr txBox="1">
            <a:spLocks noGrp="1"/>
          </p:cNvSpPr>
          <p:nvPr>
            <p:ph type="ctrTitle"/>
          </p:nvPr>
        </p:nvSpPr>
        <p:spPr>
          <a:xfrm>
            <a:off x="1386100"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dirty="0">
                <a:latin typeface="Century Gothic"/>
                <a:ea typeface="Century Gothic"/>
                <a:cs typeface="Century Gothic"/>
                <a:sym typeface="Century Gothic"/>
              </a:rPr>
              <a:t>Hello</a:t>
            </a:r>
            <a:r>
              <a:rPr lang="en-US" sz="4200" b="1" i="0" u="none" strike="noStrike" cap="none" dirty="0">
                <a:solidFill>
                  <a:schemeClr val="dk1"/>
                </a:solidFill>
                <a:latin typeface="Century Gothic"/>
                <a:ea typeface="Century Gothic"/>
                <a:cs typeface="Century Gothic"/>
                <a:sym typeface="Century Gothic"/>
              </a:rPr>
              <a:t>, </a:t>
            </a:r>
            <a:r>
              <a:rPr lang="en-US" sz="4200" b="1" i="0" u="none" strike="noStrike" cap="none" dirty="0" smtClean="0">
                <a:solidFill>
                  <a:schemeClr val="dk1"/>
                </a:solidFill>
                <a:latin typeface="Century Gothic"/>
                <a:ea typeface="Century Gothic"/>
                <a:cs typeface="Century Gothic"/>
                <a:sym typeface="Century Gothic"/>
              </a:rPr>
              <a:t>Students</a:t>
            </a:r>
            <a:r>
              <a:rPr lang="en-US" sz="4200" b="1" i="0" u="none" strike="noStrike" cap="none" dirty="0">
                <a:solidFill>
                  <a:schemeClr val="dk1"/>
                </a:solidFill>
                <a:latin typeface="Century Gothic"/>
                <a:ea typeface="Century Gothic"/>
                <a:cs typeface="Century Gothic"/>
                <a:sym typeface="Century Gothic"/>
              </a:rPr>
              <a:t>!</a:t>
            </a:r>
            <a:endParaRPr sz="4200" b="1" i="0" u="none" strike="noStrike" cap="none" dirty="0">
              <a:solidFill>
                <a:schemeClr val="dk1"/>
              </a:solidFill>
              <a:latin typeface="Century Gothic"/>
              <a:ea typeface="Century Gothic"/>
              <a:cs typeface="Century Gothic"/>
              <a:sym typeface="Century Gothic"/>
            </a:endParaRPr>
          </a:p>
        </p:txBody>
      </p:sp>
      <p:sp>
        <p:nvSpPr>
          <p:cNvPr id="215" name="Google Shape;215;p31"/>
          <p:cNvSpPr txBox="1">
            <a:spLocks noGrp="1"/>
          </p:cNvSpPr>
          <p:nvPr>
            <p:ph type="subTitle" idx="1"/>
          </p:nvPr>
        </p:nvSpPr>
        <p:spPr>
          <a:xfrm>
            <a:off x="562450" y="1722425"/>
            <a:ext cx="10791300" cy="4187700"/>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0"/>
              </a:spcBef>
              <a:spcAft>
                <a:spcPts val="0"/>
              </a:spcAft>
              <a:buClr>
                <a:schemeClr val="dk1"/>
              </a:buClr>
              <a:buSzPts val="2960"/>
              <a:buFont typeface="Arial"/>
              <a:buNone/>
            </a:pPr>
            <a:r>
              <a:rPr lang="en-US" sz="3000" i="0" u="none" strike="noStrike" cap="none">
                <a:solidFill>
                  <a:schemeClr val="dk1"/>
                </a:solidFill>
                <a:latin typeface="Century Gothic"/>
                <a:ea typeface="Century Gothic"/>
                <a:cs typeface="Century Gothic"/>
                <a:sym typeface="Century Gothic"/>
              </a:rPr>
              <a:t>Today we</a:t>
            </a:r>
            <a:r>
              <a:rPr lang="en-US" sz="3000">
                <a:latin typeface="Century Gothic"/>
                <a:ea typeface="Century Gothic"/>
                <a:cs typeface="Century Gothic"/>
                <a:sym typeface="Century Gothic"/>
              </a:rPr>
              <a:t> will celebrate all of your hard work throughout this module.</a:t>
            </a:r>
            <a:endParaRPr sz="3000">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960"/>
              <a:buFont typeface="Arial"/>
              <a:buNone/>
            </a:pPr>
            <a:endParaRPr sz="3000">
              <a:latin typeface="Century Gothic"/>
              <a:ea typeface="Century Gothic"/>
              <a:cs typeface="Century Gothic"/>
              <a:sym typeface="Century Gothic"/>
            </a:endParaRPr>
          </a:p>
          <a:p>
            <a:pPr marL="457200" marR="0" lvl="0" indent="-419100" algn="l" rtl="0">
              <a:lnSpc>
                <a:spcPct val="80000"/>
              </a:lnSpc>
              <a:spcBef>
                <a:spcPts val="0"/>
              </a:spcBef>
              <a:spcAft>
                <a:spcPts val="0"/>
              </a:spcAft>
              <a:buSzPts val="3000"/>
              <a:buFont typeface="Century Gothic"/>
              <a:buAutoNum type="arabicPeriod"/>
            </a:pPr>
            <a:r>
              <a:rPr lang="en-US" sz="3000">
                <a:latin typeface="Century Gothic"/>
                <a:ea typeface="Century Gothic"/>
                <a:cs typeface="Century Gothic"/>
                <a:sym typeface="Century Gothic"/>
              </a:rPr>
              <a:t>Entry task</a:t>
            </a:r>
            <a:endParaRPr sz="3000">
              <a:latin typeface="Century Gothic"/>
              <a:ea typeface="Century Gothic"/>
              <a:cs typeface="Century Gothic"/>
              <a:sym typeface="Century Gothic"/>
            </a:endParaRPr>
          </a:p>
          <a:p>
            <a:pPr marL="457200" marR="0" lvl="0" indent="-419100" algn="l" rtl="0">
              <a:lnSpc>
                <a:spcPct val="80000"/>
              </a:lnSpc>
              <a:spcBef>
                <a:spcPts val="0"/>
              </a:spcBef>
              <a:spcAft>
                <a:spcPts val="0"/>
              </a:spcAft>
              <a:buSzPts val="3000"/>
              <a:buFont typeface="Century Gothic"/>
              <a:buAutoNum type="arabicPeriod"/>
            </a:pPr>
            <a:r>
              <a:rPr lang="en-US" sz="3000">
                <a:latin typeface="Century Gothic"/>
                <a:ea typeface="Century Gothic"/>
                <a:cs typeface="Century Gothic"/>
                <a:sym typeface="Century Gothic"/>
              </a:rPr>
              <a:t>Gallery Walk of Performance task</a:t>
            </a:r>
            <a:endParaRPr sz="3000">
              <a:latin typeface="Century Gothic"/>
              <a:ea typeface="Century Gothic"/>
              <a:cs typeface="Century Gothic"/>
              <a:sym typeface="Century Gothic"/>
            </a:endParaRPr>
          </a:p>
          <a:p>
            <a:pPr marL="457200" marR="0" lvl="0" indent="-419100" algn="l" rtl="0">
              <a:lnSpc>
                <a:spcPct val="80000"/>
              </a:lnSpc>
              <a:spcBef>
                <a:spcPts val="0"/>
              </a:spcBef>
              <a:spcAft>
                <a:spcPts val="0"/>
              </a:spcAft>
              <a:buSzPts val="3000"/>
              <a:buFont typeface="Century Gothic"/>
              <a:buAutoNum type="arabicPeriod"/>
            </a:pPr>
            <a:r>
              <a:rPr lang="en-US" sz="3000">
                <a:latin typeface="Century Gothic"/>
                <a:ea typeface="Century Gothic"/>
                <a:cs typeface="Century Gothic"/>
                <a:sym typeface="Century Gothic"/>
              </a:rPr>
              <a:t>Books to think about</a:t>
            </a:r>
            <a:endParaRPr sz="3000">
              <a:latin typeface="Century Gothic"/>
              <a:ea typeface="Century Gothic"/>
              <a:cs typeface="Century Gothic"/>
              <a:sym typeface="Century Gothic"/>
            </a:endParaRPr>
          </a:p>
          <a:p>
            <a:pPr marL="457200" marR="0" lvl="0" indent="0" algn="l" rtl="0">
              <a:lnSpc>
                <a:spcPct val="80000"/>
              </a:lnSpc>
              <a:spcBef>
                <a:spcPts val="0"/>
              </a:spcBef>
              <a:spcAft>
                <a:spcPts val="0"/>
              </a:spcAft>
              <a:buNone/>
            </a:pPr>
            <a:endParaRPr sz="3000">
              <a:latin typeface="Century Gothic"/>
              <a:ea typeface="Century Gothic"/>
              <a:cs typeface="Century Gothic"/>
              <a:sym typeface="Century Gothic"/>
            </a:endParaRPr>
          </a:p>
        </p:txBody>
      </p:sp>
      <p:pic>
        <p:nvPicPr>
          <p:cNvPr id="216" name="Google Shape;216;p31"/>
          <p:cNvPicPr preferRelativeResize="0"/>
          <p:nvPr/>
        </p:nvPicPr>
        <p:blipFill>
          <a:blip r:embed="rId3">
            <a:alphaModFix/>
          </a:blip>
          <a:stretch>
            <a:fillRect/>
          </a:stretch>
        </p:blipFill>
        <p:spPr>
          <a:xfrm>
            <a:off x="10958520" y="109623"/>
            <a:ext cx="1210088" cy="1133388"/>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2"/>
          <p:cNvSpPr txBox="1">
            <a:spLocks noGrp="1"/>
          </p:cNvSpPr>
          <p:nvPr>
            <p:ph type="title"/>
          </p:nvPr>
        </p:nvSpPr>
        <p:spPr>
          <a:xfrm>
            <a:off x="318900" y="187220"/>
            <a:ext cx="10515600" cy="7530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223" name="Google Shape;223;p32"/>
          <p:cNvSpPr txBox="1">
            <a:spLocks noGrp="1"/>
          </p:cNvSpPr>
          <p:nvPr>
            <p:ph type="title"/>
          </p:nvPr>
        </p:nvSpPr>
        <p:spPr>
          <a:xfrm>
            <a:off x="658300" y="416110"/>
            <a:ext cx="101355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600" dirty="0"/>
              <a:t>Let’s complete our Entry Task	</a:t>
            </a:r>
            <a:endParaRPr sz="3600" dirty="0"/>
          </a:p>
        </p:txBody>
      </p:sp>
      <p:pic>
        <p:nvPicPr>
          <p:cNvPr id="224" name="Google Shape;224;p32"/>
          <p:cNvPicPr preferRelativeResize="0"/>
          <p:nvPr/>
        </p:nvPicPr>
        <p:blipFill>
          <a:blip r:embed="rId3">
            <a:alphaModFix/>
          </a:blip>
          <a:stretch>
            <a:fillRect/>
          </a:stretch>
        </p:blipFill>
        <p:spPr>
          <a:xfrm>
            <a:off x="11113550" y="237323"/>
            <a:ext cx="1225476" cy="1225476"/>
          </a:xfrm>
          <a:prstGeom prst="rect">
            <a:avLst/>
          </a:prstGeom>
          <a:noFill/>
          <a:ln>
            <a:noFill/>
          </a:ln>
        </p:spPr>
      </p:pic>
      <p:sp>
        <p:nvSpPr>
          <p:cNvPr id="225" name="Google Shape;225;p32"/>
          <p:cNvSpPr txBox="1"/>
          <p:nvPr/>
        </p:nvSpPr>
        <p:spPr>
          <a:xfrm>
            <a:off x="658300" y="1846400"/>
            <a:ext cx="3103800" cy="4510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800" dirty="0">
                <a:latin typeface="Century Gothic"/>
                <a:ea typeface="Century Gothic"/>
                <a:cs typeface="Century Gothic"/>
                <a:sym typeface="Century Gothic"/>
              </a:rPr>
              <a:t>Have out your </a:t>
            </a:r>
            <a:r>
              <a:rPr lang="en-US" sz="1800" b="1" dirty="0">
                <a:latin typeface="Century Gothic"/>
                <a:ea typeface="Century Gothic"/>
                <a:cs typeface="Century Gothic"/>
                <a:sym typeface="Century Gothic"/>
              </a:rPr>
              <a:t>W</a:t>
            </a:r>
            <a:r>
              <a:rPr lang="en-US" sz="1800" b="1" dirty="0" smtClean="0">
                <a:latin typeface="Century Gothic"/>
                <a:ea typeface="Century Gothic"/>
                <a:cs typeface="Century Gothic"/>
                <a:sym typeface="Century Gothic"/>
              </a:rPr>
              <a:t>riting </a:t>
            </a:r>
            <a:r>
              <a:rPr lang="en-US" sz="1800" b="1" dirty="0">
                <a:latin typeface="Century Gothic"/>
                <a:ea typeface="Century Gothic"/>
                <a:cs typeface="Century Gothic"/>
                <a:sym typeface="Century Gothic"/>
              </a:rPr>
              <a:t>I</a:t>
            </a:r>
            <a:r>
              <a:rPr lang="en-US" sz="1800" b="1" dirty="0" smtClean="0">
                <a:latin typeface="Century Gothic"/>
                <a:ea typeface="Century Gothic"/>
                <a:cs typeface="Century Gothic"/>
                <a:sym typeface="Century Gothic"/>
              </a:rPr>
              <a:t>mprovement </a:t>
            </a:r>
            <a:r>
              <a:rPr lang="en-US" sz="1800" b="1" dirty="0">
                <a:latin typeface="Century Gothic"/>
                <a:ea typeface="Century Gothic"/>
                <a:cs typeface="Century Gothic"/>
                <a:sym typeface="Century Gothic"/>
              </a:rPr>
              <a:t>T</a:t>
            </a:r>
            <a:r>
              <a:rPr lang="en-US" sz="1800" b="1" dirty="0" smtClean="0">
                <a:latin typeface="Century Gothic"/>
                <a:ea typeface="Century Gothic"/>
                <a:cs typeface="Century Gothic"/>
                <a:sym typeface="Century Gothic"/>
              </a:rPr>
              <a:t>racker </a:t>
            </a:r>
            <a:r>
              <a:rPr lang="en-US" sz="1800" dirty="0">
                <a:latin typeface="Century Gothic"/>
                <a:ea typeface="Century Gothic"/>
                <a:cs typeface="Century Gothic"/>
                <a:sym typeface="Century Gothic"/>
              </a:rPr>
              <a:t>and final drafts of your position paper.</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US" sz="1800" dirty="0">
                <a:latin typeface="Century Gothic"/>
                <a:ea typeface="Century Gothic"/>
                <a:cs typeface="Century Gothic"/>
                <a:sym typeface="Century Gothic"/>
              </a:rPr>
              <a:t>Use your final draft of your paper as a reference when filling out </a:t>
            </a:r>
            <a:r>
              <a:rPr lang="en-US" sz="1800" b="1" dirty="0">
                <a:latin typeface="Century Gothic"/>
                <a:ea typeface="Century Gothic"/>
                <a:cs typeface="Century Gothic"/>
                <a:sym typeface="Century Gothic"/>
              </a:rPr>
              <a:t>Writing Improvement Tracker </a:t>
            </a:r>
            <a:r>
              <a:rPr lang="en-US" sz="1800" dirty="0">
                <a:latin typeface="Century Gothic"/>
                <a:ea typeface="Century Gothic"/>
                <a:cs typeface="Century Gothic"/>
                <a:sym typeface="Century Gothic"/>
              </a:rPr>
              <a:t>for Module 4A. </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US" sz="1800" dirty="0">
                <a:latin typeface="Century Gothic"/>
                <a:ea typeface="Century Gothic"/>
                <a:cs typeface="Century Gothic"/>
                <a:sym typeface="Century Gothic"/>
              </a:rPr>
              <a:t>You have 10 minutes and then we will share out.</a:t>
            </a:r>
            <a:endParaRPr sz="1800" dirty="0">
              <a:latin typeface="Century Gothic"/>
              <a:ea typeface="Century Gothic"/>
              <a:cs typeface="Century Gothic"/>
              <a:sym typeface="Century Gothic"/>
            </a:endParaRPr>
          </a:p>
        </p:txBody>
      </p:sp>
      <p:pic>
        <p:nvPicPr>
          <p:cNvPr id="226" name="Google Shape;226;p32"/>
          <p:cNvPicPr preferRelativeResize="0"/>
          <p:nvPr/>
        </p:nvPicPr>
        <p:blipFill>
          <a:blip r:embed="rId4">
            <a:alphaModFix/>
          </a:blip>
          <a:stretch>
            <a:fillRect/>
          </a:stretch>
        </p:blipFill>
        <p:spPr>
          <a:xfrm>
            <a:off x="4743450" y="1398000"/>
            <a:ext cx="5388750" cy="49589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33"/>
          <p:cNvSpPr txBox="1">
            <a:spLocks noGrp="1"/>
          </p:cNvSpPr>
          <p:nvPr>
            <p:ph type="title"/>
          </p:nvPr>
        </p:nvSpPr>
        <p:spPr>
          <a:xfrm>
            <a:off x="318900" y="187220"/>
            <a:ext cx="10515600" cy="7530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233" name="Google Shape;233;p33"/>
          <p:cNvSpPr txBox="1">
            <a:spLocks noGrp="1"/>
          </p:cNvSpPr>
          <p:nvPr>
            <p:ph type="body" idx="1"/>
          </p:nvPr>
        </p:nvSpPr>
        <p:spPr>
          <a:xfrm>
            <a:off x="5386650" y="1846547"/>
            <a:ext cx="6010800" cy="4137000"/>
          </a:xfrm>
          <a:prstGeom prst="rect">
            <a:avLst/>
          </a:prstGeom>
          <a:noFill/>
          <a:ln>
            <a:noFill/>
          </a:ln>
        </p:spPr>
        <p:txBody>
          <a:bodyPr spcFirstLastPara="1" wrap="square" lIns="91425" tIns="45700" rIns="91425" bIns="45700" anchor="t" anchorCtr="0">
            <a:noAutofit/>
          </a:bodyPr>
          <a:lstStyle/>
          <a:p>
            <a:pPr marL="698500" indent="-457200">
              <a:spcBef>
                <a:spcPts val="0"/>
              </a:spcBef>
            </a:pPr>
            <a:r>
              <a:rPr lang="en-US" sz="3000" dirty="0" smtClean="0"/>
              <a:t>I </a:t>
            </a:r>
            <a:r>
              <a:rPr lang="en-US" sz="3000" dirty="0"/>
              <a:t>can reflect on my growth as a writer over the course of the year. </a:t>
            </a:r>
          </a:p>
          <a:p>
            <a:pPr marL="698500" indent="-457200">
              <a:spcBef>
                <a:spcPts val="0"/>
              </a:spcBef>
            </a:pPr>
            <a:r>
              <a:rPr lang="en-US" sz="3000" dirty="0" smtClean="0"/>
              <a:t>I </a:t>
            </a:r>
            <a:r>
              <a:rPr lang="en-US" sz="3000" dirty="0"/>
              <a:t>can share my visual representation of my position paper with my class. </a:t>
            </a:r>
            <a:br>
              <a:rPr lang="en-US" sz="3000" dirty="0"/>
            </a:br>
            <a:endParaRPr sz="3000" dirty="0"/>
          </a:p>
        </p:txBody>
      </p:sp>
      <p:sp>
        <p:nvSpPr>
          <p:cNvPr id="234" name="Google Shape;234;p33"/>
          <p:cNvSpPr txBox="1">
            <a:spLocks noGrp="1"/>
          </p:cNvSpPr>
          <p:nvPr>
            <p:ph type="title"/>
          </p:nvPr>
        </p:nvSpPr>
        <p:spPr>
          <a:xfrm>
            <a:off x="491050" y="409090"/>
            <a:ext cx="101355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600" dirty="0"/>
              <a:t>Let’s unpack our learning targets</a:t>
            </a:r>
            <a:endParaRPr sz="3600" dirty="0"/>
          </a:p>
        </p:txBody>
      </p:sp>
      <p:pic>
        <p:nvPicPr>
          <p:cNvPr id="236" name="Google Shape;236;p33"/>
          <p:cNvPicPr preferRelativeResize="0"/>
          <p:nvPr/>
        </p:nvPicPr>
        <p:blipFill>
          <a:blip r:embed="rId3">
            <a:alphaModFix/>
          </a:blip>
          <a:stretch>
            <a:fillRect/>
          </a:stretch>
        </p:blipFill>
        <p:spPr>
          <a:xfrm>
            <a:off x="8019550" y="5374696"/>
            <a:ext cx="1225474" cy="1189130"/>
          </a:xfrm>
          <a:prstGeom prst="rect">
            <a:avLst/>
          </a:prstGeom>
          <a:noFill/>
          <a:ln>
            <a:noFill/>
          </a:ln>
        </p:spPr>
      </p:pic>
      <p:sp>
        <p:nvSpPr>
          <p:cNvPr id="237" name="Google Shape;237;p33"/>
          <p:cNvSpPr txBox="1"/>
          <p:nvPr/>
        </p:nvSpPr>
        <p:spPr>
          <a:xfrm>
            <a:off x="491050" y="1901561"/>
            <a:ext cx="3952200" cy="4067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dirty="0">
                <a:latin typeface="Century Gothic"/>
                <a:ea typeface="Century Gothic"/>
                <a:cs typeface="Century Gothic"/>
                <a:sym typeface="Century Gothic"/>
              </a:rPr>
              <a:t>Let’s read aloud our two targets.</a:t>
            </a:r>
            <a:endParaRPr sz="3000" dirty="0">
              <a:latin typeface="Century Gothic"/>
              <a:ea typeface="Century Gothic"/>
              <a:cs typeface="Century Gothic"/>
              <a:sym typeface="Century Gothic"/>
            </a:endParaRPr>
          </a:p>
          <a:p>
            <a:pPr marL="0" lvl="0" indent="0" algn="l" rtl="0">
              <a:spcBef>
                <a:spcPts val="0"/>
              </a:spcBef>
              <a:spcAft>
                <a:spcPts val="0"/>
              </a:spcAft>
              <a:buNone/>
            </a:pPr>
            <a:endParaRPr sz="3000" dirty="0">
              <a:latin typeface="Century Gothic"/>
              <a:ea typeface="Century Gothic"/>
              <a:cs typeface="Century Gothic"/>
              <a:sym typeface="Century Gothic"/>
            </a:endParaRPr>
          </a:p>
          <a:p>
            <a:pPr marL="0" lvl="0" indent="0" algn="l" rtl="0">
              <a:spcBef>
                <a:spcPts val="0"/>
              </a:spcBef>
              <a:spcAft>
                <a:spcPts val="0"/>
              </a:spcAft>
              <a:buNone/>
            </a:pPr>
            <a:r>
              <a:rPr lang="en-US" sz="3000" dirty="0">
                <a:latin typeface="Century Gothic"/>
                <a:ea typeface="Century Gothic"/>
                <a:cs typeface="Century Gothic"/>
                <a:sym typeface="Century Gothic"/>
              </a:rPr>
              <a:t>The second target will be met by completing our Gallery Walk of our Performance </a:t>
            </a:r>
            <a:r>
              <a:rPr lang="en-US" sz="3000" dirty="0" smtClean="0">
                <a:latin typeface="Century Gothic"/>
                <a:ea typeface="Century Gothic"/>
                <a:cs typeface="Century Gothic"/>
                <a:sym typeface="Century Gothic"/>
              </a:rPr>
              <a:t>Task.</a:t>
            </a:r>
            <a:endParaRPr sz="3000" dirty="0">
              <a:latin typeface="Century Gothic"/>
              <a:ea typeface="Century Gothic"/>
              <a:cs typeface="Century Gothic"/>
              <a:sym typeface="Century Gothic"/>
            </a:endParaRPr>
          </a:p>
        </p:txBody>
      </p:sp>
      <p:pic>
        <p:nvPicPr>
          <p:cNvPr id="8" name="Google Shape;216;p31"/>
          <p:cNvPicPr preferRelativeResize="0"/>
          <p:nvPr/>
        </p:nvPicPr>
        <p:blipFill>
          <a:blip r:embed="rId4">
            <a:alphaModFix/>
          </a:blip>
          <a:stretch>
            <a:fillRect/>
          </a:stretch>
        </p:blipFill>
        <p:spPr>
          <a:xfrm>
            <a:off x="10958520" y="109623"/>
            <a:ext cx="1210088" cy="113338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34"/>
          <p:cNvSpPr txBox="1">
            <a:spLocks noGrp="1"/>
          </p:cNvSpPr>
          <p:nvPr>
            <p:ph type="title"/>
          </p:nvPr>
        </p:nvSpPr>
        <p:spPr>
          <a:xfrm>
            <a:off x="318900" y="187220"/>
            <a:ext cx="10515600" cy="7530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244" name="Google Shape;244;p34"/>
          <p:cNvSpPr txBox="1">
            <a:spLocks noGrp="1"/>
          </p:cNvSpPr>
          <p:nvPr>
            <p:ph type="title"/>
          </p:nvPr>
        </p:nvSpPr>
        <p:spPr>
          <a:xfrm>
            <a:off x="455388" y="429752"/>
            <a:ext cx="108759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600" dirty="0"/>
              <a:t>Let’s complete our Gallery Walk</a:t>
            </a:r>
            <a:endParaRPr sz="3600" dirty="0"/>
          </a:p>
        </p:txBody>
      </p:sp>
      <p:sp>
        <p:nvSpPr>
          <p:cNvPr id="246" name="Google Shape;246;p34"/>
          <p:cNvSpPr txBox="1"/>
          <p:nvPr/>
        </p:nvSpPr>
        <p:spPr>
          <a:xfrm>
            <a:off x="455388" y="2583413"/>
            <a:ext cx="6922800" cy="3665700"/>
          </a:xfrm>
          <a:prstGeom prst="rect">
            <a:avLst/>
          </a:prstGeom>
          <a:noFill/>
          <a:ln>
            <a:noFill/>
          </a:ln>
        </p:spPr>
        <p:txBody>
          <a:bodyPr spcFirstLastPara="1" wrap="square" lIns="91425" tIns="91425" rIns="91425" bIns="91425" anchor="t" anchorCtr="0">
            <a:noAutofit/>
          </a:bodyPr>
          <a:lstStyle/>
          <a:p>
            <a:pPr marL="457200" lvl="0" indent="-342900" algn="l" rtl="0">
              <a:spcBef>
                <a:spcPts val="0"/>
              </a:spcBef>
              <a:spcAft>
                <a:spcPts val="0"/>
              </a:spcAft>
              <a:buSzPts val="1800"/>
              <a:buFont typeface="Century Gothic"/>
              <a:buAutoNum type="arabicPeriod"/>
            </a:pPr>
            <a:r>
              <a:rPr lang="en-US" sz="1800" dirty="0">
                <a:latin typeface="Century Gothic"/>
                <a:ea typeface="Century Gothic"/>
                <a:cs typeface="Century Gothic"/>
                <a:sym typeface="Century Gothic"/>
              </a:rPr>
              <a:t>Take out your </a:t>
            </a:r>
            <a:r>
              <a:rPr lang="en-US" sz="1800" b="1" dirty="0">
                <a:latin typeface="Century Gothic"/>
                <a:ea typeface="Century Gothic"/>
                <a:cs typeface="Century Gothic"/>
                <a:sym typeface="Century Gothic"/>
              </a:rPr>
              <a:t>performance task: Visual Representation of Position Paper</a:t>
            </a:r>
            <a:r>
              <a:rPr lang="en-US" sz="1800" dirty="0">
                <a:latin typeface="Century Gothic"/>
                <a:ea typeface="Century Gothic"/>
                <a:cs typeface="Century Gothic"/>
                <a:sym typeface="Century Gothic"/>
              </a:rPr>
              <a:t> and a writing utensil.</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US" sz="1800" dirty="0">
                <a:latin typeface="Century Gothic"/>
                <a:ea typeface="Century Gothic"/>
                <a:cs typeface="Century Gothic"/>
                <a:sym typeface="Century Gothic"/>
              </a:rPr>
              <a:t>Leave your performance task at your desk. </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US" sz="1800" dirty="0">
                <a:latin typeface="Century Gothic"/>
                <a:ea typeface="Century Gothic"/>
                <a:cs typeface="Century Gothic"/>
                <a:sym typeface="Century Gothic"/>
              </a:rPr>
              <a:t>Then stand up and push in your chair.</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US" sz="1800" dirty="0">
                <a:latin typeface="Century Gothic"/>
                <a:ea typeface="Century Gothic"/>
                <a:cs typeface="Century Gothic"/>
                <a:sym typeface="Century Gothic"/>
              </a:rPr>
              <a:t>For 10 minutes, we will conduct a Gallery Walk, where you look at each of your classmates’ visual representations.</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US" sz="1800" dirty="0">
                <a:latin typeface="Century Gothic"/>
                <a:ea typeface="Century Gothic"/>
                <a:cs typeface="Century Gothic"/>
                <a:sym typeface="Century Gothic"/>
              </a:rPr>
              <a:t>As you look at your classmates work, write one ‘star’ on the sticky note provided and place it next to the performance task.</a:t>
            </a:r>
            <a:br>
              <a:rPr lang="en-US" sz="1800" dirty="0">
                <a:latin typeface="Century Gothic"/>
                <a:ea typeface="Century Gothic"/>
                <a:cs typeface="Century Gothic"/>
                <a:sym typeface="Century Gothic"/>
              </a:rPr>
            </a:br>
            <a:endParaRPr sz="1800" dirty="0">
              <a:latin typeface="Century Gothic"/>
              <a:ea typeface="Century Gothic"/>
              <a:cs typeface="Century Gothic"/>
              <a:sym typeface="Century Gothic"/>
            </a:endParaRPr>
          </a:p>
        </p:txBody>
      </p:sp>
      <p:sp>
        <p:nvSpPr>
          <p:cNvPr id="247" name="Google Shape;247;p34"/>
          <p:cNvSpPr txBox="1"/>
          <p:nvPr/>
        </p:nvSpPr>
        <p:spPr>
          <a:xfrm>
            <a:off x="1290438" y="1948962"/>
            <a:ext cx="5252700" cy="776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b="1" dirty="0">
                <a:latin typeface="Century Gothic"/>
                <a:ea typeface="Century Gothic"/>
                <a:cs typeface="Century Gothic"/>
                <a:sym typeface="Century Gothic"/>
              </a:rPr>
              <a:t>Directions for Gallery Walk!</a:t>
            </a:r>
            <a:endParaRPr sz="2400" b="1" dirty="0">
              <a:latin typeface="Century Gothic"/>
              <a:ea typeface="Century Gothic"/>
              <a:cs typeface="Century Gothic"/>
              <a:sym typeface="Century Gothic"/>
            </a:endParaRPr>
          </a:p>
        </p:txBody>
      </p:sp>
      <p:pic>
        <p:nvPicPr>
          <p:cNvPr id="248" name="Google Shape;248;p34"/>
          <p:cNvPicPr preferRelativeResize="0"/>
          <p:nvPr/>
        </p:nvPicPr>
        <p:blipFill>
          <a:blip r:embed="rId3">
            <a:alphaModFix/>
          </a:blip>
          <a:stretch>
            <a:fillRect/>
          </a:stretch>
        </p:blipFill>
        <p:spPr>
          <a:xfrm>
            <a:off x="7482075" y="1728075"/>
            <a:ext cx="3755774" cy="3401850"/>
          </a:xfrm>
          <a:prstGeom prst="rect">
            <a:avLst/>
          </a:prstGeom>
          <a:noFill/>
          <a:ln>
            <a:noFill/>
          </a:ln>
        </p:spPr>
      </p:pic>
      <p:pic>
        <p:nvPicPr>
          <p:cNvPr id="8" name="Google Shape;216;p31"/>
          <p:cNvPicPr preferRelativeResize="0"/>
          <p:nvPr/>
        </p:nvPicPr>
        <p:blipFill>
          <a:blip r:embed="rId4">
            <a:alphaModFix/>
          </a:blip>
          <a:stretch>
            <a:fillRect/>
          </a:stretch>
        </p:blipFill>
        <p:spPr>
          <a:xfrm>
            <a:off x="10958520" y="109623"/>
            <a:ext cx="1210088" cy="1133388"/>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5" name="Google Shape;255;p35"/>
          <p:cNvSpPr txBox="1">
            <a:spLocks noGrp="1"/>
          </p:cNvSpPr>
          <p:nvPr>
            <p:ph type="title"/>
          </p:nvPr>
        </p:nvSpPr>
        <p:spPr>
          <a:xfrm>
            <a:off x="566275" y="352151"/>
            <a:ext cx="108759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400" dirty="0"/>
              <a:t>Let’s do a ‘go around to talk about our work</a:t>
            </a:r>
            <a:endParaRPr sz="3400" dirty="0"/>
          </a:p>
        </p:txBody>
      </p:sp>
      <p:sp>
        <p:nvSpPr>
          <p:cNvPr id="257" name="Google Shape;257;p35"/>
          <p:cNvSpPr txBox="1"/>
          <p:nvPr/>
        </p:nvSpPr>
        <p:spPr>
          <a:xfrm>
            <a:off x="566275" y="1668512"/>
            <a:ext cx="4021500" cy="4919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dirty="0"/>
          </a:p>
          <a:p>
            <a:pPr marL="0" lvl="0" indent="0" algn="l" rtl="0">
              <a:spcBef>
                <a:spcPts val="0"/>
              </a:spcBef>
              <a:spcAft>
                <a:spcPts val="0"/>
              </a:spcAft>
              <a:buNone/>
            </a:pPr>
            <a:r>
              <a:rPr lang="en-US" sz="3600" dirty="0">
                <a:latin typeface="Century Gothic"/>
                <a:ea typeface="Century Gothic"/>
                <a:cs typeface="Century Gothic"/>
                <a:sym typeface="Century Gothic"/>
              </a:rPr>
              <a:t>Think of </a:t>
            </a:r>
            <a:r>
              <a:rPr lang="en-US" sz="3600" b="1" dirty="0">
                <a:latin typeface="Century Gothic"/>
                <a:ea typeface="Century Gothic"/>
                <a:cs typeface="Century Gothic"/>
                <a:sym typeface="Century Gothic"/>
              </a:rPr>
              <a:t>one </a:t>
            </a:r>
            <a:r>
              <a:rPr lang="en-US" sz="3600" dirty="0">
                <a:latin typeface="Century Gothic"/>
                <a:ea typeface="Century Gothic"/>
                <a:cs typeface="Century Gothic"/>
                <a:sym typeface="Century Gothic"/>
              </a:rPr>
              <a:t>word that represents some aspect of all the work you have done during Unit 3 to share.</a:t>
            </a:r>
            <a:endParaRPr sz="3600" dirty="0">
              <a:latin typeface="Century Gothic"/>
              <a:ea typeface="Century Gothic"/>
              <a:cs typeface="Century Gothic"/>
              <a:sym typeface="Century Gothic"/>
            </a:endParaRPr>
          </a:p>
        </p:txBody>
      </p:sp>
      <p:pic>
        <p:nvPicPr>
          <p:cNvPr id="258" name="Google Shape;258;p35"/>
          <p:cNvPicPr preferRelativeResize="0"/>
          <p:nvPr/>
        </p:nvPicPr>
        <p:blipFill>
          <a:blip r:embed="rId3">
            <a:alphaModFix/>
          </a:blip>
          <a:stretch>
            <a:fillRect/>
          </a:stretch>
        </p:blipFill>
        <p:spPr>
          <a:xfrm>
            <a:off x="5190662" y="1347679"/>
            <a:ext cx="5431537" cy="4919700"/>
          </a:xfrm>
          <a:prstGeom prst="rect">
            <a:avLst/>
          </a:prstGeom>
          <a:noFill/>
          <a:ln>
            <a:noFill/>
          </a:ln>
        </p:spPr>
      </p:pic>
      <p:pic>
        <p:nvPicPr>
          <p:cNvPr id="7" name="Google Shape;216;p31"/>
          <p:cNvPicPr preferRelativeResize="0"/>
          <p:nvPr/>
        </p:nvPicPr>
        <p:blipFill>
          <a:blip r:embed="rId4">
            <a:alphaModFix/>
          </a:blip>
          <a:stretch>
            <a:fillRect/>
          </a:stretch>
        </p:blipFill>
        <p:spPr>
          <a:xfrm>
            <a:off x="10958520" y="109623"/>
            <a:ext cx="1210088" cy="1133388"/>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3286763-0045-42C5-BBDB-C3F8B51F8768}"/>
</file>

<file path=customXml/itemProps2.xml><?xml version="1.0" encoding="utf-8"?>
<ds:datastoreItem xmlns:ds="http://schemas.openxmlformats.org/officeDocument/2006/customXml" ds:itemID="{415A1430-3254-4782-B70B-C3ABC144C674}"/>
</file>

<file path=customXml/itemProps3.xml><?xml version="1.0" encoding="utf-8"?>
<ds:datastoreItem xmlns:ds="http://schemas.openxmlformats.org/officeDocument/2006/customXml" ds:itemID="{17154E30-4CAE-40AD-86DE-750D54BCBA7D}"/>
</file>

<file path=docProps/app.xml><?xml version="1.0" encoding="utf-8"?>
<Properties xmlns="http://schemas.openxmlformats.org/officeDocument/2006/extended-properties" xmlns:vt="http://schemas.openxmlformats.org/officeDocument/2006/docPropsVTypes">
  <TotalTime>39</TotalTime>
  <Words>1683</Words>
  <Application>Microsoft Macintosh PowerPoint</Application>
  <PresentationFormat>Custom</PresentationFormat>
  <Paragraphs>212</Paragraphs>
  <Slides>12</Slides>
  <Notes>12</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12</vt:i4>
      </vt:variant>
    </vt:vector>
  </HeadingPairs>
  <TitlesOfParts>
    <vt:vector size="17" baseType="lpstr">
      <vt:lpstr>Calibri</vt:lpstr>
      <vt:lpstr>Century Gothic</vt:lpstr>
      <vt:lpstr>Overlock</vt:lpstr>
      <vt:lpstr>Office Theme</vt:lpstr>
      <vt:lpstr>Office Theme</vt:lpstr>
      <vt:lpstr>Grade 7: Module 4: Unit 3: Lesson 10 Teacher slide, before teaching.</vt:lpstr>
      <vt:lpstr>Grade 7: Module 4: Unit 3: Lesson 10 Teacher slide, before teaching.</vt:lpstr>
      <vt:lpstr>Grade 7: Module 4: Unit 3: Lesson 10 Teacher slide, before teaching.</vt:lpstr>
      <vt:lpstr>Grade 7: Module 4:  Unit 3: Lesson 10</vt:lpstr>
      <vt:lpstr>Hello, Students!</vt:lpstr>
      <vt:lpstr>       </vt:lpstr>
      <vt:lpstr>       </vt:lpstr>
      <vt:lpstr>       </vt:lpstr>
      <vt:lpstr>Let’s do a ‘go around to talk about our work</vt:lpstr>
      <vt:lpstr>       </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4: Unit 3: Lesson 10 Teacher slide, before teaching.</dc:title>
  <dc:creator>nbravo</dc:creator>
  <cp:lastModifiedBy>Alexander Specht</cp:lastModifiedBy>
  <cp:revision>4</cp:revision>
  <dcterms:modified xsi:type="dcterms:W3CDTF">2018-12-19T02:31:02Z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