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3.xml" ContentType="application/vnd.openxmlformats-officedocument.presentationml.slide+xml"/>
  <Override PartName="/ppt/slideMasters/slideMaster2.xml" ContentType="application/vnd.openxmlformats-officedocument.presentationml.slideMaster+xml"/>
  <Override PartName="/ppt/notesSlides/notesSlide11.xml" ContentType="application/vnd.openxmlformats-officedocument.presentationml.notesSlide+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1.xml" ContentType="application/vnd.openxmlformats-officedocument.presentationml.slideLayout+xml"/>
  <Override PartName="/ppt/slideLayouts/slideLayout14.xml" ContentType="application/vnd.openxmlformats-officedocument.presentationml.slideLayout+xml"/>
  <Override PartName="/ppt/notesSlides/notesSlide7.xml" ContentType="application/vnd.openxmlformats-officedocument.presentationml.notesSlide+xml"/>
  <Override PartName="/ppt/slideLayouts/slideLayout22.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theme/theme1.xml" ContentType="application/vnd.openxmlformats-officedocument.theme+xml"/>
  <Override PartName="/ppt/commentAuthors.xml" ContentType="application/vnd.openxmlformats-officedocument.presentationml.commentAuthors+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
      <p:font typeface="Calibri" panose="020F050202020403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C1184E2-C534-43E6-9B52-4F6014081FAC}">
  <a:tblStyle styleId="{3C1184E2-C534-43E6-9B52-4F6014081FAC}"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17" d="100"/>
          <a:sy n="17" d="100"/>
        </p:scale>
        <p:origin x="2010" y="24"/>
      </p:cViewPr>
      <p:guideLst>
        <p:guide orient="horz" pos="2160"/>
        <p:guide pos="3840"/>
      </p:guideLst>
    </p:cSldViewPr>
  </p:slideViewPr>
  <p:notesTextViewPr>
    <p:cViewPr>
      <p:scale>
        <a:sx n="1" d="1"/>
        <a:sy n="1" d="1"/>
      </p:scale>
      <p:origin x="0" y="-60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5.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1.fntdata"/><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8.fntdata"/><Relationship Id="rId32"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3.fntdata"/><Relationship Id="rId31"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6.fntdata"/><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639344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90000"/>
              </a:lnSpc>
              <a:spcBef>
                <a:spcPts val="0"/>
              </a:spcBef>
              <a:spcAft>
                <a:spcPts val="0"/>
              </a:spcAft>
              <a:buSzPts val="1200"/>
              <a:buChar char="●"/>
            </a:pPr>
            <a:r>
              <a:rPr lang="en-US" dirty="0"/>
              <a:t>The purpose of today’s lesson is for students to reflect on the writing process they used to complete their position paper through the </a:t>
            </a:r>
            <a:r>
              <a:rPr lang="en-US" b="1" dirty="0"/>
              <a:t>Mid-Unit Assessment</a:t>
            </a:r>
            <a:r>
              <a:rPr lang="en-US" dirty="0"/>
              <a:t>.</a:t>
            </a:r>
            <a:endParaRPr dirty="0"/>
          </a:p>
          <a:p>
            <a:pPr marL="457200" lvl="0" indent="-304800" algn="l" rtl="0">
              <a:lnSpc>
                <a:spcPct val="90000"/>
              </a:lnSpc>
              <a:spcBef>
                <a:spcPts val="0"/>
              </a:spcBef>
              <a:spcAft>
                <a:spcPts val="0"/>
              </a:spcAft>
              <a:buSzPts val="1200"/>
              <a:buChar char="●"/>
            </a:pPr>
            <a:r>
              <a:rPr lang="en-US" dirty="0"/>
              <a:t>In today’s class, students reflect on the writing process they used to complete their position paper, from planning to revision. If students participated in Module 1, consider taking a few moments between the entry task and Work Time A to ask them to take those essays out and look for areas of growth between this first essay of the year and their last. (Prompt them to look for improved vocabulary, organization, strength of argument, or writing style.) </a:t>
            </a:r>
            <a:endParaRPr dirty="0"/>
          </a:p>
          <a:p>
            <a:pPr marL="457200" lvl="0" indent="-304800" algn="l" rtl="0">
              <a:lnSpc>
                <a:spcPct val="90000"/>
              </a:lnSpc>
              <a:spcBef>
                <a:spcPts val="0"/>
              </a:spcBef>
              <a:spcAft>
                <a:spcPts val="0"/>
              </a:spcAft>
              <a:buSzPts val="1200"/>
              <a:buChar char="●"/>
            </a:pPr>
            <a:r>
              <a:rPr lang="en-US" dirty="0"/>
              <a:t>Students may have powerful reflections and insights based on their </a:t>
            </a:r>
            <a:r>
              <a:rPr lang="en-US" b="1" dirty="0"/>
              <a:t>End of Unit 3 Assessment: Reflection on the Writing Process</a:t>
            </a:r>
            <a:r>
              <a:rPr lang="en-US" dirty="0"/>
              <a:t>. Use your discretion to decide if you would like to shorten the timing for Work Time B to allow students more time to share their reflections in Closing A. </a:t>
            </a:r>
            <a:endParaRPr dirty="0"/>
          </a:p>
          <a:p>
            <a:pPr marL="457200" lvl="0" indent="-304800" algn="l" rtl="0">
              <a:lnSpc>
                <a:spcPct val="90000"/>
              </a:lnSpc>
              <a:spcBef>
                <a:spcPts val="0"/>
              </a:spcBef>
              <a:spcAft>
                <a:spcPts val="0"/>
              </a:spcAft>
              <a:buSzPts val="1200"/>
              <a:buChar char="●"/>
            </a:pPr>
            <a:r>
              <a:rPr lang="en-US" dirty="0"/>
              <a:t>To help students obey copyright law and find open-source images, use Web sites such as http://</a:t>
            </a:r>
            <a:r>
              <a:rPr lang="en-US" dirty="0" err="1"/>
              <a:t>www.edsocialmedia.com</a:t>
            </a:r>
            <a:r>
              <a:rPr lang="en-US" dirty="0"/>
              <a:t>/2010/10/get-students-to-care-about-copyright/ to find easy-to-navigate, open-source Web sites with images for student use. </a:t>
            </a:r>
            <a:endParaRPr dirty="0"/>
          </a:p>
          <a:p>
            <a:pPr marL="457200" lvl="0" indent="-304800" algn="l" rtl="0">
              <a:lnSpc>
                <a:spcPct val="90000"/>
              </a:lnSpc>
              <a:spcBef>
                <a:spcPts val="0"/>
              </a:spcBef>
              <a:spcAft>
                <a:spcPts val="0"/>
              </a:spcAft>
              <a:buSzPts val="1200"/>
              <a:buChar char="●"/>
            </a:pPr>
            <a:r>
              <a:rPr lang="en-US" dirty="0"/>
              <a:t>Please bear in mind that </a:t>
            </a:r>
            <a:r>
              <a:rPr lang="en-US" dirty="0" err="1"/>
              <a:t>Youtube</a:t>
            </a:r>
            <a:r>
              <a:rPr lang="en-US" dirty="0"/>
              <a:t>,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a:t>
            </a:r>
            <a:r>
              <a:rPr lang="en-US" dirty="0" err="1"/>
              <a:t>www.safeshare.tv</a:t>
            </a:r>
            <a:r>
              <a:rPr lang="en-US" dirty="0"/>
              <a:t>, for actually viewing these links in the classroom</a:t>
            </a:r>
            <a:endParaRPr dirty="0"/>
          </a:p>
          <a:p>
            <a:pPr marL="457200" lvl="0" indent="-304800" algn="l" rtl="0">
              <a:lnSpc>
                <a:spcPct val="90000"/>
              </a:lnSpc>
              <a:spcBef>
                <a:spcPts val="0"/>
              </a:spcBef>
              <a:spcAft>
                <a:spcPts val="0"/>
              </a:spcAft>
              <a:buSzPts val="1200"/>
              <a:buChar char="●"/>
            </a:pPr>
            <a:r>
              <a:rPr lang="en-US" dirty="0"/>
              <a:t>In advance:</a:t>
            </a:r>
            <a:endParaRPr dirty="0"/>
          </a:p>
          <a:p>
            <a:pPr marL="914400" lvl="1" indent="-304800" algn="l" rtl="0">
              <a:lnSpc>
                <a:spcPct val="90000"/>
              </a:lnSpc>
              <a:spcBef>
                <a:spcPts val="0"/>
              </a:spcBef>
              <a:spcAft>
                <a:spcPts val="0"/>
              </a:spcAft>
              <a:buSzPts val="1200"/>
              <a:buChar char="○"/>
            </a:pPr>
            <a:r>
              <a:rPr lang="en-US" dirty="0"/>
              <a:t>Post: Learning target; entry task directions; </a:t>
            </a:r>
            <a:r>
              <a:rPr lang="en-US" b="1" dirty="0"/>
              <a:t>Steps to Writing a Position Paper poster</a:t>
            </a:r>
            <a:r>
              <a:rPr lang="en-US" dirty="0"/>
              <a:t>.</a:t>
            </a:r>
            <a:br>
              <a:rPr lang="en-US" dirty="0"/>
            </a:br>
            <a:endParaRPr dirty="0"/>
          </a:p>
        </p:txBody>
      </p:sp>
    </p:spTree>
    <p:extLst>
      <p:ext uri="{BB962C8B-B14F-4D97-AF65-F5344CB8AC3E}">
        <p14:creationId xmlns:p14="http://schemas.microsoft.com/office/powerpoint/2010/main" val="2999099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9ebe68bc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g49ebe68bc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14-16 minutes (</a:t>
            </a:r>
            <a:r>
              <a:rPr lang="en-US" b="1" dirty="0"/>
              <a:t>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2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B. Add Images to the Performance Task Template</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Whenever possible, have students who would benefit from physical activity help distribute and collect class materials.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Reinforce the idea of copyright using this slide to remind students.</a:t>
            </a:r>
            <a:endParaRPr dirty="0"/>
          </a:p>
          <a:p>
            <a:pPr marL="457200" marR="0" lvl="0" indent="-304800" algn="l" rtl="0">
              <a:lnSpc>
                <a:spcPct val="100000"/>
              </a:lnSpc>
              <a:spcBef>
                <a:spcPts val="0"/>
              </a:spcBef>
              <a:spcAft>
                <a:spcPts val="0"/>
              </a:spcAft>
              <a:buSzPts val="1200"/>
              <a:buFont typeface="Calibri"/>
              <a:buAutoNum type="arabicPeriod"/>
            </a:pPr>
            <a:r>
              <a:rPr lang="en-US" dirty="0"/>
              <a:t>Read slide aloud and suggest students utilize this resource as they work.</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choosing appropriate images.</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a proper image for students  who need help getting started.</a:t>
            </a:r>
            <a:endParaRPr dirty="0"/>
          </a:p>
          <a:p>
            <a:pPr marL="457200" lvl="0" indent="0" algn="l" rtl="0">
              <a:spcBef>
                <a:spcPts val="0"/>
              </a:spcBef>
              <a:spcAft>
                <a:spcPts val="0"/>
              </a:spcAft>
              <a:buNone/>
            </a:pPr>
            <a:endParaRPr dirty="0"/>
          </a:p>
        </p:txBody>
      </p:sp>
      <p:sp>
        <p:nvSpPr>
          <p:cNvPr id="266" name="Google Shape;266;g49ebe68bc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288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7f3cdb531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g47f3cdb531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 partners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A: Share with a partner</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Consider assigning partners so that students get to talk with different classmates than they normally would.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Invite students to share a takeaway from their reflection process today on the </a:t>
            </a:r>
            <a:r>
              <a:rPr lang="en-US" b="1" dirty="0"/>
              <a:t>End of Unit 3 Assessment</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If time allows, have some students share with the whole group.</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sharing their reflections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a:p>
            <a:pPr marL="457200" lvl="0" indent="0" algn="l" rtl="0">
              <a:spcBef>
                <a:spcPts val="0"/>
              </a:spcBef>
              <a:spcAft>
                <a:spcPts val="0"/>
              </a:spcAft>
              <a:buNone/>
            </a:pPr>
            <a:endParaRPr dirty="0"/>
          </a:p>
        </p:txBody>
      </p:sp>
      <p:sp>
        <p:nvSpPr>
          <p:cNvPr id="276" name="Google Shape;276;g47f3cdb531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2414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a:t>
            </a:r>
            <a:endParaRPr dirty="0"/>
          </a:p>
          <a:p>
            <a:pPr marL="457200" lvl="0" indent="-304800" algn="l" rtl="0">
              <a:spcBef>
                <a:spcPts val="0"/>
              </a:spcBef>
              <a:spcAft>
                <a:spcPts val="0"/>
              </a:spcAft>
              <a:buSzPts val="1200"/>
              <a:buChar char="●"/>
            </a:pPr>
            <a:r>
              <a:rPr lang="en-US" dirty="0"/>
              <a:t>In the next lesson, students will return to their </a:t>
            </a:r>
            <a:r>
              <a:rPr lang="en-US" b="1" dirty="0"/>
              <a:t>Writing Improvement Tracker</a:t>
            </a:r>
            <a:r>
              <a:rPr lang="en-US" dirty="0"/>
              <a:t> that they have used for each module and fill it in for their position paper. Be sure to locate those if you have been storing them, or tell students to bring them to class if they have them. A blank copy is available in the supporting materials for Lesson 1. During that lesson, you may want to return students’ essays to them, even if the essays are not graded yet, for them to fill in their </a:t>
            </a:r>
            <a:r>
              <a:rPr lang="en-US" b="1" dirty="0"/>
              <a:t>Writing Improvement Trackers </a:t>
            </a:r>
            <a:r>
              <a:rPr lang="en-US" dirty="0"/>
              <a:t>during the entry task.</a:t>
            </a:r>
            <a:endParaRPr dirty="0"/>
          </a:p>
          <a:p>
            <a:pPr marL="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p:txBody>
      </p:sp>
      <p:sp>
        <p:nvSpPr>
          <p:cNvPr id="285" name="Google Shape;28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0188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a:t>
            </a:r>
            <a:r>
              <a:rPr lang="en-US" b="1" smtClean="0"/>
              <a:t>Will </a:t>
            </a:r>
            <a:r>
              <a:rPr lang="en-US" b="1"/>
              <a:t>vary, but 30-40 minutes </a:t>
            </a:r>
            <a:endParaRPr/>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291" name="Google Shape;291;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4147546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New Materials to Prepare in Advance: </a:t>
            </a:r>
            <a:endParaRPr dirty="0"/>
          </a:p>
          <a:p>
            <a:pPr marL="457200" lvl="0" indent="-304800" algn="l" rtl="0">
              <a:lnSpc>
                <a:spcPct val="100000"/>
              </a:lnSpc>
              <a:spcBef>
                <a:spcPts val="0"/>
              </a:spcBef>
              <a:spcAft>
                <a:spcPts val="0"/>
              </a:spcAft>
              <a:buSzPts val="1200"/>
              <a:buFont typeface="Calibri"/>
              <a:buChar char="●"/>
            </a:pPr>
            <a:r>
              <a:rPr lang="en-US" b="1" dirty="0"/>
              <a:t>End of Unit 3 Assessment, Part 2: Reflection on the Writing Process </a:t>
            </a:r>
            <a:r>
              <a:rPr lang="en-US" dirty="0"/>
              <a:t>(one per student)</a:t>
            </a:r>
            <a:endParaRPr dirty="0"/>
          </a:p>
          <a:p>
            <a:pPr marL="457200" lvl="0" indent="-304800" algn="l" rtl="0">
              <a:lnSpc>
                <a:spcPct val="100000"/>
              </a:lnSpc>
              <a:spcBef>
                <a:spcPts val="0"/>
              </a:spcBef>
              <a:spcAft>
                <a:spcPts val="0"/>
              </a:spcAft>
              <a:buSzPts val="1200"/>
              <a:buFont typeface="Calibri"/>
              <a:buChar char="●"/>
            </a:pPr>
            <a:r>
              <a:rPr lang="en-US" b="1" dirty="0"/>
              <a:t>End of Unit 3 Assessment: Reflection on the Writing Process: Model Answer for Last Question</a:t>
            </a:r>
            <a:r>
              <a:rPr lang="en-US" dirty="0"/>
              <a:t> (</a:t>
            </a:r>
            <a:r>
              <a:rPr lang="en-US" b="1" dirty="0"/>
              <a:t>for teacher reference</a:t>
            </a:r>
            <a:r>
              <a:rPr lang="en-US" dirty="0"/>
              <a:t>; see supporting </a:t>
            </a:r>
            <a:r>
              <a:rPr lang="en-US" dirty="0" smtClean="0"/>
              <a:t>materials)</a:t>
            </a:r>
            <a:endParaRPr dirty="0"/>
          </a:p>
          <a:p>
            <a:pPr marL="457200" lvl="0" indent="-304800" algn="l" rtl="0">
              <a:lnSpc>
                <a:spcPct val="100000"/>
              </a:lnSpc>
              <a:spcBef>
                <a:spcPts val="0"/>
              </a:spcBef>
              <a:spcAft>
                <a:spcPts val="0"/>
              </a:spcAft>
              <a:buSzPts val="1200"/>
              <a:buFont typeface="Calibri"/>
              <a:buChar char="●"/>
            </a:pPr>
            <a:r>
              <a:rPr lang="en-US" dirty="0"/>
              <a:t>Computers</a:t>
            </a:r>
            <a:br>
              <a:rPr lang="en-US" dirty="0"/>
            </a:b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lvl="0" indent="-304800" algn="l" rtl="0">
              <a:spcBef>
                <a:spcPts val="0"/>
              </a:spcBef>
              <a:spcAft>
                <a:spcPts val="0"/>
              </a:spcAft>
              <a:buSzPts val="1200"/>
              <a:buChar char="●"/>
            </a:pPr>
            <a:r>
              <a:rPr lang="en-US" b="1" dirty="0"/>
              <a:t>Steps to Writing a Position Paper anchor chart </a:t>
            </a:r>
            <a:r>
              <a:rPr lang="en-US" dirty="0"/>
              <a:t>(from Lesson 2)</a:t>
            </a:r>
            <a:endParaRPr dirty="0"/>
          </a:p>
          <a:p>
            <a:pPr marL="457200" lvl="0" indent="-304800" algn="l" rtl="0">
              <a:spcBef>
                <a:spcPts val="0"/>
              </a:spcBef>
              <a:spcAft>
                <a:spcPts val="0"/>
              </a:spcAft>
              <a:buSzPts val="1200"/>
              <a:buChar char="●"/>
            </a:pPr>
            <a:r>
              <a:rPr lang="en-US" dirty="0"/>
              <a:t>First draft of position paper with teacher feedback (</a:t>
            </a:r>
            <a:r>
              <a:rPr lang="en-US" b="1" dirty="0"/>
              <a:t>Mid-Unit 3 assessment</a:t>
            </a:r>
            <a:r>
              <a:rPr lang="en-US" dirty="0"/>
              <a:t>, from Lesson 5; one per student)</a:t>
            </a:r>
            <a:endParaRPr dirty="0"/>
          </a:p>
          <a:p>
            <a:pPr marL="457200" lvl="0" indent="-304800" algn="l" rtl="0">
              <a:spcBef>
                <a:spcPts val="0"/>
              </a:spcBef>
              <a:spcAft>
                <a:spcPts val="0"/>
              </a:spcAft>
              <a:buSzPts val="1200"/>
              <a:buChar char="●"/>
            </a:pPr>
            <a:r>
              <a:rPr lang="en-US" dirty="0"/>
              <a:t>Final draft of position paper (students’ own, from Lessons 7-8))</a:t>
            </a:r>
            <a:endParaRPr dirty="0"/>
          </a:p>
          <a:p>
            <a:pPr marL="457200" lvl="0" indent="-304800" algn="l" rtl="0">
              <a:spcBef>
                <a:spcPts val="0"/>
              </a:spcBef>
              <a:spcAft>
                <a:spcPts val="0"/>
              </a:spcAft>
              <a:buSzPts val="1200"/>
              <a:buChar char="●"/>
            </a:pPr>
            <a:r>
              <a:rPr lang="en-US" b="1" dirty="0"/>
              <a:t>Position Paper Planners </a:t>
            </a:r>
            <a:r>
              <a:rPr lang="en-US" dirty="0"/>
              <a:t>(from Lesson 2; one per student)</a:t>
            </a:r>
            <a:br>
              <a:rPr lang="en-US" dirty="0"/>
            </a:br>
            <a:endParaRPr dirty="0"/>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Review these protocols before teachin</a:t>
            </a:r>
            <a:r>
              <a:rPr lang="en-US" dirty="0"/>
              <a:t>g</a:t>
            </a:r>
            <a:r>
              <a:rPr lang="en-US" dirty="0" smtClean="0"/>
              <a:t>:</a:t>
            </a:r>
            <a:r>
              <a:rPr lang="en-US" baseline="0" dirty="0"/>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 </a:t>
            </a:r>
            <a:r>
              <a:rPr lang="en-US" dirty="0" smtClean="0"/>
              <a:t>N</a:t>
            </a:r>
            <a:r>
              <a:rPr lang="en-US" sz="1200" b="0" i="0" u="none" strike="noStrike" cap="none" dirty="0" smtClean="0">
                <a:solidFill>
                  <a:schemeClr val="dk1"/>
                </a:solidFill>
                <a:latin typeface="Calibri"/>
                <a:ea typeface="Calibri"/>
                <a:cs typeface="Calibri"/>
                <a:sym typeface="Calibri"/>
              </a:rPr>
              <a:t>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1020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1940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6276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for students to be listening.</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2435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7f31e87b8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7f31e87b8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 </a:t>
            </a:r>
            <a:r>
              <a:rPr lang="en-US" b="1" dirty="0"/>
              <a:t>minutes</a:t>
            </a:r>
            <a:endParaRPr b="1"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Entry Task: Prepare for the Assessment</a:t>
            </a:r>
            <a:endParaRPr b="1" dirty="0"/>
          </a:p>
          <a:p>
            <a:pPr marL="0" marR="0" lvl="0" indent="0" algn="l" rtl="0">
              <a:lnSpc>
                <a:spcPct val="100000"/>
              </a:lnSpc>
              <a:spcBef>
                <a:spcPts val="0"/>
              </a:spcBef>
              <a:spcAft>
                <a:spcPts val="0"/>
              </a:spcAft>
              <a:buClr>
                <a:schemeClr val="dk1"/>
              </a:buClr>
              <a:buSzPts val="1200"/>
              <a:buFont typeface="Arial"/>
              <a:buNone/>
            </a:pPr>
            <a:endParaRPr dirty="0"/>
          </a:p>
          <a:p>
            <a:pPr marL="0" marR="0" lvl="0" indent="0" algn="l" rtl="0">
              <a:lnSpc>
                <a:spcPct val="100000"/>
              </a:lnSpc>
              <a:spcBef>
                <a:spcPts val="0"/>
              </a:spcBef>
              <a:spcAft>
                <a:spcPts val="0"/>
              </a:spcAft>
              <a:buClr>
                <a:schemeClr val="dk1"/>
              </a:buClr>
              <a:buSzPts val="1200"/>
              <a:buFont typeface="Arial"/>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When appropriate, assign partners so students are matched with someone who will keep them focused.</a:t>
            </a:r>
            <a:endParaRPr dirty="0"/>
          </a:p>
          <a:p>
            <a:pPr marL="457200" marR="0" lvl="0" indent="-304800" algn="l" rtl="0">
              <a:lnSpc>
                <a:spcPct val="100000"/>
              </a:lnSpc>
              <a:spcBef>
                <a:spcPts val="0"/>
              </a:spcBef>
              <a:spcAft>
                <a:spcPts val="0"/>
              </a:spcAft>
              <a:buSzPts val="1200"/>
              <a:buChar char="●"/>
            </a:pPr>
            <a:r>
              <a:rPr lang="en-US" dirty="0"/>
              <a:t>In today’s class, students reflect on the writing process they used to complete their position paper, from planning to revision. If students participated in Module 1, consider taking a few moments between the entry task and Work Time A to ask them to take those essays out and look for areas of growth between this first essay of the year and their last. (Prompt them to look for improved vocabulary, organization, strength of argument, or writing style.)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make sure they have the </a:t>
            </a:r>
            <a:r>
              <a:rPr lang="en-US" b="1" dirty="0"/>
              <a:t>Steps to Writing a Position Paper poster</a:t>
            </a:r>
            <a:r>
              <a:rPr lang="en-US" dirty="0"/>
              <a:t> (from Lesson 2).</a:t>
            </a:r>
            <a:endParaRPr dirty="0"/>
          </a:p>
          <a:p>
            <a:pPr marL="457200" marR="0" lvl="0" indent="-304800" algn="l" rtl="0">
              <a:lnSpc>
                <a:spcPct val="100000"/>
              </a:lnSpc>
              <a:spcBef>
                <a:spcPts val="0"/>
              </a:spcBef>
              <a:spcAft>
                <a:spcPts val="0"/>
              </a:spcAft>
              <a:buSzPts val="1200"/>
              <a:buFont typeface="Calibri"/>
              <a:buAutoNum type="arabicPeriod"/>
            </a:pPr>
            <a:r>
              <a:rPr lang="en-US" dirty="0"/>
              <a:t>Then, review the </a:t>
            </a:r>
            <a:r>
              <a:rPr lang="en-US" b="1" dirty="0"/>
              <a:t>Steps to Writing a Position Paper poster</a:t>
            </a:r>
            <a:r>
              <a:rPr lang="en-US" dirty="0"/>
              <a: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that students are following along.</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20" name="Google Shape;220;g47f31e87b8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2940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89f34cb34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g489f34cb34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1-2 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B: Reviewing the Learning Targets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posted learning target for the day. </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a student to read it aloud</a:t>
            </a:r>
            <a:r>
              <a:rPr lang="en-US" dirty="0" smtClean="0"/>
              <a:t>: </a:t>
            </a:r>
            <a:r>
              <a:rPr lang="en-US" b="1" dirty="0" smtClean="0"/>
              <a:t>“</a:t>
            </a:r>
            <a:r>
              <a:rPr lang="en-US" b="1" dirty="0"/>
              <a:t>I can reflect on how my use of the writing process contributed to the quality of my writing.”</a:t>
            </a:r>
            <a:endParaRPr b="1" dirty="0"/>
          </a:p>
          <a:p>
            <a:pPr marL="457200" marR="0" lvl="0" indent="-304800" algn="l" rtl="0">
              <a:lnSpc>
                <a:spcPct val="100000"/>
              </a:lnSpc>
              <a:spcBef>
                <a:spcPts val="0"/>
              </a:spcBef>
              <a:spcAft>
                <a:spcPts val="0"/>
              </a:spcAft>
              <a:buSzPts val="1200"/>
              <a:buFont typeface="Calibri"/>
              <a:buAutoNum type="arabicPeriod"/>
            </a:pPr>
            <a:r>
              <a:rPr lang="en-US" dirty="0"/>
              <a:t>Explain to students that they will formally reflect on their writing process steps using their final draft and </a:t>
            </a:r>
            <a:r>
              <a:rPr lang="en-US" b="1" dirty="0"/>
              <a:t>Position Paper Planner</a:t>
            </a:r>
            <a:r>
              <a:rPr lang="en-US" dirty="0"/>
              <a:t> as they answer some guided questions for the </a:t>
            </a:r>
            <a:r>
              <a:rPr lang="en-US" b="1" dirty="0"/>
              <a:t>End of Unit 3 Assessment.</a:t>
            </a:r>
            <a:r>
              <a:rPr lang="en-US" dirty="0"/>
              <a:t/>
            </a:r>
            <a:br>
              <a:rPr lang="en-US" dirty="0"/>
            </a:b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a:t>
            </a:r>
            <a:r>
              <a:rPr lang="en-US" dirty="0" smtClean="0"/>
              <a:t>to make</a:t>
            </a:r>
            <a:r>
              <a:rPr lang="en-US" baseline="0" dirty="0" smtClean="0"/>
              <a:t> sure </a:t>
            </a:r>
            <a:r>
              <a:rPr lang="en-US" dirty="0" smtClean="0"/>
              <a:t>that </a:t>
            </a:r>
            <a:r>
              <a:rPr lang="en-US" dirty="0"/>
              <a:t>students are following along.</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33" name="Google Shape;233;g489f34cb34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2754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25-27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A: End of Unit 3 Assessment: Reflection on the Writing Process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Be aware that this activity may take longer than 25 minutes and adjust according to student needs.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a:t>
            </a:r>
            <a:r>
              <a:rPr lang="en-US" dirty="0"/>
              <a:t>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Distribute a copy of the </a:t>
            </a:r>
            <a:r>
              <a:rPr lang="en-US" b="1" i="0" u="none" strike="noStrike" cap="none" dirty="0">
                <a:solidFill>
                  <a:schemeClr val="dk1"/>
                </a:solidFill>
              </a:rPr>
              <a:t>End of Unit 3 Assessment, Part 2: Reflection on the Writing Process</a:t>
            </a:r>
            <a:r>
              <a:rPr lang="en-US" i="0" u="none" strike="noStrike" cap="none" dirty="0">
                <a:solidFill>
                  <a:schemeClr val="dk1"/>
                </a:solidFill>
              </a:rPr>
              <a:t> to each student.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Read the second long-term target</a:t>
            </a:r>
            <a:r>
              <a:rPr lang="en-US" i="0" u="none" strike="noStrike" cap="none" dirty="0" smtClean="0">
                <a:solidFill>
                  <a:schemeClr val="dk1"/>
                </a:solidFill>
              </a:rPr>
              <a:t>: </a:t>
            </a:r>
            <a:r>
              <a:rPr lang="en-US" i="1" u="none" strike="noStrike" cap="none" dirty="0" smtClean="0">
                <a:solidFill>
                  <a:schemeClr val="dk1"/>
                </a:solidFill>
              </a:rPr>
              <a:t>“</a:t>
            </a:r>
            <a:r>
              <a:rPr lang="en-US" i="1" u="none" strike="noStrike" cap="none" dirty="0">
                <a:solidFill>
                  <a:schemeClr val="dk1"/>
                </a:solidFill>
              </a:rPr>
              <a:t>With support from peers and adults, I can use a writing process to ensure that purpose and audience have been addressed</a:t>
            </a:r>
            <a:r>
              <a:rPr lang="en-US" i="1" u="none" strike="noStrike" cap="none" dirty="0" smtClean="0">
                <a:solidFill>
                  <a:schemeClr val="dk1"/>
                </a:solidFill>
              </a:rPr>
              <a:t>.”</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directions aloud to students: </a:t>
            </a:r>
            <a:endParaRPr i="1" dirty="0"/>
          </a:p>
          <a:p>
            <a:pPr marL="914400" marR="0" lvl="1" indent="-304800" algn="l" rtl="0">
              <a:lnSpc>
                <a:spcPct val="100000"/>
              </a:lnSpc>
              <a:spcBef>
                <a:spcPts val="0"/>
              </a:spcBef>
              <a:spcAft>
                <a:spcPts val="0"/>
              </a:spcAft>
              <a:buClr>
                <a:schemeClr val="dk1"/>
              </a:buClr>
              <a:buSzPts val="1200"/>
              <a:buChar char="○"/>
            </a:pPr>
            <a:r>
              <a:rPr lang="en-US" i="1" u="none" strike="noStrike" cap="none" dirty="0">
                <a:solidFill>
                  <a:schemeClr val="dk1"/>
                </a:solidFill>
              </a:rPr>
              <a:t>“Directions: For this assessment, you will analyze the process you used to write your position paper. Think about what steps you took to plan and revise your writing. Document the steps below and explain in the spaces provided how those steps helped strengthen your writing. Give specific examples (using quotations or references to particular lines) from your essay. Then answer the short-answer questions at the end.”</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Reiterate that there are two sections: the table and the short-answer questions.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Pause and answer any questions students have about the assessment.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Explain that students will have about 2</a:t>
            </a:r>
            <a:r>
              <a:rPr lang="en-US" dirty="0"/>
              <a:t>5</a:t>
            </a:r>
            <a:r>
              <a:rPr lang="en-US" i="0" u="none" strike="noStrike" cap="none" dirty="0">
                <a:solidFill>
                  <a:schemeClr val="dk1"/>
                </a:solidFill>
              </a:rPr>
              <a:t> minutes to work on the assessment and that you will be available to answer questions.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Brainstorm with students what they might do if they finish early.</a:t>
            </a:r>
            <a:r>
              <a:rPr lang="en-US" dirty="0"/>
              <a:t> </a:t>
            </a:r>
            <a:r>
              <a:rPr lang="en-US" i="0" u="none" strike="noStrike" cap="none" dirty="0">
                <a:solidFill>
                  <a:schemeClr val="dk1"/>
                </a:solidFill>
              </a:rPr>
              <a:t>Once you have addressed any questions, ask students to begin.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Collect the assessments and students’ final drafts of their position paper after 22 minutes have passed.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 Listen for students to say they could work on the performance task after finishing assessment.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Whenever possible, ask students who would benefit from physical activity to help you distribute and collect materials.</a:t>
            </a:r>
            <a:endParaRPr dirty="0"/>
          </a:p>
          <a:p>
            <a:pPr marL="0" lvl="0" indent="0" algn="l" rtl="0">
              <a:spcBef>
                <a:spcPts val="0"/>
              </a:spcBef>
              <a:spcAft>
                <a:spcPts val="0"/>
              </a:spcAft>
              <a:buNone/>
            </a:pPr>
            <a:r>
              <a:rPr lang="en-US" dirty="0"/>
              <a:t>	</a:t>
            </a:r>
            <a:endParaRPr dirty="0"/>
          </a:p>
        </p:txBody>
      </p:sp>
      <p:sp>
        <p:nvSpPr>
          <p:cNvPr id="244" name="Google Shape;244;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0576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89f34cb34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g489f34cb34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14-16 </a:t>
            </a:r>
            <a:r>
              <a:rPr lang="en-US" b="1" dirty="0"/>
              <a:t>minutes (this slide, 13-14 </a:t>
            </a:r>
            <a:r>
              <a:rPr lang="en-US" b="1" dirty="0" smtClean="0"/>
              <a:t>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a:t>
            </a:r>
            <a:r>
              <a:rPr lang="en-US" b="1" dirty="0" smtClean="0"/>
              <a:t>2</a:t>
            </a:r>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B. Add Images to the Performance Task Template</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Whenever possible, have students who would benefit from physical activity help distribute and collect class materials.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Invite students to take out their </a:t>
            </a:r>
            <a:r>
              <a:rPr lang="en-US" b="1" dirty="0"/>
              <a:t>Performance Task Template</a:t>
            </a:r>
            <a:r>
              <a:rPr lang="en-US" dirty="0"/>
              <a:t>. (This may require them to log in to computers.)</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the next 15 minutes of class time is dedicated to finding images that represent students’ main pieces of evidence that they will add to their </a:t>
            </a:r>
            <a:r>
              <a:rPr lang="en-US" b="1" dirty="0"/>
              <a:t>Performance Task Templates.</a:t>
            </a:r>
            <a:endParaRPr b="1" dirty="0"/>
          </a:p>
          <a:p>
            <a:pPr marL="457200" marR="0" lvl="0" indent="-304800" algn="l" rtl="0">
              <a:lnSpc>
                <a:spcPct val="100000"/>
              </a:lnSpc>
              <a:spcBef>
                <a:spcPts val="0"/>
              </a:spcBef>
              <a:spcAft>
                <a:spcPts val="0"/>
              </a:spcAft>
              <a:buSzPts val="1200"/>
              <a:buFont typeface="Calibri"/>
              <a:buAutoNum type="arabicPeriod"/>
            </a:pPr>
            <a:r>
              <a:rPr lang="en-US" dirty="0" smtClean="0"/>
              <a:t>If </a:t>
            </a:r>
            <a:r>
              <a:rPr lang="en-US" dirty="0"/>
              <a:t>students are creating these digitally, they should copy and paste images directly into the </a:t>
            </a:r>
            <a:r>
              <a:rPr lang="en-US" b="1" dirty="0"/>
              <a:t>Performance Task Template.</a:t>
            </a:r>
            <a:r>
              <a:rPr lang="en-US" dirty="0"/>
              <a:t> If they are making them on paper, they should use this time to print out any images they intend to use. </a:t>
            </a:r>
            <a:endParaRPr dirty="0"/>
          </a:p>
          <a:p>
            <a:pPr marL="457200" marR="0" lvl="0" indent="-304800" algn="l" rtl="0">
              <a:lnSpc>
                <a:spcPct val="100000"/>
              </a:lnSpc>
              <a:spcBef>
                <a:spcPts val="0"/>
              </a:spcBef>
              <a:spcAft>
                <a:spcPts val="0"/>
              </a:spcAft>
              <a:buSzPts val="1200"/>
              <a:buFont typeface="Calibri"/>
              <a:buAutoNum type="arabicPeriod"/>
            </a:pPr>
            <a:r>
              <a:rPr lang="en-US" dirty="0"/>
              <a:t>To find open-source images, direct students to use only open-source images found from Flickr The Commons. </a:t>
            </a:r>
            <a:endParaRPr dirty="0"/>
          </a:p>
          <a:p>
            <a:pPr marL="457200" marR="0" lvl="0" indent="-304800" algn="l" rtl="0">
              <a:lnSpc>
                <a:spcPct val="100000"/>
              </a:lnSpc>
              <a:spcBef>
                <a:spcPts val="0"/>
              </a:spcBef>
              <a:spcAft>
                <a:spcPts val="0"/>
              </a:spcAft>
              <a:buSzPts val="1200"/>
              <a:buFont typeface="Calibri"/>
              <a:buAutoNum type="arabicPeriod"/>
            </a:pPr>
            <a:r>
              <a:rPr lang="en-US" dirty="0"/>
              <a:t>Circulate and help students find appropriate images. </a:t>
            </a:r>
            <a:endParaRPr dirty="0"/>
          </a:p>
          <a:p>
            <a:pPr marL="457200" marR="0" lvl="0" indent="-304800" algn="l" rtl="0">
              <a:lnSpc>
                <a:spcPct val="100000"/>
              </a:lnSpc>
              <a:spcBef>
                <a:spcPts val="0"/>
              </a:spcBef>
              <a:spcAft>
                <a:spcPts val="0"/>
              </a:spcAft>
              <a:buSzPts val="1200"/>
              <a:buFont typeface="Calibri"/>
              <a:buAutoNum type="arabicPeriod"/>
            </a:pPr>
            <a:r>
              <a:rPr lang="en-US" dirty="0"/>
              <a:t>When there are 3 or 4 minutes of class remaining, direct students to save their work, log out, or put away their </a:t>
            </a:r>
            <a:r>
              <a:rPr lang="en-US" dirty="0" smtClean="0"/>
              <a:t>computers.</a:t>
            </a:r>
            <a:r>
              <a:rPr lang="en-US" dirty="0"/>
              <a:t/>
            </a:r>
            <a:br>
              <a:rPr lang="en-US" dirty="0"/>
            </a:b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choosing appropriate images.</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a proper image for students  who need help getting started.</a:t>
            </a:r>
            <a:endParaRPr dirty="0"/>
          </a:p>
          <a:p>
            <a:pPr marL="457200" lvl="0" indent="0" algn="l" rtl="0">
              <a:spcBef>
                <a:spcPts val="0"/>
              </a:spcBef>
              <a:spcAft>
                <a:spcPts val="0"/>
              </a:spcAft>
              <a:buNone/>
            </a:pPr>
            <a:endParaRPr dirty="0"/>
          </a:p>
        </p:txBody>
      </p:sp>
      <p:sp>
        <p:nvSpPr>
          <p:cNvPr id="256" name="Google Shape;256;g489f34cb34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91509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www.edsocialmedia.com/2010/10/get-students-to-care-about-copyright/"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hyperlink" Target="http://compfight.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3</a:t>
            </a:r>
            <a:r>
              <a:rPr lang="en-US" sz="4200">
                <a:latin typeface="Century Gothic"/>
                <a:ea typeface="Century Gothic"/>
                <a:cs typeface="Century Gothic"/>
                <a:sym typeface="Century Gothic"/>
              </a:rPr>
              <a:t>: Lesson </a:t>
            </a:r>
            <a:r>
              <a:rPr lang="en-US" sz="4200"/>
              <a:t>9</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t>45</a:t>
            </a:r>
            <a:r>
              <a:rPr lang="en-US" sz="2400" dirty="0">
                <a:latin typeface="Century Gothic"/>
                <a:ea typeface="Century Gothic"/>
                <a:cs typeface="Century Gothic"/>
                <a:sym typeface="Century Gothic"/>
              </a:rPr>
              <a:t>-</a:t>
            </a:r>
            <a:r>
              <a:rPr lang="en-US" sz="2400" dirty="0"/>
              <a:t>5</a:t>
            </a:r>
            <a:r>
              <a:rPr lang="en-US" sz="2400" dirty="0">
                <a:latin typeface="Century Gothic"/>
                <a:ea typeface="Century Gothic"/>
                <a:cs typeface="Century Gothic"/>
                <a:sym typeface="Century Gothic"/>
              </a:rPr>
              <a:t>0 </a:t>
            </a:r>
            <a:r>
              <a:rPr lang="en-US" sz="2400" i="0" u="none" strike="noStrike" cap="none" dirty="0" smtClean="0">
                <a:solidFill>
                  <a:schemeClr val="dk1"/>
                </a:solidFill>
                <a:latin typeface="Century Gothic"/>
                <a:ea typeface="Century Gothic"/>
                <a:cs typeface="Century Gothic"/>
                <a:sym typeface="Century Gothic"/>
              </a:rPr>
              <a:t>minutes </a:t>
            </a:r>
            <a:r>
              <a:rPr lang="en-US" sz="2400" i="0" u="none" strike="noStrike" cap="none" dirty="0">
                <a:solidFill>
                  <a:schemeClr val="dk1"/>
                </a:solidFill>
                <a:latin typeface="Century Gothic"/>
                <a:ea typeface="Century Gothic"/>
                <a:cs typeface="Century Gothic"/>
                <a:sym typeface="Century Gothic"/>
              </a:rPr>
              <a:t>to complete. </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a:t>
            </a:r>
            <a:r>
              <a:rPr lang="en-US" sz="2400" dirty="0"/>
              <a:t>on is for students to reflect on the writing process they used to complete their position paper through the Mid-Unit Assessment.</a:t>
            </a:r>
            <a:endParaRPr sz="2400" dirty="0"/>
          </a:p>
          <a:p>
            <a:pPr marL="241300" marR="0" lvl="0" indent="0" algn="l" rtl="0">
              <a:lnSpc>
                <a:spcPct val="90000"/>
              </a:lnSpc>
              <a:spcBef>
                <a:spcPts val="1000"/>
              </a:spcBef>
              <a:spcAft>
                <a:spcPts val="0"/>
              </a:spcAft>
              <a:buNone/>
            </a:pPr>
            <a:r>
              <a:rPr lang="en-US" sz="2400" dirty="0"/>
              <a:t> </a:t>
            </a:r>
            <a:r>
              <a:rPr lang="en-US" sz="2400" b="1" i="0" u="none" strike="noStrike" cap="none" dirty="0">
                <a:solidFill>
                  <a:schemeClr val="dk1"/>
                </a:solidFill>
              </a:rPr>
              <a:t>The Learning Targets for students today are:</a:t>
            </a:r>
            <a:endParaRPr sz="2400" b="1" dirty="0"/>
          </a:p>
          <a:p>
            <a:pPr marL="457200" marR="0" lvl="0" indent="-381000" algn="l" rtl="0">
              <a:lnSpc>
                <a:spcPct val="90000"/>
              </a:lnSpc>
              <a:spcBef>
                <a:spcPts val="1000"/>
              </a:spcBef>
              <a:spcAft>
                <a:spcPts val="0"/>
              </a:spcAft>
              <a:buSzPts val="2400"/>
              <a:buChar char="•"/>
            </a:pPr>
            <a:r>
              <a:rPr lang="en-US" sz="2400" dirty="0"/>
              <a:t> I can reflect on how my use of the writing process contributed to the quality of my writing.</a:t>
            </a:r>
            <a:br>
              <a:rPr lang="en-US" sz="2400" dirty="0"/>
            </a:br>
            <a:endParaRP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6"/>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69" name="Google Shape;269;p36"/>
          <p:cNvSpPr txBox="1">
            <a:spLocks noGrp="1"/>
          </p:cNvSpPr>
          <p:nvPr>
            <p:ph type="title"/>
          </p:nvPr>
        </p:nvSpPr>
        <p:spPr>
          <a:xfrm>
            <a:off x="435525" y="352151"/>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remember the importance of copyright</a:t>
            </a:r>
            <a:endParaRPr sz="3400" dirty="0"/>
          </a:p>
        </p:txBody>
      </p:sp>
      <p:sp>
        <p:nvSpPr>
          <p:cNvPr id="271" name="Google Shape;271;p36"/>
          <p:cNvSpPr txBox="1"/>
          <p:nvPr/>
        </p:nvSpPr>
        <p:spPr>
          <a:xfrm>
            <a:off x="716500" y="1363650"/>
            <a:ext cx="3709500" cy="491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US" sz="1800">
                <a:latin typeface="Century Gothic"/>
                <a:ea typeface="Century Gothic"/>
                <a:cs typeface="Century Gothic"/>
                <a:sym typeface="Century Gothic"/>
              </a:rPr>
              <a:t>Use this website to remind yourselves about the rules about copyright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US" sz="1800" u="sng">
                <a:solidFill>
                  <a:schemeClr val="hlink"/>
                </a:solidFill>
                <a:latin typeface="Century Gothic"/>
                <a:ea typeface="Century Gothic"/>
                <a:cs typeface="Century Gothic"/>
                <a:sym typeface="Century Gothic"/>
                <a:hlinkClick r:id="rId3"/>
              </a:rPr>
              <a:t>http://www.edsocialmedia.com/2010/10/get-students-to-care-about-copyright/.</a:t>
            </a:r>
            <a:br>
              <a:rPr lang="en-US" sz="1800" u="sng">
                <a:solidFill>
                  <a:schemeClr val="hlink"/>
                </a:solidFill>
                <a:latin typeface="Century Gothic"/>
                <a:ea typeface="Century Gothic"/>
                <a:cs typeface="Century Gothic"/>
                <a:sym typeface="Century Gothic"/>
                <a:hlinkClick r:id="rId3"/>
              </a:rPr>
            </a:br>
            <a:endParaRPr sz="1800">
              <a:latin typeface="Century Gothic"/>
              <a:ea typeface="Century Gothic"/>
              <a:cs typeface="Century Gothic"/>
              <a:sym typeface="Century Gothic"/>
            </a:endParaRPr>
          </a:p>
        </p:txBody>
      </p:sp>
      <p:pic>
        <p:nvPicPr>
          <p:cNvPr id="272" name="Google Shape;272;p36"/>
          <p:cNvPicPr preferRelativeResize="0"/>
          <p:nvPr/>
        </p:nvPicPr>
        <p:blipFill>
          <a:blip r:embed="rId4">
            <a:alphaModFix/>
          </a:blip>
          <a:stretch>
            <a:fillRect/>
          </a:stretch>
        </p:blipFill>
        <p:spPr>
          <a:xfrm>
            <a:off x="4904912" y="1105151"/>
            <a:ext cx="5431537" cy="4919700"/>
          </a:xfrm>
          <a:prstGeom prst="rect">
            <a:avLst/>
          </a:prstGeom>
          <a:noFill/>
          <a:ln>
            <a:noFill/>
          </a:ln>
        </p:spPr>
      </p:pic>
      <p:pic>
        <p:nvPicPr>
          <p:cNvPr id="7" name="Google Shape;216;p31"/>
          <p:cNvPicPr preferRelativeResize="0"/>
          <p:nvPr/>
        </p:nvPicPr>
        <p:blipFill>
          <a:blip r:embed="rId5">
            <a:alphaModFix/>
          </a:blip>
          <a:stretch>
            <a:fillRect/>
          </a:stretch>
        </p:blipFill>
        <p:spPr>
          <a:xfrm>
            <a:off x="11029956" y="138199"/>
            <a:ext cx="1124363" cy="1104813"/>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7"/>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79" name="Google Shape;279;p37"/>
          <p:cNvSpPr txBox="1">
            <a:spLocks noGrp="1"/>
          </p:cNvSpPr>
          <p:nvPr>
            <p:ph type="title"/>
          </p:nvPr>
        </p:nvSpPr>
        <p:spPr>
          <a:xfrm>
            <a:off x="508950" y="439112"/>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share what we have learned</a:t>
            </a:r>
            <a:endParaRPr sz="3600" dirty="0"/>
          </a:p>
        </p:txBody>
      </p:sp>
      <p:sp>
        <p:nvSpPr>
          <p:cNvPr id="281" name="Google Shape;281;p37"/>
          <p:cNvSpPr txBox="1"/>
          <p:nvPr/>
        </p:nvSpPr>
        <p:spPr>
          <a:xfrm>
            <a:off x="237375" y="1647038"/>
            <a:ext cx="2017800" cy="426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2" name="Google Shape;282;p37"/>
          <p:cNvSpPr txBox="1"/>
          <p:nvPr/>
        </p:nvSpPr>
        <p:spPr>
          <a:xfrm>
            <a:off x="1513650" y="2168675"/>
            <a:ext cx="8126100" cy="201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Take 2 minutes to share with your partner a takeaway from your reflection process today on the </a:t>
            </a:r>
            <a:r>
              <a:rPr lang="en-US" sz="3000" b="1" dirty="0">
                <a:latin typeface="Century Gothic"/>
                <a:ea typeface="Century Gothic"/>
                <a:cs typeface="Century Gothic"/>
                <a:sym typeface="Century Gothic"/>
              </a:rPr>
              <a:t>End of Unit 3 Assessment</a:t>
            </a:r>
            <a:r>
              <a:rPr lang="en-US"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pic>
        <p:nvPicPr>
          <p:cNvPr id="7" name="Google Shape;216;p31"/>
          <p:cNvPicPr preferRelativeResize="0"/>
          <p:nvPr/>
        </p:nvPicPr>
        <p:blipFill>
          <a:blip r:embed="rId3">
            <a:alphaModFix/>
          </a:blip>
          <a:stretch>
            <a:fillRect/>
          </a:stretch>
        </p:blipFill>
        <p:spPr>
          <a:xfrm>
            <a:off x="11029956" y="138199"/>
            <a:ext cx="1124363" cy="1104813"/>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8"/>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latin typeface="Century Gothic"/>
                <a:ea typeface="Century Gothic"/>
                <a:cs typeface="Century Gothic"/>
                <a:sym typeface="Century Gothic"/>
              </a:rPr>
              <a:t>Homework</a:t>
            </a:r>
            <a:endParaRPr sz="3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600"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US" sz="3000" dirty="0">
                <a:solidFill>
                  <a:srgbClr val="000000"/>
                </a:solidFill>
              </a:rPr>
              <a:t>Finish adding images to your </a:t>
            </a:r>
            <a:r>
              <a:rPr lang="en-US" sz="3000" b="1" dirty="0">
                <a:solidFill>
                  <a:srgbClr val="000000"/>
                </a:solidFill>
              </a:rPr>
              <a:t>Performance Task Template</a:t>
            </a:r>
            <a:r>
              <a:rPr lang="en-US" sz="3000" dirty="0">
                <a:solidFill>
                  <a:srgbClr val="000000"/>
                </a:solidFill>
              </a:rPr>
              <a:t>.</a:t>
            </a:r>
            <a:endParaRPr sz="3000" dirty="0">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39"/>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94" name="Google Shape;294;p39"/>
          <p:cNvGraphicFramePr/>
          <p:nvPr/>
        </p:nvGraphicFramePr>
        <p:xfrm>
          <a:off x="781041" y="1555212"/>
          <a:ext cx="9569025" cy="4204775"/>
        </p:xfrm>
        <a:graphic>
          <a:graphicData uri="http://schemas.openxmlformats.org/drawingml/2006/table">
            <a:tbl>
              <a:tblPr firstRow="1" bandRow="1">
                <a:noFill/>
                <a:tableStyleId>{3C1184E2-C534-43E6-9B52-4F6014081FAC}</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486850" y="1398100"/>
            <a:ext cx="11059200" cy="5189400"/>
          </a:xfrm>
          <a:prstGeom prst="rect">
            <a:avLst/>
          </a:prstGeom>
          <a:noFill/>
          <a:ln>
            <a:noFill/>
          </a:ln>
        </p:spPr>
        <p:txBody>
          <a:bodyPr spcFirstLastPara="1" wrap="square" lIns="91425" tIns="45700" rIns="91425" bIns="45700" anchor="t" anchorCtr="0">
            <a:noAutofit/>
          </a:bodyPr>
          <a:lstStyle/>
          <a:p>
            <a:pPr marL="285750" lvl="0" indent="-285750" algn="l" rtl="0">
              <a:spcBef>
                <a:spcPts val="1100"/>
              </a:spcBef>
              <a:spcAft>
                <a:spcPts val="0"/>
              </a:spcAft>
              <a:buClr>
                <a:schemeClr val="dk1"/>
              </a:buClr>
              <a:buSzPct val="100000"/>
              <a:buFont typeface="Arial" panose="020B0604020202020204" pitchFamily="34" charset="0"/>
              <a:buChar char="•"/>
            </a:pPr>
            <a:r>
              <a:rPr lang="en-US" sz="1800" dirty="0" smtClean="0">
                <a:latin typeface="Century Gothic"/>
                <a:ea typeface="Century Gothic"/>
                <a:cs typeface="Century Gothic"/>
                <a:sym typeface="Century Gothic"/>
              </a:rPr>
              <a:t>First </a:t>
            </a:r>
            <a:r>
              <a:rPr lang="en-US" sz="1800" dirty="0">
                <a:latin typeface="Century Gothic"/>
                <a:ea typeface="Century Gothic"/>
                <a:cs typeface="Century Gothic"/>
                <a:sym typeface="Century Gothic"/>
              </a:rPr>
              <a:t>draft of position paper with teacher feedback (</a:t>
            </a:r>
            <a:r>
              <a:rPr lang="en-US" sz="1800" b="1" dirty="0">
                <a:latin typeface="Century Gothic"/>
                <a:ea typeface="Century Gothic"/>
                <a:cs typeface="Century Gothic"/>
                <a:sym typeface="Century Gothic"/>
              </a:rPr>
              <a:t>Mid-Unit 3 assessment</a:t>
            </a:r>
            <a:r>
              <a:rPr lang="en-US" sz="1800" dirty="0">
                <a:latin typeface="Century Gothic"/>
                <a:ea typeface="Century Gothic"/>
                <a:cs typeface="Century Gothic"/>
                <a:sym typeface="Century Gothic"/>
              </a:rPr>
              <a:t>, from Lesson 5; one per </a:t>
            </a:r>
            <a:r>
              <a:rPr lang="en-US" sz="1800" dirty="0" smtClean="0">
                <a:latin typeface="Century Gothic"/>
                <a:ea typeface="Century Gothic"/>
                <a:cs typeface="Century Gothic"/>
                <a:sym typeface="Century Gothic"/>
              </a:rPr>
              <a:t>student)</a:t>
            </a:r>
            <a:endParaRPr lang="en-US" sz="1800" dirty="0">
              <a:latin typeface="Century Gothic"/>
              <a:ea typeface="Century Gothic"/>
              <a:cs typeface="Century Gothic"/>
              <a:sym typeface="Century Gothic"/>
            </a:endParaRPr>
          </a:p>
          <a:p>
            <a:pPr marL="285750" lvl="0" indent="-285750" algn="l" rtl="0">
              <a:spcBef>
                <a:spcPts val="1100"/>
              </a:spcBef>
              <a:spcAft>
                <a:spcPts val="0"/>
              </a:spcAft>
              <a:buClr>
                <a:schemeClr val="dk1"/>
              </a:buClr>
              <a:buSzPct val="100000"/>
              <a:buFont typeface="Arial" panose="020B0604020202020204" pitchFamily="34" charset="0"/>
              <a:buChar char="•"/>
            </a:pPr>
            <a:r>
              <a:rPr lang="en-US" sz="1800" dirty="0" smtClean="0">
                <a:latin typeface="Century Gothic"/>
                <a:ea typeface="Century Gothic"/>
                <a:cs typeface="Century Gothic"/>
                <a:sym typeface="Century Gothic"/>
              </a:rPr>
              <a:t>Final </a:t>
            </a:r>
            <a:r>
              <a:rPr lang="en-US" sz="1800" dirty="0">
                <a:latin typeface="Century Gothic"/>
                <a:ea typeface="Century Gothic"/>
                <a:cs typeface="Century Gothic"/>
                <a:sym typeface="Century Gothic"/>
              </a:rPr>
              <a:t>draft of position paper (students’ own, from Lessons 7-8</a:t>
            </a:r>
            <a:r>
              <a:rPr lang="en-US" sz="1800" dirty="0" smtClean="0">
                <a:latin typeface="Century Gothic"/>
                <a:ea typeface="Century Gothic"/>
                <a:cs typeface="Century Gothic"/>
                <a:sym typeface="Century Gothic"/>
              </a:rPr>
              <a:t>))</a:t>
            </a:r>
            <a:endParaRPr lang="en-US" sz="1800" dirty="0">
              <a:latin typeface="Century Gothic"/>
              <a:ea typeface="Century Gothic"/>
              <a:cs typeface="Century Gothic"/>
              <a:sym typeface="Century Gothic"/>
            </a:endParaRPr>
          </a:p>
          <a:p>
            <a:pPr marL="285750" lvl="0" indent="-285750" algn="l" rtl="0">
              <a:spcBef>
                <a:spcPts val="11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Position </a:t>
            </a:r>
            <a:r>
              <a:rPr lang="en-US" sz="1800" b="1" dirty="0">
                <a:latin typeface="Century Gothic"/>
                <a:ea typeface="Century Gothic"/>
                <a:cs typeface="Century Gothic"/>
                <a:sym typeface="Century Gothic"/>
              </a:rPr>
              <a:t>Paper Planners </a:t>
            </a:r>
            <a:r>
              <a:rPr lang="en-US" sz="1800" dirty="0">
                <a:latin typeface="Century Gothic"/>
                <a:ea typeface="Century Gothic"/>
                <a:cs typeface="Century Gothic"/>
                <a:sym typeface="Century Gothic"/>
              </a:rPr>
              <a:t>(from Lesson 2; one per </a:t>
            </a:r>
            <a:r>
              <a:rPr lang="en-US" sz="1800" dirty="0" smtClean="0">
                <a:latin typeface="Century Gothic"/>
                <a:ea typeface="Century Gothic"/>
                <a:cs typeface="Century Gothic"/>
                <a:sym typeface="Century Gothic"/>
              </a:rPr>
              <a:t>student)</a:t>
            </a:r>
            <a:endParaRPr lang="en-US" sz="1800" dirty="0">
              <a:latin typeface="Century Gothic"/>
              <a:ea typeface="Century Gothic"/>
              <a:cs typeface="Century Gothic"/>
              <a:sym typeface="Century Gothic"/>
            </a:endParaRPr>
          </a:p>
          <a:p>
            <a:pPr marL="285750" lvl="0" indent="-285750" algn="l" rtl="0">
              <a:spcBef>
                <a:spcPts val="11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Steps </a:t>
            </a:r>
            <a:r>
              <a:rPr lang="en-US" sz="1800" b="1" dirty="0">
                <a:latin typeface="Century Gothic"/>
                <a:ea typeface="Century Gothic"/>
                <a:cs typeface="Century Gothic"/>
                <a:sym typeface="Century Gothic"/>
              </a:rPr>
              <a:t>to Writing a Position Paper poster </a:t>
            </a:r>
            <a:r>
              <a:rPr lang="en-US" sz="1800" dirty="0">
                <a:latin typeface="Century Gothic"/>
                <a:ea typeface="Century Gothic"/>
                <a:cs typeface="Century Gothic"/>
                <a:sym typeface="Century Gothic"/>
              </a:rPr>
              <a:t>(from Lesson </a:t>
            </a:r>
            <a:r>
              <a:rPr lang="en-US" sz="1800" dirty="0" smtClean="0">
                <a:latin typeface="Century Gothic"/>
                <a:ea typeface="Century Gothic"/>
                <a:cs typeface="Century Gothic"/>
                <a:sym typeface="Century Gothic"/>
              </a:rPr>
              <a:t>2)</a:t>
            </a:r>
            <a:endParaRPr lang="en-US" sz="1800" dirty="0">
              <a:latin typeface="Century Gothic"/>
              <a:ea typeface="Century Gothic"/>
              <a:cs typeface="Century Gothic"/>
              <a:sym typeface="Century Gothic"/>
            </a:endParaRPr>
          </a:p>
          <a:p>
            <a:pPr marL="285750" lvl="0" indent="-285750" algn="l" rtl="0">
              <a:spcBef>
                <a:spcPts val="11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End </a:t>
            </a:r>
            <a:r>
              <a:rPr lang="en-US" sz="1800" b="1" dirty="0">
                <a:latin typeface="Century Gothic"/>
                <a:ea typeface="Century Gothic"/>
                <a:cs typeface="Century Gothic"/>
                <a:sym typeface="Century Gothic"/>
              </a:rPr>
              <a:t>of Unit 3 Assessment, Part 2: Reflection on the Writing Process </a:t>
            </a:r>
            <a:r>
              <a:rPr lang="en-US" sz="1800" dirty="0">
                <a:latin typeface="Century Gothic"/>
                <a:ea typeface="Century Gothic"/>
                <a:cs typeface="Century Gothic"/>
                <a:sym typeface="Century Gothic"/>
              </a:rPr>
              <a:t>(one per </a:t>
            </a:r>
            <a:r>
              <a:rPr lang="en-US" sz="1800" dirty="0" smtClean="0">
                <a:latin typeface="Century Gothic"/>
                <a:ea typeface="Century Gothic"/>
                <a:cs typeface="Century Gothic"/>
                <a:sym typeface="Century Gothic"/>
              </a:rPr>
              <a:t>student)</a:t>
            </a:r>
            <a:endParaRPr lang="en-US" sz="1800" dirty="0">
              <a:latin typeface="Century Gothic"/>
              <a:ea typeface="Century Gothic"/>
              <a:cs typeface="Century Gothic"/>
              <a:sym typeface="Century Gothic"/>
            </a:endParaRPr>
          </a:p>
          <a:p>
            <a:pPr marL="285750" lvl="0" indent="-285750" algn="l" rtl="0">
              <a:spcBef>
                <a:spcPts val="11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End </a:t>
            </a:r>
            <a:r>
              <a:rPr lang="en-US" sz="1800" b="1" dirty="0">
                <a:latin typeface="Century Gothic"/>
                <a:ea typeface="Century Gothic"/>
                <a:cs typeface="Century Gothic"/>
                <a:sym typeface="Century Gothic"/>
              </a:rPr>
              <a:t>of Unit 3 Assessment: Reflection on the Writing Process: Model Answer for Last Question </a:t>
            </a:r>
            <a:r>
              <a:rPr lang="en-US" sz="1800" dirty="0">
                <a:latin typeface="Century Gothic"/>
                <a:ea typeface="Century Gothic"/>
                <a:cs typeface="Century Gothic"/>
                <a:sym typeface="Century Gothic"/>
              </a:rPr>
              <a:t>(</a:t>
            </a:r>
            <a:r>
              <a:rPr lang="en-US" sz="1800" b="1" dirty="0">
                <a:latin typeface="Century Gothic"/>
                <a:ea typeface="Century Gothic"/>
                <a:cs typeface="Century Gothic"/>
                <a:sym typeface="Century Gothic"/>
              </a:rPr>
              <a:t>for teacher reference</a:t>
            </a:r>
            <a:r>
              <a:rPr lang="en-US" sz="1800" dirty="0">
                <a:latin typeface="Century Gothic"/>
                <a:ea typeface="Century Gothic"/>
                <a:cs typeface="Century Gothic"/>
                <a:sym typeface="Century Gothic"/>
              </a:rPr>
              <a:t>; see supporting </a:t>
            </a:r>
            <a:r>
              <a:rPr lang="en-US" sz="1800" dirty="0" smtClean="0">
                <a:latin typeface="Century Gothic"/>
                <a:ea typeface="Century Gothic"/>
                <a:cs typeface="Century Gothic"/>
                <a:sym typeface="Century Gothic"/>
              </a:rPr>
              <a:t>materials)</a:t>
            </a:r>
            <a:endParaRPr lang="en-US" sz="1800" dirty="0">
              <a:latin typeface="Century Gothic"/>
              <a:ea typeface="Century Gothic"/>
              <a:cs typeface="Century Gothic"/>
              <a:sym typeface="Century Gothic"/>
            </a:endParaRPr>
          </a:p>
          <a:p>
            <a:pPr marL="285750" lvl="0" indent="-285750" algn="l" rtl="0">
              <a:spcBef>
                <a:spcPts val="11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Performance </a:t>
            </a:r>
            <a:r>
              <a:rPr lang="en-US" sz="1800" b="1" dirty="0">
                <a:latin typeface="Century Gothic"/>
                <a:ea typeface="Century Gothic"/>
                <a:cs typeface="Century Gothic"/>
                <a:sym typeface="Century Gothic"/>
              </a:rPr>
              <a:t>Task Template </a:t>
            </a:r>
            <a:r>
              <a:rPr lang="en-US" sz="1800" dirty="0">
                <a:latin typeface="Century Gothic"/>
                <a:ea typeface="Century Gothic"/>
                <a:cs typeface="Century Gothic"/>
                <a:sym typeface="Century Gothic"/>
              </a:rPr>
              <a:t>(from Lesson </a:t>
            </a:r>
            <a:r>
              <a:rPr lang="en-US" sz="1800" dirty="0" smtClean="0">
                <a:latin typeface="Century Gothic"/>
                <a:ea typeface="Century Gothic"/>
                <a:cs typeface="Century Gothic"/>
                <a:sym typeface="Century Gothic"/>
              </a:rPr>
              <a:t>7)</a:t>
            </a:r>
            <a:endParaRPr lang="en-US" sz="1800" dirty="0">
              <a:latin typeface="Century Gothic"/>
              <a:ea typeface="Century Gothic"/>
              <a:cs typeface="Century Gothic"/>
              <a:sym typeface="Century Gothic"/>
            </a:endParaRPr>
          </a:p>
          <a:p>
            <a:pPr marL="285750" lvl="0" indent="-285750" algn="l" rtl="0">
              <a:spcBef>
                <a:spcPts val="1100"/>
              </a:spcBef>
              <a:spcAft>
                <a:spcPts val="0"/>
              </a:spcAft>
              <a:buClr>
                <a:schemeClr val="dk1"/>
              </a:buClr>
              <a:buSzPct val="100000"/>
              <a:buFont typeface="Arial" panose="020B0604020202020204" pitchFamily="34" charset="0"/>
              <a:buChar char="•"/>
            </a:pPr>
            <a:r>
              <a:rPr lang="en-US" sz="1800" dirty="0" smtClean="0">
                <a:latin typeface="Century Gothic"/>
                <a:ea typeface="Century Gothic"/>
                <a:cs typeface="Century Gothic"/>
                <a:sym typeface="Century Gothic"/>
              </a:rPr>
              <a:t>Computers </a:t>
            </a:r>
            <a:endParaRPr sz="1800"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662300" y="242500"/>
            <a:ext cx="10515600" cy="11556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4: Unit 3: Lesson 9</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a:t>
            </a:r>
            <a:r>
              <a:rPr lang="en-US" b="1" dirty="0">
                <a:latin typeface="Century Gothic"/>
                <a:ea typeface="Century Gothic"/>
                <a:cs typeface="Century Gothic"/>
                <a:sym typeface="Century Gothic"/>
              </a:rPr>
              <a:t> Lesson </a:t>
            </a:r>
            <a:r>
              <a:rPr lang="en-US" b="1" i="1" dirty="0">
                <a:latin typeface="Century Gothic"/>
                <a:ea typeface="Century Gothic"/>
                <a:cs typeface="Century Gothic"/>
                <a:sym typeface="Century Gothic"/>
              </a:rPr>
              <a:t>9</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Be sure to have previewed and decided </a:t>
            </a:r>
            <a:r>
              <a:rPr lang="en-US" dirty="0" smtClean="0">
                <a:latin typeface="Century Gothic"/>
                <a:ea typeface="Century Gothic"/>
                <a:cs typeface="Century Gothic"/>
                <a:sym typeface="Century Gothic"/>
              </a:rPr>
              <a:t>on a </a:t>
            </a:r>
            <a:r>
              <a:rPr lang="en-US" dirty="0">
                <a:latin typeface="Century Gothic"/>
                <a:ea typeface="Century Gothic"/>
                <a:cs typeface="Century Gothic"/>
                <a:sym typeface="Century Gothic"/>
              </a:rPr>
              <a:t>time limit for </a:t>
            </a:r>
            <a:r>
              <a:rPr lang="en-US" b="1" dirty="0">
                <a:latin typeface="Century Gothic"/>
                <a:ea typeface="Century Gothic"/>
                <a:cs typeface="Century Gothic"/>
                <a:sym typeface="Century Gothic"/>
              </a:rPr>
              <a:t>Mid-Unit Assessment</a:t>
            </a:r>
            <a:endParaRPr b="1" dirty="0">
              <a:latin typeface="Century Gothic"/>
              <a:ea typeface="Century Gothic"/>
              <a:cs typeface="Century Gothic"/>
              <a:sym typeface="Century Gothic"/>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4: Unit 3: Lesson 9</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9</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i="0" u="none" strike="noStrike" cap="none" dirty="0">
                <a:solidFill>
                  <a:schemeClr val="dk1"/>
                </a:solidFill>
                <a:latin typeface="Century Gothic"/>
                <a:ea typeface="Century Gothic"/>
                <a:cs typeface="Century Gothic"/>
                <a:sym typeface="Century Gothic"/>
              </a:rPr>
              <a:t>Today we</a:t>
            </a:r>
            <a:r>
              <a:rPr lang="en-US" sz="3000" dirty="0">
                <a:latin typeface="Century Gothic"/>
                <a:ea typeface="Century Gothic"/>
                <a:cs typeface="Century Gothic"/>
                <a:sym typeface="Century Gothic"/>
              </a:rPr>
              <a:t> will continue to revise our position papers.</a:t>
            </a:r>
            <a:endParaRPr sz="30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Entry task</a:t>
            </a:r>
            <a:endParaRPr sz="3000"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b="1" dirty="0">
                <a:latin typeface="Century Gothic"/>
                <a:ea typeface="Century Gothic"/>
                <a:cs typeface="Century Gothic"/>
                <a:sym typeface="Century Gothic"/>
              </a:rPr>
              <a:t>End of Unit Assessment</a:t>
            </a:r>
            <a:endParaRPr sz="3000" b="1"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Add to </a:t>
            </a:r>
            <a:r>
              <a:rPr lang="en-US" sz="3000" b="1" dirty="0">
                <a:latin typeface="Century Gothic"/>
                <a:ea typeface="Century Gothic"/>
                <a:cs typeface="Century Gothic"/>
                <a:sym typeface="Century Gothic"/>
              </a:rPr>
              <a:t>Performance Task </a:t>
            </a:r>
            <a:endParaRPr sz="3000" b="1"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Review Homework</a:t>
            </a:r>
            <a:endParaRPr sz="3000"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1029956" y="138199"/>
            <a:ext cx="1124363" cy="11048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title"/>
          </p:nvPr>
        </p:nvSpPr>
        <p:spPr>
          <a:xfrm>
            <a:off x="318900" y="369245"/>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complete our Entry Task	</a:t>
            </a:r>
            <a:endParaRPr sz="3600" dirty="0"/>
          </a:p>
        </p:txBody>
      </p:sp>
      <p:pic>
        <p:nvPicPr>
          <p:cNvPr id="225" name="Google Shape;225;p32"/>
          <p:cNvPicPr preferRelativeResize="0"/>
          <p:nvPr/>
        </p:nvPicPr>
        <p:blipFill>
          <a:blip r:embed="rId3">
            <a:alphaModFix/>
          </a:blip>
          <a:stretch>
            <a:fillRect/>
          </a:stretch>
        </p:blipFill>
        <p:spPr>
          <a:xfrm>
            <a:off x="8460450" y="1986250"/>
            <a:ext cx="3447976" cy="3814000"/>
          </a:xfrm>
          <a:prstGeom prst="rect">
            <a:avLst/>
          </a:prstGeom>
          <a:noFill/>
          <a:ln>
            <a:noFill/>
          </a:ln>
        </p:spPr>
      </p:pic>
      <p:pic>
        <p:nvPicPr>
          <p:cNvPr id="226" name="Google Shape;226;p32"/>
          <p:cNvPicPr preferRelativeResize="0"/>
          <p:nvPr/>
        </p:nvPicPr>
        <p:blipFill>
          <a:blip r:embed="rId4">
            <a:alphaModFix/>
          </a:blip>
          <a:stretch>
            <a:fillRect/>
          </a:stretch>
        </p:blipFill>
        <p:spPr>
          <a:xfrm>
            <a:off x="3706300" y="2466225"/>
            <a:ext cx="4779400" cy="2661400"/>
          </a:xfrm>
          <a:prstGeom prst="rect">
            <a:avLst/>
          </a:prstGeom>
          <a:noFill/>
          <a:ln>
            <a:noFill/>
          </a:ln>
        </p:spPr>
      </p:pic>
      <p:sp>
        <p:nvSpPr>
          <p:cNvPr id="227" name="Google Shape;227;p32"/>
          <p:cNvSpPr txBox="1"/>
          <p:nvPr/>
        </p:nvSpPr>
        <p:spPr>
          <a:xfrm>
            <a:off x="4114800" y="1398000"/>
            <a:ext cx="3587100" cy="88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latin typeface="Century Gothic"/>
                <a:ea typeface="Century Gothic"/>
                <a:cs typeface="Century Gothic"/>
                <a:sym typeface="Century Gothic"/>
              </a:rPr>
              <a:t>Position Paper Planner</a:t>
            </a:r>
            <a:endParaRPr sz="2400" b="1">
              <a:latin typeface="Century Gothic"/>
              <a:ea typeface="Century Gothic"/>
              <a:cs typeface="Century Gothic"/>
              <a:sym typeface="Century Gothic"/>
            </a:endParaRPr>
          </a:p>
        </p:txBody>
      </p:sp>
      <p:sp>
        <p:nvSpPr>
          <p:cNvPr id="228" name="Google Shape;228;p32"/>
          <p:cNvSpPr txBox="1"/>
          <p:nvPr/>
        </p:nvSpPr>
        <p:spPr>
          <a:xfrm>
            <a:off x="8916650" y="1233250"/>
            <a:ext cx="21969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b="1">
                <a:latin typeface="Century Gothic"/>
                <a:ea typeface="Century Gothic"/>
                <a:cs typeface="Century Gothic"/>
                <a:sym typeface="Century Gothic"/>
              </a:rPr>
              <a:t>Steps to Writing a Position Paper</a:t>
            </a:r>
            <a:endParaRPr sz="1800" b="1">
              <a:latin typeface="Century Gothic"/>
              <a:ea typeface="Century Gothic"/>
              <a:cs typeface="Century Gothic"/>
              <a:sym typeface="Century Gothic"/>
            </a:endParaRPr>
          </a:p>
        </p:txBody>
      </p:sp>
      <p:sp>
        <p:nvSpPr>
          <p:cNvPr id="229" name="Google Shape;229;p32"/>
          <p:cNvSpPr txBox="1"/>
          <p:nvPr/>
        </p:nvSpPr>
        <p:spPr>
          <a:xfrm>
            <a:off x="318900" y="1398000"/>
            <a:ext cx="3103800" cy="451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Take out your first draft of your  position paper with teacher feedback, your final draft of your position paper, your paper planner and a writing utensil,</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Clear your desk and review the </a:t>
            </a:r>
            <a:r>
              <a:rPr lang="en-US" sz="1800" b="1" dirty="0">
                <a:latin typeface="Century Gothic"/>
                <a:ea typeface="Century Gothic"/>
                <a:cs typeface="Century Gothic"/>
                <a:sym typeface="Century Gothic"/>
              </a:rPr>
              <a:t>Steps to Writing a Position Paper</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pic>
        <p:nvPicPr>
          <p:cNvPr id="10" name="Google Shape;216;p31"/>
          <p:cNvPicPr preferRelativeResize="0"/>
          <p:nvPr/>
        </p:nvPicPr>
        <p:blipFill>
          <a:blip r:embed="rId5">
            <a:alphaModFix/>
          </a:blip>
          <a:stretch>
            <a:fillRect/>
          </a:stretch>
        </p:blipFill>
        <p:spPr>
          <a:xfrm>
            <a:off x="11029956" y="138199"/>
            <a:ext cx="1124363" cy="11048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36" name="Google Shape;236;p33"/>
          <p:cNvSpPr txBox="1">
            <a:spLocks noGrp="1"/>
          </p:cNvSpPr>
          <p:nvPr>
            <p:ph type="body" idx="1"/>
          </p:nvPr>
        </p:nvSpPr>
        <p:spPr>
          <a:xfrm>
            <a:off x="318900" y="1751720"/>
            <a:ext cx="5473800" cy="1741500"/>
          </a:xfrm>
          <a:prstGeom prst="rect">
            <a:avLst/>
          </a:prstGeom>
          <a:noFill/>
          <a:ln>
            <a:noFill/>
          </a:ln>
        </p:spPr>
        <p:txBody>
          <a:bodyPr spcFirstLastPara="1" wrap="square" lIns="91425" tIns="45700" rIns="91425" bIns="45700" anchor="t" anchorCtr="0">
            <a:noAutofit/>
          </a:bodyPr>
          <a:lstStyle/>
          <a:p>
            <a:pPr marL="457200" lvl="0" indent="-381000" algn="l" rtl="0">
              <a:spcBef>
                <a:spcPts val="0"/>
              </a:spcBef>
              <a:spcAft>
                <a:spcPts val="0"/>
              </a:spcAft>
              <a:buSzPts val="2400"/>
              <a:buChar char="•"/>
            </a:pPr>
            <a:r>
              <a:rPr lang="en-US" sz="2400" dirty="0"/>
              <a:t>I can reflect on how my use of the writing process contributed to the quality of my writing.</a:t>
            </a:r>
            <a:endParaRPr sz="3000" dirty="0"/>
          </a:p>
        </p:txBody>
      </p:sp>
      <p:sp>
        <p:nvSpPr>
          <p:cNvPr id="237" name="Google Shape;237;p33"/>
          <p:cNvSpPr txBox="1">
            <a:spLocks noGrp="1"/>
          </p:cNvSpPr>
          <p:nvPr>
            <p:ph type="title"/>
          </p:nvPr>
        </p:nvSpPr>
        <p:spPr>
          <a:xfrm>
            <a:off x="318900" y="314105"/>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unpack our learning targets</a:t>
            </a:r>
            <a:endParaRPr sz="3600" dirty="0"/>
          </a:p>
        </p:txBody>
      </p:sp>
      <p:sp>
        <p:nvSpPr>
          <p:cNvPr id="239" name="Google Shape;239;p33"/>
          <p:cNvSpPr txBox="1"/>
          <p:nvPr/>
        </p:nvSpPr>
        <p:spPr>
          <a:xfrm>
            <a:off x="6299950" y="2177428"/>
            <a:ext cx="5128500" cy="2873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2400" dirty="0">
                <a:solidFill>
                  <a:schemeClr val="dk1"/>
                </a:solidFill>
                <a:latin typeface="Century Gothic"/>
                <a:ea typeface="Century Gothic"/>
                <a:cs typeface="Century Gothic"/>
                <a:sym typeface="Century Gothic"/>
              </a:rPr>
              <a:t>Today you formally reflect on how you use your writing process steps using your final draft and </a:t>
            </a:r>
            <a:r>
              <a:rPr lang="en-US" sz="2400" b="1" dirty="0">
                <a:solidFill>
                  <a:schemeClr val="dk1"/>
                </a:solidFill>
                <a:latin typeface="Century Gothic"/>
                <a:ea typeface="Century Gothic"/>
                <a:cs typeface="Century Gothic"/>
                <a:sym typeface="Century Gothic"/>
              </a:rPr>
              <a:t>Position Paper Planner </a:t>
            </a:r>
            <a:r>
              <a:rPr lang="en-US" sz="2400" dirty="0">
                <a:solidFill>
                  <a:schemeClr val="dk1"/>
                </a:solidFill>
                <a:latin typeface="Century Gothic"/>
                <a:ea typeface="Century Gothic"/>
                <a:cs typeface="Century Gothic"/>
                <a:sym typeface="Century Gothic"/>
              </a:rPr>
              <a:t>as you answer some guided questions for the </a:t>
            </a:r>
            <a:r>
              <a:rPr lang="en-US" sz="2400" b="1" dirty="0">
                <a:solidFill>
                  <a:schemeClr val="dk1"/>
                </a:solidFill>
                <a:latin typeface="Century Gothic"/>
                <a:ea typeface="Century Gothic"/>
                <a:cs typeface="Century Gothic"/>
                <a:sym typeface="Century Gothic"/>
              </a:rPr>
              <a:t>End of Unit 3 Assessment</a:t>
            </a:r>
            <a:r>
              <a:rPr lang="en-US"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p:txBody>
      </p:sp>
      <p:pic>
        <p:nvPicPr>
          <p:cNvPr id="240" name="Google Shape;240;p33"/>
          <p:cNvPicPr preferRelativeResize="0"/>
          <p:nvPr/>
        </p:nvPicPr>
        <p:blipFill>
          <a:blip r:embed="rId3">
            <a:alphaModFix/>
          </a:blip>
          <a:stretch>
            <a:fillRect/>
          </a:stretch>
        </p:blipFill>
        <p:spPr>
          <a:xfrm>
            <a:off x="2102675" y="3464646"/>
            <a:ext cx="1225474" cy="1189130"/>
          </a:xfrm>
          <a:prstGeom prst="rect">
            <a:avLst/>
          </a:prstGeom>
          <a:noFill/>
          <a:ln>
            <a:noFill/>
          </a:ln>
        </p:spPr>
      </p:pic>
      <p:pic>
        <p:nvPicPr>
          <p:cNvPr id="8" name="Google Shape;216;p31"/>
          <p:cNvPicPr preferRelativeResize="0"/>
          <p:nvPr/>
        </p:nvPicPr>
        <p:blipFill>
          <a:blip r:embed="rId4">
            <a:alphaModFix/>
          </a:blip>
          <a:stretch>
            <a:fillRect/>
          </a:stretch>
        </p:blipFill>
        <p:spPr>
          <a:xfrm>
            <a:off x="11029956" y="138199"/>
            <a:ext cx="1124363" cy="11048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7" name="Google Shape;247;p34"/>
          <p:cNvSpPr txBox="1">
            <a:spLocks noGrp="1"/>
          </p:cNvSpPr>
          <p:nvPr>
            <p:ph type="title"/>
          </p:nvPr>
        </p:nvSpPr>
        <p:spPr>
          <a:xfrm>
            <a:off x="333040" y="314105"/>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complete our </a:t>
            </a:r>
            <a:r>
              <a:rPr lang="en-US" sz="3400" b="1" dirty="0"/>
              <a:t>Mid Unit Assessment </a:t>
            </a:r>
            <a:r>
              <a:rPr lang="en-US" sz="3400" dirty="0"/>
              <a:t>Reflection</a:t>
            </a:r>
            <a:endParaRPr sz="3400" dirty="0"/>
          </a:p>
        </p:txBody>
      </p:sp>
      <p:cxnSp>
        <p:nvCxnSpPr>
          <p:cNvPr id="249" name="Google Shape;249;p34"/>
          <p:cNvCxnSpPr/>
          <p:nvPr/>
        </p:nvCxnSpPr>
        <p:spPr>
          <a:xfrm rot="10800000" flipH="1">
            <a:off x="6344475" y="4310575"/>
            <a:ext cx="369900" cy="335100"/>
          </a:xfrm>
          <a:prstGeom prst="straightConnector1">
            <a:avLst/>
          </a:prstGeom>
          <a:noFill/>
          <a:ln w="9525" cap="flat" cmpd="sng">
            <a:solidFill>
              <a:schemeClr val="dk2"/>
            </a:solidFill>
            <a:prstDash val="solid"/>
            <a:round/>
            <a:headEnd type="none" w="med" len="med"/>
            <a:tailEnd type="triangle" w="med" len="med"/>
          </a:ln>
        </p:spPr>
      </p:cxnSp>
      <p:cxnSp>
        <p:nvCxnSpPr>
          <p:cNvPr id="250" name="Google Shape;250;p34"/>
          <p:cNvCxnSpPr/>
          <p:nvPr/>
        </p:nvCxnSpPr>
        <p:spPr>
          <a:xfrm rot="10800000" flipH="1">
            <a:off x="6252000" y="5165725"/>
            <a:ext cx="554700" cy="23100"/>
          </a:xfrm>
          <a:prstGeom prst="straightConnector1">
            <a:avLst/>
          </a:prstGeom>
          <a:noFill/>
          <a:ln w="9525" cap="flat" cmpd="sng">
            <a:solidFill>
              <a:schemeClr val="dk2"/>
            </a:solidFill>
            <a:prstDash val="solid"/>
            <a:round/>
            <a:headEnd type="none" w="med" len="med"/>
            <a:tailEnd type="triangle" w="med" len="med"/>
          </a:ln>
        </p:spPr>
      </p:cxnSp>
      <p:pic>
        <p:nvPicPr>
          <p:cNvPr id="251" name="Google Shape;251;p34"/>
          <p:cNvPicPr preferRelativeResize="0"/>
          <p:nvPr/>
        </p:nvPicPr>
        <p:blipFill>
          <a:blip r:embed="rId3">
            <a:alphaModFix/>
          </a:blip>
          <a:stretch>
            <a:fillRect/>
          </a:stretch>
        </p:blipFill>
        <p:spPr>
          <a:xfrm>
            <a:off x="3271977" y="1243012"/>
            <a:ext cx="7660251" cy="5131800"/>
          </a:xfrm>
          <a:prstGeom prst="rect">
            <a:avLst/>
          </a:prstGeom>
          <a:noFill/>
          <a:ln>
            <a:noFill/>
          </a:ln>
        </p:spPr>
      </p:pic>
      <p:sp>
        <p:nvSpPr>
          <p:cNvPr id="252" name="Google Shape;252;p34"/>
          <p:cNvSpPr txBox="1"/>
          <p:nvPr/>
        </p:nvSpPr>
        <p:spPr>
          <a:xfrm>
            <a:off x="333040" y="1764412"/>
            <a:ext cx="2467309" cy="408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Let’s read the target and directions together.</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You will have 25 minutes to complete this assessment</a:t>
            </a:r>
            <a:endParaRPr sz="1800" dirty="0">
              <a:latin typeface="Century Gothic"/>
              <a:ea typeface="Century Gothic"/>
              <a:cs typeface="Century Gothic"/>
              <a:sym typeface="Century Gothic"/>
            </a:endParaRPr>
          </a:p>
        </p:txBody>
      </p:sp>
      <p:pic>
        <p:nvPicPr>
          <p:cNvPr id="9" name="Google Shape;216;p31"/>
          <p:cNvPicPr preferRelativeResize="0"/>
          <p:nvPr/>
        </p:nvPicPr>
        <p:blipFill>
          <a:blip r:embed="rId4">
            <a:alphaModFix/>
          </a:blip>
          <a:stretch>
            <a:fillRect/>
          </a:stretch>
        </p:blipFill>
        <p:spPr>
          <a:xfrm>
            <a:off x="11029956" y="138199"/>
            <a:ext cx="1124363" cy="11048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35"/>
          <p:cNvSpPr txBox="1">
            <a:spLocks noGrp="1"/>
          </p:cNvSpPr>
          <p:nvPr>
            <p:ph type="title"/>
          </p:nvPr>
        </p:nvSpPr>
        <p:spPr>
          <a:xfrm>
            <a:off x="521250" y="352151"/>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add to our </a:t>
            </a:r>
            <a:r>
              <a:rPr lang="en-US" sz="3400" b="1" dirty="0"/>
              <a:t>Performance Task Template</a:t>
            </a:r>
            <a:endParaRPr sz="3400" b="1" dirty="0"/>
          </a:p>
        </p:txBody>
      </p:sp>
      <p:sp>
        <p:nvSpPr>
          <p:cNvPr id="261" name="Google Shape;261;p35"/>
          <p:cNvSpPr txBox="1"/>
          <p:nvPr/>
        </p:nvSpPr>
        <p:spPr>
          <a:xfrm>
            <a:off x="716500" y="1363650"/>
            <a:ext cx="3709500" cy="279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r>
              <a:rPr lang="en-US" sz="1800" dirty="0">
                <a:latin typeface="Century Gothic"/>
                <a:ea typeface="Century Gothic"/>
                <a:cs typeface="Century Gothic"/>
                <a:sym typeface="Century Gothic"/>
              </a:rPr>
              <a:t>Log into your computers.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Find images that represent your main pieces of evidence.</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Use this link: </a:t>
            </a:r>
            <a:r>
              <a:rPr lang="en-US" sz="1800" u="sng" dirty="0">
                <a:solidFill>
                  <a:schemeClr val="hlink"/>
                </a:solidFill>
                <a:latin typeface="Century Gothic"/>
                <a:ea typeface="Century Gothic"/>
                <a:cs typeface="Century Gothic"/>
                <a:sym typeface="Century Gothic"/>
                <a:hlinkClick r:id="rId3"/>
              </a:rPr>
              <a:t> http://compfight.com/.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Just cut and paste the images </a:t>
            </a:r>
            <a:r>
              <a:rPr lang="en-US" sz="1800" dirty="0" smtClean="0">
                <a:latin typeface="Century Gothic"/>
                <a:ea typeface="Century Gothic"/>
                <a:cs typeface="Century Gothic"/>
                <a:sym typeface="Century Gothic"/>
              </a:rPr>
              <a:t>onto your </a:t>
            </a:r>
            <a:r>
              <a:rPr lang="en-US" sz="1800" dirty="0">
                <a:latin typeface="Century Gothic"/>
                <a:ea typeface="Century Gothic"/>
                <a:cs typeface="Century Gothic"/>
                <a:sym typeface="Century Gothic"/>
              </a:rPr>
              <a:t>template.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262" name="Google Shape;262;p35"/>
          <p:cNvPicPr preferRelativeResize="0"/>
          <p:nvPr/>
        </p:nvPicPr>
        <p:blipFill>
          <a:blip r:embed="rId4">
            <a:alphaModFix/>
          </a:blip>
          <a:stretch>
            <a:fillRect/>
          </a:stretch>
        </p:blipFill>
        <p:spPr>
          <a:xfrm>
            <a:off x="4904912" y="1105151"/>
            <a:ext cx="5431537" cy="4919700"/>
          </a:xfrm>
          <a:prstGeom prst="rect">
            <a:avLst/>
          </a:prstGeom>
          <a:noFill/>
          <a:ln>
            <a:noFill/>
          </a:ln>
        </p:spPr>
      </p:pic>
      <p:pic>
        <p:nvPicPr>
          <p:cNvPr id="8" name="Google Shape;216;p31"/>
          <p:cNvPicPr preferRelativeResize="0"/>
          <p:nvPr/>
        </p:nvPicPr>
        <p:blipFill>
          <a:blip r:embed="rId5">
            <a:alphaModFix/>
          </a:blip>
          <a:stretch>
            <a:fillRect/>
          </a:stretch>
        </p:blipFill>
        <p:spPr>
          <a:xfrm>
            <a:off x="11029956" y="138199"/>
            <a:ext cx="1124363" cy="1104813"/>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0D71069-183E-43A5-A521-5E12A159D735}"/>
</file>

<file path=customXml/itemProps2.xml><?xml version="1.0" encoding="utf-8"?>
<ds:datastoreItem xmlns:ds="http://schemas.openxmlformats.org/officeDocument/2006/customXml" ds:itemID="{725455A8-0F04-4F62-86C4-9EE442206F66}"/>
</file>

<file path=customXml/itemProps3.xml><?xml version="1.0" encoding="utf-8"?>
<ds:datastoreItem xmlns:ds="http://schemas.openxmlformats.org/officeDocument/2006/customXml" ds:itemID="{1214AAB8-73CF-435D-8E41-5E6D97849972}"/>
</file>

<file path=docProps/app.xml><?xml version="1.0" encoding="utf-8"?>
<Properties xmlns="http://schemas.openxmlformats.org/officeDocument/2006/extended-properties" xmlns:vt="http://schemas.openxmlformats.org/officeDocument/2006/docPropsVTypes">
  <TotalTime>11</TotalTime>
  <Words>2287</Words>
  <Application>Microsoft Office PowerPoint</Application>
  <PresentationFormat>Widescreen</PresentationFormat>
  <Paragraphs>254</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Century Gothic</vt:lpstr>
      <vt:lpstr>Arial</vt:lpstr>
      <vt:lpstr>Overlock</vt:lpstr>
      <vt:lpstr>Calibri</vt:lpstr>
      <vt:lpstr>Office Theme</vt:lpstr>
      <vt:lpstr>Office Theme</vt:lpstr>
      <vt:lpstr>Grade 7: Module 4: Unit 3: Lesson 9 Teacher slide, before teaching.</vt:lpstr>
      <vt:lpstr>Grade 7: Module 4: Unit 3: Lesson 9 Teacher slide, before teaching.</vt:lpstr>
      <vt:lpstr>Grade 7: Module 4: Unit 3: Lesson 9 Teacher slide, before teaching.</vt:lpstr>
      <vt:lpstr>Grade 7: Module 4:  Unit 3: Lesson 9</vt:lpstr>
      <vt:lpstr>Hello, Students!</vt:lpstr>
      <vt:lpstr>       </vt:lpstr>
      <vt:lpstr>       </vt:lpstr>
      <vt:lpstr>Let’s complete our Mid Unit Assessment Reflection</vt:lpstr>
      <vt:lpstr>Let’s add to our Performance Task Template</vt:lpstr>
      <vt:lpstr>       </vt:lpstr>
      <vt:lpstr>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3: Lesson 9 Teacher slide, before teaching.</dc:title>
  <dc:creator>nbravo</dc:creator>
  <cp:lastModifiedBy>Nicole Bravo</cp:lastModifiedBy>
  <cp:revision>5</cp:revision>
  <dcterms:modified xsi:type="dcterms:W3CDTF">2018-12-22T21:18:32Z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