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1"/>
  </p:notesMasterIdLst>
  <p:sldIdLst>
    <p:sldId id="256" r:id="rId5"/>
    <p:sldId id="278" r:id="rId6"/>
    <p:sldId id="257" r:id="rId7"/>
    <p:sldId id="258" r:id="rId8"/>
    <p:sldId id="259" r:id="rId9"/>
    <p:sldId id="260" r:id="rId10"/>
    <p:sldId id="261" r:id="rId11"/>
    <p:sldId id="262" r:id="rId12"/>
    <p:sldId id="263" r:id="rId13"/>
    <p:sldId id="279" r:id="rId14"/>
    <p:sldId id="280"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81"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
      <p:font typeface="Overlock" panose="020B060402020202020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F753F3-D7BA-1D1E-FDD5-8E73DC503A9E}" v="2" dt="2019-03-26T00:28:00.272"/>
  </p1510:revLst>
</p1510:revInfo>
</file>

<file path=ppt/tableStyles.xml><?xml version="1.0" encoding="utf-8"?>
<a:tblStyleLst xmlns:a="http://schemas.openxmlformats.org/drawingml/2006/main" def="{9FBE10C5-CD1C-4E21-8F81-2512BB48BC35}">
  <a:tblStyle styleId="{9FBE10C5-CD1C-4E21-8F81-2512BB48BC3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120" d="100"/>
          <a:sy n="120" d="100"/>
        </p:scale>
        <p:origin x="19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7DD78B0-90CF-4681-A449-28AEE6672E55}"/>
    <pc:docChg chg="modSld">
      <pc:chgData name="" userId="" providerId="" clId="Web-{47DD78B0-90CF-4681-A449-28AEE6672E55}" dt="2018-08-08T17:54:35.500" v="7" actId="14100"/>
      <pc:docMkLst>
        <pc:docMk/>
      </pc:docMkLst>
      <pc:sldChg chg="addSp delSp modSp">
        <pc:chgData name="" userId="" providerId="" clId="Web-{47DD78B0-90CF-4681-A449-28AEE6672E55}" dt="2018-08-08T17:54:09.172" v="5" actId="14100"/>
        <pc:sldMkLst>
          <pc:docMk/>
          <pc:sldMk cId="0" sldId="266"/>
        </pc:sldMkLst>
        <pc:picChg chg="add del mod">
          <ac:chgData name="" userId="" providerId="" clId="Web-{47DD78B0-90CF-4681-A449-28AEE6672E55}" dt="2018-08-08T17:53:56.344" v="2" actId="14100"/>
          <ac:picMkLst>
            <pc:docMk/>
            <pc:sldMk cId="0" sldId="266"/>
            <ac:picMk id="2" creationId="{37A57A8E-AB4C-4753-8896-9B3FE969B93C}"/>
          </ac:picMkLst>
        </pc:picChg>
        <pc:picChg chg="add mod">
          <ac:chgData name="" userId="" providerId="" clId="Web-{47DD78B0-90CF-4681-A449-28AEE6672E55}" dt="2018-08-08T17:54:09.172" v="5" actId="14100"/>
          <ac:picMkLst>
            <pc:docMk/>
            <pc:sldMk cId="0" sldId="266"/>
            <ac:picMk id="4" creationId="{3A107E66-FD1E-4DFF-9D58-83C6E7795164}"/>
          </ac:picMkLst>
        </pc:picChg>
      </pc:sldChg>
      <pc:sldChg chg="addSp">
        <pc:chgData name="" userId="" providerId="" clId="Web-{47DD78B0-90CF-4681-A449-28AEE6672E55}" dt="2018-08-08T17:54:24.094" v="6" actId="14100"/>
        <pc:sldMkLst>
          <pc:docMk/>
          <pc:sldMk cId="0" sldId="268"/>
        </pc:sldMkLst>
        <pc:picChg chg="add">
          <ac:chgData name="" userId="" providerId="" clId="Web-{47DD78B0-90CF-4681-A449-28AEE6672E55}" dt="2018-08-08T17:54:24.094" v="6" actId="14100"/>
          <ac:picMkLst>
            <pc:docMk/>
            <pc:sldMk cId="0" sldId="268"/>
            <ac:picMk id="2" creationId="{20A72924-84C2-4A34-8D44-0C282241E37F}"/>
          </ac:picMkLst>
        </pc:picChg>
      </pc:sldChg>
      <pc:sldChg chg="modSp">
        <pc:chgData name="" userId="" providerId="" clId="Web-{47DD78B0-90CF-4681-A449-28AEE6672E55}" dt="2018-08-08T17:54:35.500" v="7" actId="14100"/>
        <pc:sldMkLst>
          <pc:docMk/>
          <pc:sldMk cId="0" sldId="270"/>
        </pc:sldMkLst>
        <pc:picChg chg="mod">
          <ac:chgData name="" userId="" providerId="" clId="Web-{47DD78B0-90CF-4681-A449-28AEE6672E55}" dt="2018-08-08T17:54:35.500" v="7" actId="14100"/>
          <ac:picMkLst>
            <pc:docMk/>
            <pc:sldMk cId="0" sldId="270"/>
            <ac:picMk id="2" creationId="{32D4690F-61BC-409F-BD1D-B73DF431C1C4}"/>
          </ac:picMkLst>
        </pc:picChg>
      </pc:sldChg>
    </pc:docChg>
  </pc:docChgLst>
  <pc:docChgLst>
    <pc:chgData name="Natalie Ivey" userId="2c81a4b0-7596-4a42-b4da-e7aac4dfeff9" providerId="ADAL" clId="{33B270DE-1A0D-483B-A001-057E207D2741}"/>
    <pc:docChg chg="modSld modMainMaster">
      <pc:chgData name="Natalie Ivey" userId="2c81a4b0-7596-4a42-b4da-e7aac4dfeff9" providerId="ADAL" clId="{33B270DE-1A0D-483B-A001-057E207D2741}" dt="2018-08-29T14:19:15.086" v="17" actId="1076"/>
      <pc:docMkLst>
        <pc:docMk/>
      </pc:docMkLst>
      <pc:sldChg chg="addSp modSp">
        <pc:chgData name="Natalie Ivey" userId="2c81a4b0-7596-4a42-b4da-e7aac4dfeff9" providerId="ADAL" clId="{33B270DE-1A0D-483B-A001-057E207D2741}" dt="2018-08-29T14:19:15.086" v="17" actId="1076"/>
        <pc:sldMkLst>
          <pc:docMk/>
          <pc:sldMk cId="0" sldId="264"/>
        </pc:sldMkLst>
        <pc:picChg chg="add mod">
          <ac:chgData name="Natalie Ivey" userId="2c81a4b0-7596-4a42-b4da-e7aac4dfeff9" providerId="ADAL" clId="{33B270DE-1A0D-483B-A001-057E207D2741}" dt="2018-08-29T14:19:15.086" v="17" actId="1076"/>
          <ac:picMkLst>
            <pc:docMk/>
            <pc:sldMk cId="0" sldId="264"/>
            <ac:picMk id="3" creationId="{70BE5827-857A-4B54-9E3C-99D82D9F810E}"/>
          </ac:picMkLst>
        </pc:picChg>
      </pc:sldChg>
      <pc:sldChg chg="modSp">
        <pc:chgData name="Natalie Ivey" userId="2c81a4b0-7596-4a42-b4da-e7aac4dfeff9" providerId="ADAL" clId="{33B270DE-1A0D-483B-A001-057E207D2741}" dt="2018-08-29T14:18:39.816" v="13" actId="1076"/>
        <pc:sldMkLst>
          <pc:docMk/>
          <pc:sldMk cId="0" sldId="270"/>
        </pc:sldMkLst>
        <pc:picChg chg="mod">
          <ac:chgData name="Natalie Ivey" userId="2c81a4b0-7596-4a42-b4da-e7aac4dfeff9" providerId="ADAL" clId="{33B270DE-1A0D-483B-A001-057E207D2741}" dt="2018-08-29T14:18:39.816" v="13" actId="1076"/>
          <ac:picMkLst>
            <pc:docMk/>
            <pc:sldMk cId="0" sldId="270"/>
            <ac:picMk id="191" creationId="{00000000-0000-0000-0000-000000000000}"/>
          </ac:picMkLst>
        </pc:picChg>
      </pc:sldChg>
      <pc:sldMasterChg chg="addSp modSp">
        <pc:chgData name="Natalie Ivey" userId="2c81a4b0-7596-4a42-b4da-e7aac4dfeff9" providerId="ADAL" clId="{33B270DE-1A0D-483B-A001-057E207D2741}" dt="2018-08-29T14:17:19.739" v="12" actId="1076"/>
        <pc:sldMasterMkLst>
          <pc:docMk/>
          <pc:sldMasterMk cId="0" sldId="2147483659"/>
        </pc:sldMasterMkLst>
        <pc:picChg chg="add mod">
          <ac:chgData name="Natalie Ivey" userId="2c81a4b0-7596-4a42-b4da-e7aac4dfeff9" providerId="ADAL" clId="{33B270DE-1A0D-483B-A001-057E207D2741}" dt="2018-08-29T14:16:32.560" v="2" actId="1076"/>
          <ac:picMkLst>
            <pc:docMk/>
            <pc:sldMasterMk cId="0" sldId="2147483659"/>
            <ac:picMk id="3" creationId="{3ED7309C-C1EA-4A74-A976-67FFCD21C9C9}"/>
          </ac:picMkLst>
        </pc:picChg>
        <pc:picChg chg="add mod">
          <ac:chgData name="Natalie Ivey" userId="2c81a4b0-7596-4a42-b4da-e7aac4dfeff9" providerId="ADAL" clId="{33B270DE-1A0D-483B-A001-057E207D2741}" dt="2018-08-29T14:17:15.178" v="11" actId="1076"/>
          <ac:picMkLst>
            <pc:docMk/>
            <pc:sldMasterMk cId="0" sldId="2147483659"/>
            <ac:picMk id="5" creationId="{2FA721F7-002C-4113-8BB8-736BA4E4F6E1}"/>
          </ac:picMkLst>
        </pc:picChg>
        <pc:picChg chg="add mod">
          <ac:chgData name="Natalie Ivey" userId="2c81a4b0-7596-4a42-b4da-e7aac4dfeff9" providerId="ADAL" clId="{33B270DE-1A0D-483B-A001-057E207D2741}" dt="2018-08-29T14:17:19.739" v="12" actId="1076"/>
          <ac:picMkLst>
            <pc:docMk/>
            <pc:sldMasterMk cId="0" sldId="2147483659"/>
            <ac:picMk id="7" creationId="{856B7884-558A-4394-B79F-921672605574}"/>
          </ac:picMkLst>
        </pc:picChg>
      </pc:sldMasterChg>
    </pc:docChg>
  </pc:docChgLst>
  <pc:docChgLst>
    <pc:chgData clId="Web-{6BD23EB7-6B84-4667-9481-13C28D9A6BB9}"/>
    <pc:docChg chg="modSld">
      <pc:chgData name="" userId="" providerId="" clId="Web-{6BD23EB7-6B84-4667-9481-13C28D9A6BB9}" dt="2018-08-08T05:44:53.040" v="3" actId="1076"/>
      <pc:docMkLst>
        <pc:docMk/>
      </pc:docMkLst>
      <pc:sldChg chg="addSp modSp">
        <pc:chgData name="" userId="" providerId="" clId="Web-{6BD23EB7-6B84-4667-9481-13C28D9A6BB9}" dt="2018-08-08T05:44:53.040" v="3" actId="1076"/>
        <pc:sldMkLst>
          <pc:docMk/>
          <pc:sldMk cId="0" sldId="270"/>
        </pc:sldMkLst>
        <pc:picChg chg="add mod">
          <ac:chgData name="" userId="" providerId="" clId="Web-{6BD23EB7-6B84-4667-9481-13C28D9A6BB9}" dt="2018-08-08T05:44:53.040" v="3" actId="1076"/>
          <ac:picMkLst>
            <pc:docMk/>
            <pc:sldMk cId="0" sldId="270"/>
            <ac:picMk id="2" creationId="{32D4690F-61BC-409F-BD1D-B73DF431C1C4}"/>
          </ac:picMkLst>
        </pc:picChg>
      </pc:sldChg>
    </pc:docChg>
  </pc:docChgLst>
  <pc:docChgLst>
    <pc:chgData name="April Imperio" userId="S::april.imperio@detroitk12.org::016b43d7-eba5-4d9b-8296-c2a9482fb2a0" providerId="AD" clId="Web-{97F753F3-D7BA-1D1E-FDD5-8E73DC503A9E}"/>
    <pc:docChg chg="addSld modSld">
      <pc:chgData name="April Imperio" userId="S::april.imperio@detroitk12.org::016b43d7-eba5-4d9b-8296-c2a9482fb2a0" providerId="AD" clId="Web-{97F753F3-D7BA-1D1E-FDD5-8E73DC503A9E}" dt="2019-03-26T00:32:05.366" v="41" actId="20577"/>
      <pc:docMkLst>
        <pc:docMk/>
      </pc:docMkLst>
      <pc:sldChg chg="modSp">
        <pc:chgData name="April Imperio" userId="S::april.imperio@detroitk12.org::016b43d7-eba5-4d9b-8296-c2a9482fb2a0" providerId="AD" clId="Web-{97F753F3-D7BA-1D1E-FDD5-8E73DC503A9E}" dt="2019-03-26T00:27:18.178" v="4" actId="14100"/>
        <pc:sldMkLst>
          <pc:docMk/>
          <pc:sldMk cId="0" sldId="265"/>
        </pc:sldMkLst>
        <pc:picChg chg="mod">
          <ac:chgData name="April Imperio" userId="S::april.imperio@detroitk12.org::016b43d7-eba5-4d9b-8296-c2a9482fb2a0" providerId="AD" clId="Web-{97F753F3-D7BA-1D1E-FDD5-8E73DC503A9E}" dt="2019-03-26T00:27:18.178" v="4" actId="14100"/>
          <ac:picMkLst>
            <pc:docMk/>
            <pc:sldMk cId="0" sldId="265"/>
            <ac:picMk id="151" creationId="{00000000-0000-0000-0000-000000000000}"/>
          </ac:picMkLst>
        </pc:picChg>
      </pc:sldChg>
      <pc:sldChg chg="modSp">
        <pc:chgData name="April Imperio" userId="S::april.imperio@detroitk12.org::016b43d7-eba5-4d9b-8296-c2a9482fb2a0" providerId="AD" clId="Web-{97F753F3-D7BA-1D1E-FDD5-8E73DC503A9E}" dt="2019-03-26T00:28:00.272" v="37" actId="14100"/>
        <pc:sldMkLst>
          <pc:docMk/>
          <pc:sldMk cId="0" sldId="276"/>
        </pc:sldMkLst>
        <pc:picChg chg="mod">
          <ac:chgData name="April Imperio" userId="S::april.imperio@detroitk12.org::016b43d7-eba5-4d9b-8296-c2a9482fb2a0" providerId="AD" clId="Web-{97F753F3-D7BA-1D1E-FDD5-8E73DC503A9E}" dt="2019-03-26T00:28:00.272" v="37" actId="14100"/>
          <ac:picMkLst>
            <pc:docMk/>
            <pc:sldMk cId="0" sldId="276"/>
            <ac:picMk id="247" creationId="{00000000-0000-0000-0000-000000000000}"/>
          </ac:picMkLst>
        </pc:picChg>
      </pc:sldChg>
      <pc:sldChg chg="modSp new">
        <pc:chgData name="April Imperio" userId="S::april.imperio@detroitk12.org::016b43d7-eba5-4d9b-8296-c2a9482fb2a0" providerId="AD" clId="Web-{97F753F3-D7BA-1D1E-FDD5-8E73DC503A9E}" dt="2019-03-26T00:32:05.366" v="41" actId="20577"/>
        <pc:sldMkLst>
          <pc:docMk/>
          <pc:sldMk cId="1407206001" sldId="281"/>
        </pc:sldMkLst>
        <pc:spChg chg="mod">
          <ac:chgData name="April Imperio" userId="S::april.imperio@detroitk12.org::016b43d7-eba5-4d9b-8296-c2a9482fb2a0" providerId="AD" clId="Web-{97F753F3-D7BA-1D1E-FDD5-8E73DC503A9E}" dt="2019-03-26T00:32:05.366" v="41" actId="20577"/>
          <ac:spMkLst>
            <pc:docMk/>
            <pc:sldMk cId="1407206001" sldId="281"/>
            <ac:spMk id="3" creationId="{61003DAB-0F87-47B7-ABA2-F61BA08B460E}"/>
          </ac:spMkLst>
        </pc:spChg>
      </pc:sldChg>
    </pc:docChg>
  </pc:docChgLst>
  <pc:docChgLst>
    <pc:chgData clId="Web-{389C3DF5-EB0F-42FC-A048-B04ED8E559D0}"/>
    <pc:docChg chg="modSld">
      <pc:chgData name="" userId="" providerId="" clId="Web-{389C3DF5-EB0F-42FC-A048-B04ED8E559D0}" dt="2018-08-10T06:21:37.723" v="0" actId="14100"/>
      <pc:docMkLst>
        <pc:docMk/>
      </pc:docMkLst>
      <pc:sldChg chg="modSp">
        <pc:chgData name="" userId="" providerId="" clId="Web-{389C3DF5-EB0F-42FC-A048-B04ED8E559D0}" dt="2018-08-10T06:21:37.723" v="0" actId="14100"/>
        <pc:sldMkLst>
          <pc:docMk/>
          <pc:sldMk cId="0" sldId="270"/>
        </pc:sldMkLst>
        <pc:picChg chg="mod">
          <ac:chgData name="" userId="" providerId="" clId="Web-{389C3DF5-EB0F-42FC-A048-B04ED8E559D0}" dt="2018-08-10T06:21:37.723" v="0" actId="14100"/>
          <ac:picMkLst>
            <pc:docMk/>
            <pc:sldMk cId="0" sldId="270"/>
            <ac:picMk id="2" creationId="{32D4690F-61BC-409F-BD1D-B73DF431C1C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73614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8345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96" name="Google Shape;9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1564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41" name="Shape 14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373554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Before the lesson: be sure that you have divided students into two different sets of partners, which they’ll use on A days and B days. This is an A-Day lesson.</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Explain to students that they’ll be reading a book, </a:t>
            </a:r>
            <a:r>
              <a:rPr lang="en-US" sz="1200" b="0" i="1" u="none" strike="noStrike" cap="none" dirty="0">
                <a:solidFill>
                  <a:schemeClr val="dk1"/>
                </a:solidFill>
                <a:latin typeface="Calibri"/>
                <a:ea typeface="Calibri"/>
                <a:cs typeface="Calibri"/>
                <a:sym typeface="Calibri"/>
              </a:rPr>
              <a:t>A Long Walk to Water. </a:t>
            </a:r>
            <a:r>
              <a:rPr lang="en-US" sz="1200" b="0" i="0" u="none" strike="noStrike" cap="none" dirty="0">
                <a:solidFill>
                  <a:schemeClr val="dk1"/>
                </a:solidFill>
                <a:latin typeface="Calibri"/>
                <a:ea typeface="Calibri"/>
                <a:cs typeface="Calibri"/>
                <a:sym typeface="Calibri"/>
              </a:rPr>
              <a:t>In fact, they’ll begin today!</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7" name="Shape 14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6270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5-8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Opening  A. Engaging the Reader</a:t>
            </a:r>
            <a:r>
              <a:rPr lang="en-US" sz="1200" b="0" i="0" u="none" strike="noStrike" cap="none" dirty="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Part I: Preparing for Scenarios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Make sure you have two sets of pairs for your class as part of your planning.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Consider this day’s seating chart to be an A Day (see Teaching Notes). If you did not pre-plan, have your students pair up with a student next to them.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Group students in pairs, if you have not already done so.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Post the first learning target on the wall.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have a brief discussion (a minute or so) with their partner about what they think this learning target means.</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 can talk about ideas with people in my class.”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 can join conversations in a helpful way.”</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If students have difficulty coming up with these, consider prompting by giving examples. For instance, ”When you and your friend have a conversation about what kind of pizza you like, you are </a:t>
            </a:r>
            <a:r>
              <a:rPr lang="en-US" sz="1200" b="0" i="1" u="none" strike="noStrike" cap="none" dirty="0">
                <a:solidFill>
                  <a:schemeClr val="dk1"/>
                </a:solidFill>
                <a:latin typeface="Calibri"/>
                <a:ea typeface="Calibri"/>
                <a:cs typeface="Calibri"/>
                <a:sym typeface="Calibri"/>
              </a:rPr>
              <a:t>participating.</a:t>
            </a:r>
            <a:r>
              <a:rPr lang="en-US" sz="1200" b="0" i="0" u="none" strike="noStrike" cap="none" dirty="0">
                <a:solidFill>
                  <a:schemeClr val="dk1"/>
                </a:solidFill>
                <a:latin typeface="Calibri"/>
                <a:ea typeface="Calibri"/>
                <a:cs typeface="Calibri"/>
                <a:sym typeface="Calibri"/>
              </a:rPr>
              <a:t> What do you think </a:t>
            </a:r>
            <a:r>
              <a:rPr lang="en-US" sz="1200" b="0" i="1" u="none" strike="noStrike" cap="none" dirty="0">
                <a:solidFill>
                  <a:schemeClr val="dk1"/>
                </a:solidFill>
                <a:latin typeface="Calibri"/>
                <a:ea typeface="Calibri"/>
                <a:cs typeface="Calibri"/>
                <a:sym typeface="Calibri"/>
              </a:rPr>
              <a:t>participating </a:t>
            </a:r>
            <a:r>
              <a:rPr lang="en-US" sz="1200" b="0" i="0" u="none" strike="noStrike" cap="none" dirty="0">
                <a:solidFill>
                  <a:schemeClr val="dk1"/>
                </a:solidFill>
                <a:latin typeface="Calibri"/>
                <a:ea typeface="Calibri"/>
                <a:cs typeface="Calibri"/>
                <a:sym typeface="Calibri"/>
              </a:rPr>
              <a:t>means?”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400"/>
              <a:buFont typeface="Arial"/>
              <a:buNone/>
            </a:pPr>
            <a:r>
              <a:rPr lang="en-US" dirty="0"/>
              <a:t>Support for Any Students Who Need It: None</a:t>
            </a:r>
            <a:endParaRPr dirty="0"/>
          </a:p>
        </p:txBody>
      </p:sp>
      <p:sp>
        <p:nvSpPr>
          <p:cNvPr id="155" name="Shape 15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5905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Shape 16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Opening  A. Engaging the Reader</a:t>
            </a:r>
            <a:r>
              <a:rPr lang="en-US" sz="1200" b="0" i="0" u="none" strike="noStrike" cap="none" dirty="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Part I: Preparing for Scenarios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a:t>
            </a:r>
            <a:r>
              <a:rPr lang="en-US" sz="1200" b="0" i="0" u="none" strike="noStrike" cap="none" dirty="0">
                <a:solidFill>
                  <a:schemeClr val="dk1"/>
                </a:solidFill>
                <a:latin typeface="Calibri"/>
                <a:ea typeface="Calibri"/>
                <a:cs typeface="Calibri"/>
                <a:sym typeface="Calibri"/>
              </a:rPr>
              <a:t>t’s important for students to feel that “I can do this” from the very beginning! If students will struggle with reading these scenarios, make sure to read them aloud </a:t>
            </a:r>
            <a:r>
              <a:rPr lang="en-US" sz="1200" b="0" i="1" u="none" strike="noStrike" cap="none" dirty="0">
                <a:solidFill>
                  <a:schemeClr val="dk1"/>
                </a:solidFill>
                <a:latin typeface="Calibri"/>
                <a:ea typeface="Calibri"/>
                <a:cs typeface="Calibri"/>
                <a:sym typeface="Calibri"/>
              </a:rPr>
              <a:t>first</a:t>
            </a:r>
            <a:r>
              <a:rPr lang="en-US" sz="1200" b="0" i="0" u="none" strike="noStrike" cap="none" dirty="0">
                <a:solidFill>
                  <a:schemeClr val="dk1"/>
                </a:solidFill>
                <a:latin typeface="Calibri"/>
                <a:ea typeface="Calibri"/>
                <a:cs typeface="Calibri"/>
                <a:sym typeface="Calibri"/>
              </a:rPr>
              <a:t>, before students read aloud to each other. Hearing a text read aloud well is a big support for both fluency and meaning-making.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Give each pair of students one Scenario #1 slip and one Scenario #2 slip (from the lesson materials).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what a scenario is (a quick scene or sketch of a situation – this is probably new vocabulary for students).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Have them read their scenarios to each other and talk about them for a few minutes.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that these scenarios show how people are affected by different situations in their lives, which they’ll be studying a lot in this book and this whole module.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Remind them that both partners should get a turn to talk.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probably have some questions after reading these scenarios. That’s good! Explain that you won’t answer the questions now, but not to worry – their questions will be answered as you go along in the module.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Char char="●"/>
            </a:pPr>
            <a:r>
              <a:rPr lang="en-US" dirty="0"/>
              <a:t>If students will struggle with reading these scenarios, make sure to read them aloud </a:t>
            </a:r>
            <a:r>
              <a:rPr lang="en-US" i="1" dirty="0"/>
              <a:t>first</a:t>
            </a:r>
            <a:r>
              <a:rPr lang="en-US" dirty="0"/>
              <a:t>, before students read aloud to each other. Hearing a text read aloud well is a big support for both fluency and meaning-making.</a:t>
            </a:r>
            <a:endParaRPr dirty="0"/>
          </a:p>
        </p:txBody>
      </p:sp>
      <p:sp>
        <p:nvSpPr>
          <p:cNvPr id="163" name="Shape 16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0445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Shape 17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Opening: Engaging the Reader A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There is some new Lesson Vocabulary here. Be ready to define with students as each comes up in the course of the lesson, including words such as determine, representation. Note that other new words coming up will include: central ideas, literary text; plains, route, cradle (v.) (from the map on the title pages)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Post the next two learning targets.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Remind students that learning targets give all of us a clear idea of what students can expect to learn from this class time.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learning targets out 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that we’ll often circle key words and discuss their meaning with a partner, and we’ll start that today.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follow along and read in their heads, so their attention is on the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Consider providing nonlinguistic symbols (e.g., two people talking for discuss, a pen for record, a magnifying glass for details, a light bulb for main idea) to assist struggling readers. These symbols can be used throughout the year as needed.</a:t>
            </a:r>
            <a:endParaRPr dirty="0"/>
          </a:p>
        </p:txBody>
      </p:sp>
      <p:sp>
        <p:nvSpPr>
          <p:cNvPr id="172" name="Shape 17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3982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Shape 18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10-12 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Partner and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Opening B</a:t>
            </a:r>
            <a:r>
              <a:rPr lang="en-US" sz="1200" b="0" i="0" u="none" strike="noStrike" cap="none" dirty="0">
                <a:solidFill>
                  <a:schemeClr val="dk1"/>
                </a:solidFill>
                <a:latin typeface="Calibri"/>
                <a:ea typeface="Calibri"/>
                <a:cs typeface="Calibri"/>
                <a:sym typeface="Calibri"/>
              </a:rPr>
              <a:t>. </a:t>
            </a:r>
            <a:r>
              <a:rPr lang="en-US" sz="1200" b="1" i="0" u="none" strike="noStrike" cap="none" dirty="0">
                <a:solidFill>
                  <a:schemeClr val="dk1"/>
                </a:solidFill>
                <a:latin typeface="Calibri"/>
                <a:ea typeface="Calibri"/>
                <a:cs typeface="Calibri"/>
                <a:sym typeface="Calibri"/>
              </a:rPr>
              <a:t>Introducing next two Learning Targets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to students: </a:t>
            </a:r>
            <a:r>
              <a:rPr lang="en-US" sz="1200" b="0" i="1" u="none" strike="noStrike" cap="none" dirty="0">
                <a:solidFill>
                  <a:schemeClr val="dk1"/>
                </a:solidFill>
                <a:latin typeface="Calibri"/>
                <a:ea typeface="Calibri"/>
                <a:cs typeface="Calibri"/>
                <a:sym typeface="Calibri"/>
              </a:rPr>
              <a:t>“We will often determine the meaning of learning targets by circling key words and discussing the meaning of the targets with a partner.”</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1" u="none" strike="noStrike" cap="none" dirty="0">
                <a:solidFill>
                  <a:schemeClr val="dk1"/>
                </a:solidFill>
                <a:latin typeface="Calibri"/>
                <a:ea typeface="Calibri"/>
                <a:cs typeface="Calibri"/>
                <a:sym typeface="Calibri"/>
              </a:rPr>
              <a:t>"Then we will share out our thinking and clarify the meaning of the targets with the entire class.”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Read the second learning target and guide students through this process to build understanding: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Circle the words </a:t>
            </a:r>
            <a:r>
              <a:rPr lang="en-US" sz="1200" b="0" i="1" u="none" strike="noStrike" cap="none" dirty="0">
                <a:solidFill>
                  <a:schemeClr val="dk1"/>
                </a:solidFill>
                <a:latin typeface="Calibri"/>
                <a:ea typeface="Calibri"/>
                <a:cs typeface="Calibri"/>
                <a:sym typeface="Calibri"/>
              </a:rPr>
              <a:t>determine</a:t>
            </a:r>
            <a:r>
              <a:rPr lang="en-US" sz="1200" b="0" i="0" u="none" strike="noStrike" cap="none" dirty="0">
                <a:solidFill>
                  <a:schemeClr val="dk1"/>
                </a:solidFill>
                <a:latin typeface="Calibri"/>
                <a:ea typeface="Calibri"/>
                <a:cs typeface="Calibri"/>
                <a:sym typeface="Calibri"/>
              </a:rPr>
              <a:t> and r</a:t>
            </a:r>
            <a:r>
              <a:rPr lang="en-US" sz="1200" b="0" i="1" u="none" strike="noStrike" cap="none" dirty="0">
                <a:solidFill>
                  <a:schemeClr val="dk1"/>
                </a:solidFill>
                <a:latin typeface="Calibri"/>
                <a:ea typeface="Calibri"/>
                <a:cs typeface="Calibri"/>
                <a:sym typeface="Calibri"/>
              </a:rPr>
              <a:t>epresentations </a:t>
            </a:r>
            <a:r>
              <a:rPr lang="en-US" sz="1200" b="0" i="0" u="none" strike="noStrike" cap="none" dirty="0">
                <a:solidFill>
                  <a:schemeClr val="dk1"/>
                </a:solidFill>
                <a:latin typeface="Calibri"/>
                <a:ea typeface="Calibri"/>
                <a:cs typeface="Calibri"/>
                <a:sym typeface="Calibri"/>
              </a:rPr>
              <a:t>and explain to students: “These words are important for understanding the learning target. You are likely to encounter these words in future readings.”</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to: </a:t>
            </a:r>
            <a:r>
              <a:rPr lang="en-US" sz="1200" b="0" i="1" u="none" strike="noStrike" cap="none" dirty="0">
                <a:solidFill>
                  <a:schemeClr val="dk1"/>
                </a:solidFill>
                <a:latin typeface="Calibri"/>
                <a:ea typeface="Calibri"/>
                <a:cs typeface="Calibri"/>
                <a:sym typeface="Calibri"/>
              </a:rPr>
              <a:t>“Turn to a partner and take a couple of minutes to discuss the meanings of the words “determine” and “representations.””</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partners to share out their thinking on the meanings of both of these words.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Then clarify the meanings of these words. </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0" u="none" strike="noStrike" cap="none" dirty="0">
                <a:solidFill>
                  <a:schemeClr val="dk1"/>
                </a:solidFill>
                <a:latin typeface="Calibri"/>
                <a:ea typeface="Calibri"/>
                <a:cs typeface="Calibri"/>
                <a:sym typeface="Calibri"/>
              </a:rPr>
              <a:t>For example, </a:t>
            </a:r>
            <a:r>
              <a:rPr lang="en-US" sz="1200" b="0" i="1" u="none" strike="noStrike" cap="none" dirty="0">
                <a:solidFill>
                  <a:schemeClr val="dk1"/>
                </a:solidFill>
                <a:latin typeface="Calibri"/>
                <a:ea typeface="Calibri"/>
                <a:cs typeface="Calibri"/>
                <a:sym typeface="Calibri"/>
              </a:rPr>
              <a:t>“The word determine means to decide after study.” </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0" u="none" strike="noStrike" cap="none" dirty="0">
                <a:solidFill>
                  <a:schemeClr val="dk1"/>
                </a:solidFill>
                <a:latin typeface="Calibri"/>
                <a:ea typeface="Calibri"/>
                <a:cs typeface="Calibri"/>
                <a:sym typeface="Calibri"/>
              </a:rPr>
              <a:t>For example, </a:t>
            </a:r>
            <a:r>
              <a:rPr lang="en-US" sz="1200" b="0" i="1" u="none" strike="noStrike" cap="none" dirty="0">
                <a:solidFill>
                  <a:schemeClr val="dk1"/>
                </a:solidFill>
                <a:latin typeface="Calibri"/>
                <a:ea typeface="Calibri"/>
                <a:cs typeface="Calibri"/>
                <a:sym typeface="Calibri"/>
              </a:rPr>
              <a:t>“Representations is made up of the root word present, meaning ‘to show or symbolize,’ and its affixes (beginning and endings) re- and -</a:t>
            </a:r>
            <a:r>
              <a:rPr lang="en-US" sz="1200" b="0" i="1" u="none" strike="noStrike" cap="none" dirty="0" err="1">
                <a:solidFill>
                  <a:schemeClr val="dk1"/>
                </a:solidFill>
                <a:latin typeface="Calibri"/>
                <a:ea typeface="Calibri"/>
                <a:cs typeface="Calibri"/>
                <a:sym typeface="Calibri"/>
              </a:rPr>
              <a:t>tion</a:t>
            </a:r>
            <a:r>
              <a:rPr lang="en-US" sz="1200" b="0" i="1" u="none" strike="noStrike" cap="none" dirty="0">
                <a:solidFill>
                  <a:schemeClr val="dk1"/>
                </a:solidFill>
                <a:latin typeface="Calibri"/>
                <a:ea typeface="Calibri"/>
                <a:cs typeface="Calibri"/>
                <a:sym typeface="Calibri"/>
              </a:rPr>
              <a:t>. Adding these affixes changes the meaning of the word present with re- meaning ‘again’ (like repeat) and -</a:t>
            </a:r>
            <a:r>
              <a:rPr lang="en-US" sz="1200" b="0" i="1" u="none" strike="noStrike" cap="none" dirty="0" err="1">
                <a:solidFill>
                  <a:schemeClr val="dk1"/>
                </a:solidFill>
                <a:latin typeface="Calibri"/>
                <a:ea typeface="Calibri"/>
                <a:cs typeface="Calibri"/>
                <a:sym typeface="Calibri"/>
              </a:rPr>
              <a:t>tion</a:t>
            </a:r>
            <a:r>
              <a:rPr lang="en-US" sz="1200" b="0" i="1" u="none" strike="noStrike" cap="none" dirty="0">
                <a:solidFill>
                  <a:schemeClr val="dk1"/>
                </a:solidFill>
                <a:latin typeface="Calibri"/>
                <a:ea typeface="Calibri"/>
                <a:cs typeface="Calibri"/>
                <a:sym typeface="Calibri"/>
              </a:rPr>
              <a:t> meaning ‘the act of doing something.’ When these parts of the word are put together, re-</a:t>
            </a:r>
            <a:r>
              <a:rPr lang="en-US" sz="1200" b="0" i="1" u="none" strike="noStrike" cap="none" dirty="0" err="1">
                <a:solidFill>
                  <a:schemeClr val="dk1"/>
                </a:solidFill>
                <a:latin typeface="Calibri"/>
                <a:ea typeface="Calibri"/>
                <a:cs typeface="Calibri"/>
                <a:sym typeface="Calibri"/>
              </a:rPr>
              <a:t>presenta</a:t>
            </a:r>
            <a:r>
              <a:rPr lang="en-US" sz="1200" b="0" i="1" u="none" strike="noStrike" cap="none" dirty="0">
                <a:solidFill>
                  <a:schemeClr val="dk1"/>
                </a:solidFill>
                <a:latin typeface="Calibri"/>
                <a:ea typeface="Calibri"/>
                <a:cs typeface="Calibri"/>
                <a:sym typeface="Calibri"/>
              </a:rPr>
              <a:t>-</a:t>
            </a:r>
            <a:r>
              <a:rPr lang="en-US" sz="1200" b="0" i="1" u="none" strike="noStrike" cap="none" dirty="0" err="1">
                <a:solidFill>
                  <a:schemeClr val="dk1"/>
                </a:solidFill>
                <a:latin typeface="Calibri"/>
                <a:ea typeface="Calibri"/>
                <a:cs typeface="Calibri"/>
                <a:sym typeface="Calibri"/>
              </a:rPr>
              <a:t>tion</a:t>
            </a:r>
            <a:r>
              <a:rPr lang="en-US" sz="1200" b="0" i="1" u="none" strike="noStrike" cap="none" dirty="0">
                <a:solidFill>
                  <a:schemeClr val="dk1"/>
                </a:solidFill>
                <a:latin typeface="Calibri"/>
                <a:ea typeface="Calibri"/>
                <a:cs typeface="Calibri"/>
                <a:sym typeface="Calibri"/>
              </a:rPr>
              <a:t>, the word means the act of showing or symbolizing something again, in this case with visuals or pictures on a map.“</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to</a:t>
            </a:r>
            <a:r>
              <a:rPr lang="en-US" sz="1200" b="0" i="1" u="none" strike="noStrike" cap="none" dirty="0">
                <a:solidFill>
                  <a:schemeClr val="dk1"/>
                </a:solidFill>
                <a:latin typeface="Calibri"/>
                <a:ea typeface="Calibri"/>
                <a:cs typeface="Calibri"/>
                <a:sym typeface="Calibri"/>
              </a:rPr>
              <a:t>: “Turn to a partner and explain what you think the learning target means now.” </a:t>
            </a:r>
            <a:r>
              <a:rPr lang="en-US" sz="1200" b="0" i="0" u="none" strike="noStrike" cap="none" dirty="0">
                <a:solidFill>
                  <a:schemeClr val="dk1"/>
                </a:solidFill>
                <a:latin typeface="Calibri"/>
                <a:ea typeface="Calibri"/>
                <a:cs typeface="Calibri"/>
                <a:sym typeface="Calibri"/>
              </a:rPr>
              <a:t>Have a few pairs share.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If it’s helpful, annotate the learning targets to help students clarify the meaning of the target. For example, you can write the meanings of the words </a:t>
            </a:r>
            <a:r>
              <a:rPr lang="en-US" sz="1200" b="0" i="1" u="none" strike="noStrike" cap="none" dirty="0">
                <a:solidFill>
                  <a:schemeClr val="dk1"/>
                </a:solidFill>
                <a:latin typeface="Calibri"/>
                <a:ea typeface="Calibri"/>
                <a:cs typeface="Calibri"/>
                <a:sym typeface="Calibri"/>
              </a:rPr>
              <a:t>determine</a:t>
            </a:r>
            <a:r>
              <a:rPr lang="en-US" sz="1200" b="0" i="0" u="none" strike="noStrike" cap="none" dirty="0">
                <a:solidFill>
                  <a:schemeClr val="dk1"/>
                </a:solidFill>
                <a:latin typeface="Calibri"/>
                <a:ea typeface="Calibri"/>
                <a:cs typeface="Calibri"/>
                <a:sym typeface="Calibri"/>
              </a:rPr>
              <a:t> and </a:t>
            </a:r>
            <a:r>
              <a:rPr lang="en-US" sz="1200" b="0" i="1" u="none" strike="noStrike" cap="none" dirty="0">
                <a:solidFill>
                  <a:schemeClr val="dk1"/>
                </a:solidFill>
                <a:latin typeface="Calibri"/>
                <a:ea typeface="Calibri"/>
                <a:cs typeface="Calibri"/>
                <a:sym typeface="Calibri"/>
              </a:rPr>
              <a:t>representations </a:t>
            </a:r>
            <a:r>
              <a:rPr lang="en-US" sz="1200" b="0" i="0" u="none" strike="noStrike" cap="none" dirty="0">
                <a:solidFill>
                  <a:schemeClr val="dk1"/>
                </a:solidFill>
                <a:latin typeface="Calibri"/>
                <a:ea typeface="Calibri"/>
                <a:cs typeface="Calibri"/>
                <a:sym typeface="Calibri"/>
              </a:rPr>
              <a:t>above these words over the target where it is posted.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Use a similar process to help students clarify their understanding of the last learning target. Guide students to understand that “gist” is the basic idea of something. Explain we will look more closely at “gist” later on in this lesson.</a:t>
            </a:r>
            <a:endParaRPr sz="1200" b="0" i="0" u="none" strike="noStrike" cap="none" dirty="0">
              <a:solidFill>
                <a:schemeClr val="dk1"/>
              </a:solidFill>
              <a:latin typeface="Calibri"/>
              <a:ea typeface="Calibri"/>
              <a:cs typeface="Calibri"/>
              <a:sym typeface="Calibri"/>
            </a:endParaRPr>
          </a:p>
          <a:p>
            <a:pPr marL="76200" marR="0" lvl="0" indent="0" algn="l" rtl="0">
              <a:lnSpc>
                <a:spcPct val="100000"/>
              </a:lnSpc>
              <a:spcBef>
                <a:spcPts val="0"/>
              </a:spcBef>
              <a:spcAft>
                <a:spcPts val="0"/>
              </a:spcAft>
              <a:buClr>
                <a:schemeClr val="dk1"/>
              </a:buClr>
              <a:buSzPts val="1200"/>
              <a:buFont typeface="Arial"/>
              <a:buNone/>
            </a:pPr>
            <a:endParaRPr lang="en-US" sz="1200" b="0" i="0" u="none" strike="noStrike" cap="none" dirty="0">
              <a:solidFill>
                <a:schemeClr val="dk1"/>
              </a:solidFill>
              <a:latin typeface="Calibri"/>
              <a:cs typeface="Calibri"/>
              <a:sym typeface="Calibri"/>
            </a:endParaRPr>
          </a:p>
          <a:p>
            <a:pPr marL="7620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a:t>
            </a:r>
            <a:r>
              <a:rPr lang="en-US" sz="1200" b="0" i="0" u="none" strike="noStrike" cap="none" dirty="0">
                <a:solidFill>
                  <a:schemeClr val="dk1"/>
                </a:solidFill>
                <a:latin typeface="Calibri"/>
                <a:ea typeface="Calibri"/>
                <a:cs typeface="Calibri"/>
                <a:sym typeface="Calibri"/>
              </a:rPr>
              <a:t>f students seem uncertain about sharing after paired discussion, consider  explaining that you will unpack these meanings together.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81" name="Shape 18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8044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Shape 18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3-5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This is a protocol to help you see what students have understood.</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This is the beginning of students’ assessing their own learning. Self -monitoring like this is an important part of learning.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Quickly go through the ‘Fist to Five’ and explain that you’ll often ask the students to do this to show you quickly if they are clear on something you’ve just taught and discussed. Practice it with a few questions about the beginning of school. (How sure are you that you’re going to like this class? How hard was it to get up this morning? How excited are you to read this 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Go back to the learning targets (previous slide) and ask the students to do a ‘Fist to Five’ to show you how sure they are they will be able to do these learning targets by the end of the class.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Describe to the students any patterns that you notice in this early self-assessment. (Ex. “I see that a number of students are holding up 4s or 5s. Great! Many of you are confident in your ability to make meaning of a map. This will be a great help to us.” “I wonder if those of you who have held up 2s or 3s are unsure about what you’ll see on the map.”) </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will hold up fingers depending on their sense of what they understand.</a:t>
            </a:r>
            <a:endParaRPr dirty="0"/>
          </a:p>
          <a:p>
            <a:pPr marL="457200" marR="0" lvl="0" indent="-304800" algn="l" rtl="0">
              <a:lnSpc>
                <a:spcPct val="100000"/>
              </a:lnSpc>
              <a:spcBef>
                <a:spcPts val="0"/>
              </a:spcBef>
              <a:spcAft>
                <a:spcPts val="0"/>
              </a:spcAft>
              <a:buSzPts val="1200"/>
              <a:buFont typeface="Calibri"/>
              <a:buChar char="●"/>
            </a:pPr>
            <a:r>
              <a:rPr lang="en-US" dirty="0"/>
              <a:t>I</a:t>
            </a:r>
            <a:r>
              <a:rPr lang="en-US" sz="1200" b="0" i="0" u="none" strike="noStrike" cap="none" dirty="0">
                <a:solidFill>
                  <a:schemeClr val="dk1"/>
                </a:solidFill>
                <a:latin typeface="Calibri"/>
                <a:ea typeface="Calibri"/>
                <a:cs typeface="Calibri"/>
                <a:sym typeface="Calibri"/>
              </a:rPr>
              <a:t>f some are uncertain, encourage them.</a:t>
            </a: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89" name="Shape 18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5304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Shape 19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10-14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Work Time  A. Engaging the Reader, Part II: Reading the Map</a:t>
            </a:r>
            <a:endParaRPr sz="1200" b="0" i="0" u="none" strike="noStrike" cap="none" dirty="0">
              <a:solidFill>
                <a:schemeClr val="dk1"/>
              </a:solidFill>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This is the first time students are working with the text. If they are unfamiliar with maps, consider using the extra supports provided.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Hand out copies of </a:t>
            </a:r>
            <a:r>
              <a:rPr lang="en-US" sz="1200" b="0" i="1" u="none" strike="noStrike" cap="none" dirty="0">
                <a:solidFill>
                  <a:schemeClr val="dk1"/>
                </a:solidFill>
                <a:latin typeface="Calibri"/>
                <a:ea typeface="Calibri"/>
                <a:cs typeface="Calibri"/>
                <a:sym typeface="Calibri"/>
              </a:rPr>
              <a:t>A Long Walk to Water.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and make sure students open the book to the map.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Encourage students to generate some “wonder” questions that connect the map back to the scenarios they read and discussed earlier (e.g., “I wonder if this is where the characters are traveling?”).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Be sure to give think time, and then just a minute for them to talk with a partner. Model some “I wonders” if your students will benefit.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Then cold call on a few students to share out. Do NOT explain the map at this point; simply get students’ comments.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Chart students’ comments on the projected </a:t>
            </a:r>
            <a:r>
              <a:rPr lang="en-US" sz="1200" b="1" i="1" u="none" strike="noStrike" cap="none" dirty="0">
                <a:solidFill>
                  <a:schemeClr val="dk1"/>
                </a:solidFill>
                <a:latin typeface="Calibri"/>
                <a:ea typeface="Calibri"/>
                <a:cs typeface="Calibri"/>
                <a:sym typeface="Calibri"/>
              </a:rPr>
              <a:t>I Notice/I Wonder </a:t>
            </a:r>
            <a:r>
              <a:rPr lang="en-US" sz="1200" b="1" i="0" u="none" strike="noStrike" cap="none" dirty="0">
                <a:solidFill>
                  <a:schemeClr val="dk1"/>
                </a:solidFill>
                <a:latin typeface="Calibri"/>
                <a:ea typeface="Calibri"/>
                <a:cs typeface="Calibri"/>
                <a:sym typeface="Calibri"/>
              </a:rPr>
              <a:t>note-catcher</a:t>
            </a:r>
            <a:r>
              <a:rPr lang="en-US" sz="1200" b="0" i="0" u="none" strike="noStrike" cap="none" dirty="0">
                <a:solidFill>
                  <a:schemeClr val="dk1"/>
                </a:solidFill>
                <a:latin typeface="Calibri"/>
                <a:ea typeface="Calibri"/>
                <a:cs typeface="Calibri"/>
                <a:sym typeface="Calibri"/>
              </a:rPr>
              <a:t>. If students need more guidance, model one “notice” and “wonder” about the map.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Again ask students to talk with a partner. Students should add any new notices or wonders from their partners to their note-catcher. Cold call students again, and add to your projected Notice/Wonder chart.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Without explaining the significance, be sure that students have noticed that there is a dotted line on the map and that there are different environments on the map that are indicated on the map key. If students need more guidance, invite them to describe the different environments that the dotted line crosses.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Do not give away whose journey this is. But do focus students on two aspects of the map. </a:t>
            </a:r>
            <a:endParaRPr dirty="0"/>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1" u="none" strike="noStrike" cap="none" dirty="0">
                <a:solidFill>
                  <a:schemeClr val="dk1"/>
                </a:solidFill>
                <a:latin typeface="Calibri"/>
                <a:ea typeface="Calibri"/>
                <a:cs typeface="Calibri"/>
                <a:sym typeface="Calibri"/>
              </a:rPr>
              <a:t>First</a:t>
            </a:r>
            <a:r>
              <a:rPr lang="en-US" sz="1200" b="0" i="0" u="none" strike="noStrike" cap="none" dirty="0">
                <a:solidFill>
                  <a:schemeClr val="dk1"/>
                </a:solidFill>
                <a:latin typeface="Calibri"/>
                <a:ea typeface="Calibri"/>
                <a:cs typeface="Calibri"/>
                <a:sym typeface="Calibri"/>
              </a:rPr>
              <a:t>, the visual key. For example, ask students, </a:t>
            </a:r>
            <a:r>
              <a:rPr lang="en-US" sz="1200" b="0" i="1" u="none" strike="noStrike" cap="none" dirty="0">
                <a:solidFill>
                  <a:schemeClr val="dk1"/>
                </a:solidFill>
                <a:latin typeface="Calibri"/>
                <a:ea typeface="Calibri"/>
                <a:cs typeface="Calibri"/>
                <a:sym typeface="Calibri"/>
              </a:rPr>
              <a:t>“What are plains?” </a:t>
            </a:r>
            <a:r>
              <a:rPr lang="en-US" sz="1200" b="1" i="1" u="none" strike="noStrike" cap="none" dirty="0">
                <a:solidFill>
                  <a:schemeClr val="dk1"/>
                </a:solidFill>
                <a:latin typeface="Calibri"/>
                <a:ea typeface="Calibri"/>
                <a:cs typeface="Calibri"/>
                <a:sym typeface="Calibri"/>
              </a:rPr>
              <a:t>(Plains are giant areas of grasslands. Our own Midwest has lots of plains in them. In fact they are sometimes called “The Great Plains.”) </a:t>
            </a:r>
            <a:r>
              <a:rPr lang="en-US" sz="1200" b="0" i="0" u="none" strike="noStrike" cap="none" dirty="0">
                <a:solidFill>
                  <a:schemeClr val="dk1"/>
                </a:solidFill>
                <a:latin typeface="Calibri"/>
                <a:ea typeface="Calibri"/>
                <a:cs typeface="Calibri"/>
                <a:sym typeface="Calibri"/>
              </a:rPr>
              <a:t>Guide students to find the visual code for plains: the lines with bits of grass poking up. Tell them that as they begin reading, they will learn more about the physical environment the main characters in the novel are in.</a:t>
            </a:r>
            <a:endParaRPr dirty="0"/>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1" u="none" strike="noStrike" cap="none" dirty="0">
                <a:solidFill>
                  <a:schemeClr val="dk1"/>
                </a:solidFill>
                <a:latin typeface="Calibri"/>
                <a:ea typeface="Calibri"/>
                <a:cs typeface="Calibri"/>
                <a:sym typeface="Calibri"/>
              </a:rPr>
              <a:t>Second</a:t>
            </a:r>
            <a:r>
              <a:rPr lang="en-US" sz="1200" b="0" i="0" u="none" strike="noStrike" cap="none" dirty="0">
                <a:solidFill>
                  <a:schemeClr val="dk1"/>
                </a:solidFill>
                <a:latin typeface="Calibri"/>
                <a:ea typeface="Calibri"/>
                <a:cs typeface="Calibri"/>
                <a:sym typeface="Calibri"/>
              </a:rPr>
              <a:t>, focus students on the dotted line connecting </a:t>
            </a:r>
            <a:r>
              <a:rPr lang="en-US" sz="1200" b="0" i="0" u="none" strike="noStrike" cap="none" dirty="0" err="1">
                <a:solidFill>
                  <a:schemeClr val="dk1"/>
                </a:solidFill>
                <a:latin typeface="Calibri"/>
                <a:ea typeface="Calibri"/>
                <a:cs typeface="Calibri"/>
                <a:sym typeface="Calibri"/>
              </a:rPr>
              <a:t>Loun-Ariik</a:t>
            </a:r>
            <a:r>
              <a:rPr lang="en-US" sz="1200" b="0" i="0" u="none" strike="noStrike" cap="none" dirty="0">
                <a:solidFill>
                  <a:schemeClr val="dk1"/>
                </a:solidFill>
                <a:latin typeface="Calibri"/>
                <a:ea typeface="Calibri"/>
                <a:cs typeface="Calibri"/>
                <a:sym typeface="Calibri"/>
              </a:rPr>
              <a:t> and </a:t>
            </a:r>
            <a:r>
              <a:rPr lang="en-US" sz="1200" b="0" i="0" u="none" strike="noStrike" cap="none" dirty="0" err="1">
                <a:solidFill>
                  <a:schemeClr val="dk1"/>
                </a:solidFill>
                <a:latin typeface="Calibri"/>
                <a:ea typeface="Calibri"/>
                <a:cs typeface="Calibri"/>
                <a:sym typeface="Calibri"/>
              </a:rPr>
              <a:t>Kakuma</a:t>
            </a:r>
            <a:r>
              <a:rPr lang="en-US" sz="1200" b="0" i="0"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For example, ask:</a:t>
            </a:r>
            <a:r>
              <a:rPr lang="en-US" sz="1200" b="1" i="1"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“What do these dots and lines represent?</a:t>
            </a:r>
            <a:r>
              <a:rPr lang="en-US" sz="1200" b="0" i="0" u="none" strike="noStrike" cap="none" dirty="0">
                <a:solidFill>
                  <a:schemeClr val="dk1"/>
                </a:solidFill>
                <a:latin typeface="Calibri"/>
                <a:ea typeface="Calibri"/>
                <a:cs typeface="Calibri"/>
                <a:sym typeface="Calibri"/>
              </a:rPr>
              <a:t>” Listen for students to recognize that the line represents a path. Then focus students on the word route.</a:t>
            </a:r>
            <a:endParaRPr b="0" i="0"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Based on the map and the scenarios, ask students if they think they know what the topic of study will be. (Some may come to the conclusion that they will be reading about kids who live in Southern Sudan. They may also infer there is a civil war going on. Confirm, but don’t elaborate.)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should be talking to their partners and focused on the maps. If they seem unsure about participating, prompt as needed as you circulate. If most seem unsure, or this is not going well, consider beginning this work as a teacher modeled activity, choosing a student to be your partner for the class to watch. Then let the students try again to work together.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If students seem unsure about the ”I notice, I wonder” task, consider modeling each using the map.</a:t>
            </a:r>
            <a:endParaRPr dirty="0"/>
          </a:p>
          <a:p>
            <a:pPr marL="457200" lvl="0" indent="-304800" rtl="0">
              <a:lnSpc>
                <a:spcPct val="100000"/>
              </a:lnSpc>
              <a:spcBef>
                <a:spcPts val="0"/>
              </a:spcBef>
              <a:spcAft>
                <a:spcPts val="0"/>
              </a:spcAft>
              <a:buSzPts val="1200"/>
              <a:buFont typeface="Calibri"/>
              <a:buChar char="●"/>
            </a:pPr>
            <a:r>
              <a:rPr lang="en-US" dirty="0"/>
              <a:t>Consider supplying sentence starters for the partner conversation. These could include: “One thing I notice is…” and ‘Will you tell me more about that?” If you think it will be helpful, model with a student.</a:t>
            </a:r>
            <a:endParaRPr dirty="0"/>
          </a:p>
          <a:p>
            <a:pPr marL="457200" lvl="0" indent="-304800" rtl="0">
              <a:lnSpc>
                <a:spcPct val="100000"/>
              </a:lnSpc>
              <a:spcBef>
                <a:spcPts val="0"/>
              </a:spcBef>
              <a:spcAft>
                <a:spcPts val="0"/>
              </a:spcAft>
              <a:buSzPts val="1200"/>
              <a:buFont typeface="Calibri"/>
              <a:buChar char="●"/>
            </a:pPr>
            <a:r>
              <a:rPr lang="en-US" dirty="0"/>
              <a:t>If you know you have students who will struggle with writing here, consider having them draw what they notice and wonder about the map.</a:t>
            </a:r>
            <a:endParaRPr dirty="0"/>
          </a:p>
        </p:txBody>
      </p:sp>
      <p:sp>
        <p:nvSpPr>
          <p:cNvPr id="197" name="Shape 19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6071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Shape 20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3-5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Work Time B. Reading First Section of Chapter 1: Getting the Gist in Reader’s Notes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will do a lot of re-reading in this curriculum! This is a very helpful strategy for students to better understand what they are reading. It will also help students who are not yet fluent.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Hand out the </a:t>
            </a: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to your students. Explain that you’ll be using these after a first read of the text </a:t>
            </a:r>
            <a:r>
              <a:rPr lang="en-US" sz="1200" b="0" i="1" u="none" strike="noStrike" cap="none" dirty="0">
                <a:solidFill>
                  <a:schemeClr val="dk1"/>
                </a:solidFill>
                <a:latin typeface="Calibri"/>
                <a:ea typeface="Calibri"/>
                <a:cs typeface="Calibri"/>
                <a:sym typeface="Calibri"/>
              </a:rPr>
              <a:t>A Long Walk to Water.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(or ask a volunteer to read) the slide above.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Instruct students to get into pairs.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latin typeface="Calibri"/>
                <a:ea typeface="Calibri"/>
                <a:cs typeface="Calibri"/>
                <a:sym typeface="Calibri"/>
              </a:rPr>
              <a:t>Look for students to note that at the start of the chapter: </a:t>
            </a:r>
            <a:endParaRPr dirty="0"/>
          </a:p>
          <a:p>
            <a:pPr marL="914400" marR="0" lvl="1"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latin typeface="Calibri"/>
                <a:ea typeface="Calibri"/>
                <a:cs typeface="Calibri"/>
                <a:sym typeface="Calibri"/>
              </a:rPr>
              <a:t>One section is dated in the present and </a:t>
            </a:r>
            <a:r>
              <a:rPr lang="en-US" sz="1200" b="0" i="1" u="none" strike="noStrike" cap="none" dirty="0">
                <a:solidFill>
                  <a:schemeClr val="dk1"/>
                </a:solidFill>
                <a:latin typeface="Calibri"/>
                <a:ea typeface="Calibri"/>
                <a:cs typeface="Calibri"/>
                <a:sym typeface="Calibri"/>
              </a:rPr>
              <a:t>is italicize</a:t>
            </a:r>
            <a:r>
              <a:rPr lang="en-US" sz="1200" b="0" i="0" u="none" strike="noStrike" cap="none" dirty="0">
                <a:solidFill>
                  <a:schemeClr val="dk1"/>
                </a:solidFill>
                <a:latin typeface="Calibri"/>
                <a:ea typeface="Calibri"/>
                <a:cs typeface="Calibri"/>
                <a:sym typeface="Calibri"/>
              </a:rPr>
              <a:t>d, and the text is in a different color and is relatively short. </a:t>
            </a:r>
            <a:endParaRPr dirty="0"/>
          </a:p>
          <a:p>
            <a:pPr marL="914400" marR="0" lvl="1"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latin typeface="Calibri"/>
                <a:ea typeface="Calibri"/>
                <a:cs typeface="Calibri"/>
                <a:sym typeface="Calibri"/>
              </a:rPr>
              <a:t>The section that follows is dated in the past, has standard type, and is quite a bit longer. (Explain that each chapter follows this pattern.)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207" name="Shape 20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1135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Module 1 is built around a novel called </a:t>
            </a:r>
            <a:r>
              <a:rPr lang="en-US" sz="1200" b="0" i="1" u="none" strike="noStrike" cap="none" dirty="0">
                <a:solidFill>
                  <a:schemeClr val="dk1"/>
                </a:solidFill>
                <a:latin typeface="Calibri"/>
                <a:ea typeface="Calibri"/>
                <a:cs typeface="Calibri"/>
                <a:sym typeface="Calibri"/>
              </a:rPr>
              <a:t>A Long Walk to Water. </a:t>
            </a:r>
            <a:r>
              <a:rPr lang="en-US" sz="1200" b="0" i="0" u="none" strike="noStrike" cap="none" dirty="0">
                <a:solidFill>
                  <a:schemeClr val="dk1"/>
                </a:solidFill>
                <a:latin typeface="Calibri"/>
                <a:ea typeface="Calibri"/>
                <a:cs typeface="Calibri"/>
                <a:sym typeface="Calibri"/>
              </a:rPr>
              <a:t>You will need to be familiar with this before you work with your student.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You will also need to read the Module 1 overview carefully so you understand the expected learning and how the whole unit is designed.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93" name="Shape 9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2781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Shape 21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5-7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Work Time B. Reading First Section of Chapter 1: Getting the Gist in Reader’s Notes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It may be helpful to tell students to put a light pencil dot over certain words as you read. This is the “Dot Procedure.” The purpose of this is to make sure they are reading along with you in their heads. (You’ll see this explained in the fluency work in the extension of the ELA block.)</a:t>
            </a:r>
            <a:endParaRPr sz="1200" b="0" i="0" u="none" strike="noStrike" cap="none" dirty="0">
              <a:solidFill>
                <a:schemeClr val="dk1"/>
              </a:solidFill>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to students that: </a:t>
            </a:r>
            <a:r>
              <a:rPr lang="en-US" sz="1200" b="0" i="1" u="none" strike="noStrike" cap="none" dirty="0">
                <a:solidFill>
                  <a:schemeClr val="dk1"/>
                </a:solidFill>
                <a:latin typeface="Calibri"/>
                <a:ea typeface="Calibri"/>
                <a:cs typeface="Calibri"/>
                <a:sym typeface="Calibri"/>
              </a:rPr>
              <a:t>“It is important that you read in your heads as I read out loud so you are looking at and thinking about the words on the page.”</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aloud the first section (beginning with “Southern Sudan, 2008. Going was easy.” through “…. Heat. Time. And thorns.”).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Be sure to read the location and date, since it will be important for students to continue to attend to this text feature. </a:t>
            </a:r>
            <a:endParaRPr sz="1200" b="0" i="0" u="none" strike="noStrike" cap="none" dirty="0">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Look for students to be reading silently. This is key for building students’ reading fluency.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216" name="Shape 21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0952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Shape 22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10-12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Work Time B. Reading First Section of Chapter 1: Getting the Gist in Reader’s Notes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Here you will help students gain the ”gist”, or the general idea, of what the section is about. “Getting the gist” is a step in reading that students will use frequently in these lessons.</a:t>
            </a:r>
            <a:endParaRPr dirty="0"/>
          </a:p>
          <a:p>
            <a:pPr marL="457200" marR="0" lvl="0" indent="-304800" algn="l" rtl="0">
              <a:lnSpc>
                <a:spcPct val="100000"/>
              </a:lnSpc>
              <a:spcBef>
                <a:spcPts val="0"/>
              </a:spcBef>
              <a:spcAft>
                <a:spcPts val="0"/>
              </a:spcAft>
              <a:buSzPts val="1200"/>
              <a:buFont typeface="Calibri"/>
              <a:buChar char="●"/>
            </a:pPr>
            <a:r>
              <a:rPr lang="en-US" dirty="0"/>
              <a:t>I</a:t>
            </a:r>
            <a:r>
              <a:rPr lang="en-US" sz="1200" b="0" i="0" u="none" strike="noStrike" cap="none" dirty="0">
                <a:solidFill>
                  <a:schemeClr val="dk1"/>
                </a:solidFill>
                <a:latin typeface="Calibri"/>
                <a:ea typeface="Calibri"/>
                <a:cs typeface="Calibri"/>
                <a:sym typeface="Calibri"/>
              </a:rPr>
              <a:t>f you think it helpful for your students, model your own thinking about gist first. You might say, </a:t>
            </a:r>
            <a:r>
              <a:rPr lang="en-US" sz="1200" b="0" i="1" u="none" strike="noStrike" cap="none" dirty="0">
                <a:solidFill>
                  <a:schemeClr val="dk1"/>
                </a:solidFill>
                <a:latin typeface="Calibri"/>
                <a:ea typeface="Calibri"/>
                <a:cs typeface="Calibri"/>
                <a:sym typeface="Calibri"/>
              </a:rPr>
              <a:t>“So, when I think about the gist of this section, I think it’s about a girl named Nya in South Sudan going to get water. It’s really hot and dry there.”</a:t>
            </a:r>
            <a:endParaRPr i="1"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Before the lesson as you did earlier, use either a document camera or chart paper to capture the </a:t>
            </a:r>
            <a:r>
              <a:rPr lang="en-US" sz="1200" b="1" i="0" u="none" strike="noStrike" cap="none" dirty="0">
                <a:solidFill>
                  <a:schemeClr val="dk1"/>
                </a:solidFill>
                <a:latin typeface="Calibri"/>
                <a:ea typeface="Calibri"/>
                <a:cs typeface="Calibri"/>
                <a:sym typeface="Calibri"/>
              </a:rPr>
              <a:t>Reader’s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First, ask students to: </a:t>
            </a:r>
            <a:r>
              <a:rPr lang="en-US" sz="1200" b="0" i="1" u="none" strike="noStrike" cap="none" dirty="0">
                <a:solidFill>
                  <a:schemeClr val="dk1"/>
                </a:solidFill>
                <a:latin typeface="Calibri"/>
                <a:ea typeface="Calibri"/>
                <a:cs typeface="Calibri"/>
                <a:sym typeface="Calibri"/>
              </a:rPr>
              <a:t>“Read this section of the text again, independently.”</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Then, ask them to: </a:t>
            </a:r>
            <a:r>
              <a:rPr lang="en-US" sz="1200" b="0" i="1" u="none" strike="noStrike" cap="none" dirty="0">
                <a:solidFill>
                  <a:schemeClr val="dk1"/>
                </a:solidFill>
                <a:latin typeface="Calibri"/>
                <a:ea typeface="Calibri"/>
                <a:cs typeface="Calibri"/>
                <a:sym typeface="Calibri"/>
              </a:rPr>
              <a:t>“Jot down your thoughts about what this section is about.”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Now, either cold call on a student or ask students to share with a partner what they wrote, then ask for volunteers to share.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Now, cold call on two additional students to share what they thought the section was about, and write a synthesized comment on the projected </a:t>
            </a: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in Column 3 (a synthesized comment is one where you combine student ideas in a way that makes sense) </a:t>
            </a:r>
            <a:endParaRPr dirty="0"/>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0" u="none" strike="noStrike" cap="none" dirty="0">
                <a:solidFill>
                  <a:schemeClr val="dk1"/>
                </a:solidFill>
                <a:latin typeface="Calibri"/>
                <a:ea typeface="Calibri"/>
                <a:cs typeface="Calibri"/>
                <a:sym typeface="Calibri"/>
              </a:rPr>
              <a:t>Ask students: </a:t>
            </a:r>
            <a:r>
              <a:rPr lang="en-US" sz="1200" b="0" i="1" u="none" strike="noStrike" cap="none" dirty="0">
                <a:solidFill>
                  <a:schemeClr val="dk1"/>
                </a:solidFill>
                <a:latin typeface="Calibri"/>
                <a:ea typeface="Calibri"/>
                <a:cs typeface="Calibri"/>
                <a:sym typeface="Calibri"/>
              </a:rPr>
              <a:t>“What sentence from the text gives you the information that the section is about a girl named Nya?” </a:t>
            </a:r>
            <a:r>
              <a:rPr lang="en-US" sz="1200" b="1" i="1" u="none" strike="noStrike" cap="none" dirty="0">
                <a:solidFill>
                  <a:schemeClr val="dk1"/>
                </a:solidFill>
                <a:latin typeface="Calibri"/>
                <a:ea typeface="Calibri"/>
                <a:cs typeface="Calibri"/>
                <a:sym typeface="Calibri"/>
              </a:rPr>
              <a:t>(Third sentence: “Tall for her eleven years, Nya could switch…”) </a:t>
            </a:r>
            <a:endParaRPr b="1" i="1" dirty="0"/>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sz="1200" b="0" i="0" u="none" strike="noStrike" cap="none" dirty="0">
                <a:solidFill>
                  <a:schemeClr val="dk1"/>
                </a:solidFill>
                <a:latin typeface="Calibri"/>
                <a:ea typeface="Calibri"/>
                <a:cs typeface="Calibri"/>
                <a:sym typeface="Calibri"/>
              </a:rPr>
              <a:t>Ask students. </a:t>
            </a:r>
            <a:r>
              <a:rPr lang="en-US" sz="1200" b="0" i="1" u="none" strike="noStrike" cap="none" dirty="0">
                <a:solidFill>
                  <a:schemeClr val="dk1"/>
                </a:solidFill>
                <a:latin typeface="Calibri"/>
                <a:ea typeface="Calibri"/>
                <a:cs typeface="Calibri"/>
                <a:sym typeface="Calibri"/>
              </a:rPr>
              <a:t>“Does the text tells us anything else about Nya?” </a:t>
            </a:r>
            <a:r>
              <a:rPr lang="en-US" sz="1200" b="1" i="1" u="none" strike="noStrike" cap="none" dirty="0">
                <a:solidFill>
                  <a:schemeClr val="dk1"/>
                </a:solidFill>
                <a:latin typeface="Calibri"/>
                <a:ea typeface="Calibri"/>
                <a:cs typeface="Calibri"/>
                <a:sym typeface="Calibri"/>
              </a:rPr>
              <a:t>(Example: The text says, “…could switch the handle…swing the container…cradle it…even drag it behind her…”)</a:t>
            </a:r>
            <a:r>
              <a:rPr lang="en-US"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Prompt students to write any new ideas about this section in their </a:t>
            </a:r>
            <a:r>
              <a:rPr lang="en-US" sz="1200" b="1" i="0" u="none" strike="noStrike" cap="none" dirty="0">
                <a:solidFill>
                  <a:schemeClr val="dk1"/>
                </a:solidFill>
                <a:latin typeface="Calibri"/>
                <a:ea typeface="Calibri"/>
                <a:cs typeface="Calibri"/>
                <a:sym typeface="Calibri"/>
              </a:rPr>
              <a:t>Reader’s Notes</a:t>
            </a:r>
            <a:r>
              <a:rPr lang="en-US" sz="1200" b="0" i="0" u="none" strike="noStrike" cap="none" dirty="0">
                <a:solidFill>
                  <a:schemeClr val="dk1"/>
                </a:solidFill>
                <a:latin typeface="Calibri"/>
                <a:ea typeface="Calibri"/>
                <a:cs typeface="Calibri"/>
                <a:sym typeface="Calibri"/>
              </a:rPr>
              <a:t>, Column 3.</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put their materials away in an appropriate place. If you will be collecting the books (or materials), this is the time to do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Look for students to notice that this section is about a girl named Nya, and that Nya is carrying an empty container on a long walk through a hot environment.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After reading, students may want to share other observations or questions about Nya, which is fine. Explain that they’ll learn more about her as they read the book.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If students are struggling to come up with an observation about Nya, consider modeling one of your own.</a:t>
            </a:r>
            <a:endParaRPr dirty="0"/>
          </a:p>
        </p:txBody>
      </p:sp>
      <p:sp>
        <p:nvSpPr>
          <p:cNvPr id="225" name="Shape 22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66091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Shape 233"/>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2-3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This is the place in the lesson where students will get any homework assignment. For this lesson, there is no homework.   </a:t>
            </a:r>
            <a:endParaRPr dirty="0"/>
          </a:p>
          <a:p>
            <a:pPr marL="0" marR="0" lvl="0" indent="0" algn="l" rtl="0">
              <a:lnSpc>
                <a:spcPct val="100000"/>
              </a:lnSpc>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Tell students that they will come back to these learning targets  in the next lesson. For now, focus students on this first specific target: “I can effectively participate in discussion with my classmates.”</a:t>
            </a:r>
            <a:endParaRPr dirty="0"/>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Explain that you are going to do one last activity today to wrap up their thinking about the learning target.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Clr>
                <a:schemeClr val="dk1"/>
              </a:buClr>
              <a:buSzPts val="1200"/>
              <a:buFont typeface="Arial"/>
              <a:buNone/>
            </a:pP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
        <p:nvSpPr>
          <p:cNvPr id="234" name="Shape 234"/>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1809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Shape 24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5-8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Closing and Assessment A</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i="0" u="none" strike="noStrike" cap="none" dirty="0">
                <a:solidFill>
                  <a:srgbClr val="000000"/>
                </a:solidFill>
              </a:rPr>
              <a:t>Get out the blank anchor chart you prepared for this activity.</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Char char="●"/>
            </a:pPr>
            <a:r>
              <a:rPr lang="en-US" i="0" u="none" strike="noStrike" cap="none" dirty="0">
                <a:solidFill>
                  <a:srgbClr val="000000"/>
                </a:solidFill>
              </a:rPr>
              <a:t>If you have not already, </a:t>
            </a:r>
            <a:r>
              <a:rPr lang="en-US" i="1" u="none" strike="noStrike" cap="none" dirty="0">
                <a:solidFill>
                  <a:srgbClr val="000000"/>
                </a:solidFill>
              </a:rPr>
              <a:t>label it </a:t>
            </a:r>
            <a:r>
              <a:rPr lang="en-US" b="1" i="0" u="none" strike="noStrike" cap="none" dirty="0">
                <a:solidFill>
                  <a:srgbClr val="000000"/>
                </a:solidFill>
              </a:rPr>
              <a:t>Partner Discussion Anchor Chart.</a:t>
            </a:r>
            <a:endParaRPr b="1" i="0" u="none" strike="noStrike" cap="none"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Char char="●"/>
            </a:pPr>
            <a:r>
              <a:rPr lang="en-US" i="0" u="none" strike="noStrike" cap="none" dirty="0">
                <a:solidFill>
                  <a:srgbClr val="000000"/>
                </a:solidFill>
              </a:rPr>
              <a:t>Remember, there is no homework for this lesson. </a:t>
            </a:r>
            <a:endParaRPr i="0" u="none" strike="noStrike" cap="none"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Remind students that they had a lot of partner conversations today. That will happen a lot in this module!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Define </a:t>
            </a:r>
            <a:r>
              <a:rPr lang="en-US" sz="1200" b="0" i="1" u="none" strike="noStrike" cap="none" dirty="0">
                <a:solidFill>
                  <a:schemeClr val="dk1"/>
                </a:solidFill>
                <a:latin typeface="Calibri"/>
                <a:ea typeface="Calibri"/>
                <a:cs typeface="Calibri"/>
                <a:sym typeface="Calibri"/>
              </a:rPr>
              <a:t>expectation</a:t>
            </a:r>
            <a:r>
              <a:rPr lang="en-US" sz="1200" b="0" i="0" u="none" strike="noStrike" cap="none" dirty="0">
                <a:solidFill>
                  <a:schemeClr val="dk1"/>
                </a:solidFill>
                <a:latin typeface="Calibri"/>
                <a:ea typeface="Calibri"/>
                <a:cs typeface="Calibri"/>
                <a:sym typeface="Calibri"/>
              </a:rPr>
              <a:t> as something you can look forward to. It may be helpful to model this yourself with something familiar, such as, </a:t>
            </a:r>
            <a:r>
              <a:rPr lang="en-US" sz="1200" b="0" i="1" u="none" strike="noStrike" cap="none" dirty="0">
                <a:solidFill>
                  <a:schemeClr val="dk1"/>
                </a:solidFill>
                <a:latin typeface="Calibri"/>
                <a:ea typeface="Calibri"/>
                <a:cs typeface="Calibri"/>
                <a:sym typeface="Calibri"/>
              </a:rPr>
              <a:t>“When I give my neighbor a plate of cookies, my expectation is that she will say ‘thank you.’”</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they will have the next few minutes to discuss with one another specific expectations they should have in discussions with their partners. Ask them to think about what worked best for discussion during the lesson and how they or the class might improve upon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Post the blank </a:t>
            </a:r>
            <a:r>
              <a:rPr lang="en-US" sz="1200" b="1" i="0" u="none" strike="noStrike" cap="none" dirty="0">
                <a:solidFill>
                  <a:schemeClr val="dk1"/>
                </a:solidFill>
                <a:latin typeface="Calibri"/>
                <a:ea typeface="Calibri"/>
                <a:cs typeface="Calibri"/>
                <a:sym typeface="Calibri"/>
              </a:rPr>
              <a:t>Partner Talk Expectations anchor chart</a:t>
            </a:r>
            <a:r>
              <a:rPr lang="en-US" sz="1200" b="0" i="0" u="none" strike="noStrike" cap="none" dirty="0">
                <a:solidFill>
                  <a:schemeClr val="dk1"/>
                </a:solidFill>
                <a:latin typeface="Calibri"/>
                <a:ea typeface="Calibri"/>
                <a:cs typeface="Calibri"/>
                <a:sym typeface="Calibri"/>
              </a:rPr>
              <a:t>. Invite each partner pair to share what they believe is the most important expectation they agreed upon.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Thank students for their reflections and tell them that these are the expectations to which they will be held as they begin their exciting work reading, thinking, discussing, and writing about the experiences of people from South Sudan.</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As students share, begin to chart their responses on the anchor chart. Listen for responses such as “We should take turns speaking and listen to each other,” “We should speak respectfully,” and “We should all be prepared.”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If students struggle to come up with these, consider prompting with such questions as, “What did you notice about speaking respectfully?”</a:t>
            </a:r>
            <a:endParaRPr dirty="0"/>
          </a:p>
        </p:txBody>
      </p:sp>
      <p:sp>
        <p:nvSpPr>
          <p:cNvPr id="242" name="Shape 24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7880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50" name="Shape 2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9492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Shape 99"/>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Discussion Scenarios (numbers 1 and 2 for each pair of students). Make copies of these scenarios for your class. Cut the scenarios into strips, in order to distribute Scenario 1 to one person in each partnership, and Scenario 2 to the other person in each partnership.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Fist-to-Five chart (Teacher Reference)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 Long Walk to Water (book;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Document camera if available.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I Notice/I Wonder Note-Catcher </a:t>
            </a:r>
            <a:r>
              <a:rPr lang="en-US" sz="1200" b="0" i="0" u="none" strike="noStrike" cap="none" dirty="0">
                <a:solidFill>
                  <a:schemeClr val="dk1"/>
                </a:solidFill>
                <a:latin typeface="Calibri"/>
                <a:ea typeface="Calibri"/>
                <a:cs typeface="Calibri"/>
                <a:sym typeface="Calibri"/>
              </a:rPr>
              <a:t>(one per student and one to display)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(one per student and one to display) SAMPLE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Nonlinguistic Representations of Learning Target Vocabulary </a:t>
            </a:r>
            <a:r>
              <a:rPr lang="en-US" sz="1200" b="0" i="0" u="none" strike="noStrike" cap="none" dirty="0">
                <a:solidFill>
                  <a:schemeClr val="dk1"/>
                </a:solidFill>
                <a:latin typeface="Calibri"/>
                <a:ea typeface="Calibri"/>
                <a:cs typeface="Calibri"/>
                <a:sym typeface="Calibri"/>
              </a:rPr>
              <a:t>(Teacher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sentence starters for Think-Pair-Share </a:t>
            </a:r>
            <a:r>
              <a:rPr lang="en-US" sz="1200" b="0" i="0" u="none" strike="noStrike" cap="none" dirty="0">
                <a:solidFill>
                  <a:schemeClr val="dk1"/>
                </a:solidFill>
                <a:latin typeface="Calibri"/>
                <a:ea typeface="Calibri"/>
                <a:cs typeface="Calibri"/>
                <a:sym typeface="Calibri"/>
              </a:rPr>
              <a:t>(Teacher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Partner Talk Expectations Anchor Chart </a:t>
            </a:r>
            <a:r>
              <a:rPr lang="en-US" sz="1200" b="0" i="0" u="none" strike="noStrike" cap="none" dirty="0">
                <a:solidFill>
                  <a:schemeClr val="dk1"/>
                </a:solidFill>
                <a:latin typeface="Calibri"/>
                <a:ea typeface="Calibri"/>
                <a:cs typeface="Calibri"/>
                <a:sym typeface="Calibri"/>
              </a:rPr>
              <a:t>(new; teacher-created; see Closing and Assessment A)</a:t>
            </a:r>
            <a:endParaRPr dirty="0"/>
          </a:p>
          <a:p>
            <a:pPr marL="457200" marR="0" lvl="1"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None for this lesson as it is the first of the school year.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Review these protocols before teaching. They are all introduced in this first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Fist-to-Five chart (Teacher Reference)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I Notice/I Wonder Note-Catcher </a:t>
            </a:r>
            <a:r>
              <a:rPr lang="en-US" sz="1200" b="0" i="0" u="none" strike="noStrike" cap="none" dirty="0">
                <a:solidFill>
                  <a:schemeClr val="dk1"/>
                </a:solidFill>
                <a:latin typeface="Calibri"/>
                <a:ea typeface="Calibri"/>
                <a:cs typeface="Calibri"/>
                <a:sym typeface="Calibri"/>
              </a:rPr>
              <a:t>(one per student and one to display)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(one per student and one to display) SAMPLE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Nonlinguistic Representations of Learning Target Vocabulary </a:t>
            </a:r>
            <a:r>
              <a:rPr lang="en-US" sz="1200" b="0" i="0" u="none" strike="noStrike" cap="none" dirty="0">
                <a:solidFill>
                  <a:schemeClr val="dk1"/>
                </a:solidFill>
                <a:latin typeface="Calibri"/>
                <a:ea typeface="Calibri"/>
                <a:cs typeface="Calibri"/>
                <a:sym typeface="Calibri"/>
              </a:rPr>
              <a:t>(Teacher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sentence starters for Think-Pair-Share </a:t>
            </a:r>
            <a:r>
              <a:rPr lang="en-US" sz="1200" b="0" i="0" u="none" strike="noStrike" cap="none" dirty="0">
                <a:solidFill>
                  <a:schemeClr val="dk1"/>
                </a:solidFill>
                <a:latin typeface="Calibri"/>
                <a:ea typeface="Calibri"/>
                <a:cs typeface="Calibri"/>
                <a:sym typeface="Calibri"/>
              </a:rPr>
              <a:t>(Teacher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Partner Talk Expectations Anchor Chart </a:t>
            </a:r>
            <a:r>
              <a:rPr lang="en-US" sz="1200" b="0" i="0" u="none" strike="noStrike" cap="none" dirty="0">
                <a:solidFill>
                  <a:schemeClr val="dk1"/>
                </a:solidFill>
                <a:latin typeface="Calibri"/>
                <a:ea typeface="Calibri"/>
                <a:cs typeface="Calibri"/>
                <a:sym typeface="Calibri"/>
              </a:rPr>
              <a:t>(new; teacher-created; see Closing and Assessment 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From your class roster, create two different sets of pairs of students that will often work together to read, think, talk, and write about </a:t>
            </a:r>
            <a:r>
              <a:rPr lang="en-US" sz="1200" b="0" i="1" u="none" strike="noStrike" cap="none" dirty="0">
                <a:solidFill>
                  <a:schemeClr val="dk1"/>
                </a:solidFill>
                <a:latin typeface="Calibri"/>
                <a:ea typeface="Calibri"/>
                <a:cs typeface="Calibri"/>
                <a:sym typeface="Calibri"/>
              </a:rPr>
              <a:t>A Long Walk to Water </a:t>
            </a:r>
            <a:r>
              <a:rPr lang="en-US" sz="1200" b="0" i="0" u="none" strike="noStrike" cap="none" dirty="0">
                <a:solidFill>
                  <a:schemeClr val="dk1"/>
                </a:solidFill>
                <a:latin typeface="Calibri"/>
                <a:ea typeface="Calibri"/>
                <a:cs typeface="Calibri"/>
                <a:sym typeface="Calibri"/>
              </a:rPr>
              <a:t>and other texts during this unit.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One set will be the pairs for “A Days”; the other set will be the pairs for “B Days.” For Lessons 1–3, students will be in their “A-Day” partnerships.</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Plan your seating chart around these pairs of students so grouping students is easy and doesn’t take time for everyone to move around.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After you know your students, make intentional groupings that support students in discussing texts and answering questions about text. Remember, heterogeneous groupings support students in discussing texts and answering questions about text.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In advance: Prepare seating charts arranged for “A-Day” and “B-Day” partnerships (see Unit 1 overview, Preparation and Materials, for details on this structure). </a:t>
            </a:r>
            <a:endParaRPr sz="1200" b="0" i="0" u="none" strike="noStrike" cap="none" dirty="0">
              <a:solidFill>
                <a:schemeClr val="dk1"/>
              </a:solidFill>
              <a:latin typeface="Calibri"/>
              <a:ea typeface="Calibri"/>
              <a:cs typeface="Calibri"/>
              <a:sym typeface="Calibri"/>
            </a:endParaRPr>
          </a:p>
        </p:txBody>
      </p:sp>
      <p:sp>
        <p:nvSpPr>
          <p:cNvPr id="100" name="Shape 100"/>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2245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Shape 10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Notice that the lesson is broken into chunks, including two work times, A and B.</a:t>
            </a:r>
            <a:r>
              <a:rPr lang="en-US" dirty="0"/>
              <a:t> </a:t>
            </a:r>
            <a:r>
              <a:rPr lang="en-US" sz="1200" b="0" i="0" u="none" strike="noStrike" cap="none" dirty="0">
                <a:solidFill>
                  <a:schemeClr val="dk1"/>
                </a:solidFill>
                <a:latin typeface="Calibri"/>
                <a:ea typeface="Calibri"/>
                <a:cs typeface="Calibri"/>
                <a:sym typeface="Calibri"/>
              </a:rPr>
              <a:t>All the lessons in the module will follow this pattern</a:t>
            </a:r>
            <a:r>
              <a:rPr lang="en-US" dirty="0"/>
              <a:t>:</a:t>
            </a:r>
            <a:endParaRPr dirty="0"/>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Opening – intro to the unit and to the idea of learning targets</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Engaging the Reader, Part I: Scenarios (10 minutes)</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Introducing Learning Targets (10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2"/>
            </a:pPr>
            <a:r>
              <a:rPr lang="en-US" sz="1200" b="0" i="0" u="none" strike="noStrike" cap="none" dirty="0">
                <a:solidFill>
                  <a:schemeClr val="dk1"/>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Engaging the Reader, Part II: Reading the Map (10 minutes)</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Reading First Section of Chapter 1: Getting the Gist in Reader’s Notes (10 minutes)</a:t>
            </a:r>
            <a:endParaRPr dirty="0"/>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3"/>
            </a:pPr>
            <a:r>
              <a:rPr lang="en-US" sz="1200" b="0" i="0" u="none" strike="noStrike" cap="none" dirty="0">
                <a:solidFill>
                  <a:schemeClr val="dk1"/>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Debrief: Revisiting Learning Targets and Creating Partner Discussion Criteria (5 minutes)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4"/>
            </a:pPr>
            <a:r>
              <a:rPr lang="en-US" sz="1200" b="0" i="0" u="none" strike="noStrike" cap="none" dirty="0">
                <a:solidFill>
                  <a:schemeClr val="dk1"/>
                </a:solidFill>
                <a:latin typeface="Calibri"/>
                <a:ea typeface="Calibri"/>
                <a:cs typeface="Calibri"/>
                <a:sym typeface="Calibri"/>
              </a:rPr>
              <a:t>Homework</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US" sz="1200" b="0" i="0" u="none" strike="noStrike" cap="none" dirty="0">
                <a:solidFill>
                  <a:schemeClr val="dk1"/>
                </a:solidFill>
                <a:latin typeface="Calibri"/>
                <a:ea typeface="Calibri"/>
                <a:cs typeface="Calibri"/>
                <a:sym typeface="Calibri"/>
              </a:rPr>
              <a:t>There is no homework for this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07" name="Shape 10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6269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Shape 113"/>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Review these protocols before teaching:</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Fist-to-Five chart (Teacher Reference)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I Notice/I Wonder Note-Catcher </a:t>
            </a:r>
            <a:r>
              <a:rPr lang="en-US" sz="1200" b="0" i="0" u="none" strike="noStrike" cap="none" dirty="0">
                <a:solidFill>
                  <a:schemeClr val="dk1"/>
                </a:solidFill>
                <a:latin typeface="Calibri"/>
                <a:ea typeface="Calibri"/>
                <a:cs typeface="Calibri"/>
                <a:sym typeface="Calibri"/>
              </a:rPr>
              <a:t>(one per student and one to display)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(one per student and one to display) SAMPLE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Nonlinguistic Representations of Learning Target Vocabulary </a:t>
            </a:r>
            <a:r>
              <a:rPr lang="en-US" sz="1200" b="0" i="0" u="none" strike="noStrike" cap="none" dirty="0">
                <a:solidFill>
                  <a:schemeClr val="dk1"/>
                </a:solidFill>
                <a:latin typeface="Calibri"/>
                <a:ea typeface="Calibri"/>
                <a:cs typeface="Calibri"/>
                <a:sym typeface="Calibri"/>
              </a:rPr>
              <a:t>(Teacher Reference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sentence starters for Think-Pair-Share </a:t>
            </a:r>
            <a:r>
              <a:rPr lang="en-US" sz="1200" b="0" i="0" u="none" strike="noStrike" cap="none" dirty="0">
                <a:solidFill>
                  <a:schemeClr val="dk1"/>
                </a:solidFill>
                <a:latin typeface="Calibri"/>
                <a:ea typeface="Calibri"/>
                <a:cs typeface="Calibri"/>
                <a:sym typeface="Calibri"/>
              </a:rPr>
              <a:t>(Teacher Reference)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Partner Talk Expectations Anchor Chart </a:t>
            </a:r>
            <a:r>
              <a:rPr lang="en-US" sz="1200" b="0" i="0" u="none" strike="noStrike" cap="none" dirty="0">
                <a:solidFill>
                  <a:schemeClr val="dk1"/>
                </a:solidFill>
                <a:latin typeface="Calibri"/>
                <a:ea typeface="Calibri"/>
                <a:cs typeface="Calibri"/>
                <a:sym typeface="Calibri"/>
              </a:rPr>
              <a:t>(new; teacher-created; see Closing and Assessment A)</a:t>
            </a:r>
            <a:endParaRPr sz="1200" b="0" i="0" u="none" strike="noStrike" cap="none" dirty="0">
              <a:solidFill>
                <a:schemeClr val="dk1"/>
              </a:solidFill>
              <a:latin typeface="Calibri"/>
              <a:ea typeface="Calibri"/>
              <a:cs typeface="Calibri"/>
              <a:sym typeface="Calibri"/>
            </a:endParaRPr>
          </a:p>
        </p:txBody>
      </p:sp>
      <p:sp>
        <p:nvSpPr>
          <p:cNvPr id="114" name="Shape 114"/>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860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Shape 12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21" name="Shape 12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1648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Shape 12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Teaching Notes</a:t>
            </a:r>
            <a:r>
              <a:rPr lang="en-US" sz="1200" i="0" u="none" strike="noStrike" cap="none">
                <a:solidFill>
                  <a:schemeClr val="dk1"/>
                </a:solidFill>
              </a:rPr>
              <a:t>:</a:t>
            </a:r>
            <a:r>
              <a:rPr lang="en-US"/>
              <a:t> </a:t>
            </a:r>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Today’s lesson may take up the full 100 minutes you have with your students. That may happen on  some of the other early lessons when many procedures are introduced and they are new to your students and you. This will get better!  </a:t>
            </a:r>
            <a:endParaRPr sz="1200" b="0" i="0" u="none" strike="noStrike" cap="none">
              <a:solidFill>
                <a:schemeClr val="dk1"/>
              </a:solidFill>
              <a:latin typeface="Calibri"/>
              <a:ea typeface="Calibri"/>
              <a:cs typeface="Calibri"/>
              <a:sym typeface="Calibri"/>
            </a:endParaRPr>
          </a:p>
        </p:txBody>
      </p:sp>
      <p:sp>
        <p:nvSpPr>
          <p:cNvPr id="128" name="Shape 12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6360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34" name="Shape 1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0017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1919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3ED7309C-C1EA-4A74-A976-67FFCD21C9C9}"/>
              </a:ext>
            </a:extLst>
          </p:cNvPr>
          <p:cNvPicPr>
            <a:picLocks noChangeAspect="1"/>
          </p:cNvPicPr>
          <p:nvPr userDrawn="1"/>
        </p:nvPicPr>
        <p:blipFill>
          <a:blip r:embed="rId12"/>
          <a:stretch>
            <a:fillRect/>
          </a:stretch>
        </p:blipFill>
        <p:spPr>
          <a:xfrm>
            <a:off x="10756557" y="6619189"/>
            <a:ext cx="762000" cy="142875"/>
          </a:xfrm>
          <a:prstGeom prst="rect">
            <a:avLst/>
          </a:prstGeom>
        </p:spPr>
      </p:pic>
      <p:pic>
        <p:nvPicPr>
          <p:cNvPr id="5" name="Picture 4">
            <a:extLst>
              <a:ext uri="{FF2B5EF4-FFF2-40B4-BE49-F238E27FC236}">
                <a16:creationId xmlns:a16="http://schemas.microsoft.com/office/drawing/2014/main" id="{2FA721F7-002C-4113-8BB8-736BA4E4F6E1}"/>
              </a:ext>
            </a:extLst>
          </p:cNvPr>
          <p:cNvPicPr>
            <a:picLocks noChangeAspect="1"/>
          </p:cNvPicPr>
          <p:nvPr userDrawn="1"/>
        </p:nvPicPr>
        <p:blipFill>
          <a:blip r:embed="rId13"/>
          <a:stretch>
            <a:fillRect/>
          </a:stretch>
        </p:blipFill>
        <p:spPr>
          <a:xfrm>
            <a:off x="5711705" y="6121100"/>
            <a:ext cx="768589" cy="640491"/>
          </a:xfrm>
          <a:prstGeom prst="rect">
            <a:avLst/>
          </a:prstGeom>
        </p:spPr>
      </p:pic>
      <p:pic>
        <p:nvPicPr>
          <p:cNvPr id="7" name="Picture 6">
            <a:extLst>
              <a:ext uri="{FF2B5EF4-FFF2-40B4-BE49-F238E27FC236}">
                <a16:creationId xmlns:a16="http://schemas.microsoft.com/office/drawing/2014/main" id="{856B7884-558A-4394-B79F-921672605574}"/>
              </a:ext>
            </a:extLst>
          </p:cNvPr>
          <p:cNvPicPr>
            <a:picLocks noChangeAspect="1"/>
          </p:cNvPicPr>
          <p:nvPr userDrawn="1"/>
        </p:nvPicPr>
        <p:blipFill>
          <a:blip r:embed="rId14"/>
          <a:stretch>
            <a:fillRect/>
          </a:stretch>
        </p:blipFill>
        <p:spPr>
          <a:xfrm>
            <a:off x="16609" y="62439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curriculum.eleducation.org/curriculum/ela/grade-7/module-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t>
            </a:r>
            <a:r>
              <a:rPr lang="en-US" sz="2000" i="0" u="none" strike="noStrike" cap="none">
                <a:solidFill>
                  <a:schemeClr val="dk1"/>
                </a:solidFill>
                <a:latin typeface="Century Gothic"/>
                <a:ea typeface="Century Gothic"/>
                <a:cs typeface="Century Gothic"/>
                <a:sym typeface="Century Gothic"/>
              </a:rPr>
              <a:t>approximately 50 </a:t>
            </a:r>
            <a:r>
              <a:rPr lang="en-US" sz="2000" i="0" u="none" strike="noStrike" cap="none" dirty="0">
                <a:solidFill>
                  <a:schemeClr val="dk1"/>
                </a:solidFill>
                <a:latin typeface="Century Gothic"/>
                <a:ea typeface="Century Gothic"/>
                <a:cs typeface="Century Gothic"/>
                <a:sym typeface="Century Gothic"/>
              </a:rPr>
              <a:t>- 100 minutes to complete. Most lessons will not be this long.</a:t>
            </a:r>
            <a:endParaRPr sz="200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is to introduce students to the concept of learning targets, and to participate in several protocols (shared partner conversation, Fist to Five, and I Notice, I Wonder). Students will also begin working with the text </a:t>
            </a:r>
            <a:r>
              <a:rPr lang="en-US" sz="2000" i="1" u="none" strike="noStrike" cap="none" dirty="0">
                <a:solidFill>
                  <a:schemeClr val="dk1"/>
                </a:solidFill>
                <a:latin typeface="Century Gothic"/>
                <a:ea typeface="Century Gothic"/>
                <a:cs typeface="Century Gothic"/>
                <a:sym typeface="Century Gothic"/>
              </a:rPr>
              <a:t>A Long Walk to Water.</a:t>
            </a:r>
            <a:endParaRPr sz="20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effectively participate in discussion with my classmates</a:t>
            </a:r>
            <a:r>
              <a:rPr lang="en-US" sz="2000" b="1" i="1"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determine the meaning of visual representations on a map.</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100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read for gist as we begin chapter 1 in </a:t>
            </a:r>
            <a:r>
              <a:rPr lang="en-US" sz="2000" b="1" i="1" u="none" strike="noStrike" cap="none" dirty="0">
                <a:solidFill>
                  <a:schemeClr val="dk1"/>
                </a:solidFill>
                <a:latin typeface="Century Gothic"/>
                <a:ea typeface="Century Gothic"/>
                <a:cs typeface="Century Gothic"/>
                <a:sym typeface="Century Gothic"/>
              </a:rPr>
              <a:t>A Long Walk to Water.</a:t>
            </a:r>
            <a:endParaRPr sz="20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title"/>
          </p:nvPr>
        </p:nvSpPr>
        <p:spPr>
          <a:xfrm>
            <a:off x="634482" y="274638"/>
            <a:ext cx="10399278" cy="1143000"/>
          </a:xfrm>
          <a:prstGeom prst="rect">
            <a:avLst/>
          </a:prstGeom>
          <a:noFill/>
          <a:ln>
            <a:noFill/>
          </a:ln>
        </p:spPr>
        <p:txBody>
          <a:bodyPr spcFirstLastPara="1" wrap="square" lIns="109710" tIns="54840" rIns="109710" bIns="54840" anchor="ctr" anchorCtr="0">
            <a:noAutofit/>
          </a:bodyPr>
          <a:lstStyle/>
          <a:p>
            <a:r>
              <a:rPr lang="en-US" sz="4080" dirty="0">
                <a:latin typeface="Century Gothic"/>
                <a:ea typeface="Century Gothic"/>
                <a:cs typeface="Century Gothic"/>
                <a:sym typeface="Century Gothic"/>
              </a:rPr>
              <a:t>Grade 7 Module 1 Overview</a:t>
            </a:r>
            <a:endParaRPr sz="4080" dirty="0">
              <a:latin typeface="Century Gothic"/>
              <a:ea typeface="Century Gothic"/>
              <a:cs typeface="Century Gothic"/>
              <a:sym typeface="Century Gothic"/>
            </a:endParaRPr>
          </a:p>
        </p:txBody>
      </p:sp>
      <p:sp>
        <p:nvSpPr>
          <p:cNvPr id="90" name="Google Shape;90;p13"/>
          <p:cNvSpPr txBox="1">
            <a:spLocks noGrp="1"/>
          </p:cNvSpPr>
          <p:nvPr>
            <p:ph type="body" idx="1"/>
          </p:nvPr>
        </p:nvSpPr>
        <p:spPr>
          <a:xfrm>
            <a:off x="1158240" y="1600200"/>
            <a:ext cx="9875520" cy="4525920"/>
          </a:xfrm>
          <a:prstGeom prst="rect">
            <a:avLst/>
          </a:prstGeom>
          <a:noFill/>
          <a:ln>
            <a:noFill/>
          </a:ln>
        </p:spPr>
        <p:txBody>
          <a:bodyPr spcFirstLastPara="1" wrap="square" lIns="109710" tIns="54840" rIns="109710" bIns="54840" anchor="t" anchorCtr="0">
            <a:noAutofit/>
          </a:bodyPr>
          <a:lstStyle/>
          <a:p>
            <a:pPr marL="0" indent="0">
              <a:spcBef>
                <a:spcPts val="0"/>
              </a:spcBef>
              <a:buSzPts val="1900"/>
              <a:buNone/>
            </a:pPr>
            <a:endParaRPr sz="2280">
              <a:latin typeface="Calibri"/>
              <a:ea typeface="Calibri"/>
              <a:cs typeface="Calibri"/>
              <a:sym typeface="Calibri"/>
            </a:endParaRPr>
          </a:p>
          <a:p>
            <a:pPr marL="0" indent="0">
              <a:spcBef>
                <a:spcPts val="768"/>
              </a:spcBef>
              <a:buSzPts val="3200"/>
              <a:buNone/>
            </a:pPr>
            <a:endParaRPr sz="3840">
              <a:latin typeface="Calibri"/>
              <a:ea typeface="Calibri"/>
              <a:cs typeface="Calibri"/>
              <a:sym typeface="Calibri"/>
            </a:endParaRPr>
          </a:p>
        </p:txBody>
      </p:sp>
      <p:sp>
        <p:nvSpPr>
          <p:cNvPr id="91" name="Google Shape;91;p13"/>
          <p:cNvSpPr txBox="1"/>
          <p:nvPr/>
        </p:nvSpPr>
        <p:spPr>
          <a:xfrm>
            <a:off x="1158240" y="1447800"/>
            <a:ext cx="9875520" cy="4525920"/>
          </a:xfrm>
          <a:prstGeom prst="rect">
            <a:avLst/>
          </a:prstGeom>
          <a:noFill/>
          <a:ln>
            <a:noFill/>
          </a:ln>
        </p:spPr>
        <p:txBody>
          <a:bodyPr spcFirstLastPara="1" wrap="square" lIns="109710" tIns="54840" rIns="109710" bIns="54840" anchor="t" anchorCtr="0">
            <a:noAutofit/>
          </a:bodyPr>
          <a:lstStyle/>
          <a:p>
            <a:pPr>
              <a:buClr>
                <a:schemeClr val="dk1"/>
              </a:buClr>
              <a:buSzPts val="3200"/>
            </a:pPr>
            <a:r>
              <a:rPr lang="en-US" sz="3840">
                <a:solidFill>
                  <a:schemeClr val="dk1"/>
                </a:solidFill>
                <a:latin typeface="Calibri"/>
                <a:ea typeface="Calibri"/>
                <a:cs typeface="Calibri"/>
                <a:sym typeface="Calibri"/>
              </a:rPr>
              <a:t>	</a:t>
            </a:r>
            <a:endParaRPr sz="1680"/>
          </a:p>
          <a:p>
            <a:pPr>
              <a:spcBef>
                <a:spcPts val="768"/>
              </a:spcBef>
              <a:buClr>
                <a:schemeClr val="dk1"/>
              </a:buClr>
              <a:buSzPts val="3200"/>
            </a:pPr>
            <a:endParaRPr sz="3840">
              <a:solidFill>
                <a:schemeClr val="dk1"/>
              </a:solidFill>
              <a:latin typeface="Calibri"/>
              <a:ea typeface="Calibri"/>
              <a:cs typeface="Calibri"/>
              <a:sym typeface="Calibri"/>
            </a:endParaRPr>
          </a:p>
          <a:p>
            <a:pPr>
              <a:spcBef>
                <a:spcPts val="768"/>
              </a:spcBef>
              <a:buClr>
                <a:schemeClr val="dk1"/>
              </a:buClr>
              <a:buSzPts val="3200"/>
            </a:pPr>
            <a:endParaRPr sz="3840">
              <a:solidFill>
                <a:schemeClr val="dk1"/>
              </a:solidFill>
              <a:latin typeface="Calibri"/>
              <a:ea typeface="Calibri"/>
              <a:cs typeface="Calibri"/>
              <a:sym typeface="Calibri"/>
            </a:endParaRPr>
          </a:p>
          <a:p>
            <a:pPr>
              <a:spcBef>
                <a:spcPts val="768"/>
              </a:spcBef>
              <a:buClr>
                <a:schemeClr val="dk1"/>
              </a:buClr>
              <a:buSzPts val="3200"/>
            </a:pPr>
            <a:endParaRPr sz="3840">
              <a:solidFill>
                <a:schemeClr val="dk1"/>
              </a:solidFill>
              <a:latin typeface="Calibri"/>
              <a:ea typeface="Calibri"/>
              <a:cs typeface="Calibri"/>
              <a:sym typeface="Calibri"/>
            </a:endParaRPr>
          </a:p>
        </p:txBody>
      </p:sp>
      <p:sp>
        <p:nvSpPr>
          <p:cNvPr id="92" name="Google Shape;92;p13"/>
          <p:cNvSpPr txBox="1"/>
          <p:nvPr/>
        </p:nvSpPr>
        <p:spPr>
          <a:xfrm>
            <a:off x="634482" y="1447800"/>
            <a:ext cx="10532478" cy="4525920"/>
          </a:xfrm>
          <a:prstGeom prst="rect">
            <a:avLst/>
          </a:prstGeom>
          <a:noFill/>
          <a:ln>
            <a:noFill/>
          </a:ln>
        </p:spPr>
        <p:txBody>
          <a:bodyPr spcFirstLastPara="1" wrap="square" lIns="109710" tIns="54840" rIns="109710" bIns="54840" anchor="t" anchorCtr="0">
            <a:noAutofit/>
          </a:bodyPr>
          <a:lstStyle/>
          <a:p>
            <a:pPr>
              <a:lnSpc>
                <a:spcPct val="80000"/>
              </a:lnSpc>
              <a:buClr>
                <a:schemeClr val="dk1"/>
              </a:buClr>
              <a:buSzPts val="1520"/>
            </a:pPr>
            <a:r>
              <a:rPr lang="en-US" sz="1700" dirty="0">
                <a:solidFill>
                  <a:schemeClr val="dk1"/>
                </a:solidFill>
                <a:latin typeface="Century Gothic"/>
                <a:ea typeface="Century Gothic"/>
                <a:cs typeface="Century Gothic"/>
                <a:sym typeface="Century Gothic"/>
              </a:rPr>
              <a:t>In this module, students use their reading, listening, speaking, writing and thinking skills to explore the challenging experiences of people of Southern Sudan during and after the Second Sudanese Civil War. You may have Sundanese refugees in your classroom – be sensitive to their needs.  You may find that they are interested in sharing their experiences (or the experiences of their family members) or anxious about this topic.  Students build proficiency in using textual evidence to support ideas in their writing by reading and writing about the novel </a:t>
            </a:r>
            <a:r>
              <a:rPr lang="en-US" sz="1700" i="1" dirty="0">
                <a:solidFill>
                  <a:schemeClr val="dk1"/>
                </a:solidFill>
                <a:latin typeface="Century Gothic"/>
                <a:ea typeface="Century Gothic"/>
                <a:cs typeface="Century Gothic"/>
                <a:sym typeface="Century Gothic"/>
              </a:rPr>
              <a:t>A Long Walk to Water </a:t>
            </a:r>
            <a:r>
              <a:rPr lang="en-US" sz="1700" dirty="0">
                <a:solidFill>
                  <a:schemeClr val="dk1"/>
                </a:solidFill>
                <a:latin typeface="Century Gothic"/>
                <a:ea typeface="Century Gothic"/>
                <a:cs typeface="Century Gothic"/>
                <a:sym typeface="Century Gothic"/>
              </a:rPr>
              <a:t>and several short, related texts. At the end of the module they craft a two-voice poem, comparing and contrasting the points of view of the novel’s two main characters.</a:t>
            </a:r>
            <a:endParaRPr sz="1700" dirty="0">
              <a:latin typeface="Century Gothic"/>
              <a:ea typeface="Century Gothic"/>
              <a:cs typeface="Century Gothic"/>
              <a:sym typeface="Century Gothic"/>
            </a:endParaRPr>
          </a:p>
          <a:p>
            <a:pPr>
              <a:lnSpc>
                <a:spcPct val="80000"/>
              </a:lnSpc>
              <a:spcBef>
                <a:spcPts val="365"/>
              </a:spcBef>
              <a:buClr>
                <a:schemeClr val="dk1"/>
              </a:buClr>
              <a:buSzPts val="1520"/>
            </a:pPr>
            <a:endParaRPr sz="1700" dirty="0">
              <a:solidFill>
                <a:schemeClr val="dk1"/>
              </a:solidFill>
              <a:latin typeface="Century Gothic"/>
              <a:ea typeface="Century Gothic"/>
              <a:cs typeface="Century Gothic"/>
              <a:sym typeface="Century Gothic"/>
            </a:endParaRPr>
          </a:p>
          <a:p>
            <a:pPr>
              <a:lnSpc>
                <a:spcPct val="80000"/>
              </a:lnSpc>
              <a:spcBef>
                <a:spcPts val="365"/>
              </a:spcBef>
              <a:buClr>
                <a:schemeClr val="dk1"/>
              </a:buClr>
              <a:buSzPts val="1520"/>
            </a:pPr>
            <a:r>
              <a:rPr lang="en-US" sz="1700" dirty="0">
                <a:solidFill>
                  <a:schemeClr val="dk1"/>
                </a:solidFill>
                <a:latin typeface="Century Gothic"/>
                <a:ea typeface="Century Gothic"/>
                <a:cs typeface="Century Gothic"/>
                <a:sym typeface="Century Gothic"/>
              </a:rPr>
              <a:t>This module provides students with the opportunity to think about the following guiding questions:</a:t>
            </a:r>
            <a:endParaRPr sz="1700" dirty="0">
              <a:solidFill>
                <a:schemeClr val="dk1"/>
              </a:solidFill>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How do individuals survive in challenging environments? </a:t>
            </a:r>
            <a:endParaRPr sz="1700" dirty="0">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How do culture, time, and place influence the development of identity? </a:t>
            </a:r>
            <a:endParaRPr sz="1700" dirty="0">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How does reading from different texts about the same topic build our understanding? </a:t>
            </a:r>
            <a:endParaRPr sz="1700" dirty="0">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What are the ways that an author can juxtapose two characters? </a:t>
            </a:r>
            <a:endParaRPr sz="1700" dirty="0">
              <a:latin typeface="Century Gothic"/>
              <a:ea typeface="Century Gothic"/>
              <a:cs typeface="Century Gothic"/>
              <a:sym typeface="Century Gothic"/>
            </a:endParaRPr>
          </a:p>
          <a:p>
            <a:pPr>
              <a:lnSpc>
                <a:spcPct val="80000"/>
              </a:lnSpc>
              <a:spcBef>
                <a:spcPts val="365"/>
              </a:spcBef>
              <a:buClr>
                <a:schemeClr val="dk1"/>
              </a:buClr>
              <a:buSzPts val="1520"/>
            </a:pPr>
            <a:endParaRPr sz="1700" dirty="0">
              <a:solidFill>
                <a:schemeClr val="dk1"/>
              </a:solidFill>
              <a:latin typeface="Century Gothic"/>
              <a:ea typeface="Century Gothic"/>
              <a:cs typeface="Century Gothic"/>
              <a:sym typeface="Century Gothic"/>
            </a:endParaRPr>
          </a:p>
          <a:p>
            <a:pPr>
              <a:lnSpc>
                <a:spcPct val="80000"/>
              </a:lnSpc>
              <a:spcBef>
                <a:spcPts val="365"/>
              </a:spcBef>
              <a:buClr>
                <a:schemeClr val="dk1"/>
              </a:buClr>
              <a:buSzPts val="1520"/>
            </a:pPr>
            <a:r>
              <a:rPr lang="en-US" sz="1700" dirty="0">
                <a:solidFill>
                  <a:schemeClr val="dk1"/>
                </a:solidFill>
                <a:latin typeface="Century Gothic"/>
                <a:ea typeface="Century Gothic"/>
                <a:cs typeface="Century Gothic"/>
                <a:sym typeface="Century Gothic"/>
              </a:rPr>
              <a:t>This module was designed to focus on the following big ideas:	</a:t>
            </a:r>
            <a:endParaRPr sz="1700" dirty="0">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Individual survival in challenging environments requires both physical and emotional resources. </a:t>
            </a:r>
            <a:endParaRPr sz="1700" dirty="0">
              <a:latin typeface="Century Gothic"/>
              <a:ea typeface="Century Gothic"/>
              <a:cs typeface="Century Gothic"/>
              <a:sym typeface="Century Gothic"/>
            </a:endParaRPr>
          </a:p>
          <a:p>
            <a:pPr marL="548640" indent="-381000">
              <a:buSzPts val="1400"/>
              <a:buFont typeface="Century Gothic"/>
              <a:buChar char="●"/>
            </a:pPr>
            <a:r>
              <a:rPr lang="en-US" sz="1700" dirty="0">
                <a:latin typeface="Century Gothic"/>
                <a:ea typeface="Century Gothic"/>
                <a:cs typeface="Century Gothic"/>
                <a:sym typeface="Century Gothic"/>
              </a:rPr>
              <a:t>Using informational writing about a historical time, place, or people enriches our understanding of a fictional portrayal of the same time period or events. </a:t>
            </a:r>
            <a:endParaRPr sz="17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783830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4"/>
          <p:cNvSpPr txBox="1">
            <a:spLocks noGrp="1"/>
          </p:cNvSpPr>
          <p:nvPr>
            <p:ph type="title"/>
          </p:nvPr>
        </p:nvSpPr>
        <p:spPr>
          <a:xfrm>
            <a:off x="653143" y="274638"/>
            <a:ext cx="10380617" cy="1143000"/>
          </a:xfrm>
          <a:prstGeom prst="rect">
            <a:avLst/>
          </a:prstGeom>
          <a:noFill/>
          <a:ln>
            <a:noFill/>
          </a:ln>
        </p:spPr>
        <p:txBody>
          <a:bodyPr spcFirstLastPara="1" wrap="square" lIns="109710" tIns="54840" rIns="109710" bIns="54840" anchor="ctr" anchorCtr="0">
            <a:noAutofit/>
          </a:bodyPr>
          <a:lstStyle/>
          <a:p>
            <a:r>
              <a:rPr lang="en-US" sz="4080" dirty="0">
                <a:latin typeface="Century Gothic"/>
                <a:ea typeface="Century Gothic"/>
                <a:cs typeface="Century Gothic"/>
                <a:sym typeface="Century Gothic"/>
              </a:rPr>
              <a:t>Grade 7 Module 1 Unit 1 Overview</a:t>
            </a:r>
            <a:endParaRPr sz="4080" dirty="0">
              <a:latin typeface="Century Gothic"/>
              <a:ea typeface="Century Gothic"/>
              <a:cs typeface="Century Gothic"/>
              <a:sym typeface="Century Gothic"/>
            </a:endParaRPr>
          </a:p>
        </p:txBody>
      </p:sp>
      <p:sp>
        <p:nvSpPr>
          <p:cNvPr id="99" name="Google Shape;99;p14"/>
          <p:cNvSpPr txBox="1">
            <a:spLocks noGrp="1"/>
          </p:cNvSpPr>
          <p:nvPr>
            <p:ph type="body" idx="1"/>
          </p:nvPr>
        </p:nvSpPr>
        <p:spPr>
          <a:xfrm>
            <a:off x="653143" y="1417638"/>
            <a:ext cx="10547657" cy="4525920"/>
          </a:xfrm>
          <a:prstGeom prst="rect">
            <a:avLst/>
          </a:prstGeom>
          <a:noFill/>
          <a:ln>
            <a:noFill/>
          </a:ln>
        </p:spPr>
        <p:txBody>
          <a:bodyPr spcFirstLastPara="1" wrap="square" lIns="109710" tIns="54840" rIns="109710" bIns="54840" anchor="t" anchorCtr="0">
            <a:noAutofit/>
          </a:bodyPr>
          <a:lstStyle/>
          <a:p>
            <a:pPr marL="0" indent="0">
              <a:lnSpc>
                <a:spcPct val="80000"/>
              </a:lnSpc>
              <a:spcBef>
                <a:spcPts val="0"/>
              </a:spcBef>
              <a:buSzPts val="1520"/>
              <a:buNone/>
            </a:pPr>
            <a:r>
              <a:rPr lang="en-US" sz="1900" dirty="0">
                <a:latin typeface="Century Gothic"/>
                <a:ea typeface="Century Gothic"/>
                <a:cs typeface="Century Gothic"/>
                <a:sym typeface="Century Gothic"/>
              </a:rPr>
              <a:t>In Unit 1, students begin the novel </a:t>
            </a:r>
            <a:r>
              <a:rPr lang="en-US" sz="1900" i="1" dirty="0">
                <a:latin typeface="Century Gothic"/>
                <a:ea typeface="Century Gothic"/>
                <a:cs typeface="Century Gothic"/>
                <a:sym typeface="Century Gothic"/>
              </a:rPr>
              <a:t>A Long Walk to Water </a:t>
            </a:r>
            <a:r>
              <a:rPr lang="en-US" sz="1900" dirty="0">
                <a:latin typeface="Century Gothic"/>
                <a:ea typeface="Century Gothic"/>
                <a:cs typeface="Century Gothic"/>
                <a:sym typeface="Century Gothic"/>
              </a:rPr>
              <a:t>(720L) by Linda Sue Park. Students will read closely to practice citing evidence and drawing inferences from this compelling text as they begin to analyze and contrast the points of view of the two central characters, </a:t>
            </a:r>
            <a:r>
              <a:rPr lang="en-US" sz="1900" dirty="0" err="1">
                <a:latin typeface="Century Gothic"/>
                <a:ea typeface="Century Gothic"/>
                <a:cs typeface="Century Gothic"/>
                <a:sym typeface="Century Gothic"/>
              </a:rPr>
              <a:t>Salva</a:t>
            </a:r>
            <a:r>
              <a:rPr lang="en-US" sz="1900" dirty="0">
                <a:latin typeface="Century Gothic"/>
                <a:ea typeface="Century Gothic"/>
                <a:cs typeface="Century Gothic"/>
                <a:sym typeface="Century Gothic"/>
              </a:rPr>
              <a:t> and Nya. They also will read informational text to gather evidence on the perspectives of the Dinka and Nuer tribes of Southern Sudan.</a:t>
            </a:r>
            <a:endParaRPr sz="1900" dirty="0">
              <a:latin typeface="Century Gothic"/>
              <a:ea typeface="Century Gothic"/>
              <a:cs typeface="Century Gothic"/>
              <a:sym typeface="Century Gothic"/>
            </a:endParaRPr>
          </a:p>
          <a:p>
            <a:pPr marL="0" indent="0">
              <a:lnSpc>
                <a:spcPct val="80000"/>
              </a:lnSpc>
              <a:spcBef>
                <a:spcPts val="365"/>
              </a:spcBef>
              <a:buSzPts val="1520"/>
              <a:buNone/>
            </a:pPr>
            <a:endParaRPr sz="1900" dirty="0">
              <a:latin typeface="Century Gothic"/>
              <a:ea typeface="Century Gothic"/>
              <a:cs typeface="Century Gothic"/>
              <a:sym typeface="Century Gothic"/>
            </a:endParaRPr>
          </a:p>
          <a:p>
            <a:pPr marL="0" indent="0">
              <a:lnSpc>
                <a:spcPct val="80000"/>
              </a:lnSpc>
              <a:spcBef>
                <a:spcPts val="365"/>
              </a:spcBef>
              <a:buSzPts val="1520"/>
              <a:buNone/>
            </a:pPr>
            <a:r>
              <a:rPr lang="en-US" sz="1900" dirty="0">
                <a:latin typeface="Century Gothic"/>
                <a:ea typeface="Century Gothic"/>
                <a:cs typeface="Century Gothic"/>
                <a:sym typeface="Century Gothic"/>
              </a:rPr>
              <a:t>This unit provides students with the opportunity to think about the following guiding questions:</a:t>
            </a:r>
            <a:endParaRPr sz="1900" dirty="0">
              <a:latin typeface="Century Gothic"/>
              <a:ea typeface="Century Gothic"/>
              <a:cs typeface="Century Gothic"/>
              <a:sym typeface="Century Gothic"/>
            </a:endParaRPr>
          </a:p>
          <a:p>
            <a:pPr marL="548640" indent="-381000">
              <a:spcBef>
                <a:spcPts val="768"/>
              </a:spcBef>
              <a:buSzPts val="1400"/>
              <a:buFont typeface="Century Gothic"/>
              <a:buChar char="•"/>
            </a:pPr>
            <a:r>
              <a:rPr lang="en-US" sz="1900" dirty="0">
                <a:latin typeface="Century Gothic"/>
                <a:ea typeface="Century Gothic"/>
                <a:cs typeface="Century Gothic"/>
                <a:sym typeface="Century Gothic"/>
              </a:rPr>
              <a:t>How do individuals survive in challenging environments? </a:t>
            </a:r>
            <a:endParaRPr sz="1900" dirty="0">
              <a:latin typeface="Century Gothic"/>
              <a:ea typeface="Century Gothic"/>
              <a:cs typeface="Century Gothic"/>
              <a:sym typeface="Century Gothic"/>
            </a:endParaRPr>
          </a:p>
          <a:p>
            <a:pPr marL="548640" indent="-381000">
              <a:spcBef>
                <a:spcPts val="0"/>
              </a:spcBef>
              <a:buSzPts val="1400"/>
              <a:buFont typeface="Century Gothic"/>
              <a:buChar char="•"/>
            </a:pPr>
            <a:r>
              <a:rPr lang="en-US" sz="1900" dirty="0">
                <a:latin typeface="Century Gothic"/>
                <a:ea typeface="Century Gothic"/>
                <a:cs typeface="Century Gothic"/>
                <a:sym typeface="Century Gothic"/>
              </a:rPr>
              <a:t>How do culture, time, and place influence the development of identity? </a:t>
            </a:r>
            <a:endParaRPr sz="1900" dirty="0">
              <a:latin typeface="Century Gothic"/>
              <a:ea typeface="Century Gothic"/>
              <a:cs typeface="Century Gothic"/>
              <a:sym typeface="Century Gothic"/>
            </a:endParaRPr>
          </a:p>
          <a:p>
            <a:pPr marL="548640" indent="-381000">
              <a:spcBef>
                <a:spcPts val="0"/>
              </a:spcBef>
              <a:buSzPts val="1400"/>
              <a:buFont typeface="Century Gothic"/>
              <a:buChar char="•"/>
            </a:pPr>
            <a:r>
              <a:rPr lang="en-US" sz="1900" dirty="0">
                <a:latin typeface="Century Gothic"/>
                <a:ea typeface="Century Gothic"/>
                <a:cs typeface="Century Gothic"/>
                <a:sym typeface="Century Gothic"/>
              </a:rPr>
              <a:t>How does reading from different texts about the same topic build our understanding? </a:t>
            </a:r>
            <a:endParaRPr sz="1900" dirty="0">
              <a:latin typeface="Century Gothic"/>
              <a:ea typeface="Century Gothic"/>
              <a:cs typeface="Century Gothic"/>
              <a:sym typeface="Century Gothic"/>
            </a:endParaRPr>
          </a:p>
          <a:p>
            <a:pPr marL="548640" indent="-381000">
              <a:spcBef>
                <a:spcPts val="0"/>
              </a:spcBef>
              <a:buSzPts val="1400"/>
              <a:buFont typeface="Century Gothic"/>
              <a:buChar char="•"/>
            </a:pPr>
            <a:r>
              <a:rPr lang="en-US" sz="1900" dirty="0">
                <a:latin typeface="Century Gothic"/>
                <a:ea typeface="Century Gothic"/>
                <a:cs typeface="Century Gothic"/>
                <a:sym typeface="Century Gothic"/>
              </a:rPr>
              <a:t>What are the ways that an author can juxtapose two characters? </a:t>
            </a:r>
            <a:endParaRPr sz="1900" dirty="0">
              <a:latin typeface="Century Gothic"/>
              <a:ea typeface="Century Gothic"/>
              <a:cs typeface="Century Gothic"/>
              <a:sym typeface="Century Gothic"/>
            </a:endParaRPr>
          </a:p>
          <a:p>
            <a:pPr marL="0" indent="0">
              <a:lnSpc>
                <a:spcPct val="80000"/>
              </a:lnSpc>
              <a:spcBef>
                <a:spcPts val="365"/>
              </a:spcBef>
              <a:buSzPts val="1520"/>
              <a:buNone/>
            </a:pPr>
            <a:endParaRPr sz="1900" dirty="0">
              <a:latin typeface="Century Gothic"/>
              <a:ea typeface="Century Gothic"/>
              <a:cs typeface="Century Gothic"/>
              <a:sym typeface="Century Gothic"/>
            </a:endParaRPr>
          </a:p>
          <a:p>
            <a:pPr marL="0" indent="0">
              <a:lnSpc>
                <a:spcPct val="80000"/>
              </a:lnSpc>
              <a:spcBef>
                <a:spcPts val="365"/>
              </a:spcBef>
              <a:buSzPts val="1520"/>
              <a:buNone/>
            </a:pPr>
            <a:r>
              <a:rPr lang="en-US" sz="1900" dirty="0">
                <a:latin typeface="Century Gothic"/>
                <a:ea typeface="Century Gothic"/>
                <a:cs typeface="Century Gothic"/>
                <a:sym typeface="Century Gothic"/>
              </a:rPr>
              <a:t>This unit was designed to focus on the following big ideas:	</a:t>
            </a:r>
            <a:endParaRPr sz="1900" dirty="0">
              <a:latin typeface="Century Gothic"/>
              <a:ea typeface="Century Gothic"/>
              <a:cs typeface="Century Gothic"/>
              <a:sym typeface="Century Gothic"/>
            </a:endParaRPr>
          </a:p>
          <a:p>
            <a:pPr marL="548640" indent="-381000">
              <a:spcBef>
                <a:spcPts val="768"/>
              </a:spcBef>
              <a:buSzPts val="1400"/>
              <a:buFont typeface="Century Gothic"/>
              <a:buChar char="•"/>
            </a:pPr>
            <a:r>
              <a:rPr lang="en-US" sz="1900" dirty="0">
                <a:latin typeface="Century Gothic"/>
                <a:ea typeface="Century Gothic"/>
                <a:cs typeface="Century Gothic"/>
                <a:sym typeface="Century Gothic"/>
              </a:rPr>
              <a:t>Individual survival in challenging environments requires both physical and emotional resources. </a:t>
            </a:r>
            <a:endParaRPr sz="1900" dirty="0">
              <a:latin typeface="Century Gothic"/>
              <a:ea typeface="Century Gothic"/>
              <a:cs typeface="Century Gothic"/>
              <a:sym typeface="Century Gothic"/>
            </a:endParaRPr>
          </a:p>
          <a:p>
            <a:pPr marL="548640" indent="-381000">
              <a:spcBef>
                <a:spcPts val="0"/>
              </a:spcBef>
              <a:buSzPts val="1400"/>
              <a:buFont typeface="Century Gothic"/>
              <a:buChar char="•"/>
            </a:pPr>
            <a:r>
              <a:rPr lang="en-US" sz="1900" dirty="0">
                <a:latin typeface="Century Gothic"/>
                <a:ea typeface="Century Gothic"/>
                <a:cs typeface="Century Gothic"/>
                <a:sym typeface="Century Gothic"/>
              </a:rPr>
              <a:t>Using informational writing about a historical time, place, or people enriches our understanding of a fictional portrayal of the same time period or events.</a:t>
            </a:r>
            <a:endParaRPr sz="19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978117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a:t>
            </a:r>
            <a:endParaRPr sz="5600" b="1"/>
          </a:p>
        </p:txBody>
      </p:sp>
      <p:pic>
        <p:nvPicPr>
          <p:cNvPr id="3" name="Picture 2">
            <a:extLst>
              <a:ext uri="{FF2B5EF4-FFF2-40B4-BE49-F238E27FC236}">
                <a16:creationId xmlns:a16="http://schemas.microsoft.com/office/drawing/2014/main" id="{70BE5827-857A-4B54-9E3C-99D82D9F810E}"/>
              </a:ext>
            </a:extLst>
          </p:cNvPr>
          <p:cNvPicPr>
            <a:picLocks noChangeAspect="1"/>
          </p:cNvPicPr>
          <p:nvPr/>
        </p:nvPicPr>
        <p:blipFill>
          <a:blip r:embed="rId3"/>
          <a:stretch>
            <a:fillRect/>
          </a:stretch>
        </p:blipFill>
        <p:spPr>
          <a:xfrm>
            <a:off x="4767178" y="640247"/>
            <a:ext cx="2657644" cy="122144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50" name="Shape 150"/>
          <p:cNvSpPr txBox="1">
            <a:spLocks noGrp="1"/>
          </p:cNvSpPr>
          <p:nvPr>
            <p:ph type="subTitle" idx="1"/>
          </p:nvPr>
        </p:nvSpPr>
        <p:spPr>
          <a:xfrm>
            <a:off x="869795" y="1722431"/>
            <a:ext cx="104841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Today we’re beginning a long-term study of a new topic. You will do a lot of this work with a partner. You will have one partner on certain days, and a different partner on other days. </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 as we begin our long term study: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i="0" u="none" strike="noStrike" cap="none">
                <a:solidFill>
                  <a:schemeClr val="dk1"/>
                </a:solidFill>
                <a:latin typeface="Century Gothic"/>
                <a:ea typeface="Century Gothic"/>
                <a:cs typeface="Century Gothic"/>
                <a:sym typeface="Century Gothic"/>
              </a:rPr>
              <a:t>learn what learning targets are and how to work with them</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i="0" u="none" strike="noStrike" cap="none">
                <a:solidFill>
                  <a:schemeClr val="dk1"/>
                </a:solidFill>
                <a:latin typeface="Century Gothic"/>
                <a:ea typeface="Century Gothic"/>
                <a:cs typeface="Century Gothic"/>
                <a:sym typeface="Century Gothic"/>
              </a:rPr>
              <a:t>read the map of the setting for </a:t>
            </a:r>
            <a:r>
              <a:rPr lang="en-US" i="1" u="none" strike="noStrike" cap="none">
                <a:solidFill>
                  <a:schemeClr val="dk1"/>
                </a:solidFill>
                <a:latin typeface="Century Gothic"/>
                <a:ea typeface="Century Gothic"/>
                <a:cs typeface="Century Gothic"/>
                <a:sym typeface="Century Gothic"/>
              </a:rPr>
              <a:t>A Long Walk to Water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Clr>
                <a:schemeClr val="dk1"/>
              </a:buClr>
              <a:buSzPts val="2400"/>
              <a:buFont typeface="Century Gothic"/>
              <a:buChar char="●"/>
            </a:pPr>
            <a:r>
              <a:rPr lang="en-US" i="0" u="none" strike="noStrike" cap="none">
                <a:solidFill>
                  <a:schemeClr val="dk1"/>
                </a:solidFill>
                <a:latin typeface="Century Gothic"/>
                <a:ea typeface="Century Gothic"/>
                <a:cs typeface="Century Gothic"/>
                <a:sym typeface="Century Gothic"/>
              </a:rPr>
              <a:t>begin reading </a:t>
            </a:r>
            <a:r>
              <a:rPr lang="en-US" i="1" u="none" strike="noStrike" cap="none">
                <a:solidFill>
                  <a:schemeClr val="dk1"/>
                </a:solidFill>
                <a:latin typeface="Century Gothic"/>
                <a:ea typeface="Century Gothic"/>
                <a:cs typeface="Century Gothic"/>
                <a:sym typeface="Century Gothic"/>
              </a:rPr>
              <a:t>A Long Walk to Water</a:t>
            </a:r>
            <a:endParaRPr i="0" u="none" strike="noStrike" cap="none">
              <a:solidFill>
                <a:schemeClr val="dk1"/>
              </a:solidFill>
              <a:latin typeface="Century Gothic"/>
              <a:ea typeface="Century Gothic"/>
              <a:cs typeface="Century Gothic"/>
              <a:sym typeface="Century Gothic"/>
            </a:endParaRPr>
          </a:p>
        </p:txBody>
      </p:sp>
      <p:pic>
        <p:nvPicPr>
          <p:cNvPr id="151" name="Shape 15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693225" y="500050"/>
            <a:ext cx="101055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i="0" u="none" strike="noStrike" cap="none">
                <a:solidFill>
                  <a:schemeClr val="dk1"/>
                </a:solidFill>
                <a:latin typeface="Century Gothic"/>
                <a:ea typeface="Century Gothic"/>
                <a:cs typeface="Century Gothic"/>
                <a:sym typeface="Century Gothic"/>
              </a:rPr>
              <a:t>In a minute</a:t>
            </a:r>
            <a:r>
              <a:rPr lang="en-US" sz="3000" b="1" i="0" u="none" strike="noStrike" cap="none">
                <a:solidFill>
                  <a:schemeClr val="dk1"/>
                </a:solidFill>
                <a:latin typeface="Century Gothic"/>
                <a:ea typeface="Century Gothic"/>
                <a:cs typeface="Century Gothic"/>
                <a:sym typeface="Century Gothic"/>
              </a:rPr>
              <a:t>, </a:t>
            </a:r>
            <a:r>
              <a:rPr lang="en-US" sz="3000" i="0" u="none" strike="noStrike" cap="none">
                <a:solidFill>
                  <a:schemeClr val="dk1"/>
                </a:solidFill>
                <a:latin typeface="Century Gothic"/>
                <a:ea typeface="Century Gothic"/>
                <a:cs typeface="Century Gothic"/>
                <a:sym typeface="Century Gothic"/>
              </a:rPr>
              <a:t>you’re going to read and discuss some scenarios. These will help you as you read </a:t>
            </a:r>
            <a:r>
              <a:rPr lang="en-US" sz="3000" i="1" u="none" strike="noStrike" cap="none">
                <a:solidFill>
                  <a:schemeClr val="dk1"/>
                </a:solidFill>
                <a:latin typeface="Century Gothic"/>
                <a:ea typeface="Century Gothic"/>
                <a:cs typeface="Century Gothic"/>
                <a:sym typeface="Century Gothic"/>
              </a:rPr>
              <a:t>A Long Walk to Water.</a:t>
            </a:r>
            <a:endParaRPr sz="3000" i="0" u="none" strike="noStrike" cap="none">
              <a:solidFill>
                <a:schemeClr val="dk1"/>
              </a:solidFill>
              <a:latin typeface="Century Gothic"/>
              <a:ea typeface="Century Gothic"/>
              <a:cs typeface="Century Gothic"/>
              <a:sym typeface="Century Gothic"/>
            </a:endParaRPr>
          </a:p>
        </p:txBody>
      </p:sp>
      <p:sp>
        <p:nvSpPr>
          <p:cNvPr id="158" name="Shape 158"/>
          <p:cNvSpPr txBox="1">
            <a:spLocks noGrp="1"/>
          </p:cNvSpPr>
          <p:nvPr>
            <p:ph type="body" idx="1"/>
          </p:nvPr>
        </p:nvSpPr>
        <p:spPr>
          <a:xfrm>
            <a:off x="693225" y="2412275"/>
            <a:ext cx="10515600" cy="3573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u="none" strike="noStrike" cap="none">
                <a:solidFill>
                  <a:schemeClr val="dk1"/>
                </a:solidFill>
                <a:latin typeface="Century Gothic"/>
                <a:ea typeface="Century Gothic"/>
                <a:cs typeface="Century Gothic"/>
                <a:sym typeface="Century Gothic"/>
              </a:rPr>
              <a:t>But first, let’s look at our first learning target for today. A learning target will help you know what you will learn for the day.</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r>
              <a:rPr lang="en-US" sz="2400" u="none" strike="noStrike" cap="none">
                <a:solidFill>
                  <a:schemeClr val="dk1"/>
                </a:solidFill>
                <a:latin typeface="Century Gothic"/>
                <a:ea typeface="Century Gothic"/>
                <a:cs typeface="Century Gothic"/>
                <a:sym typeface="Century Gothic"/>
              </a:rPr>
              <a:t>Your teacher will read this first learning target out loud while you read it in your heads</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a:solidFill>
                <a:schemeClr val="dk1"/>
              </a:solidFill>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2800"/>
              <a:buFont typeface="Arial"/>
              <a:buNone/>
            </a:pPr>
            <a:r>
              <a:rPr lang="en-US" b="1" u="none" strike="noStrike" cap="none">
                <a:solidFill>
                  <a:schemeClr val="dk1"/>
                </a:solidFill>
                <a:latin typeface="Century Gothic"/>
                <a:ea typeface="Century Gothic"/>
                <a:cs typeface="Century Gothic"/>
                <a:sym typeface="Century Gothic"/>
              </a:rPr>
              <a:t>I can effectively participate in discussion with my classmates.</a:t>
            </a:r>
            <a:endParaRPr u="none" strike="noStrike" cap="none">
              <a:solidFill>
                <a:schemeClr val="dk1"/>
              </a:solidFill>
              <a:latin typeface="Century Gothic"/>
              <a:ea typeface="Century Gothic"/>
              <a:cs typeface="Century Gothic"/>
              <a:sym typeface="Century Gothic"/>
            </a:endParaRPr>
          </a:p>
        </p:txBody>
      </p:sp>
      <p:pic>
        <p:nvPicPr>
          <p:cNvPr id="159" name="Shape 15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4" name="Picture 4">
            <a:extLst>
              <a:ext uri="{FF2B5EF4-FFF2-40B4-BE49-F238E27FC236}">
                <a16:creationId xmlns:a16="http://schemas.microsoft.com/office/drawing/2014/main" id="{3A107E66-FD1E-4DFF-9D58-83C6E7795164}"/>
              </a:ext>
            </a:extLst>
          </p:cNvPr>
          <p:cNvPicPr>
            <a:picLocks noChangeAspect="1"/>
          </p:cNvPicPr>
          <p:nvPr/>
        </p:nvPicPr>
        <p:blipFill>
          <a:blip r:embed="rId4"/>
          <a:stretch>
            <a:fillRect/>
          </a:stretch>
        </p:blipFill>
        <p:spPr>
          <a:xfrm>
            <a:off x="10861296" y="5814958"/>
            <a:ext cx="964527" cy="75714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663150" y="454925"/>
            <a:ext cx="10135500" cy="1605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i="0" u="none" strike="noStrike" cap="none">
                <a:solidFill>
                  <a:schemeClr val="dk1"/>
                </a:solidFill>
                <a:latin typeface="Century Gothic"/>
                <a:ea typeface="Century Gothic"/>
                <a:cs typeface="Century Gothic"/>
                <a:sym typeface="Century Gothic"/>
              </a:rPr>
              <a:t>Now, it’s time to read and discuss some scenarios.</a:t>
            </a:r>
            <a:br>
              <a:rPr lang="en-US" sz="3000" i="0" u="none" strike="noStrike" cap="none">
                <a:solidFill>
                  <a:schemeClr val="dk1"/>
                </a:solidFill>
                <a:latin typeface="Century Gothic"/>
                <a:ea typeface="Century Gothic"/>
                <a:cs typeface="Century Gothic"/>
                <a:sym typeface="Century Gothic"/>
              </a:rPr>
            </a:br>
            <a:r>
              <a:rPr lang="en-US" sz="3000" i="0" u="none" strike="noStrike" cap="none">
                <a:solidFill>
                  <a:schemeClr val="dk1"/>
                </a:solidFill>
                <a:latin typeface="Century Gothic"/>
                <a:ea typeface="Century Gothic"/>
                <a:cs typeface="Century Gothic"/>
                <a:sym typeface="Century Gothic"/>
              </a:rPr>
              <a:t>These scenarios will help you as you read the text </a:t>
            </a:r>
            <a:r>
              <a:rPr lang="en-US" sz="3000" i="1" u="none" strike="noStrike" cap="none">
                <a:solidFill>
                  <a:schemeClr val="dk1"/>
                </a:solidFill>
                <a:latin typeface="Century Gothic"/>
                <a:ea typeface="Century Gothic"/>
                <a:cs typeface="Century Gothic"/>
                <a:sym typeface="Century Gothic"/>
              </a:rPr>
              <a:t>A Long Walk to Water.</a:t>
            </a:r>
            <a:endParaRPr sz="3000" i="0" u="none" strike="noStrike" cap="none">
              <a:solidFill>
                <a:schemeClr val="dk1"/>
              </a:solidFill>
              <a:latin typeface="Century Gothic"/>
              <a:ea typeface="Century Gothic"/>
              <a:cs typeface="Century Gothic"/>
              <a:sym typeface="Century Gothic"/>
            </a:endParaRPr>
          </a:p>
        </p:txBody>
      </p:sp>
      <p:sp>
        <p:nvSpPr>
          <p:cNvPr id="166" name="Shape 166"/>
          <p:cNvSpPr txBox="1">
            <a:spLocks noGrp="1"/>
          </p:cNvSpPr>
          <p:nvPr>
            <p:ph type="body" idx="1"/>
          </p:nvPr>
        </p:nvSpPr>
        <p:spPr>
          <a:xfrm>
            <a:off x="663150" y="2791450"/>
            <a:ext cx="5856900" cy="327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i="0" u="none" strike="noStrike" cap="none" dirty="0">
                <a:solidFill>
                  <a:schemeClr val="dk1"/>
                </a:solidFill>
                <a:latin typeface="Century Gothic"/>
                <a:ea typeface="Century Gothic"/>
                <a:cs typeface="Century Gothic"/>
                <a:sym typeface="Century Gothic"/>
              </a:rPr>
              <a:t>Let’s begin that discussion. You will get one scenario. </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r>
              <a:rPr lang="en-US" sz="2400" i="0" u="none" strike="noStrike" cap="none" dirty="0">
                <a:solidFill>
                  <a:schemeClr val="dk1"/>
                </a:solidFill>
                <a:latin typeface="Century Gothic"/>
                <a:ea typeface="Century Gothic"/>
                <a:cs typeface="Century Gothic"/>
                <a:sym typeface="Century Gothic"/>
              </a:rPr>
              <a:t>Your partner will get a different scenario. </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i="0" u="none" strike="noStrike" cap="none" dirty="0">
              <a:solidFill>
                <a:schemeClr val="dk1"/>
              </a:solidFill>
              <a:latin typeface="Century Gothic"/>
              <a:ea typeface="Century Gothic"/>
              <a:cs typeface="Century Gothic"/>
              <a:sym typeface="Century Gothic"/>
            </a:endParaRPr>
          </a:p>
          <a:p>
            <a:pPr marL="50800" marR="0" lvl="0" indent="0" algn="l" rtl="0">
              <a:lnSpc>
                <a:spcPct val="90000"/>
              </a:lnSpc>
              <a:spcBef>
                <a:spcPts val="1000"/>
              </a:spcBef>
              <a:spcAft>
                <a:spcPts val="0"/>
              </a:spcAft>
              <a:buClr>
                <a:schemeClr val="dk1"/>
              </a:buClr>
              <a:buSzPts val="2800"/>
              <a:buFont typeface="Arial"/>
              <a:buNone/>
            </a:pPr>
            <a:r>
              <a:rPr lang="en-US" sz="2400" i="0" u="none" strike="noStrike" cap="none" dirty="0">
                <a:solidFill>
                  <a:schemeClr val="dk1"/>
                </a:solidFill>
                <a:latin typeface="Century Gothic"/>
                <a:ea typeface="Century Gothic"/>
                <a:cs typeface="Century Gothic"/>
                <a:sym typeface="Century Gothic"/>
              </a:rPr>
              <a:t>You will read the scenarios out loud to each other and discuss the questions at the bottom (help one another!).  </a:t>
            </a:r>
            <a:endParaRPr sz="2400" i="0" u="none" strike="noStrike" cap="none" dirty="0">
              <a:solidFill>
                <a:schemeClr val="dk1"/>
              </a:solidFill>
              <a:latin typeface="Century Gothic"/>
              <a:ea typeface="Century Gothic"/>
              <a:cs typeface="Century Gothic"/>
              <a:sym typeface="Century Gothic"/>
            </a:endParaRPr>
          </a:p>
        </p:txBody>
      </p:sp>
      <p:pic>
        <p:nvPicPr>
          <p:cNvPr id="167" name="Shape 167"/>
          <p:cNvPicPr preferRelativeResize="0"/>
          <p:nvPr/>
        </p:nvPicPr>
        <p:blipFill rotWithShape="1">
          <a:blip r:embed="rId3">
            <a:alphaModFix/>
          </a:blip>
          <a:srcRect/>
          <a:stretch/>
        </p:blipFill>
        <p:spPr>
          <a:xfrm>
            <a:off x="6712800" y="2791450"/>
            <a:ext cx="5175601" cy="2745200"/>
          </a:xfrm>
          <a:prstGeom prst="rect">
            <a:avLst/>
          </a:prstGeom>
          <a:noFill/>
          <a:ln>
            <a:noFill/>
          </a:ln>
        </p:spPr>
      </p:pic>
      <p:pic>
        <p:nvPicPr>
          <p:cNvPr id="168" name="Shape 168"/>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175" name="Shape 175"/>
          <p:cNvSpPr txBox="1">
            <a:spLocks noGrp="1"/>
          </p:cNvSpPr>
          <p:nvPr>
            <p:ph type="body" idx="1"/>
          </p:nvPr>
        </p:nvSpPr>
        <p:spPr>
          <a:xfrm>
            <a:off x="647700" y="2030325"/>
            <a:ext cx="11004600" cy="4406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3200" i="0" u="none" strike="noStrike" cap="none">
                <a:solidFill>
                  <a:schemeClr val="dk1"/>
                </a:solidFill>
                <a:latin typeface="Century Gothic"/>
                <a:ea typeface="Century Gothic"/>
                <a:cs typeface="Century Gothic"/>
                <a:sym typeface="Century Gothic"/>
              </a:rPr>
              <a:t>Read in your head while </a:t>
            </a:r>
            <a:r>
              <a:rPr lang="en-US" sz="3200">
                <a:latin typeface="Century Gothic"/>
                <a:ea typeface="Century Gothic"/>
                <a:cs typeface="Century Gothic"/>
                <a:sym typeface="Century Gothic"/>
              </a:rPr>
              <a:t>the teacher </a:t>
            </a:r>
            <a:r>
              <a:rPr lang="en-US" sz="3200" i="0" u="none" strike="noStrike" cap="none">
                <a:solidFill>
                  <a:schemeClr val="dk1"/>
                </a:solidFill>
                <a:latin typeface="Century Gothic"/>
                <a:ea typeface="Century Gothic"/>
                <a:cs typeface="Century Gothic"/>
                <a:sym typeface="Century Gothic"/>
              </a:rPr>
              <a:t> reads them out loud</a:t>
            </a:r>
            <a:r>
              <a:rPr lang="en-US" sz="3200">
                <a:latin typeface="Century Gothic"/>
                <a:ea typeface="Century Gothic"/>
                <a:cs typeface="Century Gothic"/>
                <a:sym typeface="Century Gothic"/>
              </a:rPr>
              <a:t>:</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sz="2200" i="0" u="none" strike="noStrike" cap="none">
              <a:solidFill>
                <a:schemeClr val="dk1"/>
              </a:solidFill>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r>
              <a:rPr lang="en-US" sz="3400" b="1" i="0" u="none" strike="noStrike" cap="none">
                <a:solidFill>
                  <a:schemeClr val="dk1"/>
                </a:solidFill>
                <a:latin typeface="Century Gothic"/>
                <a:ea typeface="Century Gothic"/>
                <a:cs typeface="Century Gothic"/>
                <a:sym typeface="Century Gothic"/>
              </a:rPr>
              <a:t>I can determine the meaning of visual representations on a map.</a:t>
            </a:r>
            <a:endParaRPr sz="3400" b="1" i="0" u="none" strike="noStrike" cap="none">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Arial"/>
              <a:buNone/>
            </a:pPr>
            <a:endParaRPr sz="34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r>
              <a:rPr lang="en-US" sz="3400" b="1" i="0" u="none" strike="noStrike" cap="none">
                <a:solidFill>
                  <a:schemeClr val="dk1"/>
                </a:solidFill>
                <a:latin typeface="Century Gothic"/>
                <a:ea typeface="Century Gothic"/>
                <a:cs typeface="Century Gothic"/>
                <a:sym typeface="Century Gothic"/>
              </a:rPr>
              <a:t>I can read for gist as we begin Chapter 1 of</a:t>
            </a:r>
            <a:r>
              <a:rPr lang="en-US" sz="3400" b="1" i="1" u="none" strike="noStrike" cap="none">
                <a:solidFill>
                  <a:schemeClr val="dk1"/>
                </a:solidFill>
                <a:latin typeface="Century Gothic"/>
                <a:ea typeface="Century Gothic"/>
                <a:cs typeface="Century Gothic"/>
                <a:sym typeface="Century Gothic"/>
              </a:rPr>
              <a:t> A Long Walk to Water.</a:t>
            </a:r>
            <a:endParaRPr sz="3400" i="0" u="none" strike="noStrike" cap="none">
              <a:solidFill>
                <a:schemeClr val="dk1"/>
              </a:solidFill>
              <a:latin typeface="Century Gothic"/>
              <a:ea typeface="Century Gothic"/>
              <a:cs typeface="Century Gothic"/>
              <a:sym typeface="Century Gothic"/>
            </a:endParaRPr>
          </a:p>
        </p:txBody>
      </p:sp>
      <p:pic>
        <p:nvPicPr>
          <p:cNvPr id="176" name="Shape 17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7" name="Shape 177"/>
          <p:cNvSpPr txBox="1">
            <a:spLocks noGrp="1"/>
          </p:cNvSpPr>
          <p:nvPr>
            <p:ph type="title"/>
          </p:nvPr>
        </p:nvSpPr>
        <p:spPr>
          <a:xfrm>
            <a:off x="663150" y="454925"/>
            <a:ext cx="10135500" cy="1605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a:latin typeface="Century Gothic"/>
                <a:ea typeface="Century Gothic"/>
                <a:cs typeface="Century Gothic"/>
                <a:sym typeface="Century Gothic"/>
              </a:rPr>
              <a:t>Let’s read the next </a:t>
            </a:r>
            <a:r>
              <a:rPr lang="en-US" sz="3200" b="1">
                <a:latin typeface="Century Gothic"/>
                <a:ea typeface="Century Gothic"/>
                <a:cs typeface="Century Gothic"/>
                <a:sym typeface="Century Gothic"/>
              </a:rPr>
              <a:t>two</a:t>
            </a:r>
            <a:r>
              <a:rPr lang="en-US" sz="3200">
                <a:latin typeface="Century Gothic"/>
                <a:ea typeface="Century Gothic"/>
                <a:cs typeface="Century Gothic"/>
                <a:sym typeface="Century Gothic"/>
              </a:rPr>
              <a:t> Learning Targets for </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2800"/>
              <a:buFont typeface="Arial"/>
              <a:buNone/>
            </a:pPr>
            <a:r>
              <a:rPr lang="en-US" sz="3200">
                <a:latin typeface="Century Gothic"/>
                <a:ea typeface="Century Gothic"/>
                <a:cs typeface="Century Gothic"/>
                <a:sym typeface="Century Gothic"/>
              </a:rPr>
              <a:t>this lesson. </a:t>
            </a:r>
            <a:endParaRPr sz="3200">
              <a:latin typeface="Century Gothic"/>
              <a:ea typeface="Century Gothic"/>
              <a:cs typeface="Century Gothic"/>
              <a:sym typeface="Century Gothic"/>
            </a:endParaRPr>
          </a:p>
        </p:txBody>
      </p:sp>
      <p:pic>
        <p:nvPicPr>
          <p:cNvPr id="7" name="Picture 4">
            <a:extLst>
              <a:ext uri="{FF2B5EF4-FFF2-40B4-BE49-F238E27FC236}">
                <a16:creationId xmlns:a16="http://schemas.microsoft.com/office/drawing/2014/main" id="{3A107E66-FD1E-4DFF-9D58-83C6E7795164}"/>
              </a:ext>
            </a:extLst>
          </p:cNvPr>
          <p:cNvPicPr>
            <a:picLocks noChangeAspect="1"/>
          </p:cNvPicPr>
          <p:nvPr/>
        </p:nvPicPr>
        <p:blipFill>
          <a:blip r:embed="rId4"/>
          <a:stretch>
            <a:fillRect/>
          </a:stretch>
        </p:blipFill>
        <p:spPr>
          <a:xfrm>
            <a:off x="10861296" y="5814958"/>
            <a:ext cx="964527" cy="75714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3400" i="0" u="none" strike="noStrike" cap="none" dirty="0">
                <a:solidFill>
                  <a:schemeClr val="dk1"/>
                </a:solidFill>
                <a:latin typeface="Century Gothic"/>
                <a:ea typeface="Century Gothic"/>
                <a:cs typeface="Century Gothic"/>
                <a:sym typeface="Century Gothic"/>
              </a:rPr>
              <a:t>What are the </a:t>
            </a:r>
            <a:r>
              <a:rPr lang="en-US" sz="3400" dirty="0">
                <a:latin typeface="Century Gothic"/>
                <a:ea typeface="Century Gothic"/>
                <a:cs typeface="Century Gothic"/>
                <a:sym typeface="Century Gothic"/>
              </a:rPr>
              <a:t>key words</a:t>
            </a:r>
            <a:r>
              <a:rPr lang="en-US" sz="3400" i="0" u="none" strike="noStrike" cap="none" dirty="0">
                <a:solidFill>
                  <a:schemeClr val="dk1"/>
                </a:solidFill>
                <a:latin typeface="Century Gothic"/>
                <a:ea typeface="Century Gothic"/>
                <a:cs typeface="Century Gothic"/>
                <a:sym typeface="Century Gothic"/>
              </a:rPr>
              <a:t> here?</a:t>
            </a:r>
            <a:endParaRPr sz="3400" i="0" u="none" strike="noStrike" cap="none" dirty="0">
              <a:solidFill>
                <a:schemeClr val="dk1"/>
              </a:solidFill>
              <a:latin typeface="Century Gothic"/>
              <a:ea typeface="Century Gothic"/>
              <a:cs typeface="Century Gothic"/>
              <a:sym typeface="Century Gothic"/>
            </a:endParaRPr>
          </a:p>
        </p:txBody>
      </p:sp>
      <p:sp>
        <p:nvSpPr>
          <p:cNvPr id="184" name="Shape 184"/>
          <p:cNvSpPr txBox="1">
            <a:spLocks noGrp="1"/>
          </p:cNvSpPr>
          <p:nvPr>
            <p:ph type="body" idx="1"/>
          </p:nvPr>
        </p:nvSpPr>
        <p:spPr>
          <a:xfrm>
            <a:off x="838200" y="1879067"/>
            <a:ext cx="10515600" cy="4597800"/>
          </a:xfrm>
          <a:prstGeom prst="rect">
            <a:avLst/>
          </a:prstGeom>
          <a:noFill/>
          <a:ln>
            <a:noFill/>
          </a:ln>
        </p:spPr>
        <p:txBody>
          <a:bodyPr spcFirstLastPara="1" wrap="square" lIns="91425" tIns="45700" rIns="91425" bIns="45700" anchor="t" anchorCtr="0">
            <a:noAutofit/>
          </a:bodyPr>
          <a:lstStyle/>
          <a:p>
            <a:pPr marL="565150" marR="0" lvl="0" indent="-514350" algn="l" rtl="0">
              <a:lnSpc>
                <a:spcPct val="70000"/>
              </a:lnSpc>
              <a:spcBef>
                <a:spcPts val="0"/>
              </a:spcBef>
              <a:spcAft>
                <a:spcPts val="0"/>
              </a:spcAft>
              <a:buClr>
                <a:schemeClr val="dk1"/>
              </a:buClr>
              <a:buSzPts val="2800"/>
              <a:buFont typeface="+mj-lt"/>
              <a:buAutoNum type="arabicPeriod"/>
            </a:pPr>
            <a:r>
              <a:rPr lang="en-US" u="none" strike="noStrike" cap="none" dirty="0">
                <a:solidFill>
                  <a:schemeClr val="dk1"/>
                </a:solidFill>
                <a:latin typeface="Century Gothic"/>
                <a:ea typeface="Century Gothic"/>
                <a:cs typeface="Century Gothic"/>
                <a:sym typeface="Century Gothic"/>
              </a:rPr>
              <a:t>I can effectively participate in discussion with my classmates</a:t>
            </a:r>
            <a:r>
              <a:rPr lang="en-US" b="1" u="none" strike="noStrike" cap="none" dirty="0">
                <a:solidFill>
                  <a:schemeClr val="dk1"/>
                </a:solidFill>
                <a:latin typeface="Century Gothic"/>
                <a:ea typeface="Century Gothic"/>
                <a:cs typeface="Century Gothic"/>
                <a:sym typeface="Century Gothic"/>
              </a:rPr>
              <a:t>.</a:t>
            </a:r>
            <a:endParaRPr u="none" strike="noStrike" cap="none" dirty="0">
              <a:solidFill>
                <a:schemeClr val="dk1"/>
              </a:solidFill>
              <a:latin typeface="Century Gothic"/>
              <a:ea typeface="Century Gothic"/>
              <a:cs typeface="Century Gothic"/>
              <a:sym typeface="Century Gothic"/>
            </a:endParaRPr>
          </a:p>
          <a:p>
            <a:pPr marL="565150" marR="0" lvl="0" indent="-514350" algn="l" rtl="0">
              <a:lnSpc>
                <a:spcPct val="70000"/>
              </a:lnSpc>
              <a:spcBef>
                <a:spcPts val="1000"/>
              </a:spcBef>
              <a:spcAft>
                <a:spcPts val="0"/>
              </a:spcAft>
              <a:buClr>
                <a:schemeClr val="dk1"/>
              </a:buClr>
              <a:buSzPts val="2800"/>
              <a:buFont typeface="+mj-lt"/>
              <a:buAutoNum type="arabicPeriod"/>
            </a:pPr>
            <a:r>
              <a:rPr lang="en-US" b="1" i="0" u="none" strike="noStrike" cap="none" dirty="0">
                <a:solidFill>
                  <a:schemeClr val="dk1"/>
                </a:solidFill>
                <a:latin typeface="Century Gothic"/>
                <a:ea typeface="Century Gothic"/>
                <a:cs typeface="Century Gothic"/>
                <a:sym typeface="Century Gothic"/>
              </a:rPr>
              <a:t>I can determine the meaning of visual representations on a map.</a:t>
            </a:r>
            <a:endParaRPr b="1" i="0" u="none" strike="noStrike" cap="none" dirty="0">
              <a:solidFill>
                <a:schemeClr val="dk1"/>
              </a:solidFill>
              <a:latin typeface="Century Gothic"/>
              <a:ea typeface="Century Gothic"/>
              <a:cs typeface="Century Gothic"/>
              <a:sym typeface="Century Gothic"/>
            </a:endParaRPr>
          </a:p>
          <a:p>
            <a:pPr marL="565150" marR="0" lvl="0" indent="-514350" algn="l" rtl="0">
              <a:lnSpc>
                <a:spcPct val="70000"/>
              </a:lnSpc>
              <a:spcBef>
                <a:spcPts val="1000"/>
              </a:spcBef>
              <a:spcAft>
                <a:spcPts val="0"/>
              </a:spcAft>
              <a:buClr>
                <a:schemeClr val="dk1"/>
              </a:buClr>
              <a:buSzPts val="2800"/>
              <a:buFont typeface="+mj-lt"/>
              <a:buAutoNum type="arabicPeriod"/>
            </a:pPr>
            <a:r>
              <a:rPr lang="en-US" b="1" i="0" u="none" strike="noStrike" cap="none" dirty="0">
                <a:solidFill>
                  <a:schemeClr val="dk1"/>
                </a:solidFill>
                <a:latin typeface="Century Gothic"/>
                <a:ea typeface="Century Gothic"/>
                <a:cs typeface="Century Gothic"/>
                <a:sym typeface="Century Gothic"/>
              </a:rPr>
              <a:t>I can read for gist as we begin chapter 1 in </a:t>
            </a:r>
            <a:r>
              <a:rPr lang="en-US" b="1" i="1" u="none" strike="noStrike" cap="none" dirty="0">
                <a:solidFill>
                  <a:schemeClr val="dk1"/>
                </a:solidFill>
                <a:latin typeface="Century Gothic"/>
                <a:ea typeface="Century Gothic"/>
                <a:cs typeface="Century Gothic"/>
                <a:sym typeface="Century Gothic"/>
              </a:rPr>
              <a:t>A Long Walk to Water.</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2960"/>
              <a:buFont typeface="Arial"/>
              <a:buNone/>
            </a:pPr>
            <a:endParaRPr sz="2960" i="0" u="none" strike="noStrike" cap="none" dirty="0">
              <a:solidFill>
                <a:schemeClr val="dk1"/>
              </a:solidFill>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2960"/>
              <a:buFont typeface="Arial"/>
              <a:buNone/>
            </a:pPr>
            <a:r>
              <a:rPr lang="en-US" sz="2960" i="0" u="none" strike="noStrike" cap="none" dirty="0">
                <a:solidFill>
                  <a:schemeClr val="dk1"/>
                </a:solidFill>
                <a:latin typeface="Century Gothic"/>
                <a:ea typeface="Century Gothic"/>
                <a:cs typeface="Century Gothic"/>
                <a:sym typeface="Century Gothic"/>
              </a:rPr>
              <a:t>Your teacher</a:t>
            </a:r>
            <a:r>
              <a:rPr lang="en-US" sz="2960" i="0" u="none" strike="noStrike" cap="none" dirty="0">
                <a:solidFill>
                  <a:srgbClr val="FF0000"/>
                </a:solidFill>
                <a:latin typeface="Century Gothic"/>
                <a:ea typeface="Century Gothic"/>
                <a:cs typeface="Century Gothic"/>
                <a:sym typeface="Century Gothic"/>
              </a:rPr>
              <a:t> </a:t>
            </a:r>
            <a:r>
              <a:rPr lang="en-US" sz="2960" i="0" u="none" strike="noStrike" cap="none" dirty="0">
                <a:solidFill>
                  <a:schemeClr val="dk1"/>
                </a:solidFill>
                <a:latin typeface="Century Gothic"/>
                <a:ea typeface="Century Gothic"/>
                <a:cs typeface="Century Gothic"/>
                <a:sym typeface="Century Gothic"/>
              </a:rPr>
              <a:t>will help you figure out what some of these words mean.</a:t>
            </a:r>
            <a:endParaRPr sz="2800" i="0" u="none" strike="noStrike" cap="none" dirty="0">
              <a:solidFill>
                <a:schemeClr val="dk1"/>
              </a:solidFill>
              <a:latin typeface="Century Gothic"/>
              <a:ea typeface="Century Gothic"/>
              <a:cs typeface="Century Gothic"/>
              <a:sym typeface="Century Gothic"/>
            </a:endParaRPr>
          </a:p>
        </p:txBody>
      </p:sp>
      <p:pic>
        <p:nvPicPr>
          <p:cNvPr id="185" name="Shape 185"/>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Shape 191"/>
          <p:cNvPicPr preferRelativeResize="0"/>
          <p:nvPr/>
        </p:nvPicPr>
        <p:blipFill rotWithShape="1">
          <a:blip r:embed="rId3">
            <a:alphaModFix/>
          </a:blip>
          <a:srcRect/>
          <a:stretch/>
        </p:blipFill>
        <p:spPr>
          <a:xfrm>
            <a:off x="4025375" y="1207354"/>
            <a:ext cx="4258200" cy="4972725"/>
          </a:xfrm>
          <a:prstGeom prst="rect">
            <a:avLst/>
          </a:prstGeom>
          <a:noFill/>
          <a:ln>
            <a:noFill/>
          </a:ln>
        </p:spPr>
      </p:pic>
      <p:sp>
        <p:nvSpPr>
          <p:cNvPr id="192" name="Shape 192"/>
          <p:cNvSpPr txBox="1">
            <a:spLocks noGrp="1"/>
          </p:cNvSpPr>
          <p:nvPr>
            <p:ph type="title"/>
          </p:nvPr>
        </p:nvSpPr>
        <p:spPr>
          <a:xfrm>
            <a:off x="838200" y="449713"/>
            <a:ext cx="10934700" cy="86820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4400"/>
              <a:buFont typeface="Overlock"/>
              <a:buNone/>
            </a:pPr>
            <a:r>
              <a:rPr lang="en-US" sz="3600" i="0" u="none" strike="noStrike" cap="none">
                <a:solidFill>
                  <a:schemeClr val="dk1"/>
                </a:solidFill>
                <a:latin typeface="Century Gothic"/>
                <a:ea typeface="Century Gothic"/>
                <a:cs typeface="Century Gothic"/>
                <a:sym typeface="Century Gothic"/>
              </a:rPr>
              <a:t>Fist to Five – “How well do I understand?”</a:t>
            </a:r>
            <a:endParaRPr sz="3600" i="0" u="none" strike="noStrike" cap="none">
              <a:solidFill>
                <a:schemeClr val="dk1"/>
              </a:solidFill>
              <a:latin typeface="Century Gothic"/>
              <a:ea typeface="Century Gothic"/>
              <a:cs typeface="Century Gothic"/>
              <a:sym typeface="Century Gothic"/>
            </a:endParaRPr>
          </a:p>
        </p:txBody>
      </p:sp>
      <p:pic>
        <p:nvPicPr>
          <p:cNvPr id="193" name="Shape 193"/>
          <p:cNvPicPr preferRelativeResize="0"/>
          <p:nvPr/>
        </p:nvPicPr>
        <p:blipFill rotWithShape="1">
          <a:blip r:embed="rId4">
            <a:alphaModFix/>
          </a:blip>
          <a:srcRect/>
          <a:stretch/>
        </p:blipFill>
        <p:spPr>
          <a:xfrm>
            <a:off x="10798730" y="185949"/>
            <a:ext cx="1089660" cy="1395730"/>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32D4690F-61BC-409F-BD1D-B73DF431C1C4}"/>
              </a:ext>
            </a:extLst>
          </p:cNvPr>
          <p:cNvPicPr>
            <a:picLocks noChangeAspect="1"/>
          </p:cNvPicPr>
          <p:nvPr/>
        </p:nvPicPr>
        <p:blipFill>
          <a:blip r:embed="rId5"/>
          <a:stretch>
            <a:fillRect/>
          </a:stretch>
        </p:blipFill>
        <p:spPr>
          <a:xfrm>
            <a:off x="11205477" y="5929313"/>
            <a:ext cx="682913" cy="68808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526375"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200" i="0" u="none" strike="noStrike" cap="none" dirty="0">
                <a:solidFill>
                  <a:schemeClr val="dk1"/>
                </a:solidFill>
                <a:latin typeface="Century Gothic"/>
                <a:ea typeface="Century Gothic"/>
                <a:cs typeface="Century Gothic"/>
                <a:sym typeface="Century Gothic"/>
              </a:rPr>
              <a:t>Reading the Map        </a:t>
            </a:r>
            <a:endParaRPr sz="4200" i="0" u="none" strike="noStrike" cap="none" dirty="0">
              <a:solidFill>
                <a:schemeClr val="dk1"/>
              </a:solidFill>
              <a:latin typeface="Century Gothic"/>
              <a:ea typeface="Century Gothic"/>
              <a:cs typeface="Century Gothic"/>
              <a:sym typeface="Century Gothic"/>
            </a:endParaRPr>
          </a:p>
        </p:txBody>
      </p:sp>
      <p:sp>
        <p:nvSpPr>
          <p:cNvPr id="200" name="Shape 200"/>
          <p:cNvSpPr txBox="1">
            <a:spLocks noGrp="1"/>
          </p:cNvSpPr>
          <p:nvPr>
            <p:ph type="body" idx="1"/>
          </p:nvPr>
        </p:nvSpPr>
        <p:spPr>
          <a:xfrm>
            <a:off x="526375" y="1672907"/>
            <a:ext cx="9268200" cy="59520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2800"/>
              <a:buFont typeface="Arial"/>
              <a:buNone/>
            </a:pPr>
            <a:r>
              <a:rPr lang="en-US" sz="3000" u="none" strike="noStrike" cap="none" dirty="0">
                <a:solidFill>
                  <a:schemeClr val="dk1"/>
                </a:solidFill>
                <a:latin typeface="Century Gothic"/>
                <a:ea typeface="Century Gothic"/>
                <a:cs typeface="Century Gothic"/>
                <a:sym typeface="Century Gothic"/>
              </a:rPr>
              <a:t>Now we’ll begin work with </a:t>
            </a:r>
            <a:r>
              <a:rPr lang="en-US" sz="3000" i="1" u="none" strike="noStrike" cap="none" dirty="0">
                <a:solidFill>
                  <a:schemeClr val="dk1"/>
                </a:solidFill>
                <a:latin typeface="Century Gothic"/>
                <a:ea typeface="Century Gothic"/>
                <a:cs typeface="Century Gothic"/>
                <a:sym typeface="Century Gothic"/>
              </a:rPr>
              <a:t>A Long Walk to Water</a:t>
            </a:r>
            <a:r>
              <a:rPr lang="en-US" sz="3000" dirty="0">
                <a:latin typeface="Century Gothic"/>
                <a:ea typeface="Century Gothic"/>
                <a:cs typeface="Century Gothic"/>
                <a:sym typeface="Century Gothic"/>
              </a:rPr>
              <a:t>.</a:t>
            </a:r>
            <a:endParaRPr sz="3000" i="1" u="none" strike="noStrike" cap="none" dirty="0">
              <a:solidFill>
                <a:schemeClr val="dk1"/>
              </a:solidFill>
              <a:latin typeface="Century Gothic"/>
              <a:ea typeface="Century Gothic"/>
              <a:cs typeface="Century Gothic"/>
              <a:sym typeface="Century Gothic"/>
            </a:endParaRPr>
          </a:p>
        </p:txBody>
      </p:sp>
      <p:sp>
        <p:nvSpPr>
          <p:cNvPr id="201" name="Shape 201"/>
          <p:cNvSpPr txBox="1"/>
          <p:nvPr/>
        </p:nvSpPr>
        <p:spPr>
          <a:xfrm>
            <a:off x="526375" y="2870000"/>
            <a:ext cx="7836600" cy="2891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400" i="0" u="none" strike="noStrike" cap="none">
                <a:solidFill>
                  <a:schemeClr val="dk1"/>
                </a:solidFill>
                <a:latin typeface="Century Gothic"/>
                <a:ea typeface="Century Gothic"/>
                <a:cs typeface="Century Gothic"/>
                <a:sym typeface="Century Gothic"/>
              </a:rPr>
              <a:t>Please turn to the map inside the front pages. </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US" sz="2400" i="0" u="none" strike="noStrike" cap="none">
                <a:solidFill>
                  <a:schemeClr val="dk1"/>
                </a:solidFill>
                <a:latin typeface="Century Gothic"/>
                <a:ea typeface="Century Gothic"/>
                <a:cs typeface="Century Gothic"/>
                <a:sym typeface="Century Gothic"/>
              </a:rPr>
              <a:t>Talk to your partner and share one thing you notice and one thing you</a:t>
            </a:r>
            <a:r>
              <a:rPr lang="en-US" sz="2400" i="0" u="none" strike="noStrike" cap="none">
                <a:solidFill>
                  <a:srgbClr val="000000"/>
                </a:solidFill>
                <a:latin typeface="Century Gothic"/>
                <a:ea typeface="Century Gothic"/>
                <a:cs typeface="Century Gothic"/>
                <a:sym typeface="Century Gothic"/>
              </a:rPr>
              <a:t> </a:t>
            </a:r>
            <a:r>
              <a:rPr lang="en-US" sz="2400" i="0" u="none" strike="noStrike" cap="none">
                <a:solidFill>
                  <a:schemeClr val="dk1"/>
                </a:solidFill>
                <a:latin typeface="Century Gothic"/>
                <a:ea typeface="Century Gothic"/>
                <a:cs typeface="Century Gothic"/>
                <a:sym typeface="Century Gothic"/>
              </a:rPr>
              <a:t>wonder about the map. Make sure both partners get a chance to talk.</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US" sz="2400" i="0" u="none" strike="noStrike" cap="none">
                <a:solidFill>
                  <a:schemeClr val="dk1"/>
                </a:solidFill>
                <a:latin typeface="Century Gothic"/>
                <a:ea typeface="Century Gothic"/>
                <a:cs typeface="Century Gothic"/>
                <a:sym typeface="Century Gothic"/>
              </a:rPr>
              <a:t>Jot down your thinking on the  “I notice, I wonder” note-catcher.</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202" name="Shape 202"/>
          <p:cNvPicPr preferRelativeResize="0"/>
          <p:nvPr/>
        </p:nvPicPr>
        <p:blipFill rotWithShape="1">
          <a:blip r:embed="rId3">
            <a:alphaModFix/>
          </a:blip>
          <a:srcRect/>
          <a:stretch/>
        </p:blipFill>
        <p:spPr>
          <a:xfrm>
            <a:off x="8546350" y="2845390"/>
            <a:ext cx="3342056" cy="2940259"/>
          </a:xfrm>
          <a:prstGeom prst="rect">
            <a:avLst/>
          </a:prstGeom>
          <a:noFill/>
          <a:ln w="9525" cap="flat" cmpd="sng">
            <a:solidFill>
              <a:schemeClr val="dk1"/>
            </a:solidFill>
            <a:prstDash val="solid"/>
            <a:round/>
            <a:headEnd type="none" w="sm" len="sm"/>
            <a:tailEnd type="none" w="sm" len="sm"/>
          </a:ln>
        </p:spPr>
      </p:pic>
      <p:pic>
        <p:nvPicPr>
          <p:cNvPr id="203" name="Shape 203"/>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lvl="0">
              <a:spcBef>
                <a:spcPts val="0"/>
              </a:spcBef>
              <a:defRPr/>
            </a:pPr>
            <a:r>
              <a:rPr lang="en-US" kern="0">
                <a:solidFill>
                  <a:srgbClr val="000000"/>
                </a:solidFill>
                <a:latin typeface="Century Gothic"/>
                <a:sym typeface="Century Gothic"/>
              </a:rPr>
              <a:t>Grade 7: </a:t>
            </a:r>
            <a:r>
              <a:rPr lang="en-US" kern="0" dirty="0">
                <a:solidFill>
                  <a:srgbClr val="000000"/>
                </a:solidFill>
                <a:latin typeface="Century Gothic"/>
                <a:sym typeface="Century Gothic"/>
              </a:rPr>
              <a:t>Module 1: Unit 1: Lesson 1</a:t>
            </a:r>
            <a:br>
              <a:rPr lang="en-US" kern="0" dirty="0">
                <a:solidFill>
                  <a:srgbClr val="000000"/>
                </a:solidFill>
                <a:latin typeface="Century Gothic"/>
                <a:sym typeface="Century Gothic"/>
              </a:rPr>
            </a:br>
            <a:r>
              <a:rPr lang="en-US" sz="2400" b="1" kern="0" dirty="0">
                <a:solidFill>
                  <a:srgbClr val="000000"/>
                </a:solidFill>
                <a:latin typeface="Century Gothic"/>
                <a:sym typeface="Century Gothic"/>
              </a:rPr>
              <a:t>Teacher slide, before teaching.</a:t>
            </a:r>
            <a:br>
              <a:rPr lang="en-US" sz="2400" kern="0" dirty="0">
                <a:solidFill>
                  <a:srgbClr val="000000"/>
                </a:solidFill>
                <a:latin typeface="Century Gothic"/>
                <a:sym typeface="Century Gothic"/>
              </a:rPr>
            </a:br>
            <a:endParaRPr lang="en-US" dirty="0"/>
          </a:p>
        </p:txBody>
      </p:sp>
      <p:sp>
        <p:nvSpPr>
          <p:cNvPr id="5" name="Content Placeholder 4"/>
          <p:cNvSpPr>
            <a:spLocks noGrp="1"/>
          </p:cNvSpPr>
          <p:nvPr>
            <p:ph idx="1"/>
          </p:nvPr>
        </p:nvSpPr>
        <p:spPr/>
        <p:txBody>
          <a:bodyPr>
            <a:normAutofit fontScale="92500" lnSpcReduction="10000"/>
          </a:bodyPr>
          <a:lstStyle/>
          <a:p>
            <a:pPr marL="0" indent="0">
              <a:buNone/>
            </a:pPr>
            <a:r>
              <a:rPr lang="en" sz="2100" b="1" i="0" strike="noStrike" cap="none" dirty="0">
                <a:solidFill>
                  <a:schemeClr val="dk1"/>
                </a:solidFill>
                <a:latin typeface="Century Gothic" panose="020B0502020202020204" pitchFamily="34" charset="0"/>
                <a:ea typeface="Century Gothic"/>
                <a:cs typeface="Century Gothic"/>
                <a:sym typeface="Century Gothic"/>
              </a:rPr>
              <a:t>Preparing </a:t>
            </a:r>
            <a:r>
              <a:rPr lang="en-US" sz="2100" b="1" dirty="0">
                <a:latin typeface="Century Gothic" panose="020B0502020202020204" pitchFamily="34" charset="0"/>
              </a:rPr>
              <a:t>Independent Reading Libraries and for Student Book Selection</a:t>
            </a:r>
          </a:p>
          <a:p>
            <a:endParaRPr lang="en-US" sz="2200" dirty="0">
              <a:latin typeface="Century Gothic" panose="020B0502020202020204" pitchFamily="34" charset="0"/>
            </a:endParaRPr>
          </a:p>
          <a:p>
            <a:r>
              <a:rPr lang="en-US" sz="1900" dirty="0">
                <a:latin typeface="Century Gothic" panose="020B0502020202020204" pitchFamily="34" charset="0"/>
              </a:rPr>
              <a:t>Classroom libraries have been purchased for you from Scholastic for every ELA room. </a:t>
            </a:r>
          </a:p>
          <a:p>
            <a:r>
              <a:rPr lang="en-US" sz="1900" dirty="0">
                <a:latin typeface="Century Gothic" panose="020B0502020202020204" pitchFamily="34" charset="0"/>
              </a:rPr>
              <a:t>The books are at a wide mix of reading levels and the topics match with many of the core readings your students will do in EL.</a:t>
            </a:r>
          </a:p>
          <a:p>
            <a:r>
              <a:rPr lang="en-US" sz="1900" dirty="0">
                <a:latin typeface="Century Gothic" panose="020B0502020202020204" pitchFamily="34" charset="0"/>
              </a:rPr>
              <a:t>The lessons will refer to students having and reading a book independently from time to time. </a:t>
            </a:r>
          </a:p>
          <a:p>
            <a:r>
              <a:rPr lang="en-US" sz="1900" dirty="0">
                <a:latin typeface="Century Gothic" panose="020B0502020202020204" pitchFamily="34" charset="0"/>
              </a:rPr>
              <a:t>Sometimes the homework will ask students to read their independent books.</a:t>
            </a:r>
          </a:p>
          <a:p>
            <a:r>
              <a:rPr lang="en-US" sz="1900" dirty="0">
                <a:latin typeface="Century Gothic" panose="020B0502020202020204" pitchFamily="34" charset="0"/>
              </a:rPr>
              <a:t>It would be good to have your classroom library set up and ready before students arrive. </a:t>
            </a:r>
          </a:p>
          <a:p>
            <a:r>
              <a:rPr lang="en-US" sz="1900" dirty="0">
                <a:latin typeface="Century Gothic" panose="020B0502020202020204" pitchFamily="34" charset="0"/>
              </a:rPr>
              <a:t>Many students may need your assistance to pick a book that is right for their current reading ability. </a:t>
            </a:r>
          </a:p>
          <a:p>
            <a:r>
              <a:rPr lang="en-US" sz="1900" dirty="0">
                <a:latin typeface="Century Gothic" panose="020B0502020202020204" pitchFamily="34" charset="0"/>
              </a:rPr>
              <a:t>You can use Small Group Block to help students pick out books the first lesson independent reading books are mentioned. </a:t>
            </a:r>
          </a:p>
          <a:p>
            <a:endParaRPr lang="en-US" sz="2200" dirty="0">
              <a:latin typeface="Century Gothic" panose="020B0502020202020204" pitchFamily="34" charset="0"/>
            </a:endParaRPr>
          </a:p>
        </p:txBody>
      </p:sp>
    </p:spTree>
    <p:extLst>
      <p:ext uri="{BB962C8B-B14F-4D97-AF65-F5344CB8AC3E}">
        <p14:creationId xmlns:p14="http://schemas.microsoft.com/office/powerpoint/2010/main" val="1804874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616625" y="42227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dirty="0">
                <a:solidFill>
                  <a:schemeClr val="dk1"/>
                </a:solidFill>
                <a:latin typeface="Century Gothic"/>
                <a:ea typeface="Century Gothic"/>
                <a:cs typeface="Century Gothic"/>
                <a:sym typeface="Century Gothic"/>
              </a:rPr>
              <a:t>Getting the Gist of Chapter One</a:t>
            </a:r>
            <a:br>
              <a:rPr lang="en-US" sz="4200" i="0" u="none" strike="noStrike" cap="none" dirty="0">
                <a:solidFill>
                  <a:schemeClr val="dk1"/>
                </a:solidFill>
                <a:latin typeface="Century Gothic"/>
                <a:ea typeface="Century Gothic"/>
                <a:cs typeface="Century Gothic"/>
                <a:sym typeface="Century Gothic"/>
              </a:rPr>
            </a:br>
            <a:r>
              <a:rPr lang="en-US" sz="4200" i="1" u="none" strike="noStrike" cap="none" dirty="0">
                <a:solidFill>
                  <a:schemeClr val="dk1"/>
                </a:solidFill>
                <a:latin typeface="Century Gothic"/>
                <a:ea typeface="Century Gothic"/>
                <a:cs typeface="Century Gothic"/>
                <a:sym typeface="Century Gothic"/>
              </a:rPr>
              <a:t>A Long Walk to Water</a:t>
            </a:r>
            <a:r>
              <a:rPr lang="en-US" sz="4200" i="0" u="none" strike="noStrike" cap="none" dirty="0">
                <a:solidFill>
                  <a:schemeClr val="dk1"/>
                </a:solidFill>
                <a:latin typeface="Century Gothic"/>
                <a:ea typeface="Century Gothic"/>
                <a:cs typeface="Century Gothic"/>
                <a:sym typeface="Century Gothic"/>
              </a:rPr>
              <a:t> </a:t>
            </a:r>
            <a:endParaRPr sz="4200" i="0" u="none" strike="noStrike" cap="none" dirty="0">
              <a:solidFill>
                <a:schemeClr val="dk1"/>
              </a:solidFill>
              <a:latin typeface="Century Gothic"/>
              <a:ea typeface="Century Gothic"/>
              <a:cs typeface="Century Gothic"/>
              <a:sym typeface="Century Gothic"/>
            </a:endParaRPr>
          </a:p>
        </p:txBody>
      </p:sp>
      <p:sp>
        <p:nvSpPr>
          <p:cNvPr id="210" name="Shape 210"/>
          <p:cNvSpPr txBox="1">
            <a:spLocks noGrp="1"/>
          </p:cNvSpPr>
          <p:nvPr>
            <p:ph type="body" idx="1"/>
          </p:nvPr>
        </p:nvSpPr>
        <p:spPr>
          <a:xfrm>
            <a:off x="616625" y="2488675"/>
            <a:ext cx="7218900" cy="3370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Arial"/>
              <a:buNone/>
            </a:pPr>
            <a:r>
              <a:rPr lang="en-US" sz="2400" i="1" u="none" strike="noStrike" cap="none">
                <a:solidFill>
                  <a:schemeClr val="dk1"/>
                </a:solidFill>
                <a:latin typeface="Century Gothic"/>
                <a:ea typeface="Century Gothic"/>
                <a:cs typeface="Century Gothic"/>
                <a:sym typeface="Century Gothic"/>
              </a:rPr>
              <a:t>Before we start reading this text, open it to page 1.</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a:solidFill>
                  <a:schemeClr val="accent2"/>
                </a:solidFill>
                <a:latin typeface="Century Gothic"/>
                <a:ea typeface="Century Gothic"/>
                <a:cs typeface="Century Gothic"/>
                <a:sym typeface="Century Gothic"/>
              </a:rPr>
              <a:t>What do you notice about how this page looks?</a:t>
            </a:r>
            <a:endParaRPr sz="2400" i="0" u="none" strike="noStrike" cap="none">
              <a:solidFill>
                <a:schemeClr val="accent2"/>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1" u="none" strike="noStrike" cap="none">
                <a:solidFill>
                  <a:schemeClr val="dk1"/>
                </a:solidFill>
                <a:latin typeface="Century Gothic"/>
                <a:ea typeface="Century Gothic"/>
                <a:cs typeface="Century Gothic"/>
                <a:sym typeface="Century Gothic"/>
              </a:rPr>
              <a:t>Think, then discuss with your partner:</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a:solidFill>
                  <a:schemeClr val="accent2"/>
                </a:solidFill>
                <a:latin typeface="Century Gothic"/>
                <a:ea typeface="Century Gothic"/>
                <a:cs typeface="Century Gothic"/>
                <a:sym typeface="Century Gothic"/>
              </a:rPr>
              <a:t>What do you notice about the type? The date? The length?</a:t>
            </a:r>
            <a:endParaRPr sz="2400" i="0" u="none" strike="noStrike" cap="none">
              <a:solidFill>
                <a:schemeClr val="accent2"/>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1" u="none" strike="noStrike" cap="none">
                <a:solidFill>
                  <a:schemeClr val="dk1"/>
                </a:solidFill>
                <a:latin typeface="Century Gothic"/>
                <a:ea typeface="Century Gothic"/>
                <a:cs typeface="Century Gothic"/>
                <a:sym typeface="Century Gothic"/>
              </a:rPr>
              <a:t>Now, get ready to use your Reader’s Notes</a:t>
            </a:r>
            <a:r>
              <a:rPr lang="en-US" sz="2400" i="1">
                <a:latin typeface="Century Gothic"/>
                <a:ea typeface="Century Gothic"/>
                <a:cs typeface="Century Gothic"/>
                <a:sym typeface="Century Gothic"/>
              </a:rPr>
              <a:t>.</a:t>
            </a:r>
            <a:endParaRPr sz="2400" i="0" u="none" strike="noStrike" cap="none">
              <a:solidFill>
                <a:schemeClr val="dk1"/>
              </a:solidFill>
              <a:latin typeface="Century Gothic"/>
              <a:ea typeface="Century Gothic"/>
              <a:cs typeface="Century Gothic"/>
              <a:sym typeface="Century Gothic"/>
            </a:endParaRPr>
          </a:p>
        </p:txBody>
      </p:sp>
      <p:pic>
        <p:nvPicPr>
          <p:cNvPr id="211" name="Shape 211"/>
          <p:cNvPicPr preferRelativeResize="0"/>
          <p:nvPr/>
        </p:nvPicPr>
        <p:blipFill rotWithShape="1">
          <a:blip r:embed="rId3">
            <a:alphaModFix/>
          </a:blip>
          <a:srcRect/>
          <a:stretch/>
        </p:blipFill>
        <p:spPr>
          <a:xfrm>
            <a:off x="7943850" y="2338124"/>
            <a:ext cx="4047988" cy="3671891"/>
          </a:xfrm>
          <a:prstGeom prst="rect">
            <a:avLst/>
          </a:prstGeom>
          <a:noFill/>
          <a:ln w="9525" cap="flat" cmpd="sng">
            <a:solidFill>
              <a:schemeClr val="dk1"/>
            </a:solidFill>
            <a:prstDash val="solid"/>
            <a:round/>
            <a:headEnd type="none" w="sm" len="sm"/>
            <a:tailEnd type="none" w="sm" len="sm"/>
          </a:ln>
        </p:spPr>
      </p:pic>
      <p:pic>
        <p:nvPicPr>
          <p:cNvPr id="212" name="Shape 212"/>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838200" y="2883974"/>
            <a:ext cx="6801000" cy="227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Arial"/>
              <a:buNone/>
            </a:pPr>
            <a:r>
              <a:rPr lang="en-US" sz="2400" i="0" u="none" strike="noStrike" cap="none">
                <a:solidFill>
                  <a:schemeClr val="dk1"/>
                </a:solidFill>
                <a:latin typeface="Century Gothic"/>
                <a:ea typeface="Century Gothic"/>
                <a:cs typeface="Century Gothic"/>
                <a:sym typeface="Century Gothic"/>
              </a:rPr>
              <a:t>Now, read in your head as your teacher</a:t>
            </a:r>
            <a:r>
              <a:rPr lang="en-US" sz="2400" i="0" u="none" strike="noStrike" cap="none">
                <a:solidFill>
                  <a:srgbClr val="FF0000"/>
                </a:solidFill>
                <a:latin typeface="Century Gothic"/>
                <a:ea typeface="Century Gothic"/>
                <a:cs typeface="Century Gothic"/>
                <a:sym typeface="Century Gothic"/>
              </a:rPr>
              <a:t> </a:t>
            </a:r>
            <a:r>
              <a:rPr lang="en-US" sz="2400" i="0" u="none" strike="noStrike" cap="none">
                <a:solidFill>
                  <a:schemeClr val="dk1"/>
                </a:solidFill>
                <a:latin typeface="Century Gothic"/>
                <a:ea typeface="Century Gothic"/>
                <a:cs typeface="Century Gothic"/>
                <a:sym typeface="Century Gothic"/>
              </a:rPr>
              <a:t>reads the first section aloud.</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a:solidFill>
                  <a:schemeClr val="dk1"/>
                </a:solidFill>
                <a:latin typeface="Century Gothic"/>
                <a:ea typeface="Century Gothic"/>
                <a:cs typeface="Century Gothic"/>
                <a:sym typeface="Century Gothic"/>
              </a:rPr>
              <a:t>Be sure to think about what the text is saying as you hear it read aloud.</a:t>
            </a:r>
            <a:endParaRPr sz="2400" i="0" u="none" strike="noStrike" cap="none">
              <a:solidFill>
                <a:schemeClr val="dk1"/>
              </a:solidFill>
              <a:latin typeface="Century Gothic"/>
              <a:ea typeface="Century Gothic"/>
              <a:cs typeface="Century Gothic"/>
              <a:sym typeface="Century Gothic"/>
            </a:endParaRPr>
          </a:p>
        </p:txBody>
      </p:sp>
      <p:pic>
        <p:nvPicPr>
          <p:cNvPr id="219" name="Shape 219"/>
          <p:cNvPicPr preferRelativeResize="0"/>
          <p:nvPr/>
        </p:nvPicPr>
        <p:blipFill rotWithShape="1">
          <a:blip r:embed="rId3">
            <a:alphaModFix/>
          </a:blip>
          <a:srcRect/>
          <a:stretch/>
        </p:blipFill>
        <p:spPr>
          <a:xfrm>
            <a:off x="7840406" y="2187574"/>
            <a:ext cx="4047988" cy="3671891"/>
          </a:xfrm>
          <a:prstGeom prst="rect">
            <a:avLst/>
          </a:prstGeom>
          <a:noFill/>
          <a:ln w="9525" cap="flat" cmpd="sng">
            <a:solidFill>
              <a:schemeClr val="dk1"/>
            </a:solidFill>
            <a:prstDash val="solid"/>
            <a:round/>
            <a:headEnd type="none" w="sm" len="sm"/>
            <a:tailEnd type="none" w="sm" len="sm"/>
          </a:ln>
        </p:spPr>
      </p:pic>
      <p:pic>
        <p:nvPicPr>
          <p:cNvPr id="220" name="Shape 220"/>
          <p:cNvPicPr preferRelativeResize="0"/>
          <p:nvPr/>
        </p:nvPicPr>
        <p:blipFill rotWithShape="1">
          <a:blip r:embed="rId4">
            <a:alphaModFix/>
          </a:blip>
          <a:srcRect/>
          <a:stretch/>
        </p:blipFill>
        <p:spPr>
          <a:xfrm>
            <a:off x="10798730" y="185949"/>
            <a:ext cx="1089660" cy="1395730"/>
          </a:xfrm>
          <a:prstGeom prst="rect">
            <a:avLst/>
          </a:prstGeom>
          <a:noFill/>
          <a:ln>
            <a:noFill/>
          </a:ln>
        </p:spPr>
      </p:pic>
      <p:sp>
        <p:nvSpPr>
          <p:cNvPr id="221" name="Shape 221"/>
          <p:cNvSpPr txBox="1">
            <a:spLocks noGrp="1"/>
          </p:cNvSpPr>
          <p:nvPr>
            <p:ph type="title"/>
          </p:nvPr>
        </p:nvSpPr>
        <p:spPr>
          <a:xfrm>
            <a:off x="723900" y="558927"/>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Getting the Gist of Chapter One</a:t>
            </a:r>
            <a:br>
              <a:rPr lang="en-US" sz="4200" i="0" u="none" strike="noStrike" cap="none">
                <a:solidFill>
                  <a:schemeClr val="dk1"/>
                </a:solidFill>
                <a:latin typeface="Century Gothic"/>
                <a:ea typeface="Century Gothic"/>
                <a:cs typeface="Century Gothic"/>
                <a:sym typeface="Century Gothic"/>
              </a:rPr>
            </a:br>
            <a:r>
              <a:rPr lang="en-US" sz="4200" i="1" u="none" strike="noStrike" cap="none">
                <a:solidFill>
                  <a:schemeClr val="dk1"/>
                </a:solidFill>
                <a:latin typeface="Century Gothic"/>
                <a:ea typeface="Century Gothic"/>
                <a:cs typeface="Century Gothic"/>
                <a:sym typeface="Century Gothic"/>
              </a:rPr>
              <a:t>A Long Walk to Water</a:t>
            </a:r>
            <a:r>
              <a:rPr lang="en-US" sz="4200" i="0" u="none" strike="noStrike" cap="none">
                <a:solidFill>
                  <a:schemeClr val="dk1"/>
                </a:solidFill>
                <a:latin typeface="Century Gothic"/>
                <a:ea typeface="Century Gothic"/>
                <a:cs typeface="Century Gothic"/>
                <a:sym typeface="Century Gothic"/>
              </a:rPr>
              <a:t> </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body" idx="1"/>
          </p:nvPr>
        </p:nvSpPr>
        <p:spPr>
          <a:xfrm>
            <a:off x="706850" y="2319325"/>
            <a:ext cx="7324200" cy="4168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Arial"/>
              <a:buNone/>
            </a:pPr>
            <a:r>
              <a:rPr lang="en-US" sz="2400" i="0" u="none" strike="noStrike" cap="none" dirty="0">
                <a:solidFill>
                  <a:schemeClr val="dk1"/>
                </a:solidFill>
                <a:latin typeface="Century Gothic"/>
                <a:ea typeface="Century Gothic"/>
                <a:cs typeface="Century Gothic"/>
                <a:sym typeface="Century Gothic"/>
              </a:rPr>
              <a:t>Your Reader’s Notes are a useful tool when you read. </a:t>
            </a: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dirty="0">
                <a:solidFill>
                  <a:schemeClr val="dk1"/>
                </a:solidFill>
                <a:latin typeface="Century Gothic"/>
                <a:ea typeface="Century Gothic"/>
                <a:cs typeface="Century Gothic"/>
                <a:sym typeface="Century Gothic"/>
              </a:rPr>
              <a:t>By yourself, read this section of the text again. Then use Columns 1 and 2 of the Reader’s Notes to jot down your thoughts about what this section of the text is about. </a:t>
            </a: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400" i="0" u="none" strike="noStrike" cap="none" dirty="0">
                <a:solidFill>
                  <a:schemeClr val="dk1"/>
                </a:solidFill>
                <a:latin typeface="Century Gothic"/>
                <a:ea typeface="Century Gothic"/>
                <a:cs typeface="Century Gothic"/>
                <a:sym typeface="Century Gothic"/>
              </a:rPr>
              <a:t>This is called “getting the gist.”</a:t>
            </a:r>
            <a:endParaRPr sz="2400" i="0" u="none" strike="noStrike" cap="none" dirty="0">
              <a:solidFill>
                <a:schemeClr val="dk1"/>
              </a:solidFill>
              <a:latin typeface="Century Gothic"/>
              <a:ea typeface="Century Gothic"/>
              <a:cs typeface="Century Gothic"/>
              <a:sym typeface="Century Gothic"/>
            </a:endParaRPr>
          </a:p>
        </p:txBody>
      </p:sp>
      <p:pic>
        <p:nvPicPr>
          <p:cNvPr id="228" name="Shape 228"/>
          <p:cNvPicPr preferRelativeResize="0"/>
          <p:nvPr/>
        </p:nvPicPr>
        <p:blipFill rotWithShape="1">
          <a:blip r:embed="rId3">
            <a:alphaModFix/>
          </a:blip>
          <a:srcRect/>
          <a:stretch/>
        </p:blipFill>
        <p:spPr>
          <a:xfrm>
            <a:off x="8368850" y="2807462"/>
            <a:ext cx="3519549" cy="3192531"/>
          </a:xfrm>
          <a:prstGeom prst="rect">
            <a:avLst/>
          </a:prstGeom>
          <a:noFill/>
          <a:ln w="9525" cap="flat" cmpd="sng">
            <a:solidFill>
              <a:schemeClr val="dk1"/>
            </a:solidFill>
            <a:prstDash val="solid"/>
            <a:round/>
            <a:headEnd type="none" w="sm" len="sm"/>
            <a:tailEnd type="none" w="sm" len="sm"/>
          </a:ln>
        </p:spPr>
      </p:pic>
      <p:pic>
        <p:nvPicPr>
          <p:cNvPr id="229" name="Shape 229"/>
          <p:cNvPicPr preferRelativeResize="0"/>
          <p:nvPr/>
        </p:nvPicPr>
        <p:blipFill rotWithShape="1">
          <a:blip r:embed="rId4">
            <a:alphaModFix/>
          </a:blip>
          <a:srcRect/>
          <a:stretch/>
        </p:blipFill>
        <p:spPr>
          <a:xfrm>
            <a:off x="10798730" y="185949"/>
            <a:ext cx="1089660" cy="1395730"/>
          </a:xfrm>
          <a:prstGeom prst="rect">
            <a:avLst/>
          </a:prstGeom>
          <a:noFill/>
          <a:ln>
            <a:noFill/>
          </a:ln>
        </p:spPr>
      </p:pic>
      <p:sp>
        <p:nvSpPr>
          <p:cNvPr id="230" name="Shape 23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Getting the Gist of Chapter One</a:t>
            </a:r>
            <a:br>
              <a:rPr lang="en-US" sz="4200" i="0" u="none" strike="noStrike" cap="none">
                <a:solidFill>
                  <a:schemeClr val="dk1"/>
                </a:solidFill>
                <a:latin typeface="Century Gothic"/>
                <a:ea typeface="Century Gothic"/>
                <a:cs typeface="Century Gothic"/>
                <a:sym typeface="Century Gothic"/>
              </a:rPr>
            </a:br>
            <a:r>
              <a:rPr lang="en-US" sz="4200" i="1" u="none" strike="noStrike" cap="none">
                <a:solidFill>
                  <a:schemeClr val="dk1"/>
                </a:solidFill>
                <a:latin typeface="Century Gothic"/>
                <a:ea typeface="Century Gothic"/>
                <a:cs typeface="Century Gothic"/>
                <a:sym typeface="Century Gothic"/>
              </a:rPr>
              <a:t>A Long Walk to Water</a:t>
            </a:r>
            <a:r>
              <a:rPr lang="en-US" sz="4200" i="0" u="none" strike="noStrike" cap="none">
                <a:solidFill>
                  <a:schemeClr val="dk1"/>
                </a:solidFill>
                <a:latin typeface="Century Gothic"/>
                <a:ea typeface="Century Gothic"/>
                <a:cs typeface="Century Gothic"/>
                <a:sym typeface="Century Gothic"/>
              </a:rPr>
              <a:t> </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Revisiting Learning Targets </a:t>
            </a:r>
            <a:endParaRPr sz="4200" i="0" u="none" strike="noStrike" cap="none">
              <a:solidFill>
                <a:schemeClr val="dk1"/>
              </a:solidFill>
              <a:latin typeface="Century Gothic"/>
              <a:ea typeface="Century Gothic"/>
              <a:cs typeface="Century Gothic"/>
              <a:sym typeface="Century Gothic"/>
            </a:endParaRPr>
          </a:p>
        </p:txBody>
      </p:sp>
      <p:sp>
        <p:nvSpPr>
          <p:cNvPr id="237" name="Shape 237"/>
          <p:cNvSpPr txBox="1">
            <a:spLocks noGrp="1"/>
          </p:cNvSpPr>
          <p:nvPr>
            <p:ph type="body" idx="1"/>
          </p:nvPr>
        </p:nvSpPr>
        <p:spPr>
          <a:xfrm>
            <a:off x="762975" y="1690700"/>
            <a:ext cx="10515600" cy="43512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2400" i="0" u="none" strike="noStrike" cap="none">
                <a:solidFill>
                  <a:schemeClr val="dk1"/>
                </a:solidFill>
                <a:latin typeface="Century Gothic"/>
                <a:ea typeface="Century Gothic"/>
                <a:cs typeface="Century Gothic"/>
                <a:sym typeface="Century Gothic"/>
              </a:rPr>
              <a:t>Remember our learning targets?</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sz="240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1" u="none" strike="noStrike" cap="none">
                <a:solidFill>
                  <a:schemeClr val="dk1"/>
                </a:solidFill>
                <a:latin typeface="Century Gothic"/>
                <a:ea typeface="Century Gothic"/>
                <a:cs typeface="Century Gothic"/>
                <a:sym typeface="Century Gothic"/>
              </a:rPr>
              <a:t>“I can effectively participate in discussion with my classmates.”</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1" u="none" strike="noStrike" cap="none">
                <a:solidFill>
                  <a:schemeClr val="dk1"/>
                </a:solidFill>
                <a:latin typeface="Century Gothic"/>
                <a:ea typeface="Century Gothic"/>
                <a:cs typeface="Century Gothic"/>
                <a:sym typeface="Century Gothic"/>
              </a:rPr>
              <a:t>“I can determine the meaning of visual representations on a map.” </a:t>
            </a:r>
            <a:endParaRPr sz="2400" i="1"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1" u="none" strike="noStrike" cap="none">
                <a:solidFill>
                  <a:schemeClr val="dk1"/>
                </a:solidFill>
                <a:latin typeface="Century Gothic"/>
                <a:ea typeface="Century Gothic"/>
                <a:cs typeface="Century Gothic"/>
                <a:sym typeface="Century Gothic"/>
              </a:rPr>
              <a:t>“I can read for gist as we begin chapter 1 in A Long Walk to Water.”</a:t>
            </a:r>
            <a:endParaRPr sz="2400" i="0" u="none" strike="noStrike" cap="none">
              <a:solidFill>
                <a:schemeClr val="dk1"/>
              </a:solidFill>
              <a:latin typeface="Century Gothic"/>
              <a:ea typeface="Century Gothic"/>
              <a:cs typeface="Century Gothic"/>
              <a:sym typeface="Century Gothic"/>
            </a:endParaRPr>
          </a:p>
          <a:p>
            <a:pPr marL="228600" marR="0" lvl="0" indent="-64135" algn="l" rtl="0">
              <a:lnSpc>
                <a:spcPct val="80000"/>
              </a:lnSpc>
              <a:spcBef>
                <a:spcPts val="1000"/>
              </a:spcBef>
              <a:spcAft>
                <a:spcPts val="0"/>
              </a:spcAft>
              <a:buClr>
                <a:schemeClr val="dk1"/>
              </a:buClr>
              <a:buSzPts val="2590"/>
              <a:buFont typeface="Arial"/>
              <a:buNone/>
            </a:pP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590"/>
              <a:buFont typeface="Arial"/>
              <a:buNone/>
            </a:pPr>
            <a:r>
              <a:rPr lang="en-US" sz="2400" i="0" u="none" strike="noStrike" cap="none">
                <a:solidFill>
                  <a:schemeClr val="dk1"/>
                </a:solidFill>
                <a:latin typeface="Century Gothic"/>
                <a:ea typeface="Century Gothic"/>
                <a:cs typeface="Century Gothic"/>
                <a:sym typeface="Century Gothic"/>
              </a:rPr>
              <a:t>Let’s think about that first learning target for a moment.</a:t>
            </a:r>
            <a:endParaRPr sz="2400" i="0" u="none" strike="noStrike" cap="none">
              <a:solidFill>
                <a:schemeClr val="dk1"/>
              </a:solidFill>
              <a:latin typeface="Century Gothic"/>
              <a:ea typeface="Century Gothic"/>
              <a:cs typeface="Century Gothic"/>
              <a:sym typeface="Century Gothic"/>
            </a:endParaRPr>
          </a:p>
        </p:txBody>
      </p:sp>
      <p:pic>
        <p:nvPicPr>
          <p:cNvPr id="238" name="Shape 23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408838"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000" i="0" u="none" strike="noStrike" cap="none" dirty="0">
                <a:solidFill>
                  <a:schemeClr val="dk1"/>
                </a:solidFill>
                <a:latin typeface="Century Gothic"/>
                <a:ea typeface="Century Gothic"/>
                <a:cs typeface="Century Gothic"/>
                <a:sym typeface="Century Gothic"/>
              </a:rPr>
              <a:t>What Makes a Strong Partner Discussion?</a:t>
            </a:r>
            <a:endParaRPr sz="4000" i="0" u="none" strike="noStrike" cap="none" dirty="0">
              <a:solidFill>
                <a:schemeClr val="dk1"/>
              </a:solidFill>
              <a:latin typeface="Century Gothic"/>
              <a:ea typeface="Century Gothic"/>
              <a:cs typeface="Century Gothic"/>
              <a:sym typeface="Century Gothic"/>
            </a:endParaRPr>
          </a:p>
        </p:txBody>
      </p:sp>
      <p:sp>
        <p:nvSpPr>
          <p:cNvPr id="245" name="Shape 245"/>
          <p:cNvSpPr txBox="1">
            <a:spLocks noGrp="1"/>
          </p:cNvSpPr>
          <p:nvPr>
            <p:ph type="body" idx="1"/>
          </p:nvPr>
        </p:nvSpPr>
        <p:spPr>
          <a:xfrm>
            <a:off x="537425" y="2366675"/>
            <a:ext cx="7882800" cy="2912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Arial"/>
              <a:buNone/>
            </a:pPr>
            <a:r>
              <a:rPr lang="en-US" sz="2600" i="0" u="none" strike="noStrike" cap="none">
                <a:solidFill>
                  <a:schemeClr val="dk1"/>
                </a:solidFill>
                <a:latin typeface="Century Gothic"/>
                <a:ea typeface="Century Gothic"/>
                <a:cs typeface="Century Gothic"/>
                <a:sym typeface="Century Gothic"/>
              </a:rPr>
              <a:t>Think about this question:</a:t>
            </a:r>
            <a:endParaRPr sz="26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sz="26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600" i="0" u="none" strike="noStrike" cap="none">
                <a:solidFill>
                  <a:schemeClr val="dk1"/>
                </a:solidFill>
                <a:latin typeface="Century Gothic"/>
                <a:ea typeface="Century Gothic"/>
                <a:cs typeface="Century Gothic"/>
                <a:sym typeface="Century Gothic"/>
              </a:rPr>
              <a:t>“When working with a partner, what are important expectations you should have for each other?”</a:t>
            </a:r>
            <a:endParaRPr sz="2600" i="0" u="none" strike="noStrike" cap="none">
              <a:solidFill>
                <a:schemeClr val="dk1"/>
              </a:solidFill>
              <a:latin typeface="Century Gothic"/>
              <a:ea typeface="Century Gothic"/>
              <a:cs typeface="Century Gothic"/>
              <a:sym typeface="Century Gothic"/>
            </a:endParaRPr>
          </a:p>
        </p:txBody>
      </p:sp>
      <p:sp>
        <p:nvSpPr>
          <p:cNvPr id="246" name="Shape 246"/>
          <p:cNvSpPr txBox="1"/>
          <p:nvPr/>
        </p:nvSpPr>
        <p:spPr>
          <a:xfrm>
            <a:off x="8580500" y="2433909"/>
            <a:ext cx="3048000" cy="3324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i="0" u="none" strike="noStrike" cap="none">
                <a:solidFill>
                  <a:srgbClr val="000000"/>
                </a:solidFill>
                <a:latin typeface="Century Gothic"/>
                <a:ea typeface="Century Gothic"/>
                <a:cs typeface="Century Gothic"/>
                <a:sym typeface="Century Gothic"/>
              </a:rPr>
              <a:t>Partner Discussion Anchor Chart</a:t>
            </a:r>
            <a:endParaRPr>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None/>
            </a:pPr>
            <a:endParaRPr sz="1400" i="0" u="none" strike="noStrike" cap="none">
              <a:solidFill>
                <a:srgbClr val="000000"/>
              </a:solidFill>
              <a:latin typeface="Century Gothic"/>
              <a:ea typeface="Century Gothic"/>
              <a:cs typeface="Century Gothic"/>
              <a:sym typeface="Century Gothic"/>
            </a:endParaRPr>
          </a:p>
        </p:txBody>
      </p:sp>
      <p:pic>
        <p:nvPicPr>
          <p:cNvPr id="247" name="Shape 24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50800" marR="0" lvl="0" indent="0" algn="ctr" rtl="0">
              <a:lnSpc>
                <a:spcPct val="90000"/>
              </a:lnSpc>
              <a:spcBef>
                <a:spcPts val="1000"/>
              </a:spcBef>
              <a:spcAft>
                <a:spcPts val="0"/>
              </a:spcAft>
              <a:buClr>
                <a:schemeClr val="dk1"/>
              </a:buClr>
              <a:buSzPts val="2800"/>
              <a:buFont typeface="Arial"/>
              <a:buNone/>
            </a:pPr>
            <a:r>
              <a:rPr lang="en-US" sz="3200" i="0" u="none" strike="noStrike" cap="none">
                <a:solidFill>
                  <a:schemeClr val="dk1"/>
                </a:solidFill>
                <a:latin typeface="Century Gothic"/>
                <a:ea typeface="Century Gothic"/>
                <a:cs typeface="Century Gothic"/>
                <a:sym typeface="Century Gothic"/>
              </a:rPr>
              <a:t>There is no homework for this lesson.</a:t>
            </a:r>
            <a:endParaRPr>
              <a:latin typeface="Century Gothic"/>
              <a:ea typeface="Century Gothic"/>
              <a:cs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407206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One: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lvl="0" indent="-381000" algn="l">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Read the “Module One Overview” from your print materials. A shorter version can be found </a:t>
            </a:r>
            <a:r>
              <a:rPr lang="en-US" dirty="0">
                <a:latin typeface="Century Gothic"/>
                <a:ea typeface="Century Gothic"/>
                <a:cs typeface="Century Gothic"/>
                <a:sym typeface="Century Gothic"/>
                <a:hlinkClick r:id="rId3"/>
              </a:rPr>
              <a:t>here</a:t>
            </a:r>
            <a:r>
              <a:rPr lang="en-US" dirty="0">
                <a:latin typeface="Century Gothic"/>
                <a:ea typeface="Century Gothic"/>
                <a:cs typeface="Century Gothic"/>
                <a:sym typeface="Century Gothic"/>
              </a:rPr>
              <a:t>. </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1000"/>
              </a:spcAft>
              <a:buClr>
                <a:schemeClr val="dk1"/>
              </a:buClr>
              <a:buSzPts val="2400"/>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Read the novel </a:t>
            </a:r>
            <a:r>
              <a:rPr lang="en-US" b="0" i="1" u="none" strike="noStrike" cap="none" dirty="0">
                <a:solidFill>
                  <a:schemeClr val="dk1"/>
                </a:solidFill>
                <a:latin typeface="Century Gothic"/>
                <a:ea typeface="Century Gothic"/>
                <a:cs typeface="Century Gothic"/>
                <a:sym typeface="Century Gothic"/>
              </a:rPr>
              <a:t>A Long Walk to Water </a:t>
            </a:r>
            <a:r>
              <a:rPr lang="en-US" b="0" i="0" u="none" strike="noStrike" cap="none" dirty="0">
                <a:solidFill>
                  <a:schemeClr val="dk1"/>
                </a:solidFill>
                <a:latin typeface="Century Gothic"/>
                <a:ea typeface="Century Gothic"/>
                <a:cs typeface="Century Gothic"/>
                <a:sym typeface="Century Gothic"/>
              </a:rPr>
              <a:t>and annotate it for teaching.</a:t>
            </a:r>
            <a:endParaRPr b="0" i="0" u="none" strike="noStrike" cap="none" dirty="0">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b="1">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a:t>
            </a:r>
            <a:endParaRPr sz="220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a:solidFill>
                  <a:schemeClr val="dk1"/>
                </a:solidFill>
                <a:latin typeface="Century Gothic"/>
                <a:ea typeface="Century Gothic"/>
                <a:cs typeface="Century Gothic"/>
                <a:sym typeface="Century Gothic"/>
              </a:rPr>
              <a:t>From your class roster, create two different sets of pairs of students who will work together to read, think, talk, and write about </a:t>
            </a:r>
            <a:r>
              <a:rPr lang="en-US" sz="2200" b="0" i="1" u="none" strike="noStrike" cap="none">
                <a:solidFill>
                  <a:schemeClr val="dk1"/>
                </a:solidFill>
                <a:latin typeface="Century Gothic"/>
                <a:ea typeface="Century Gothic"/>
                <a:cs typeface="Century Gothic"/>
                <a:sym typeface="Century Gothic"/>
              </a:rPr>
              <a:t>A Long Walk to Water </a:t>
            </a:r>
            <a:r>
              <a:rPr lang="en-US" sz="2200" b="0" i="0" u="none" strike="noStrike" cap="none">
                <a:solidFill>
                  <a:schemeClr val="dk1"/>
                </a:solidFill>
                <a:latin typeface="Century Gothic"/>
                <a:ea typeface="Century Gothic"/>
                <a:cs typeface="Century Gothic"/>
                <a:sym typeface="Century Gothic"/>
              </a:rPr>
              <a:t>and other texts during this unit. </a:t>
            </a:r>
            <a:endParaRPr sz="2200"/>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a:solidFill>
                  <a:schemeClr val="dk1"/>
                </a:solidFill>
                <a:latin typeface="Century Gothic"/>
                <a:ea typeface="Century Gothic"/>
                <a:cs typeface="Century Gothic"/>
                <a:sym typeface="Century Gothic"/>
              </a:rPr>
              <a:t>These different pair sets should be seated near each other in both cases to prevent classroom disruptions.</a:t>
            </a:r>
            <a:endParaRPr sz="2200" b="0" i="0" u="none" strike="noStrike" cap="none">
              <a:solidFill>
                <a:schemeClr val="dk1"/>
              </a:solidFill>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p:txBody>
      </p:sp>
      <p:sp>
        <p:nvSpPr>
          <p:cNvPr id="103" name="Shape 103"/>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subTitle" idx="1"/>
          </p:nvPr>
        </p:nvSpPr>
        <p:spPr>
          <a:xfrm>
            <a:off x="706850" y="1851650"/>
            <a:ext cx="10903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How is each lesson built?</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2200" b="1" i="1"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US" sz="2200" b="0" i="0" u="none" strike="noStrike" cap="none" dirty="0">
                <a:solidFill>
                  <a:schemeClr val="dk1"/>
                </a:solidFill>
                <a:latin typeface="Century Gothic"/>
                <a:ea typeface="Century Gothic"/>
                <a:cs typeface="Century Gothic"/>
                <a:sym typeface="Century Gothic"/>
              </a:rPr>
              <a:t>Each lesson consists of chunks. There is: </a:t>
            </a: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an introduction</a:t>
            </a: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work times, usually consisting of two parts </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a closing</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lang="en-US" sz="2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sz="2200" b="0" i="0" u="none" strike="noStrike" cap="none" dirty="0">
                <a:solidFill>
                  <a:schemeClr val="dk1"/>
                </a:solidFill>
                <a:latin typeface="Century Gothic"/>
                <a:ea typeface="Century Gothic"/>
                <a:cs typeface="Century Gothic"/>
                <a:sym typeface="Century Gothic"/>
              </a:rPr>
              <a:t>This pattern stays the same for every lesson. Having this pattern makes your teaching easier – and more effective! </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600"/>
              <a:buFont typeface="Arial"/>
              <a:buNone/>
            </a:pPr>
            <a:endParaRPr sz="2200" b="0" i="0" u="none" strike="noStrike" cap="none" dirty="0">
              <a:solidFill>
                <a:schemeClr val="dk1"/>
              </a:solidFill>
              <a:latin typeface="Century Gothic"/>
              <a:ea typeface="Century Gothic"/>
              <a:cs typeface="Century Gothic"/>
              <a:sym typeface="Century Gothic"/>
            </a:endParaRPr>
          </a:p>
        </p:txBody>
      </p:sp>
      <p:sp>
        <p:nvSpPr>
          <p:cNvPr id="110" name="Shape 110"/>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subTitle" idx="1"/>
          </p:nvPr>
        </p:nvSpPr>
        <p:spPr>
          <a:xfrm>
            <a:off x="706850" y="1928625"/>
            <a:ext cx="111108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0"/>
              </a:spcBef>
              <a:spcAft>
                <a:spcPts val="0"/>
              </a:spcAft>
              <a:buClr>
                <a:schemeClr val="dk1"/>
              </a:buClr>
              <a:buSzPts val="279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EL Learning Protocols</a:t>
            </a:r>
            <a:endParaRPr sz="2200" dirty="0"/>
          </a:p>
          <a:p>
            <a:pPr marL="0" marR="0" lvl="0" indent="0" algn="l" rtl="0">
              <a:lnSpc>
                <a:spcPct val="70000"/>
              </a:lnSpc>
              <a:spcBef>
                <a:spcPts val="0"/>
              </a:spcBef>
              <a:spcAft>
                <a:spcPts val="0"/>
              </a:spcAft>
              <a:buClr>
                <a:schemeClr val="dk1"/>
              </a:buClr>
              <a:buSzPts val="2790"/>
              <a:buFont typeface="Arial"/>
              <a:buNone/>
            </a:pP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600"/>
              </a:spcBef>
              <a:spcAft>
                <a:spcPts val="60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There are many important learning protocols in EL that you and your students need to get used to. In this first lesson, students will use several (partner share, Fist to Five).</a:t>
            </a:r>
            <a:endParaRPr sz="2200" dirty="0">
              <a:latin typeface="Century Gothic"/>
              <a:ea typeface="Century Gothic"/>
              <a:cs typeface="Century Gothic"/>
              <a:sym typeface="Century Gothic"/>
            </a:endParaRPr>
          </a:p>
          <a:p>
            <a:pPr marL="457200" marR="0" lvl="0" indent="-368300" algn="l" rtl="0">
              <a:lnSpc>
                <a:spcPct val="70000"/>
              </a:lnSpc>
              <a:spcBef>
                <a:spcPts val="600"/>
              </a:spcBef>
              <a:spcAft>
                <a:spcPts val="60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Please plan to spend several hours preparing to teach the first week’s lessons </a:t>
            </a:r>
            <a:r>
              <a:rPr lang="en-US" sz="2200" b="0" i="1" u="none" strike="noStrike" cap="none" dirty="0">
                <a:solidFill>
                  <a:schemeClr val="dk1"/>
                </a:solidFill>
                <a:latin typeface="Century Gothic"/>
                <a:ea typeface="Century Gothic"/>
                <a:cs typeface="Century Gothic"/>
                <a:sym typeface="Century Gothic"/>
              </a:rPr>
              <a:t>in addition </a:t>
            </a:r>
            <a:r>
              <a:rPr lang="en-US" sz="2200" b="0" i="0" u="none" strike="noStrike" cap="none" dirty="0">
                <a:solidFill>
                  <a:schemeClr val="dk1"/>
                </a:solidFill>
                <a:latin typeface="Century Gothic"/>
                <a:ea typeface="Century Gothic"/>
                <a:cs typeface="Century Gothic"/>
                <a:sym typeface="Century Gothic"/>
              </a:rPr>
              <a:t>to the time carefully reading the book and unit overview, paying special attention to the protocols.</a:t>
            </a:r>
            <a:endParaRPr sz="2200" dirty="0">
              <a:latin typeface="Century Gothic"/>
              <a:ea typeface="Century Gothic"/>
              <a:cs typeface="Century Gothic"/>
              <a:sym typeface="Century Gothic"/>
            </a:endParaRPr>
          </a:p>
          <a:p>
            <a:pPr marL="457200" marR="0" lvl="0" indent="-368300" algn="l" rtl="0">
              <a:lnSpc>
                <a:spcPct val="70000"/>
              </a:lnSpc>
              <a:spcBef>
                <a:spcPts val="600"/>
              </a:spcBef>
              <a:spcAft>
                <a:spcPts val="60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The time will pay off later in smooth classes and student learning</a:t>
            </a:r>
            <a:r>
              <a:rPr lang="en-US" sz="2200" i="0" u="none" strike="noStrike" cap="none" dirty="0">
                <a:solidFill>
                  <a:schemeClr val="dk1"/>
                </a:solidFill>
                <a:latin typeface="Century Gothic"/>
                <a:ea typeface="Century Gothic"/>
                <a:cs typeface="Century Gothic"/>
                <a:sym typeface="Century Gothic"/>
              </a:rPr>
              <a:t>!</a:t>
            </a:r>
            <a:endParaRPr sz="2200" i="0" u="none" strike="noStrike" cap="none" dirty="0">
              <a:solidFill>
                <a:schemeClr val="dk1"/>
              </a:solidFill>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2790"/>
              <a:buFont typeface="Arial"/>
              <a:buNone/>
            </a:pPr>
            <a:endParaRPr sz="2200" b="0" i="0" u="none" strike="noStrike" cap="none" dirty="0">
              <a:solidFill>
                <a:schemeClr val="dk1"/>
              </a:solidFill>
              <a:latin typeface="Overlock"/>
              <a:ea typeface="Overlock"/>
              <a:cs typeface="Overlock"/>
              <a:sym typeface="Overlock"/>
            </a:endParaRPr>
          </a:p>
        </p:txBody>
      </p:sp>
      <p:sp>
        <p:nvSpPr>
          <p:cNvPr id="117" name="Shape 117"/>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subTitle" idx="1"/>
          </p:nvPr>
        </p:nvSpPr>
        <p:spPr>
          <a:xfrm>
            <a:off x="706850" y="1762224"/>
            <a:ext cx="11102400" cy="4268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3330"/>
              <a:buFont typeface="Arial"/>
              <a:buNone/>
            </a:pPr>
            <a:r>
              <a:rPr lang="en-US" sz="2200" b="1" i="1" u="none" strike="noStrike" cap="none" dirty="0">
                <a:solidFill>
                  <a:schemeClr val="dk1"/>
                </a:solidFill>
                <a:latin typeface="Century Gothic"/>
                <a:ea typeface="Century Gothic"/>
                <a:cs typeface="Century Gothic"/>
                <a:sym typeface="Century Gothic"/>
              </a:rPr>
              <a:t>Preparing for Unit One:</a:t>
            </a:r>
            <a:r>
              <a:rPr lang="en-US" sz="2200" b="0" i="1"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Extra Supports for Students Who Need </a:t>
            </a:r>
            <a:r>
              <a:rPr lang="en-US" sz="2200" i="1" dirty="0">
                <a:latin typeface="Century Gothic"/>
                <a:ea typeface="Century Gothic"/>
                <a:cs typeface="Century Gothic"/>
                <a:sym typeface="Century Gothic"/>
              </a:rPr>
              <a:t>I</a:t>
            </a:r>
            <a:r>
              <a:rPr lang="en-US" sz="2200" i="1" u="none" strike="noStrike" cap="none" dirty="0">
                <a:solidFill>
                  <a:schemeClr val="dk1"/>
                </a:solidFill>
                <a:latin typeface="Century Gothic"/>
                <a:ea typeface="Century Gothic"/>
                <a:cs typeface="Century Gothic"/>
                <a:sym typeface="Century Gothic"/>
              </a:rPr>
              <a:t>t</a:t>
            </a:r>
            <a:endParaRPr sz="2200" i="1" dirty="0"/>
          </a:p>
          <a:p>
            <a:pPr marL="0" marR="0" lvl="0" indent="0" algn="l" rtl="0">
              <a:lnSpc>
                <a:spcPct val="80000"/>
              </a:lnSpc>
              <a:spcBef>
                <a:spcPts val="1000"/>
              </a:spcBef>
              <a:spcAft>
                <a:spcPts val="0"/>
              </a:spcAft>
              <a:buClr>
                <a:schemeClr val="dk1"/>
              </a:buClr>
              <a:buSzPts val="3330"/>
              <a:buFont typeface="Arial"/>
              <a:buNone/>
            </a:pPr>
            <a:endParaRPr sz="2200" b="1" i="1" u="none" strike="noStrike" cap="none" dirty="0">
              <a:solidFill>
                <a:schemeClr val="dk1"/>
              </a:solidFill>
              <a:latin typeface="Century Gothic"/>
              <a:ea typeface="Century Gothic"/>
              <a:cs typeface="Century Gothic"/>
              <a:sym typeface="Century Gothic"/>
            </a:endParaRPr>
          </a:p>
          <a:p>
            <a:pPr marL="457200" marR="0" lvl="0" indent="-368300" algn="l" rtl="0">
              <a:lnSpc>
                <a:spcPct val="8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It’s important, especially at the beginning of the year, for students to feel that, “Hey, I get this! I’m going to be able to do this!”</a:t>
            </a: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8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Therefore, make sure to use the suggested supports in the notes as needed – and feel free to come up with your own.</a:t>
            </a: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8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Of course, we’re moving students toward independence, so support only as needed – like Goldilocks, “just right!”</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3330"/>
              <a:buFont typeface="Arial"/>
              <a:buNone/>
            </a:pPr>
            <a:endParaRPr sz="2200" b="0" i="0" u="none" strike="noStrike" cap="none" dirty="0">
              <a:solidFill>
                <a:schemeClr val="dk1"/>
              </a:solidFill>
              <a:latin typeface="Overlock"/>
              <a:ea typeface="Overlock"/>
              <a:cs typeface="Overlock"/>
              <a:sym typeface="Overlock"/>
            </a:endParaRPr>
          </a:p>
        </p:txBody>
      </p:sp>
      <p:sp>
        <p:nvSpPr>
          <p:cNvPr id="124" name="Shape 12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706850" y="1800507"/>
            <a:ext cx="10942800" cy="4418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380"/>
              <a:buFont typeface="Arial"/>
              <a:buNone/>
            </a:pPr>
            <a:r>
              <a:rPr lang="en-US" sz="2200" i="0" u="none" strike="noStrike" cap="none" dirty="0">
                <a:solidFill>
                  <a:schemeClr val="dk1"/>
                </a:solidFill>
                <a:latin typeface="Century Gothic"/>
                <a:ea typeface="Century Gothic"/>
                <a:cs typeface="Century Gothic"/>
                <a:sym typeface="Century Gothic"/>
              </a:rPr>
              <a:t>For all of Module one, Small Group Block will be focused on improving reading fluency. There will be some days the module lesson goes through both periods. Don’t worry, this will get better! </a:t>
            </a:r>
            <a:endParaRPr sz="22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380"/>
              <a:buFont typeface="Arial"/>
              <a:buNone/>
            </a:pPr>
            <a:endParaRPr sz="22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380"/>
              <a:buFont typeface="Arial"/>
              <a:buNone/>
            </a:pPr>
            <a:r>
              <a:rPr lang="en-US" sz="2200" i="0" u="none" strike="noStrike" cap="none" dirty="0">
                <a:solidFill>
                  <a:schemeClr val="dk1"/>
                </a:solidFill>
                <a:latin typeface="Century Gothic"/>
                <a:ea typeface="Century Gothic"/>
                <a:cs typeface="Century Gothic"/>
                <a:sym typeface="Century Gothic"/>
              </a:rPr>
              <a:t>After students get used to practicing fluency AND can feel themselves improving, it may be possible to give up the “dot procedure” – that’s just to get kids to stay with you to get the accurate modeling from a fluent reader. But always have children track where you are with the back of a pencil or some pointer. </a:t>
            </a:r>
            <a:endParaRPr sz="22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380"/>
              <a:buFont typeface="Arial"/>
              <a:buNone/>
            </a:pPr>
            <a:endParaRPr sz="22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380"/>
              <a:buFont typeface="Arial"/>
              <a:buNone/>
            </a:pPr>
            <a:r>
              <a:rPr lang="en-US" sz="2200" i="0" u="none" strike="noStrike" cap="none" dirty="0">
                <a:solidFill>
                  <a:schemeClr val="dk1"/>
                </a:solidFill>
                <a:latin typeface="Century Gothic"/>
                <a:ea typeface="Century Gothic"/>
                <a:cs typeface="Century Gothic"/>
                <a:sym typeface="Century Gothic"/>
              </a:rPr>
              <a:t>Since the real purpose of fluency is understanding (!!), it will be important to keep in place a partner discussion of gist, then a full group debrief.</a:t>
            </a:r>
            <a:endParaRPr sz="2200" i="0" u="none" strike="noStrike" cap="none" dirty="0">
              <a:solidFill>
                <a:schemeClr val="dk1"/>
              </a:solidFill>
              <a:latin typeface="Century Gothic"/>
              <a:ea typeface="Century Gothic"/>
              <a:cs typeface="Century Gothic"/>
              <a:sym typeface="Century Gothic"/>
            </a:endParaRPr>
          </a:p>
        </p:txBody>
      </p:sp>
      <p:sp>
        <p:nvSpPr>
          <p:cNvPr id="131" name="Shape 131"/>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Small Group Block</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Clr>
                <a:schemeClr val="dk1"/>
              </a:buClr>
              <a:buSzPts val="2200"/>
              <a:buFont typeface="Century Gothic"/>
              <a:buChar char="•"/>
            </a:pPr>
            <a:r>
              <a:rPr lang="en-US" sz="2200" i="0" u="none" strike="noStrike" cap="none" dirty="0">
                <a:solidFill>
                  <a:schemeClr val="dk1"/>
                </a:solidFill>
                <a:latin typeface="Century Gothic"/>
                <a:ea typeface="Century Gothic"/>
                <a:cs typeface="Century Gothic"/>
                <a:sym typeface="Century Gothic"/>
              </a:rPr>
              <a:t>It will be helpful if this procedure can move into charting. During the partner read, </a:t>
            </a:r>
            <a:r>
              <a:rPr lang="en-US" sz="2200" i="0" u="none" strike="noStrike" cap="none" dirty="0">
                <a:solidFill>
                  <a:srgbClr val="FF0000"/>
                </a:solidFill>
                <a:latin typeface="Century Gothic"/>
                <a:ea typeface="Century Gothic"/>
                <a:cs typeface="Century Gothic"/>
                <a:sym typeface="Century Gothic"/>
              </a:rPr>
              <a:t>you</a:t>
            </a:r>
            <a:r>
              <a:rPr lang="en-US" sz="2200" i="0" u="none" strike="noStrike" cap="none" dirty="0">
                <a:solidFill>
                  <a:schemeClr val="dk1"/>
                </a:solidFill>
                <a:latin typeface="Century Gothic"/>
                <a:ea typeface="Century Gothic"/>
                <a:cs typeface="Century Gothic"/>
                <a:sym typeface="Century Gothic"/>
              </a:rPr>
              <a:t> could use a 2-minute timer. Partners could do a word /accuracy count and chart their time on an individual chart. This can be super motivating for kids and give them concrete proof that they are improving.</a:t>
            </a:r>
            <a:endParaRPr sz="2200" dirty="0">
              <a:latin typeface="Century Gothic"/>
              <a:ea typeface="Century Gothic"/>
              <a:cs typeface="Century Gothic"/>
              <a:sym typeface="Century Gothic"/>
            </a:endParaRPr>
          </a:p>
          <a:p>
            <a:pPr marL="457200" marR="0" lvl="0" indent="-228600" algn="l" rtl="0">
              <a:lnSpc>
                <a:spcPct val="90000"/>
              </a:lnSpc>
              <a:spcBef>
                <a:spcPts val="1000"/>
              </a:spcBef>
              <a:spcAft>
                <a:spcPts val="0"/>
              </a:spcAft>
              <a:buClr>
                <a:schemeClr val="dk1"/>
              </a:buClr>
              <a:buSzPts val="2800"/>
              <a:buFont typeface="Arial"/>
              <a:buNone/>
            </a:pPr>
            <a:endParaRPr sz="220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i="0" u="none" strike="noStrike" cap="none" dirty="0">
                <a:solidFill>
                  <a:schemeClr val="dk1"/>
                </a:solidFill>
                <a:latin typeface="Century Gothic"/>
                <a:ea typeface="Century Gothic"/>
                <a:cs typeface="Century Gothic"/>
                <a:sym typeface="Century Gothic"/>
              </a:rPr>
              <a:t>Since the real purpose of fluency is understanding, it is important to keep in place a partner discussion of gist, then a full group debrief.  </a:t>
            </a:r>
            <a:endParaRPr sz="2200" i="0" u="none" strike="noStrike" cap="none" dirty="0">
              <a:solidFill>
                <a:schemeClr val="dk1"/>
              </a:solidFill>
              <a:latin typeface="Century Gothic"/>
              <a:ea typeface="Century Gothic"/>
              <a:cs typeface="Century Gothic"/>
              <a:sym typeface="Century Gothic"/>
            </a:endParaRPr>
          </a:p>
        </p:txBody>
      </p:sp>
      <p:sp>
        <p:nvSpPr>
          <p:cNvPr id="137" name="Shape 13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Small Group Block - </a:t>
            </a:r>
            <a:r>
              <a:rPr lang="en-US" sz="4000">
                <a:latin typeface="Century Gothic"/>
                <a:ea typeface="Century Gothic"/>
                <a:cs typeface="Century Gothic"/>
                <a:sym typeface="Century Gothic"/>
              </a:rPr>
              <a:t>more on fluency</a:t>
            </a:r>
            <a:endParaRPr sz="40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Kimberly Terry</DisplayName>
        <AccountId>412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AC330A-438B-4241-8EF8-76DC75316F03}"/>
</file>

<file path=customXml/itemProps2.xml><?xml version="1.0" encoding="utf-8"?>
<ds:datastoreItem xmlns:ds="http://schemas.openxmlformats.org/officeDocument/2006/customXml" ds:itemID="{588DAE96-9480-4B74-871F-42DA75B55EE6}">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02a6a75b-8925-4bc7-8b21-b87d4a90d0a3"/>
    <ds:schemaRef ds:uri="http://purl.org/dc/dcmitype/"/>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D9AEDC55-D95C-4A30-88E8-A75EB6A793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47</TotalTime>
  <Words>6255</Words>
  <Application>Microsoft Office PowerPoint</Application>
  <PresentationFormat>Widescreen</PresentationFormat>
  <Paragraphs>504</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Grade 7: Module 1: Unit 1: Lesson 1 Teacher slide, before teaching.</vt:lpstr>
      <vt:lpstr>Grade 7: Module 1: Unit 1: Lesson 1 Teacher slide, before teaching. </vt:lpstr>
      <vt:lpstr>Grade 7: Module 1: Unit 1: Lesson 1 Teacher slide, before teaching.</vt:lpstr>
      <vt:lpstr>Grade 7: Module 1: Unit 1: Lesson 1 Teacher slide, before teaching.</vt:lpstr>
      <vt:lpstr>Grade 7: Module 1: Unit 1: Lesson 1 Teacher slide, before teaching.</vt:lpstr>
      <vt:lpstr>Grade 7: Module 1: Unit 1: Lesson 1 Teacher slide, before teaching.</vt:lpstr>
      <vt:lpstr>Grade 7: Module 1: Unit 1: Lesson 1 Teacher slide, before teaching.</vt:lpstr>
      <vt:lpstr>Small Group Block Teacher slide, before teaching.</vt:lpstr>
      <vt:lpstr>Small Group Block - more on fluency Teacher slide, before teaching.</vt:lpstr>
      <vt:lpstr>Grade 7 Module 1 Overview</vt:lpstr>
      <vt:lpstr>Grade 7 Module 1 Unit 1 Overview</vt:lpstr>
      <vt:lpstr>Grade 7: Module 1:  Unit 1: Lesson 1</vt:lpstr>
      <vt:lpstr>Hello, students!</vt:lpstr>
      <vt:lpstr>In a minute, you’re going to read and discuss some scenarios. These will help you as you read A Long Walk to Water.</vt:lpstr>
      <vt:lpstr>Now, it’s time to read and discuss some scenarios. These scenarios will help you as you read the text A Long Walk to Water.</vt:lpstr>
      <vt:lpstr>       </vt:lpstr>
      <vt:lpstr>What are the key words here?</vt:lpstr>
      <vt:lpstr>Fist to Five – “How well do I understand?”</vt:lpstr>
      <vt:lpstr>Reading the Map        </vt:lpstr>
      <vt:lpstr>Getting the Gist of Chapter One A Long Walk to Water </vt:lpstr>
      <vt:lpstr>Getting the Gist of Chapter One A Long Walk to Water </vt:lpstr>
      <vt:lpstr>Getting the Gist of Chapter One A Long Walk to Water </vt:lpstr>
      <vt:lpstr>Revisiting Learning Targets </vt:lpstr>
      <vt:lpstr>What Makes a Strong Partner Discussion?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 Teacher slide, before teaching.</dc:title>
  <dc:creator>nbravo</dc:creator>
  <cp:lastModifiedBy>Natalie Ivey</cp:lastModifiedBy>
  <cp:revision>45</cp:revision>
  <dcterms:modified xsi:type="dcterms:W3CDTF">2019-03-26T00:32:12Z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y fmtid="{D5CDD505-2E9C-101B-9397-08002B2CF9AE}" pid="4" name="AuthorIds_UIVersion_2048">
    <vt:lpwstr>14</vt:lpwstr>
  </property>
</Properties>
</file>