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1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Layouts/slideLayout2.xml" ContentType="application/vnd.openxmlformats-officedocument.presentationml.slideLayout+xml"/>
  <Override PartName="/ppt/notesSlides/notesSlide8.xml" ContentType="application/vnd.openxmlformats-officedocument.presentationml.notesSlide+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4.xml" ContentType="application/vnd.openxmlformats-officedocument.presentationml.notesSlid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E5747F9-74A7-489C-924C-08E7815F5BD9}">
  <a:tblStyle styleId="{0E5747F9-74A7-489C-924C-08E7815F5BD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867" autoAdjust="0"/>
  </p:normalViewPr>
  <p:slideViewPr>
    <p:cSldViewPr snapToGrid="0">
      <p:cViewPr varScale="1">
        <p:scale>
          <a:sx n="122" d="100"/>
          <a:sy n="122" d="100"/>
        </p:scale>
        <p:origin x="-712" y="-96"/>
      </p:cViewPr>
      <p:guideLst>
        <p:guide orient="horz" pos="1620"/>
        <p:guide pos="2880"/>
      </p:guideLst>
    </p:cSldViewPr>
  </p:slideViewPr>
  <p:notesTextViewPr>
    <p:cViewPr>
      <p:scale>
        <a:sx n="1" d="1"/>
        <a:sy n="1" d="1"/>
      </p:scale>
      <p:origin x="0" y="202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8530873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MLA Citation (3-5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Planning Body Paragraph 2 (18-22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Planning Body Paragraph 3 (18-22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Begin Mid-Unit 3 Assessment:  Drafting Body Paragraphs in Position Paper (8-10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Finish drafting the body paragraphs of your position paper.</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8751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Begin Mid-Unit 3 Assessment:  Drafting Body Paragraphs in Position Paper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begin to write these body paragraphs using the </a:t>
            </a:r>
            <a:r>
              <a:rPr lang="en" sz="1200" b="1" dirty="0">
                <a:solidFill>
                  <a:schemeClr val="dk1"/>
                </a:solidFill>
                <a:latin typeface="Calibri"/>
                <a:ea typeface="Calibri"/>
                <a:cs typeface="Calibri"/>
                <a:sym typeface="Calibri"/>
              </a:rPr>
              <a:t>Quote Sandwich organizers</a:t>
            </a:r>
            <a:r>
              <a:rPr lang="en" sz="1200" dirty="0">
                <a:solidFill>
                  <a:schemeClr val="dk1"/>
                </a:solidFill>
                <a:latin typeface="Calibri"/>
                <a:ea typeface="Calibri"/>
                <a:cs typeface="Calibri"/>
                <a:sym typeface="Calibri"/>
              </a:rPr>
              <a:t>, they may decide to structure the essay a bit differently. Including two Quote Sandwiches per paragraph may get too lengthy. If this is the case, students may decide to break the paragraph in two and include only one Quote Sandwich per paragraph. This would make the first body paragraph into two paragraphs that address the same reason.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Body Paragraphs 1–3 on the model position paper and to revisit the structure of the position paper that they unpacked on the </a:t>
            </a:r>
            <a:r>
              <a:rPr lang="en" sz="1200" b="1" dirty="0">
                <a:solidFill>
                  <a:schemeClr val="dk1"/>
                </a:solidFill>
                <a:latin typeface="Calibri"/>
                <a:ea typeface="Calibri"/>
                <a:cs typeface="Calibri"/>
                <a:sym typeface="Calibri"/>
              </a:rPr>
              <a:t>Qualities of a Strong Position Paper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review the </a:t>
            </a:r>
            <a:r>
              <a:rPr lang="en" sz="1200" b="1" dirty="0">
                <a:solidFill>
                  <a:schemeClr val="dk1"/>
                </a:solidFill>
                <a:latin typeface="Calibri"/>
                <a:ea typeface="Calibri"/>
                <a:cs typeface="Calibri"/>
                <a:sym typeface="Calibri"/>
              </a:rPr>
              <a:t>Position Paper Rubric</a:t>
            </a:r>
            <a:r>
              <a:rPr lang="en" sz="1200" dirty="0">
                <a:solidFill>
                  <a:schemeClr val="dk1"/>
                </a:solidFill>
                <a:latin typeface="Calibri"/>
                <a:ea typeface="Calibri"/>
                <a:cs typeface="Calibri"/>
                <a:sym typeface="Calibri"/>
              </a:rPr>
              <a:t> to ground themselves in the qualities expected of their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they are going to use their completed </a:t>
            </a:r>
            <a:r>
              <a:rPr lang="en" sz="1200" b="1" dirty="0">
                <a:solidFill>
                  <a:schemeClr val="dk1"/>
                </a:solidFill>
                <a:latin typeface="Calibri"/>
                <a:ea typeface="Calibri"/>
                <a:cs typeface="Calibri"/>
                <a:sym typeface="Calibri"/>
              </a:rPr>
              <a:t>Quote Sandwich organizers </a:t>
            </a:r>
            <a:r>
              <a:rPr lang="en" sz="1200" dirty="0">
                <a:solidFill>
                  <a:schemeClr val="dk1"/>
                </a:solidFill>
                <a:latin typeface="Calibri"/>
                <a:ea typeface="Calibri"/>
                <a:cs typeface="Calibri"/>
                <a:sym typeface="Calibri"/>
              </a:rPr>
              <a:t>to draft the three body paragraphs of their position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3 Assessment: Draft Position Paper: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Which of Michael Pollan’s four food chains would best feed the United States?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lined paper.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Tell students that while they were encouraged to talk to a partner during the planning process, writing should be done independently.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working independently to use their resources for drafting.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support students. Ask guiding questions: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are you going to link those two Quote Sandwiches together in one body paragraph?”</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“Which one are you going to use first? Why?”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consider providing an essay planner like the one used in Module 2A to organize the entire essay and/or each body paragraph.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7" name="Google Shape;267;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1697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73" name="Google Shape;273;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8385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0" name="Google Shape;280;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0008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Mid-Unit 3 Assessment: Draft Position Paper: Which of Michael Pollan’s four food chains would best feed the United States?</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Lined paper (two pieces per student)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Correct Citations anchor chart </a:t>
            </a:r>
            <a:r>
              <a:rPr lang="en" sz="1200">
                <a:solidFill>
                  <a:schemeClr val="dk1"/>
                </a:solidFill>
                <a:latin typeface="Calibri"/>
                <a:ea typeface="Calibri"/>
                <a:cs typeface="Calibri"/>
                <a:sym typeface="Calibri"/>
              </a:rPr>
              <a:t>(from Unit 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End of Unit 2 Assessment: Position Paper Prompt </a:t>
            </a:r>
            <a:r>
              <a:rPr lang="en" sz="1200">
                <a:solidFill>
                  <a:schemeClr val="dk1"/>
                </a:solidFill>
                <a:latin typeface="Calibri"/>
                <a:ea typeface="Calibri"/>
                <a:cs typeface="Calibri"/>
                <a:sym typeface="Calibri"/>
              </a:rPr>
              <a:t>(from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Model position paper</a:t>
            </a:r>
            <a:r>
              <a:rPr lang="en" sz="1200">
                <a:solidFill>
                  <a:schemeClr val="dk1"/>
                </a:solidFill>
                <a:latin typeface="Calibri"/>
                <a:ea typeface="Calibri"/>
                <a:cs typeface="Calibri"/>
                <a:sym typeface="Calibri"/>
              </a:rPr>
              <a:t> (from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Quote Sandwich organizers </a:t>
            </a:r>
            <a:r>
              <a:rPr lang="en" sz="1200">
                <a:solidFill>
                  <a:schemeClr val="dk1"/>
                </a:solidFill>
                <a:latin typeface="Calibri"/>
                <a:ea typeface="Calibri"/>
                <a:cs typeface="Calibri"/>
                <a:sym typeface="Calibri"/>
              </a:rPr>
              <a:t>(from Lesson 1; three per student and one to display)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Position Speech graphic organizer</a:t>
            </a:r>
            <a:r>
              <a:rPr lang="en" sz="1200">
                <a:solidFill>
                  <a:schemeClr val="dk1"/>
                </a:solidFill>
                <a:latin typeface="Calibri"/>
                <a:ea typeface="Calibri"/>
                <a:cs typeface="Calibri"/>
                <a:sym typeface="Calibri"/>
              </a:rPr>
              <a:t> (from Unit 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Position speech </a:t>
            </a:r>
            <a:r>
              <a:rPr lang="en" sz="1200">
                <a:solidFill>
                  <a:schemeClr val="dk1"/>
                </a:solidFill>
                <a:latin typeface="Calibri"/>
                <a:ea typeface="Calibri"/>
                <a:cs typeface="Calibri"/>
                <a:sym typeface="Calibri"/>
              </a:rPr>
              <a:t>(from Unit 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Qualities of a Strong Position Paper anchor chart </a:t>
            </a:r>
            <a:r>
              <a:rPr lang="en" sz="1200">
                <a:solidFill>
                  <a:schemeClr val="dk1"/>
                </a:solidFill>
                <a:latin typeface="Calibri"/>
                <a:ea typeface="Calibri"/>
                <a:cs typeface="Calibri"/>
                <a:sym typeface="Calibri"/>
              </a:rPr>
              <a:t>(from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Position Paper Rubric</a:t>
            </a:r>
            <a:r>
              <a:rPr lang="en" sz="1200">
                <a:solidFill>
                  <a:schemeClr val="dk1"/>
                </a:solidFill>
                <a:latin typeface="Calibri"/>
                <a:ea typeface="Calibri"/>
                <a:cs typeface="Calibri"/>
                <a:sym typeface="Calibri"/>
              </a:rPr>
              <a:t> (from Lesson 1)</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latin typeface="Calibri"/>
                <a:ea typeface="Calibri"/>
                <a:cs typeface="Calibri"/>
                <a:sym typeface="Calibri"/>
              </a:rPr>
              <a:t>At the end of the lesson, set up an for an independent work environment.</a:t>
            </a:r>
            <a:endParaRPr sz="120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0098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Correct Citations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Qualities of a Strong Position Paper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Paper Rubric</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8254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Planning Body Paragraphs of Position Paper and Beginning </a:t>
            </a:r>
            <a:r>
              <a:rPr lang="en" sz="1200" b="1" dirty="0">
                <a:solidFill>
                  <a:schemeClr val="dk1"/>
                </a:solidFill>
                <a:latin typeface="Calibri"/>
                <a:ea typeface="Calibri"/>
                <a:cs typeface="Calibri"/>
                <a:sym typeface="Calibri"/>
              </a:rPr>
              <a:t>Mid-Unit 3 Assessment</a:t>
            </a:r>
            <a:endParaRPr sz="1200" b="1" dirty="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5038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5939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Unpacking Learning Target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learning targets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already filled out two </a:t>
            </a:r>
            <a:r>
              <a:rPr lang="en" sz="1200" b="1" dirty="0">
                <a:solidFill>
                  <a:schemeClr val="dk1"/>
                </a:solidFill>
                <a:latin typeface="Calibri"/>
                <a:ea typeface="Calibri"/>
                <a:cs typeface="Calibri"/>
                <a:sym typeface="Calibri"/>
              </a:rPr>
              <a:t>Quote Sandwich organizers </a:t>
            </a:r>
            <a:r>
              <a:rPr lang="en" sz="1200" dirty="0">
                <a:solidFill>
                  <a:schemeClr val="dk1"/>
                </a:solidFill>
                <a:latin typeface="Calibri"/>
                <a:ea typeface="Calibri"/>
                <a:cs typeface="Calibri"/>
                <a:sym typeface="Calibri"/>
              </a:rPr>
              <a:t>for one of their reasons for choosing one of Michael Pollan’s food chains to feed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with an elbow partner: “</a:t>
            </a:r>
            <a:r>
              <a:rPr lang="en" sz="1200" i="1" dirty="0">
                <a:solidFill>
                  <a:schemeClr val="dk1"/>
                </a:solidFill>
                <a:latin typeface="Calibri"/>
                <a:ea typeface="Calibri"/>
                <a:cs typeface="Calibri"/>
                <a:sym typeface="Calibri"/>
              </a:rPr>
              <a:t>Why are we organizing our quotes (evidence) into Quote Sandwiches?”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Quote Sandwiches help them to plan the body paragraphs of their position paper because they help students think about how to introduce the quote and their reasoning for choosing that quote.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2108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8a69a4d13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Reviewing MLA Citations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 </a:t>
            </a:r>
            <a:r>
              <a:rPr lang="en" sz="1200" b="1" dirty="0">
                <a:solidFill>
                  <a:schemeClr val="dk1"/>
                </a:solidFill>
                <a:latin typeface="Calibri"/>
                <a:ea typeface="Calibri"/>
                <a:cs typeface="Calibri"/>
                <a:sym typeface="Calibri"/>
              </a:rPr>
              <a:t>Quote Sandwich organizers </a:t>
            </a:r>
            <a:r>
              <a:rPr lang="en" sz="1200" dirty="0">
                <a:solidFill>
                  <a:schemeClr val="dk1"/>
                </a:solidFill>
                <a:latin typeface="Calibri"/>
                <a:ea typeface="Calibri"/>
                <a:cs typeface="Calibri"/>
                <a:sym typeface="Calibri"/>
              </a:rPr>
              <a:t>completed for homework.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them on the space for MLA citation at the bottom of each page.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Correct Citations anchor chart</a:t>
            </a:r>
            <a:r>
              <a:rPr lang="en" sz="1200" dirty="0">
                <a:solidFill>
                  <a:schemeClr val="dk1"/>
                </a:solidFill>
                <a:latin typeface="Calibri"/>
                <a:ea typeface="Calibri"/>
                <a:cs typeface="Calibri"/>
                <a:sym typeface="Calibri"/>
              </a:rPr>
              <a:t> and invite students to read it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 anchor chart to record an MLA citation for each of the two pieces of evidence on their </a:t>
            </a:r>
            <a:r>
              <a:rPr lang="en" sz="1200" b="1" dirty="0">
                <a:solidFill>
                  <a:schemeClr val="dk1"/>
                </a:solidFill>
                <a:latin typeface="Calibri"/>
                <a:ea typeface="Calibri"/>
                <a:cs typeface="Calibri"/>
                <a:sym typeface="Calibri"/>
              </a:rPr>
              <a:t>Quote Sandwich graphic organizers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accurately recording MLA citations for their </a:t>
            </a:r>
            <a:r>
              <a:rPr lang="en" sz="1200" b="1" dirty="0">
                <a:solidFill>
                  <a:schemeClr val="dk1"/>
                </a:solidFill>
                <a:latin typeface="Calibri"/>
                <a:ea typeface="Calibri"/>
                <a:cs typeface="Calibri"/>
                <a:sym typeface="Calibri"/>
              </a:rPr>
              <a:t>Quote Sandwich organizers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8" name="Google Shape;248;g48a69a4d13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0875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18-22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Planning Body Paragraph 2</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review the </a:t>
            </a:r>
            <a:r>
              <a:rPr lang="en" sz="1200" b="1" dirty="0">
                <a:solidFill>
                  <a:schemeClr val="dk1"/>
                </a:solidFill>
                <a:latin typeface="Calibri"/>
                <a:ea typeface="Calibri"/>
                <a:cs typeface="Calibri"/>
                <a:sym typeface="Calibri"/>
              </a:rPr>
              <a:t>End of Unit 2 Assessment: Position Paper Prompt </a:t>
            </a:r>
            <a:r>
              <a:rPr lang="en" sz="1200" dirty="0">
                <a:solidFill>
                  <a:schemeClr val="dk1"/>
                </a:solidFill>
                <a:latin typeface="Calibri"/>
                <a:ea typeface="Calibri"/>
                <a:cs typeface="Calibri"/>
                <a:sym typeface="Calibri"/>
              </a:rPr>
              <a:t>to ground themselves in what they are being asked to do. Remind them that they will be using the evidence they gathered in Unit 2 to write this essay.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first two body paragraphs of the </a:t>
            </a:r>
            <a:r>
              <a:rPr lang="en" sz="1200" b="1" dirty="0">
                <a:solidFill>
                  <a:schemeClr val="dk1"/>
                </a:solidFill>
                <a:latin typeface="Calibri"/>
                <a:ea typeface="Calibri"/>
                <a:cs typeface="Calibri"/>
                <a:sym typeface="Calibri"/>
              </a:rPr>
              <a:t>model position paper</a:t>
            </a:r>
            <a:r>
              <a:rPr lang="en" sz="1200" dirty="0">
                <a:solidFill>
                  <a:schemeClr val="dk1"/>
                </a:solidFill>
                <a:latin typeface="Calibri"/>
                <a:ea typeface="Calibri"/>
                <a:cs typeface="Calibri"/>
                <a:sym typeface="Calibri"/>
              </a:rPr>
              <a:t> to remind themselves of what their position paper should look like in the end.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new </a:t>
            </a:r>
            <a:r>
              <a:rPr lang="en" sz="1200" b="1" dirty="0">
                <a:solidFill>
                  <a:schemeClr val="dk1"/>
                </a:solidFill>
                <a:latin typeface="Calibri"/>
                <a:ea typeface="Calibri"/>
                <a:cs typeface="Calibri"/>
                <a:sym typeface="Calibri"/>
              </a:rPr>
              <a:t>Quote Sandwich organizers</a:t>
            </a:r>
            <a:r>
              <a:rPr lang="en" sz="1200" dirty="0">
                <a:solidFill>
                  <a:schemeClr val="dk1"/>
                </a:solidFill>
                <a:latin typeface="Calibri"/>
                <a:ea typeface="Calibri"/>
                <a:cs typeface="Calibri"/>
                <a:sym typeface="Calibri"/>
              </a:rPr>
              <a:t> (three per student).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Remind students to refer to their </a:t>
            </a:r>
            <a:r>
              <a:rPr lang="en" sz="1200" b="1" dirty="0">
                <a:solidFill>
                  <a:schemeClr val="dk1"/>
                </a:solidFill>
                <a:latin typeface="Calibri"/>
                <a:ea typeface="Calibri"/>
                <a:cs typeface="Calibri"/>
                <a:sym typeface="Calibri"/>
              </a:rPr>
              <a:t>Position Speech graphic organizers</a:t>
            </a:r>
            <a:r>
              <a:rPr lang="en" sz="1200" dirty="0">
                <a:solidFill>
                  <a:schemeClr val="dk1"/>
                </a:solidFill>
                <a:latin typeface="Calibri"/>
                <a:ea typeface="Calibri"/>
                <a:cs typeface="Calibri"/>
                <a:sym typeface="Calibri"/>
              </a:rPr>
              <a:t> and their </a:t>
            </a:r>
            <a:r>
              <a:rPr lang="en" sz="1200" b="0" dirty="0">
                <a:solidFill>
                  <a:schemeClr val="dk1"/>
                </a:solidFill>
                <a:latin typeface="Calibri"/>
                <a:ea typeface="Calibri"/>
                <a:cs typeface="Calibri"/>
                <a:sym typeface="Calibri"/>
              </a:rPr>
              <a:t>position speeches </a:t>
            </a:r>
            <a:r>
              <a:rPr lang="en" sz="1200" dirty="0">
                <a:solidFill>
                  <a:schemeClr val="dk1"/>
                </a:solidFill>
                <a:latin typeface="Calibri"/>
                <a:ea typeface="Calibri"/>
                <a:cs typeface="Calibri"/>
                <a:sym typeface="Calibri"/>
              </a:rPr>
              <a:t>from Unit 2 to determine the next reason they are going to be writing about and the evidence they can use to support that reason.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couple of minutes to think through how they are going to organize their ideas on the </a:t>
            </a:r>
            <a:r>
              <a:rPr lang="en" sz="1200" b="1" dirty="0">
                <a:solidFill>
                  <a:schemeClr val="dk1"/>
                </a:solidFill>
                <a:latin typeface="Calibri"/>
                <a:ea typeface="Calibri"/>
                <a:cs typeface="Calibri"/>
                <a:sym typeface="Calibri"/>
              </a:rPr>
              <a:t>Quote Sandwich organizer</a:t>
            </a:r>
            <a:r>
              <a:rPr lang="en" sz="1200" dirty="0">
                <a:solidFill>
                  <a:schemeClr val="dk1"/>
                </a:solidFill>
                <a:latin typeface="Calibri"/>
                <a:ea typeface="Calibri"/>
                <a:cs typeface="Calibri"/>
                <a:sym typeface="Calibri"/>
              </a:rPr>
              <a:t>, and then invite them to pair up and orally share this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fill out two </a:t>
            </a:r>
            <a:r>
              <a:rPr lang="en" sz="1200" b="1" dirty="0">
                <a:solidFill>
                  <a:schemeClr val="dk1"/>
                </a:solidFill>
                <a:latin typeface="Calibri"/>
                <a:ea typeface="Calibri"/>
                <a:cs typeface="Calibri"/>
                <a:sym typeface="Calibri"/>
              </a:rPr>
              <a:t>Quote Sandwich organizers</a:t>
            </a:r>
            <a:r>
              <a:rPr lang="en" sz="1200" dirty="0">
                <a:solidFill>
                  <a:schemeClr val="dk1"/>
                </a:solidFill>
                <a:latin typeface="Calibri"/>
                <a:ea typeface="Calibri"/>
                <a:cs typeface="Calibri"/>
                <a:sym typeface="Calibri"/>
              </a:rPr>
              <a:t>, one for each piece of evidence they will use to support their second reason for their choice of food chain. Remind them to refer to the </a:t>
            </a:r>
            <a:r>
              <a:rPr lang="en" sz="1200" b="1" dirty="0">
                <a:solidFill>
                  <a:schemeClr val="dk1"/>
                </a:solidFill>
                <a:latin typeface="Calibri"/>
                <a:ea typeface="Calibri"/>
                <a:cs typeface="Calibri"/>
                <a:sym typeface="Calibri"/>
              </a:rPr>
              <a:t>Correct Citations anchor chart</a:t>
            </a:r>
            <a:r>
              <a:rPr lang="en" sz="1200" dirty="0">
                <a:solidFill>
                  <a:schemeClr val="dk1"/>
                </a:solidFill>
                <a:latin typeface="Calibri"/>
                <a:ea typeface="Calibri"/>
                <a:cs typeface="Calibri"/>
                <a:sym typeface="Calibri"/>
              </a:rPr>
              <a:t> to correctly cite their resource in MLA format at the end of each organizer.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referring to resources while they are planning with their graphic organizer.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of students who struggled with the Quote Sandwiches for Body Paragraph 1 during this time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your second reason for choosing that food chain?”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evidence did you choose for your position speech at the end of Unit 2? Why?”</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does that evidence support your reason and the claim?”</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4" name="Google Shape;254;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6919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18-22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Planning Body Paragraph 3</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Invite students to reread the third body paragraph containing the counterclaim and a response to the counterclaim on the </a:t>
            </a:r>
            <a:r>
              <a:rPr lang="en" sz="1200" b="1" dirty="0">
                <a:solidFill>
                  <a:schemeClr val="dk1"/>
                </a:solidFill>
                <a:latin typeface="Calibri"/>
                <a:ea typeface="Calibri"/>
                <a:cs typeface="Calibri"/>
                <a:sym typeface="Calibri"/>
              </a:rPr>
              <a:t>model position paper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refer to their counterclaim and the evidence they provided in response to their counterclaim on their </a:t>
            </a:r>
            <a:r>
              <a:rPr lang="en" sz="1200" b="1" dirty="0">
                <a:solidFill>
                  <a:schemeClr val="dk1"/>
                </a:solidFill>
                <a:latin typeface="Calibri"/>
                <a:ea typeface="Calibri"/>
                <a:cs typeface="Calibri"/>
                <a:sym typeface="Calibri"/>
              </a:rPr>
              <a:t>Position Speech graphic organizer </a:t>
            </a:r>
            <a:r>
              <a:rPr lang="en" sz="1200" dirty="0">
                <a:solidFill>
                  <a:schemeClr val="dk1"/>
                </a:solidFill>
                <a:latin typeface="Calibri"/>
                <a:ea typeface="Calibri"/>
                <a:cs typeface="Calibri"/>
                <a:sym typeface="Calibri"/>
              </a:rPr>
              <a:t>and in their position speech.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couple of minutes to think through how they are going to organize their ideas for their counterclaim and response on the </a:t>
            </a:r>
            <a:r>
              <a:rPr lang="en" sz="1200" b="1" dirty="0">
                <a:solidFill>
                  <a:schemeClr val="dk1"/>
                </a:solidFill>
                <a:latin typeface="Calibri"/>
                <a:ea typeface="Calibri"/>
                <a:cs typeface="Calibri"/>
                <a:sym typeface="Calibri"/>
              </a:rPr>
              <a:t>Quote Sandwich organizer,</a:t>
            </a:r>
            <a:r>
              <a:rPr lang="en" sz="1200" dirty="0">
                <a:solidFill>
                  <a:schemeClr val="dk1"/>
                </a:solidFill>
                <a:latin typeface="Calibri"/>
                <a:ea typeface="Calibri"/>
                <a:cs typeface="Calibri"/>
                <a:sym typeface="Calibri"/>
              </a:rPr>
              <a:t> then invite them to pair up and orally share this thinking.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fill out their third </a:t>
            </a:r>
            <a:r>
              <a:rPr lang="en" sz="1200" b="1" dirty="0">
                <a:solidFill>
                  <a:schemeClr val="dk1"/>
                </a:solidFill>
                <a:latin typeface="Calibri"/>
                <a:ea typeface="Calibri"/>
                <a:cs typeface="Calibri"/>
                <a:sym typeface="Calibri"/>
              </a:rPr>
              <a:t>Quote Sandwich organizer </a:t>
            </a:r>
            <a:r>
              <a:rPr lang="en" sz="1200" dirty="0">
                <a:solidFill>
                  <a:schemeClr val="dk1"/>
                </a:solidFill>
                <a:latin typeface="Calibri"/>
                <a:ea typeface="Calibri"/>
                <a:cs typeface="Calibri"/>
                <a:sym typeface="Calibri"/>
              </a:rPr>
              <a:t>for the piece of evidence to respond to their counterclaim. Remind them to refer to the </a:t>
            </a:r>
            <a:r>
              <a:rPr lang="en" sz="1200" b="1" dirty="0">
                <a:solidFill>
                  <a:schemeClr val="dk1"/>
                </a:solidFill>
                <a:latin typeface="Calibri"/>
                <a:ea typeface="Calibri"/>
                <a:cs typeface="Calibri"/>
                <a:sym typeface="Calibri"/>
              </a:rPr>
              <a:t>Correct Citations anchor chart</a:t>
            </a:r>
            <a:r>
              <a:rPr lang="en" sz="1200" dirty="0">
                <a:solidFill>
                  <a:schemeClr val="dk1"/>
                </a:solidFill>
                <a:latin typeface="Calibri"/>
                <a:ea typeface="Calibri"/>
                <a:cs typeface="Calibri"/>
                <a:sym typeface="Calibri"/>
              </a:rPr>
              <a:t> to correctly cite their resource in MLA format at the end of the organizer.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additional support crafting this third body paragraph with the counterclaim, consider a teacher think-aloud with the third paragraph of the </a:t>
            </a:r>
            <a:r>
              <a:rPr lang="en" sz="1200" b="1" dirty="0">
                <a:solidFill>
                  <a:schemeClr val="dk1"/>
                </a:solidFill>
                <a:latin typeface="Calibri"/>
                <a:ea typeface="Calibri"/>
                <a:cs typeface="Calibri"/>
                <a:sym typeface="Calibri"/>
              </a:rPr>
              <a:t>model essay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provide assistance. Ask guiding questions: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is your counterclaim?”</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evidence did you choose to respond to that counterclaim in your position speech at the end of Unit 2? Why?”</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does that evidence respond to the counterclaim?”</a:t>
            </a:r>
            <a:endParaRPr sz="1200" i="1" dirty="0">
              <a:solidFill>
                <a:schemeClr val="dk1"/>
              </a:solidFill>
              <a:latin typeface="Calibri"/>
              <a:ea typeface="Calibri"/>
              <a:cs typeface="Calibri"/>
              <a:sym typeface="Calibri"/>
            </a:endParaRPr>
          </a:p>
        </p:txBody>
      </p:sp>
      <p:sp>
        <p:nvSpPr>
          <p:cNvPr id="261" name="Google Shape;261;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9014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85932" y="312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3: Lesson 2</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485932" y="1207278"/>
            <a:ext cx="7886700" cy="35361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use the </a:t>
            </a:r>
            <a:r>
              <a:rPr lang="en" sz="1600" b="1" dirty="0">
                <a:latin typeface="Century Gothic"/>
                <a:ea typeface="Century Gothic"/>
                <a:cs typeface="Century Gothic"/>
                <a:sym typeface="Century Gothic"/>
              </a:rPr>
              <a:t>Quote Sandwich organizer </a:t>
            </a:r>
            <a:r>
              <a:rPr lang="en" sz="1600" dirty="0">
                <a:latin typeface="Century Gothic"/>
                <a:ea typeface="Century Gothic"/>
                <a:cs typeface="Century Gothic"/>
                <a:sym typeface="Century Gothic"/>
              </a:rPr>
              <a:t>to plan Body Paragraphs 2 and 3 of their position paper.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begin the </a:t>
            </a:r>
            <a:r>
              <a:rPr lang="en" sz="1600" b="1" dirty="0">
                <a:latin typeface="Century Gothic"/>
                <a:ea typeface="Century Gothic"/>
                <a:cs typeface="Century Gothic"/>
                <a:sym typeface="Century Gothic"/>
              </a:rPr>
              <a:t>Mid-Unit 3 assessment </a:t>
            </a:r>
            <a:r>
              <a:rPr lang="en" sz="1600" dirty="0">
                <a:latin typeface="Century Gothic"/>
                <a:ea typeface="Century Gothic"/>
                <a:cs typeface="Century Gothic"/>
                <a:sym typeface="Century Gothic"/>
              </a:rPr>
              <a:t>as they begin drafting their body paragraphs. </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 for students today is:</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organize my evidence for each body paragraph </a:t>
            </a:r>
            <a:r>
              <a:rPr lang="en" sz="1600" dirty="0">
                <a:latin typeface="Century Gothic"/>
                <a:ea typeface="Century Gothic"/>
                <a:cs typeface="Century Gothic"/>
                <a:sym typeface="Century Gothic"/>
              </a:rPr>
              <a:t>into a Quote Sandwich.</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use my Quote Sandwiches to draft the body paragraphs </a:t>
            </a:r>
            <a:r>
              <a:rPr lang="en" sz="1600" dirty="0">
                <a:latin typeface="Century Gothic"/>
                <a:ea typeface="Century Gothic"/>
                <a:cs typeface="Century Gothic"/>
                <a:sym typeface="Century Gothic"/>
              </a:rPr>
              <a:t>of my position paper.</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title"/>
          </p:nvPr>
        </p:nvSpPr>
        <p:spPr>
          <a:xfrm>
            <a:off x="628650" y="110324"/>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Draft our Body Paragraph</a:t>
            </a:r>
            <a:endParaRPr sz="3300" i="0" u="none" strike="noStrike" cap="none">
              <a:solidFill>
                <a:schemeClr val="dk1"/>
              </a:solidFill>
              <a:latin typeface="Century Gothic"/>
              <a:ea typeface="Century Gothic"/>
              <a:cs typeface="Century Gothic"/>
              <a:sym typeface="Century Gothic"/>
            </a:endParaRPr>
          </a:p>
        </p:txBody>
      </p:sp>
      <p:sp>
        <p:nvSpPr>
          <p:cNvPr id="270" name="Google Shape;270;p46"/>
          <p:cNvSpPr txBox="1">
            <a:spLocks noGrp="1"/>
          </p:cNvSpPr>
          <p:nvPr>
            <p:ph type="body" idx="1"/>
          </p:nvPr>
        </p:nvSpPr>
        <p:spPr>
          <a:xfrm>
            <a:off x="747300" y="870825"/>
            <a:ext cx="7886700" cy="38409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Focus question: Which of Michael Pollan’s four food chains would best feed the </a:t>
            </a:r>
            <a:r>
              <a:rPr lang="en" sz="1600" dirty="0" smtClean="0">
                <a:latin typeface="Century Gothic"/>
                <a:ea typeface="Century Gothic"/>
                <a:cs typeface="Century Gothic"/>
                <a:sym typeface="Century Gothic"/>
              </a:rPr>
              <a:t>U</a:t>
            </a:r>
            <a:r>
              <a:rPr lang="en-US" sz="1600" dirty="0" smtClean="0">
                <a:latin typeface="Century Gothic"/>
                <a:ea typeface="Century Gothic"/>
                <a:cs typeface="Century Gothic"/>
                <a:sym typeface="Century Gothic"/>
              </a:rPr>
              <a:t>.</a:t>
            </a:r>
            <a:r>
              <a:rPr lang="en" sz="1600" dirty="0" smtClean="0">
                <a:latin typeface="Century Gothic"/>
                <a:ea typeface="Century Gothic"/>
                <a:cs typeface="Century Gothic"/>
                <a:sym typeface="Century Gothic"/>
              </a:rPr>
              <a:t>S</a:t>
            </a:r>
            <a:r>
              <a:rPr lang="en-US" sz="1600" dirty="0" smtClean="0">
                <a:latin typeface="Century Gothic"/>
                <a:ea typeface="Century Gothic"/>
                <a:cs typeface="Century Gothic"/>
                <a:sym typeface="Century Gothic"/>
              </a:rPr>
              <a:t>.</a:t>
            </a:r>
            <a:r>
              <a:rPr lang="en" sz="1600" dirty="0" smtClean="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Throughout Unit 2 you identified the consequences and stakeholders of each of Michael Pollan’s four food chains in order to choose a food chain to answer the focus question. In this assessment, you will organize your ideas into a position paper. You have already done the thinking for this paper when writing your position speeches, so you should use your speeches to help you write your paper. 	</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In your essay, be sure to:</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      State which food chain you would choose and at least two reasons why.</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      Provide evidence and sound reasoning for each of the reasons you have </a:t>
            </a:r>
            <a:r>
              <a:rPr lang="en-US" sz="1600" dirty="0">
                <a:latin typeface="Century Gothic"/>
                <a:ea typeface="Century Gothic"/>
                <a:cs typeface="Century Gothic"/>
                <a:sym typeface="Century Gothic"/>
              </a:rPr>
              <a:t> </a:t>
            </a:r>
            <a:r>
              <a:rPr lang="en-US" sz="1600" dirty="0" smtClean="0">
                <a:latin typeface="Century Gothic"/>
                <a:ea typeface="Century Gothic"/>
                <a:cs typeface="Century Gothic"/>
                <a:sym typeface="Century Gothic"/>
              </a:rPr>
              <a:t>       </a:t>
            </a:r>
            <a:r>
              <a:rPr lang="en" sz="1600" dirty="0" smtClean="0">
                <a:latin typeface="Century Gothic"/>
                <a:ea typeface="Century Gothic"/>
                <a:cs typeface="Century Gothic"/>
                <a:sym typeface="Century Gothic"/>
              </a:rPr>
              <a:t>provided</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      Provide a counterclaim and respond to it.</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76" name="Google Shape;276;p47"/>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1000"/>
              </a:spcAft>
              <a:buClr>
                <a:schemeClr val="dk1"/>
              </a:buClr>
              <a:buSzPts val="1100"/>
              <a:buFont typeface="Arial"/>
              <a:buNone/>
            </a:pPr>
            <a:r>
              <a:rPr lang="en" sz="2400">
                <a:latin typeface="Century Gothic"/>
                <a:ea typeface="Century Gothic"/>
                <a:cs typeface="Century Gothic"/>
                <a:sym typeface="Century Gothic"/>
              </a:rPr>
              <a:t>Finish drafting the body paragraphs of your position paper.</a:t>
            </a:r>
            <a:endParaRPr sz="24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83" name="Google Shape;283;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4" name="Google Shape;284;p48"/>
          <p:cNvGraphicFramePr/>
          <p:nvPr/>
        </p:nvGraphicFramePr>
        <p:xfrm>
          <a:off x="577216" y="1385887"/>
          <a:ext cx="7989600" cy="3230175"/>
        </p:xfrm>
        <a:graphic>
          <a:graphicData uri="http://schemas.openxmlformats.org/drawingml/2006/table">
            <a:tbl>
              <a:tblPr firstRow="1" bandRow="1">
                <a:noFill/>
                <a:tableStyleId>{0E5747F9-74A7-489C-924C-08E7815F5BD9}</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490543" y="119741"/>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3: Lesson 2</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490543" y="1063207"/>
            <a:ext cx="8402400" cy="37845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2: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advance, gather the following materials from previous lessons as resources: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Correct Citations anchor chart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End of Unit 2 Assessment: Position Paper Prompt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Model position paper</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Quote Sandwich organizers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Position Speech graphic organizer</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Position speech</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Qualities of a Strong Position Paper anchor chart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Position Paper Rubric</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At the end of the lesson, students begin the Mid-Unit 3 assessment as they begin drafting their body paragraphs. As this draft will be assessed, ensure students do this independently.</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3: Lesson 2</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a:latin typeface="Century Gothic"/>
                <a:ea typeface="Century Gothic"/>
                <a:cs typeface="Century Gothic"/>
                <a:sym typeface="Century Gothic"/>
              </a:rPr>
              <a:t>Preparing for Lesson 2: </a:t>
            </a:r>
            <a:r>
              <a:rPr lang="en" sz="1600">
                <a:latin typeface="Century Gothic"/>
                <a:ea typeface="Century Gothic"/>
                <a:cs typeface="Century Gothic"/>
                <a:sym typeface="Century Gothic"/>
              </a:rPr>
              <a:t>Reading and protocols to read in preparation:</a:t>
            </a:r>
            <a:endParaRPr sz="1600">
              <a:latin typeface="Century Gothic"/>
              <a:ea typeface="Century Gothic"/>
              <a:cs typeface="Century Gothic"/>
              <a:sym typeface="Century Gothic"/>
            </a:endParaRPr>
          </a:p>
          <a:p>
            <a:pPr marL="0" lvl="0" indent="0" algn="l" rtl="0">
              <a:spcBef>
                <a:spcPts val="1000"/>
              </a:spcBef>
              <a:spcAft>
                <a:spcPts val="0"/>
              </a:spcAft>
              <a:buNone/>
            </a:pPr>
            <a:r>
              <a:rPr lang="en" sz="1600">
                <a:latin typeface="Century Gothic"/>
                <a:ea typeface="Century Gothic"/>
                <a:cs typeface="Century Gothic"/>
                <a:sym typeface="Century Gothic"/>
              </a:rPr>
              <a:t>In preparation for effectively supporting students’ planning and drafting in today’s lesson, review and annotate the following resources, as needed:</a:t>
            </a:r>
            <a:endParaRPr sz="1600">
              <a:latin typeface="Century Gothic"/>
              <a:ea typeface="Century Gothic"/>
              <a:cs typeface="Century Gothic"/>
              <a:sym typeface="Century Gothic"/>
            </a:endParaRPr>
          </a:p>
          <a:p>
            <a:pPr marL="0" lvl="0" indent="0" algn="l" rtl="0">
              <a:spcBef>
                <a:spcPts val="1000"/>
              </a:spcBef>
              <a:spcAft>
                <a:spcPts val="0"/>
              </a:spcAft>
              <a:buNone/>
            </a:pP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a:latin typeface="Century Gothic"/>
                <a:ea typeface="Century Gothic"/>
                <a:cs typeface="Century Gothic"/>
                <a:sym typeface="Century Gothic"/>
              </a:rPr>
              <a:t>Correct Citations anchor chart</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a:latin typeface="Century Gothic"/>
                <a:ea typeface="Century Gothic"/>
                <a:cs typeface="Century Gothic"/>
                <a:sym typeface="Century Gothic"/>
              </a:rPr>
              <a:t>Qualities of a Strong Position Paper anchor chart</a:t>
            </a:r>
            <a:endParaRPr sz="160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a:latin typeface="Century Gothic"/>
                <a:ea typeface="Century Gothic"/>
                <a:cs typeface="Century Gothic"/>
                <a:sym typeface="Century Gothic"/>
              </a:rPr>
              <a:t>Position Paper Rubric</a:t>
            </a:r>
            <a:endParaRPr sz="16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use the </a:t>
            </a:r>
            <a:r>
              <a:rPr lang="en" sz="1800" b="1" dirty="0">
                <a:latin typeface="Century Gothic"/>
                <a:ea typeface="Century Gothic"/>
                <a:cs typeface="Century Gothic"/>
                <a:sym typeface="Century Gothic"/>
              </a:rPr>
              <a:t>Quote Sandwich organizer </a:t>
            </a:r>
            <a:r>
              <a:rPr lang="en" sz="1800" dirty="0">
                <a:latin typeface="Century Gothic"/>
                <a:ea typeface="Century Gothic"/>
                <a:cs typeface="Century Gothic"/>
                <a:sym typeface="Century Gothic"/>
              </a:rPr>
              <a:t>to plan body paragraphs 2 and 3 of your position paper and begin the </a:t>
            </a:r>
            <a:r>
              <a:rPr lang="en" sz="1800" b="1" dirty="0">
                <a:latin typeface="Century Gothic"/>
                <a:ea typeface="Century Gothic"/>
                <a:cs typeface="Century Gothic"/>
                <a:sym typeface="Century Gothic"/>
              </a:rPr>
              <a:t>Mid-Unit 3 assessment </a:t>
            </a:r>
            <a:r>
              <a:rPr lang="en" sz="1800" dirty="0">
                <a:latin typeface="Century Gothic"/>
                <a:ea typeface="Century Gothic"/>
                <a:cs typeface="Century Gothic"/>
                <a:sym typeface="Century Gothic"/>
              </a:rPr>
              <a:t>by beginning to draft.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MLA citations to prepare for drafting your paragraphs.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Use resources from this unit to plans your body paragraphs of your position paper.</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Begin the </a:t>
            </a:r>
            <a:r>
              <a:rPr lang="en" sz="1800" b="1" dirty="0">
                <a:latin typeface="Century Gothic"/>
                <a:ea typeface="Century Gothic"/>
                <a:cs typeface="Century Gothic"/>
                <a:sym typeface="Century Gothic"/>
              </a:rPr>
              <a:t>Mid-Unit 3 assessment </a:t>
            </a:r>
            <a:r>
              <a:rPr lang="en" sz="1800" dirty="0">
                <a:latin typeface="Century Gothic"/>
                <a:ea typeface="Century Gothic"/>
                <a:cs typeface="Century Gothic"/>
                <a:sym typeface="Century Gothic"/>
              </a:rPr>
              <a:t>and draft your body paragraphs.</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534525"/>
            <a:ext cx="7886700" cy="21081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a:latin typeface="Century Gothic"/>
                <a:ea typeface="Century Gothic"/>
                <a:cs typeface="Century Gothic"/>
                <a:sym typeface="Century Gothic"/>
              </a:rPr>
              <a:t>The Learning Target for today is:</a:t>
            </a:r>
            <a:endParaRPr sz="2400">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organize my evidence for each body paragraph </a:t>
            </a:r>
            <a:r>
              <a:rPr lang="en" sz="2400">
                <a:latin typeface="Century Gothic"/>
                <a:ea typeface="Century Gothic"/>
                <a:cs typeface="Century Gothic"/>
                <a:sym typeface="Century Gothic"/>
              </a:rPr>
              <a:t>into a Quote Sandwich.</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use my Quote Sandwiches to draft the body paragraphs </a:t>
            </a:r>
            <a:r>
              <a:rPr lang="en" sz="2400">
                <a:latin typeface="Century Gothic"/>
                <a:ea typeface="Century Gothic"/>
                <a:cs typeface="Century Gothic"/>
                <a:sym typeface="Century Gothic"/>
              </a:rPr>
              <a:t>of my position paper.</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380664" y="4271356"/>
            <a:ext cx="665975" cy="665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259975" y="255425"/>
            <a:ext cx="3814200" cy="21336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MLA Citations</a:t>
            </a:r>
            <a:endParaRPr sz="3300" i="0" u="none" strike="noStrike" cap="none">
              <a:solidFill>
                <a:schemeClr val="dk1"/>
              </a:solidFill>
              <a:latin typeface="Century Gothic"/>
              <a:ea typeface="Century Gothic"/>
              <a:cs typeface="Century Gothic"/>
              <a:sym typeface="Century Gothic"/>
            </a:endParaRPr>
          </a:p>
        </p:txBody>
      </p:sp>
      <p:pic>
        <p:nvPicPr>
          <p:cNvPr id="251" name="Google Shape;251;p43"/>
          <p:cNvPicPr preferRelativeResize="0"/>
          <p:nvPr/>
        </p:nvPicPr>
        <p:blipFill>
          <a:blip r:embed="rId3">
            <a:alphaModFix/>
          </a:blip>
          <a:stretch>
            <a:fillRect/>
          </a:stretch>
        </p:blipFill>
        <p:spPr>
          <a:xfrm>
            <a:off x="4282400" y="0"/>
            <a:ext cx="4529750" cy="47681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165925" y="0"/>
            <a:ext cx="4701000" cy="20670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Use Resources to Plan Body Paragraph 2 of our Position Paper</a:t>
            </a:r>
            <a:endParaRPr sz="3300" i="0" u="none" strike="noStrike" cap="none">
              <a:solidFill>
                <a:schemeClr val="dk1"/>
              </a:solidFill>
              <a:latin typeface="Century Gothic"/>
              <a:ea typeface="Century Gothic"/>
              <a:cs typeface="Century Gothic"/>
              <a:sym typeface="Century Gothic"/>
            </a:endParaRPr>
          </a:p>
        </p:txBody>
      </p:sp>
      <p:sp>
        <p:nvSpPr>
          <p:cNvPr id="257" name="Google Shape;257;p44"/>
          <p:cNvSpPr txBox="1">
            <a:spLocks noGrp="1"/>
          </p:cNvSpPr>
          <p:nvPr>
            <p:ph type="body" idx="1"/>
          </p:nvPr>
        </p:nvSpPr>
        <p:spPr>
          <a:xfrm>
            <a:off x="303025" y="1945075"/>
            <a:ext cx="4701000" cy="23712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Now that you have completed two </a:t>
            </a:r>
            <a:r>
              <a:rPr lang="en" sz="1600" b="1" dirty="0">
                <a:latin typeface="Century Gothic"/>
                <a:ea typeface="Century Gothic"/>
                <a:cs typeface="Century Gothic"/>
                <a:sym typeface="Century Gothic"/>
              </a:rPr>
              <a:t>Quote Sandwich organizers</a:t>
            </a:r>
            <a:r>
              <a:rPr lang="en" sz="1600" dirty="0">
                <a:latin typeface="Century Gothic"/>
                <a:ea typeface="Century Gothic"/>
                <a:cs typeface="Century Gothic"/>
                <a:sym typeface="Century Gothic"/>
              </a:rPr>
              <a:t> for homework, you are going to provide evidence and reasoning for the second reason for your choice of food chain to feed the United States.</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p:txBody>
      </p:sp>
      <p:pic>
        <p:nvPicPr>
          <p:cNvPr id="258" name="Google Shape;258;p44"/>
          <p:cNvPicPr preferRelativeResize="0"/>
          <p:nvPr/>
        </p:nvPicPr>
        <p:blipFill>
          <a:blip r:embed="rId3">
            <a:alphaModFix/>
          </a:blip>
          <a:stretch>
            <a:fillRect/>
          </a:stretch>
        </p:blipFill>
        <p:spPr>
          <a:xfrm>
            <a:off x="5086600" y="150763"/>
            <a:ext cx="3578075" cy="48419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5"/>
          <p:cNvSpPr txBox="1">
            <a:spLocks noGrp="1"/>
          </p:cNvSpPr>
          <p:nvPr>
            <p:ph type="title"/>
          </p:nvPr>
        </p:nvSpPr>
        <p:spPr>
          <a:xfrm>
            <a:off x="221225" y="125750"/>
            <a:ext cx="4061400" cy="33726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Use Resources to Plan Body Paragraph 3 of our Position Paper</a:t>
            </a:r>
            <a:endParaRPr sz="3300" i="0" u="none" strike="noStrike" cap="none">
              <a:solidFill>
                <a:schemeClr val="dk1"/>
              </a:solidFill>
              <a:latin typeface="Century Gothic"/>
              <a:ea typeface="Century Gothic"/>
              <a:cs typeface="Century Gothic"/>
              <a:sym typeface="Century Gothic"/>
            </a:endParaRPr>
          </a:p>
        </p:txBody>
      </p:sp>
      <p:pic>
        <p:nvPicPr>
          <p:cNvPr id="264" name="Google Shape;264;p45"/>
          <p:cNvPicPr preferRelativeResize="0"/>
          <p:nvPr/>
        </p:nvPicPr>
        <p:blipFill>
          <a:blip r:embed="rId3">
            <a:alphaModFix/>
          </a:blip>
          <a:stretch>
            <a:fillRect/>
          </a:stretch>
        </p:blipFill>
        <p:spPr>
          <a:xfrm>
            <a:off x="4282400" y="0"/>
            <a:ext cx="4529750" cy="47681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B93B666-7EA8-413E-A115-D0497C171165}"/>
</file>

<file path=customXml/itemProps2.xml><?xml version="1.0" encoding="utf-8"?>
<ds:datastoreItem xmlns:ds="http://schemas.openxmlformats.org/officeDocument/2006/customXml" ds:itemID="{D4829675-982D-4351-BC24-64363DF778E3}"/>
</file>

<file path=customXml/itemProps3.xml><?xml version="1.0" encoding="utf-8"?>
<ds:datastoreItem xmlns:ds="http://schemas.openxmlformats.org/officeDocument/2006/customXml" ds:itemID="{55B58294-0DE0-43B3-A7AD-F5FC1C858826}"/>
</file>

<file path=docProps/app.xml><?xml version="1.0" encoding="utf-8"?>
<Properties xmlns="http://schemas.openxmlformats.org/officeDocument/2006/extended-properties" xmlns:vt="http://schemas.openxmlformats.org/officeDocument/2006/docPropsVTypes">
  <TotalTime>36</TotalTime>
  <Words>1929</Words>
  <Application>Microsoft Macintosh PowerPoint</Application>
  <PresentationFormat>On-screen Show (16:9)</PresentationFormat>
  <Paragraphs>247</Paragraphs>
  <Slides>12</Slides>
  <Notes>12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12</vt:i4>
      </vt:variant>
    </vt:vector>
  </HeadingPairs>
  <TitlesOfParts>
    <vt:vector size="18" baseType="lpstr">
      <vt:lpstr>Century Gothic</vt:lpstr>
      <vt:lpstr>Calibri</vt:lpstr>
      <vt:lpstr>Overlock</vt:lpstr>
      <vt:lpstr>Simple Light</vt:lpstr>
      <vt:lpstr>Office Theme</vt:lpstr>
      <vt:lpstr>Office Theme</vt:lpstr>
      <vt:lpstr> Grade 8: Module 4: Unit 3: Lesson 2 Teacher slide, before teaching. </vt:lpstr>
      <vt:lpstr>  Grade 8: Module 4: Unit 3: Lesson 2 Teacher slide, before teaching. </vt:lpstr>
      <vt:lpstr>  Grade 8: Module 4: Unit 3: Lesson 2 Teacher slide, before teaching. </vt:lpstr>
      <vt:lpstr>Grade 8: Module 4:  Unit 3: Lesson 2</vt:lpstr>
      <vt:lpstr>Hello, Students!</vt:lpstr>
      <vt:lpstr>Let’s Unpack the Learning Target</vt:lpstr>
      <vt:lpstr>Let’s Review MLA Citations</vt:lpstr>
      <vt:lpstr>Let’s Use Resources to Plan Body Paragraph 2 of our Position Paper</vt:lpstr>
      <vt:lpstr>Let’s Use Resources to Plan Body Paragraph 3 of our Position Paper</vt:lpstr>
      <vt:lpstr>Let’s Draft our Body Paragraph</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3: Lesson 2 Teacher slide, before teaching. </dc:title>
  <dc:creator>nbravo</dc:creator>
  <cp:lastModifiedBy>Alexander Specht</cp:lastModifiedBy>
  <cp:revision>4</cp:revision>
  <dcterms:modified xsi:type="dcterms:W3CDTF">2018-12-27T06:06:46Z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