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6.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6.xml" ContentType="application/vnd.openxmlformats-officedocument.presentationml.slide+xml"/>
  <Override PartName="/ppt/slides/slide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Masters/slideMaster2.xml" ContentType="application/vnd.openxmlformats-officedocument.presentationml.slideMaster+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2.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slideLayouts/slideLayout22.xml" ContentType="application/vnd.openxmlformats-officedocument.presentationml.slideLayout+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C747972-62C6-47C3-9913-EC100129FC6E}">
  <a:tblStyle styleId="{9C747972-62C6-47C3-9913-EC100129FC6E}"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356" autoAdjust="0"/>
  </p:normalViewPr>
  <p:slideViewPr>
    <p:cSldViewPr snapToGrid="0">
      <p:cViewPr varScale="1">
        <p:scale>
          <a:sx n="55" d="100"/>
          <a:sy n="55" d="100"/>
        </p:scale>
        <p:origin x="1086"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34" Type="http://schemas.openxmlformats.org/officeDocument/2006/relationships/customXml" Target="../customXml/item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4374013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time_continue=1&amp;v=GRi4DPu6WGc"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continue examining arguments about screen time and how they relate to brain development. This lesson completes the arc of pro-screen time argument texts and begins the arc of anti-screen time argument texts (Lessons 7–8 and Part II of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 Here, the screen time issues of face-to-face social impact and distraction are addressed by the texts. This balance of argumentative texts ensures that students have a wide and diverse set of information on which to draw when they make the final decision as to what position they will take on the recommendation for screen time in Lesson 17.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B, students view just Part 2 of a 10-part video (find the link on Slide 2; the video is also embedded on Slide 11).</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bear in mind that Youtube, social media video sites, and other website links may incorporate inappropriate content via comment banks and ads. While some lessons include these links as the most efficient means to view content in preparation for the lesson, be sure to preview links, and/or use a filter service, such as www.safeshare.tv, for actually viewing these links in the classroom.</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homework article, “Attached to Technology and Paying the Price,” is quite long and reproduced in its entirety here due to copyright issues, and also to give proficient students a challenge if the teacher so desires. Students need to read only about two pages for the assignment. </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1513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The ONLINE EDUCA Debate 2009 (Part 1 of 3)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Phrases in the video description have been bolded to call students’ attention to the change in argument.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direct their attention to the slide as they fill out Section 5 of their </a:t>
            </a:r>
            <a:r>
              <a:rPr lang="en" sz="1200" b="1" dirty="0">
                <a:solidFill>
                  <a:schemeClr val="dk1"/>
                </a:solidFill>
                <a:latin typeface="Calibri"/>
                <a:ea typeface="Calibri"/>
                <a:cs typeface="Calibri"/>
                <a:sym typeface="Calibri"/>
              </a:rPr>
              <a:t>Researcher’s Notebooks.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70723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(17-20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The ONLINE EDUCA Debate 2009 (Part 1 of 3),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your convenience, the video has been clipped to stop playing at 3:04.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note that the claim provided in the Student Look-fors/Listen-fors on this slide does not correspond exactly with what’s written in the Paraphrased Information from the Text box on the </a:t>
            </a:r>
            <a:r>
              <a:rPr lang="en" sz="1200" b="1" dirty="0">
                <a:solidFill>
                  <a:schemeClr val="dk1"/>
                </a:solidFill>
                <a:latin typeface="Calibri"/>
                <a:ea typeface="Calibri"/>
                <a:cs typeface="Calibri"/>
                <a:sym typeface="Calibri"/>
              </a:rPr>
              <a:t>Teacher’s Guide: Researcher’s Notebook. </a:t>
            </a:r>
            <a:r>
              <a:rPr lang="en" sz="1200" dirty="0">
                <a:solidFill>
                  <a:schemeClr val="dk1"/>
                </a:solidFill>
                <a:latin typeface="Calibri"/>
                <a:ea typeface="Calibri"/>
                <a:cs typeface="Calibri"/>
                <a:sym typeface="Calibri"/>
              </a:rPr>
              <a:t>However, it is similar.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paragraph on the slide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 ONLINE EDUCA Debate 2009 (Part 2 of 10)(00:00-3:03) once (</a:t>
            </a:r>
            <a:r>
              <a:rPr lang="en" sz="1200" u="sng" dirty="0">
                <a:solidFill>
                  <a:schemeClr val="hlink"/>
                </a:solidFill>
                <a:latin typeface="Calibri"/>
                <a:ea typeface="Calibri"/>
                <a:cs typeface="Calibri"/>
                <a:sym typeface="Calibri"/>
                <a:hlinkClick r:id="rId3"/>
              </a:rPr>
              <a:t>https://www.youtube.com/watch?time_continue=1&amp;v=GRi4DPu6WGc</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the Paraphrased Information section, have students write down what they think the claim is. Cold call one or two to share the claim.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paragraph of text on the screen.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 video a second time, then give students about 2 minutes to add to their notes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 video a third time, again giving students 2 minutes to add to their notes.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say the claim is that screen time negatively affects the amount of time children spending interacting with family and loved ones face-to-face.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arranging a time for ELL students to watch the video prior to class, or again after class.</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2524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55c312d5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55c312d5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a:t>
            </a:r>
            <a:r>
              <a:rPr lang="en" sz="1200" b="1" dirty="0" smtClean="0">
                <a:solidFill>
                  <a:schemeClr val="dk1"/>
                </a:solidFill>
                <a:latin typeface="Calibri"/>
                <a:ea typeface="Calibri"/>
                <a:cs typeface="Calibri"/>
                <a:sym typeface="Calibri"/>
              </a:rPr>
              <a:t>Groups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The ONLINE EDUCA Debate 2009 (Part 1 of 3),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four slides related to this activity.</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students to share the reasons and evidence. Refer to the </a:t>
            </a:r>
            <a:r>
              <a:rPr lang="en" sz="1200" b="1" dirty="0">
                <a:solidFill>
                  <a:schemeClr val="dk1"/>
                </a:solidFill>
                <a:latin typeface="Calibri"/>
                <a:ea typeface="Calibri"/>
                <a:cs typeface="Calibri"/>
                <a:sym typeface="Calibri"/>
              </a:rPr>
              <a:t>Teacher’s Guide: Researcher’s Notebook </a:t>
            </a:r>
            <a:r>
              <a:rPr lang="en" sz="1200" dirty="0">
                <a:solidFill>
                  <a:schemeClr val="dk1"/>
                </a:solidFill>
                <a:latin typeface="Calibri"/>
                <a:ea typeface="Calibri"/>
                <a:cs typeface="Calibri"/>
                <a:sym typeface="Calibri"/>
              </a:rPr>
              <a:t>for possible responses; these are also noted in Student Look-fors/Listen-fors below.</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the following responses.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“Paraphrased Information from the Text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listen for students to share the following claim and supports:</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According </a:t>
            </a:r>
            <a:r>
              <a:rPr lang="en" sz="1200" b="0" dirty="0">
                <a:solidFill>
                  <a:schemeClr val="dk1"/>
                </a:solidFill>
                <a:latin typeface="Calibri"/>
                <a:ea typeface="Calibri"/>
                <a:cs typeface="Calibri"/>
                <a:sym typeface="Calibri"/>
              </a:rPr>
              <a:t>to Aric Sigman, cultures all around the world are suffering from a decrease of face-to-face time when screens are introduced to their societies. (CLAIM)</a:t>
            </a:r>
            <a:endParaRPr sz="1200" b="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According to the video, over the last 20 years, face-to-face interactions have decreased as social technology has increased. (SUPPORT)</a:t>
            </a:r>
            <a:endParaRPr sz="1200" b="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According to the video, a study at Stanford University confirmed the correlation between social technology and decreased face-to-face interaction. (SUPPORT)</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grouping students in a way that allows struggling students to work with students who can offer some support.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6040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5c256c81a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5c256c81a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The ONLINE EDUCA Debate 2009 (Part 1 of 3),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four slides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paragraph on the slide and give students time to work individually.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definitions.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have the students work on the Brain Connections box independently. Ask them to volunteer some “if/then” statements.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students’ ideas on the anchor chart and ask students to write them down in their </a:t>
            </a:r>
            <a:r>
              <a:rPr lang="en" sz="1200" b="1" dirty="0">
                <a:solidFill>
                  <a:schemeClr val="dk1"/>
                </a:solidFill>
                <a:latin typeface="Calibri"/>
                <a:ea typeface="Calibri"/>
                <a:cs typeface="Calibri"/>
                <a:sym typeface="Calibri"/>
              </a:rPr>
              <a:t>Researcher’s Notebooks.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answers like “being similar to something, but not that thing in fact.”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say things like</a:t>
            </a:r>
            <a:r>
              <a:rPr lang="en" sz="1200" b="0" dirty="0">
                <a:solidFill>
                  <a:schemeClr val="dk1"/>
                </a:solidFill>
                <a:latin typeface="Calibri"/>
                <a:ea typeface="Calibri"/>
                <a:cs typeface="Calibri"/>
                <a:sym typeface="Calibri"/>
              </a:rPr>
              <a:t>, “</a:t>
            </a:r>
            <a:r>
              <a:rPr lang="en" sz="1200" b="0" i="1" u="none" dirty="0">
                <a:solidFill>
                  <a:schemeClr val="dk1"/>
                </a:solidFill>
                <a:latin typeface="Calibri"/>
                <a:ea typeface="Calibri"/>
                <a:cs typeface="Calibri"/>
                <a:sym typeface="Calibri"/>
              </a:rPr>
              <a:t>If</a:t>
            </a:r>
            <a:r>
              <a:rPr lang="en" sz="1200" b="0" dirty="0">
                <a:solidFill>
                  <a:schemeClr val="dk1"/>
                </a:solidFill>
                <a:latin typeface="Calibri"/>
                <a:ea typeface="Calibri"/>
                <a:cs typeface="Calibri"/>
                <a:sym typeface="Calibri"/>
              </a:rPr>
              <a:t> young people spend too much time on screens, </a:t>
            </a:r>
            <a:r>
              <a:rPr lang="en" sz="1200" b="0" i="1" u="none" dirty="0">
                <a:solidFill>
                  <a:schemeClr val="dk1"/>
                </a:solidFill>
                <a:latin typeface="Calibri"/>
                <a:ea typeface="Calibri"/>
                <a:cs typeface="Calibri"/>
                <a:sym typeface="Calibri"/>
              </a:rPr>
              <a:t>then</a:t>
            </a:r>
            <a:r>
              <a:rPr lang="en" sz="1200" b="0" dirty="0">
                <a:solidFill>
                  <a:schemeClr val="dk1"/>
                </a:solidFill>
                <a:latin typeface="Calibri"/>
                <a:ea typeface="Calibri"/>
                <a:cs typeface="Calibri"/>
                <a:sym typeface="Calibri"/>
              </a:rPr>
              <a:t> it might be because of the limbic system’s role in risk and reward” or “</a:t>
            </a:r>
            <a:r>
              <a:rPr lang="en" sz="1200" b="0" i="1" u="none" dirty="0">
                <a:solidFill>
                  <a:schemeClr val="dk1"/>
                </a:solidFill>
                <a:latin typeface="Calibri"/>
                <a:ea typeface="Calibri"/>
                <a:cs typeface="Calibri"/>
                <a:sym typeface="Calibri"/>
              </a:rPr>
              <a:t>If</a:t>
            </a:r>
            <a:r>
              <a:rPr lang="en" sz="1200" b="0" dirty="0">
                <a:solidFill>
                  <a:schemeClr val="dk1"/>
                </a:solidFill>
                <a:latin typeface="Calibri"/>
                <a:ea typeface="Calibri"/>
                <a:cs typeface="Calibri"/>
                <a:sym typeface="Calibri"/>
              </a:rPr>
              <a:t> young people spend too much time on screens, </a:t>
            </a:r>
            <a:r>
              <a:rPr lang="en" sz="1200" b="0" i="1" u="none" dirty="0">
                <a:solidFill>
                  <a:schemeClr val="dk1"/>
                </a:solidFill>
                <a:latin typeface="Calibri"/>
                <a:ea typeface="Calibri"/>
                <a:cs typeface="Calibri"/>
                <a:sym typeface="Calibri"/>
              </a:rPr>
              <a:t>then</a:t>
            </a:r>
            <a:r>
              <a:rPr lang="en" sz="1200" b="0" dirty="0">
                <a:solidFill>
                  <a:schemeClr val="dk1"/>
                </a:solidFill>
                <a:latin typeface="Calibri"/>
                <a:ea typeface="Calibri"/>
                <a:cs typeface="Calibri"/>
                <a:sym typeface="Calibri"/>
              </a:rPr>
              <a:t> neurons might prune themselves to not emphasize face-to-face skills.”</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circulate as needed to help students who might need extra help.</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7879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5c256c81a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45c256c81a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Reviewing Domain-Specific Vocabulary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watching the video one last time for this vocabulary work. It is hyperlinked on the slide if you wish to do that.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Write the words they mention on the chart.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note the word “virtual” as well as others they might have written down.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record the new vocabulary words on their </a:t>
            </a:r>
            <a:r>
              <a:rPr lang="en" sz="1200" b="1" dirty="0">
                <a:solidFill>
                  <a:schemeClr val="dk1"/>
                </a:solidFill>
                <a:latin typeface="Calibri"/>
                <a:ea typeface="Calibri"/>
                <a:cs typeface="Calibri"/>
                <a:sym typeface="Calibri"/>
              </a:rPr>
              <a:t>Domain-Specific Vocabulary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2963388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assigned article is long, so consider giving students some time to begin reading in class.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Hand </a:t>
            </a:r>
            <a:r>
              <a:rPr lang="en" sz="1200" b="0" dirty="0">
                <a:solidFill>
                  <a:schemeClr val="dk1"/>
                </a:solidFill>
                <a:latin typeface="Calibri"/>
                <a:ea typeface="Calibri"/>
                <a:cs typeface="Calibri"/>
                <a:sym typeface="Calibri"/>
              </a:rPr>
              <a:t>out “Attached to Technology and Paying the Price” for </a:t>
            </a:r>
            <a:r>
              <a:rPr lang="en" sz="1200" dirty="0">
                <a:solidFill>
                  <a:schemeClr val="dk1"/>
                </a:solidFill>
                <a:latin typeface="Calibri"/>
                <a:ea typeface="Calibri"/>
                <a:cs typeface="Calibri"/>
                <a:sym typeface="Calibri"/>
              </a:rPr>
              <a:t>homework. Let students know that they can skim the article, which is quite long, but to read carefully the first page and the section titled “The Toll on Children.”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handing out only the pertinent sections of the homework to a student who might be overwhelmed by large amounts of text.</a:t>
            </a:r>
            <a:endParaRPr sz="1200" dirty="0">
              <a:solidFill>
                <a:schemeClr val="dk1"/>
              </a:solidFill>
              <a:latin typeface="Calibri"/>
              <a:ea typeface="Calibri"/>
              <a:cs typeface="Calibri"/>
              <a:sym typeface="Calibri"/>
            </a:endParaRPr>
          </a:p>
        </p:txBody>
      </p:sp>
      <p:sp>
        <p:nvSpPr>
          <p:cNvPr id="253" name="Google Shape;253;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88063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62" name="Google Shape;262;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3006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Lesson 7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Class set of dictionaries or computers with Internet access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Brain Development anchor chart</a:t>
            </a:r>
            <a:r>
              <a:rPr lang="en" sz="1200" dirty="0">
                <a:solidFill>
                  <a:schemeClr val="dk1"/>
                </a:solidFill>
                <a:latin typeface="Calibri"/>
                <a:ea typeface="Calibri"/>
                <a:cs typeface="Calibri"/>
                <a:sym typeface="Calibri"/>
              </a:rPr>
              <a:t>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The ONLINE EDUCA Debate 2009 (Part 2 of 10; from 00:00-3:03; see Teaching Notes)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“Attached to Technology and Paying the Price” </a:t>
            </a:r>
            <a:r>
              <a:rPr lang="en" sz="1200" dirty="0">
                <a:solidFill>
                  <a:schemeClr val="dk1"/>
                </a:solidFill>
                <a:latin typeface="Calibri"/>
                <a:ea typeface="Calibri"/>
                <a:cs typeface="Calibri"/>
                <a:sym typeface="Calibri"/>
              </a:rPr>
              <a:t>(one per student and one to display)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Domain-Specific Vocabulary anchor chart</a:t>
            </a:r>
            <a:r>
              <a:rPr lang="en" sz="1200" dirty="0">
                <a:solidFill>
                  <a:schemeClr val="dk1"/>
                </a:solidFill>
                <a:latin typeface="Calibri"/>
                <a:ea typeface="Calibri"/>
                <a:cs typeface="Calibri"/>
                <a:sym typeface="Calibri"/>
              </a:rPr>
              <a:t> (from Unit 1,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(from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Teacher Guide: Researcher’s Notebook</a:t>
            </a:r>
            <a:r>
              <a:rPr lang="en" sz="1200" dirty="0">
                <a:solidFill>
                  <a:schemeClr val="dk1"/>
                </a:solidFill>
                <a:latin typeface="Calibri"/>
                <a:ea typeface="Calibri"/>
                <a:cs typeface="Calibri"/>
                <a:sym typeface="Calibri"/>
              </a:rPr>
              <a:t> (from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Brain Development anchor chart </a:t>
            </a:r>
            <a:r>
              <a:rPr lang="en" sz="1200" dirty="0">
                <a:solidFill>
                  <a:schemeClr val="dk1"/>
                </a:solidFill>
                <a:latin typeface="Calibri"/>
                <a:ea typeface="Calibri"/>
                <a:cs typeface="Calibri"/>
                <a:sym typeface="Calibri"/>
              </a:rPr>
              <a:t>(from Unit 1,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Digital projector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Speaking and Listening anchor chart </a:t>
            </a:r>
            <a:r>
              <a:rPr lang="en" sz="1200" dirty="0">
                <a:solidFill>
                  <a:schemeClr val="dk1"/>
                </a:solidFill>
                <a:latin typeface="Calibri"/>
                <a:ea typeface="Calibri"/>
                <a:cs typeface="Calibri"/>
                <a:sym typeface="Calibri"/>
              </a:rPr>
              <a:t>(from Lesson 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dictionaries or computers accessible for the entry task.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how you will group students on Slide 12.</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8558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and have on hand the </a:t>
            </a:r>
            <a:r>
              <a:rPr lang="en" sz="1200" b="1" dirty="0">
                <a:solidFill>
                  <a:schemeClr val="dk1"/>
                </a:solidFill>
                <a:latin typeface="Calibri"/>
                <a:ea typeface="Calibri"/>
                <a:cs typeface="Calibri"/>
                <a:sym typeface="Calibri"/>
              </a:rPr>
              <a:t>Brain Development anchor chart </a:t>
            </a:r>
            <a:r>
              <a:rPr lang="en" sz="1200" dirty="0">
                <a:solidFill>
                  <a:schemeClr val="dk1"/>
                </a:solidFill>
                <a:latin typeface="Calibri"/>
                <a:ea typeface="Calibri"/>
                <a:cs typeface="Calibri"/>
                <a:sym typeface="Calibri"/>
              </a:rPr>
              <a:t>you filled out as a class in Lesson 2. You’ll refer back to that chart on Slide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Preview the video, </a:t>
            </a:r>
            <a:r>
              <a:rPr lang="en-US" sz="1200" dirty="0" smtClean="0">
                <a:solidFill>
                  <a:schemeClr val="dk1"/>
                </a:solidFill>
                <a:latin typeface="Calibri"/>
                <a:ea typeface="Calibri"/>
                <a:cs typeface="Calibri"/>
                <a:sym typeface="Calibri"/>
              </a:rPr>
              <a:t>The ONLINE EDUCA Debate 2009</a:t>
            </a:r>
            <a:r>
              <a:rPr lang="en" sz="1200" dirty="0" smtClean="0">
                <a:solidFill>
                  <a:schemeClr val="dk1"/>
                </a:solidFill>
                <a:latin typeface="Calibri"/>
                <a:ea typeface="Calibri"/>
                <a:cs typeface="Calibri"/>
                <a:sym typeface="Calibri"/>
              </a:rPr>
              <a:t> </a:t>
            </a:r>
            <a:r>
              <a:rPr lang="en-US" sz="1200" b="0" u="sng" dirty="0" smtClean="0">
                <a:solidFill>
                  <a:schemeClr val="hlink"/>
                </a:solidFill>
                <a:latin typeface="Calibri"/>
                <a:ea typeface="Calibri"/>
                <a:cs typeface="Calibri"/>
                <a:sym typeface="Calibri"/>
              </a:rPr>
              <a:t>(https://www.youtube.com/watch?reload=9&amp;v=GRi4DPu6WGc)</a:t>
            </a:r>
            <a:endParaRPr sz="1200" b="0" dirty="0" smtClean="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9154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2127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2121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Dictionary Definitions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Times New Roman"/>
              <a:buChar char="●"/>
            </a:pPr>
            <a:r>
              <a:rPr lang="en" sz="1200" dirty="0">
                <a:solidFill>
                  <a:schemeClr val="dk1"/>
                </a:solidFill>
                <a:latin typeface="Calibri"/>
                <a:ea typeface="Calibri"/>
                <a:cs typeface="Calibri"/>
                <a:sym typeface="Calibri"/>
              </a:rPr>
              <a:t>Make sure that your </a:t>
            </a: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(from Unit 1, Lesson 1) is prominently displayed so you can add this word to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enter the room, distribute the </a:t>
            </a:r>
            <a:r>
              <a:rPr lang="en" sz="1200" b="1" dirty="0">
                <a:solidFill>
                  <a:schemeClr val="dk1"/>
                </a:solidFill>
                <a:latin typeface="Calibri"/>
                <a:ea typeface="Calibri"/>
                <a:cs typeface="Calibri"/>
                <a:sym typeface="Calibri"/>
              </a:rPr>
              <a:t>Entry Task, Lesson 7 </a:t>
            </a:r>
            <a:r>
              <a:rPr lang="en" sz="1200" dirty="0">
                <a:solidFill>
                  <a:schemeClr val="dk1"/>
                </a:solidFill>
                <a:latin typeface="Calibri"/>
                <a:ea typeface="Calibri"/>
                <a:cs typeface="Calibri"/>
                <a:sym typeface="Calibri"/>
              </a:rPr>
              <a:t>and direct them to use the </a:t>
            </a:r>
            <a:r>
              <a:rPr lang="en" sz="1200" b="0" dirty="0">
                <a:solidFill>
                  <a:schemeClr val="dk1"/>
                </a:solidFill>
                <a:latin typeface="Calibri"/>
                <a:ea typeface="Calibri"/>
                <a:cs typeface="Calibri"/>
                <a:sym typeface="Calibri"/>
              </a:rPr>
              <a:t>class set of dictionaries or computers with Internet access </a:t>
            </a:r>
            <a:r>
              <a:rPr lang="en" sz="1200" dirty="0">
                <a:solidFill>
                  <a:schemeClr val="dk1"/>
                </a:solidFill>
                <a:latin typeface="Calibri"/>
                <a:ea typeface="Calibri"/>
                <a:cs typeface="Calibri"/>
                <a:sym typeface="Calibri"/>
              </a:rPr>
              <a:t>to follow the directions on the slip. Depending on numbers, students may need to share these resources.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5 minutes to fill out their entry tasks. As they are writing, circulate and check which definition of </a:t>
            </a:r>
            <a:r>
              <a:rPr lang="en" sz="1200" i="1" dirty="0">
                <a:solidFill>
                  <a:schemeClr val="dk1"/>
                </a:solidFill>
                <a:latin typeface="Calibri"/>
                <a:ea typeface="Calibri"/>
                <a:cs typeface="Calibri"/>
                <a:sym typeface="Calibri"/>
              </a:rPr>
              <a:t>akin </a:t>
            </a:r>
            <a:r>
              <a:rPr lang="en" sz="1200" dirty="0">
                <a:solidFill>
                  <a:schemeClr val="dk1"/>
                </a:solidFill>
                <a:latin typeface="Calibri"/>
                <a:ea typeface="Calibri"/>
                <a:cs typeface="Calibri"/>
                <a:sym typeface="Calibri"/>
              </a:rPr>
              <a:t>the students are writing down.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finished with the entry task, cold call someone who wrote down the correct definition to share it and why he or she chose it. Add the definition to the </a:t>
            </a:r>
            <a:r>
              <a:rPr lang="en" sz="1200" b="1" dirty="0">
                <a:solidFill>
                  <a:schemeClr val="dk1"/>
                </a:solidFill>
                <a:latin typeface="Calibri"/>
                <a:ea typeface="Calibri"/>
                <a:cs typeface="Calibri"/>
                <a:sym typeface="Calibri"/>
              </a:rPr>
              <a:t>Domain-Specific Vocabulary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any students chose a different definition, discuss the other possibilities and why they do not fit in this context. Consider saying something like, </a:t>
            </a:r>
            <a:r>
              <a:rPr lang="en" sz="1200" i="1" dirty="0">
                <a:solidFill>
                  <a:schemeClr val="dk1"/>
                </a:solidFill>
                <a:latin typeface="Calibri"/>
                <a:ea typeface="Calibri"/>
                <a:cs typeface="Calibri"/>
                <a:sym typeface="Calibri"/>
              </a:rPr>
              <a:t>“The word ‘akin’ can also mean ‘related by blood,’ but that doesn’t make sense in this context because even though social media might involve family members, it can’t technically be ‘related by blood’ to flipping through a photo album.”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this task served as a quick reminder of the most effective process to look up words. This is something they should be doing often, both as their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requires and as they encounter new and interesting words in their reading.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look for students to write down something such as: “like” or “similar to.”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In Teacher Action Step 3,  listen for the student to say: </a:t>
            </a:r>
            <a:r>
              <a:rPr lang="en" sz="1200" b="0" dirty="0">
                <a:solidFill>
                  <a:schemeClr val="dk1"/>
                </a:solidFill>
                <a:latin typeface="Calibri"/>
                <a:ea typeface="Calibri"/>
                <a:cs typeface="Calibri"/>
                <a:sym typeface="Calibri"/>
              </a:rPr>
              <a:t>“I chose this because I used the context clues of ‘flipping through a photo album’ to realize that the sentence was saying that using Facebook was </a:t>
            </a:r>
            <a:r>
              <a:rPr lang="en" sz="1200" b="0" i="1" dirty="0">
                <a:solidFill>
                  <a:schemeClr val="dk1"/>
                </a:solidFill>
                <a:latin typeface="Calibri"/>
                <a:ea typeface="Calibri"/>
                <a:cs typeface="Calibri"/>
                <a:sym typeface="Calibri"/>
              </a:rPr>
              <a:t>similar to </a:t>
            </a:r>
            <a:r>
              <a:rPr lang="en" sz="1200" b="0" dirty="0">
                <a:solidFill>
                  <a:schemeClr val="dk1"/>
                </a:solidFill>
                <a:latin typeface="Calibri"/>
                <a:ea typeface="Calibri"/>
                <a:cs typeface="Calibri"/>
                <a:sym typeface="Calibri"/>
              </a:rPr>
              <a:t>flipping through a photo album. The other definitions did not make sense in this context.”</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possible, have students who need physical activity take on the active role of managing the distribution and collection of materials.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806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Homework Review</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note that the Brain Connections Box of Section 4 is not displayed here, because it is covered in more detail on Slide 8.</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solidFill>
                <a:schemeClr val="dk1"/>
              </a:solidFill>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their homework in the </a:t>
            </a:r>
            <a:r>
              <a:rPr lang="en" sz="1200" b="1" dirty="0">
                <a:solidFill>
                  <a:schemeClr val="dk1"/>
                </a:solidFill>
                <a:latin typeface="Calibri"/>
                <a:ea typeface="Calibri"/>
                <a:cs typeface="Calibri"/>
                <a:sym typeface="Calibri"/>
              </a:rPr>
              <a:t>Researcher’s Notebook.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Section 4 of the Teacher Guide: Researcher’s Notebook </a:t>
            </a:r>
            <a:r>
              <a:rPr lang="en" sz="1200" b="0" dirty="0">
                <a:solidFill>
                  <a:schemeClr val="dk1"/>
                </a:solidFill>
                <a:latin typeface="Calibri"/>
                <a:ea typeface="Calibri"/>
                <a:cs typeface="Calibri"/>
                <a:sym typeface="Calibri"/>
              </a:rPr>
              <a:t>under the document camera.</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a partner and briefly discuss the gist of their reading last night. Call on volunteers for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rest of Section 4 with the students, making sure they are aware that they may have different but equally valid answers. Ask for volunteers to share some of the paraphrased information, vocabulary, and additional research questions that they developed. Should anyone volunteer information that is inaccurate, gently guide them to more valid answers, asking the class members for their input.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a:t>
            </a:r>
            <a:r>
              <a:rPr lang="en" dirty="0">
                <a:solidFill>
                  <a:schemeClr val="dk1"/>
                </a:solidFill>
              </a:rPr>
              <a:t>listen for students </a:t>
            </a:r>
            <a:r>
              <a:rPr lang="en" b="0" dirty="0">
                <a:solidFill>
                  <a:schemeClr val="dk1"/>
                </a:solidFill>
              </a:rPr>
              <a:t>to say: “When people use Facebook to review their own lives and connections with friends and families, it helps them feel more positive mentally.” </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4366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87e0e11c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87e0e11c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Homework Review,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your convenience, the portion of the </a:t>
            </a:r>
            <a:r>
              <a:rPr lang="en" sz="1200" b="1" dirty="0">
                <a:solidFill>
                  <a:schemeClr val="dk1"/>
                </a:solidFill>
                <a:latin typeface="Calibri"/>
                <a:ea typeface="Calibri"/>
                <a:cs typeface="Calibri"/>
                <a:sym typeface="Calibri"/>
              </a:rPr>
              <a:t>Brain Development anchor chart </a:t>
            </a:r>
            <a:r>
              <a:rPr lang="en" sz="1200" dirty="0">
                <a:solidFill>
                  <a:schemeClr val="dk1"/>
                </a:solidFill>
                <a:latin typeface="Calibri"/>
                <a:ea typeface="Calibri"/>
                <a:cs typeface="Calibri"/>
                <a:sym typeface="Calibri"/>
              </a:rPr>
              <a:t>that includes a sample statement for Teacher Action Step 2 is displayed here.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one of these statements for the students by noting it on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t>
            </a:r>
            <a:r>
              <a:rPr lang="en" sz="1200" i="1" u="sng" dirty="0">
                <a:solidFill>
                  <a:schemeClr val="dk1"/>
                </a:solidFill>
                <a:latin typeface="Calibri"/>
                <a:ea typeface="Calibri"/>
                <a:cs typeface="Calibri"/>
                <a:sym typeface="Calibri"/>
              </a:rPr>
              <a:t>I</a:t>
            </a:r>
            <a:r>
              <a:rPr lang="en" sz="1200" i="1" u="none" dirty="0">
                <a:solidFill>
                  <a:schemeClr val="dk1"/>
                </a:solidFill>
                <a:latin typeface="Calibri"/>
                <a:ea typeface="Calibri"/>
                <a:cs typeface="Calibri"/>
                <a:sym typeface="Calibri"/>
              </a:rPr>
              <a:t>f </a:t>
            </a:r>
            <a:r>
              <a:rPr lang="en" sz="1200" i="1" dirty="0">
                <a:solidFill>
                  <a:schemeClr val="dk1"/>
                </a:solidFill>
                <a:latin typeface="Calibri"/>
                <a:ea typeface="Calibri"/>
                <a:cs typeface="Calibri"/>
                <a:sym typeface="Calibri"/>
              </a:rPr>
              <a:t>using Facebook helps people feel more positive, </a:t>
            </a:r>
            <a:r>
              <a:rPr lang="en" sz="1200" i="1" u="sng" dirty="0">
                <a:solidFill>
                  <a:schemeClr val="dk1"/>
                </a:solidFill>
                <a:latin typeface="Calibri"/>
                <a:ea typeface="Calibri"/>
                <a:cs typeface="Calibri"/>
                <a:sym typeface="Calibri"/>
              </a:rPr>
              <a:t>then</a:t>
            </a:r>
            <a:r>
              <a:rPr lang="en" sz="1200" i="1" dirty="0">
                <a:solidFill>
                  <a:schemeClr val="dk1"/>
                </a:solidFill>
                <a:latin typeface="Calibri"/>
                <a:ea typeface="Calibri"/>
                <a:cs typeface="Calibri"/>
                <a:sym typeface="Calibri"/>
              </a:rPr>
              <a:t> it might have an even stronger impact on teens because of the stronger reward system.”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Times New Roman"/>
              <a:buAutoNum type="arabicPeriod"/>
            </a:pPr>
            <a:r>
              <a:rPr lang="en" sz="1200" dirty="0">
                <a:solidFill>
                  <a:schemeClr val="dk1"/>
                </a:solidFill>
                <a:latin typeface="Calibri"/>
                <a:ea typeface="Calibri"/>
                <a:cs typeface="Calibri"/>
                <a:sym typeface="Calibri"/>
              </a:rPr>
              <a:t>Ask students to volunteer some “if...then” statements. Record these on the anchor chart and ask students to write them down in their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statements such as: </a:t>
            </a:r>
            <a:r>
              <a:rPr lang="en" sz="1200" b="0" dirty="0">
                <a:solidFill>
                  <a:schemeClr val="dk1"/>
                </a:solidFill>
                <a:latin typeface="Calibri"/>
                <a:ea typeface="Calibri"/>
                <a:cs typeface="Calibri"/>
                <a:sym typeface="Calibri"/>
              </a:rPr>
              <a:t>“</a:t>
            </a:r>
            <a:r>
              <a:rPr lang="en" sz="1200" b="0" i="1" u="none" dirty="0">
                <a:solidFill>
                  <a:schemeClr val="dk1"/>
                </a:solidFill>
                <a:latin typeface="Calibri"/>
                <a:ea typeface="Calibri"/>
                <a:cs typeface="Calibri"/>
                <a:sym typeface="Calibri"/>
              </a:rPr>
              <a:t>If</a:t>
            </a:r>
            <a:r>
              <a:rPr lang="en" sz="1200" b="0" dirty="0">
                <a:solidFill>
                  <a:schemeClr val="dk1"/>
                </a:solidFill>
                <a:latin typeface="Calibri"/>
                <a:ea typeface="Calibri"/>
                <a:cs typeface="Calibri"/>
                <a:sym typeface="Calibri"/>
              </a:rPr>
              <a:t> teens use Facebook a lot, </a:t>
            </a:r>
            <a:r>
              <a:rPr lang="en" sz="1200" b="0" i="1" u="none" dirty="0">
                <a:solidFill>
                  <a:schemeClr val="dk1"/>
                </a:solidFill>
                <a:latin typeface="Calibri"/>
                <a:ea typeface="Calibri"/>
                <a:cs typeface="Calibri"/>
                <a:sym typeface="Calibri"/>
              </a:rPr>
              <a:t>then</a:t>
            </a:r>
            <a:r>
              <a:rPr lang="en" sz="1200" b="0" dirty="0">
                <a:solidFill>
                  <a:schemeClr val="dk1"/>
                </a:solidFill>
                <a:latin typeface="Calibri"/>
                <a:ea typeface="Calibri"/>
                <a:cs typeface="Calibri"/>
                <a:sym typeface="Calibri"/>
              </a:rPr>
              <a:t> their neurons might prune themselves so that they have a positive response mentally to Facebook.”</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further model these statements if students are still getting used to the challenge of making the connection between brain science and their reading.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9860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Brain Development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be sure to have the </a:t>
            </a:r>
            <a:r>
              <a:rPr lang="en" sz="1200" b="1" dirty="0">
                <a:solidFill>
                  <a:schemeClr val="dk1"/>
                </a:solidFill>
                <a:latin typeface="Calibri"/>
                <a:ea typeface="Calibri"/>
                <a:cs typeface="Calibri"/>
                <a:sym typeface="Calibri"/>
              </a:rPr>
              <a:t>Brain Development anchor chart </a:t>
            </a:r>
            <a:r>
              <a:rPr lang="en" sz="1200" dirty="0">
                <a:solidFill>
                  <a:schemeClr val="dk1"/>
                </a:solidFill>
                <a:latin typeface="Calibri"/>
                <a:ea typeface="Calibri"/>
                <a:cs typeface="Calibri"/>
                <a:sym typeface="Calibri"/>
              </a:rPr>
              <a:t>you worked on in Lesson 2 displayed on the document camera so you can be ready to add to it in Teacher Action Step 4. The chart is not displayed on this slide because of the level of independence students are asked to demonstrate in Teacher Action Steps 2 and 3. Their answers in Teacher Action Step 3 might vary from what is pre-recorded on the </a:t>
            </a:r>
            <a:r>
              <a:rPr lang="en" sz="1200" b="1" dirty="0">
                <a:solidFill>
                  <a:schemeClr val="dk1"/>
                </a:solidFill>
                <a:latin typeface="Calibri"/>
                <a:ea typeface="Calibri"/>
                <a:cs typeface="Calibri"/>
                <a:sym typeface="Calibri"/>
              </a:rPr>
              <a:t>Brain Development anchor chart (teacher guide)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so it’s important to record the statements they offer instead, as long as those are accurate.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t>
            </a:r>
            <a:r>
              <a:rPr lang="en" sz="1200" b="0" dirty="0">
                <a:solidFill>
                  <a:schemeClr val="dk1"/>
                </a:solidFill>
                <a:latin typeface="Calibri"/>
                <a:ea typeface="Calibri"/>
                <a:cs typeface="Calibri"/>
                <a:sym typeface="Calibri"/>
              </a:rPr>
              <a:t>the Turn and Talk, </a:t>
            </a:r>
            <a:r>
              <a:rPr lang="en" sz="1200" dirty="0" smtClean="0">
                <a:solidFill>
                  <a:schemeClr val="dk1"/>
                </a:solidFill>
                <a:latin typeface="Calibri"/>
                <a:ea typeface="Calibri"/>
                <a:cs typeface="Calibri"/>
                <a:sym typeface="Calibri"/>
              </a:rPr>
              <a:t>do </a:t>
            </a:r>
            <a:r>
              <a:rPr lang="en" sz="1200" dirty="0">
                <a:solidFill>
                  <a:schemeClr val="dk1"/>
                </a:solidFill>
                <a:latin typeface="Calibri"/>
                <a:ea typeface="Calibri"/>
                <a:cs typeface="Calibri"/>
                <a:sym typeface="Calibri"/>
              </a:rPr>
              <a:t>not </a:t>
            </a:r>
            <a:r>
              <a:rPr lang="en" sz="1200" dirty="0" smtClean="0">
                <a:solidFill>
                  <a:schemeClr val="dk1"/>
                </a:solidFill>
                <a:latin typeface="Calibri"/>
                <a:ea typeface="Calibri"/>
                <a:cs typeface="Calibri"/>
                <a:sym typeface="Calibri"/>
              </a:rPr>
              <a:t>model. </a:t>
            </a:r>
            <a:r>
              <a:rPr lang="en" sz="1200" dirty="0">
                <a:solidFill>
                  <a:schemeClr val="dk1"/>
                </a:solidFill>
                <a:latin typeface="Calibri"/>
                <a:ea typeface="Calibri"/>
                <a:cs typeface="Calibri"/>
                <a:sym typeface="Calibri"/>
              </a:rPr>
              <a:t>Instead, if needed, circulate and offer individual assistance.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volunteer some “if...then” statements.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these on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and ask students to write them down in their </a:t>
            </a:r>
            <a:r>
              <a:rPr lang="en" sz="1200" b="1" dirty="0">
                <a:solidFill>
                  <a:schemeClr val="dk1"/>
                </a:solidFill>
                <a:latin typeface="Calibri"/>
                <a:ea typeface="Calibri"/>
                <a:cs typeface="Calibri"/>
                <a:sym typeface="Calibri"/>
              </a:rPr>
              <a:t>Researcher’s Notebooks.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statements such </a:t>
            </a:r>
            <a:r>
              <a:rPr lang="en" sz="1200" b="0" dirty="0">
                <a:solidFill>
                  <a:schemeClr val="dk1"/>
                </a:solidFill>
                <a:latin typeface="Calibri"/>
                <a:ea typeface="Calibri"/>
                <a:cs typeface="Calibri"/>
                <a:sym typeface="Calibri"/>
              </a:rPr>
              <a:t>as: “</a:t>
            </a:r>
            <a:r>
              <a:rPr lang="en" sz="1200" b="0" i="1" u="none" dirty="0">
                <a:solidFill>
                  <a:schemeClr val="dk1"/>
                </a:solidFill>
                <a:latin typeface="Calibri"/>
                <a:ea typeface="Calibri"/>
                <a:cs typeface="Calibri"/>
                <a:sym typeface="Calibri"/>
              </a:rPr>
              <a:t>If</a:t>
            </a:r>
            <a:r>
              <a:rPr lang="en" sz="1200" b="0" dirty="0">
                <a:solidFill>
                  <a:schemeClr val="dk1"/>
                </a:solidFill>
                <a:latin typeface="Calibri"/>
                <a:ea typeface="Calibri"/>
                <a:cs typeface="Calibri"/>
                <a:sym typeface="Calibri"/>
              </a:rPr>
              <a:t> teens experience ‘blissful productivity,’ </a:t>
            </a:r>
            <a:r>
              <a:rPr lang="en" sz="1200" b="0" i="1" u="none" dirty="0">
                <a:solidFill>
                  <a:schemeClr val="dk1"/>
                </a:solidFill>
                <a:latin typeface="Calibri"/>
                <a:ea typeface="Calibri"/>
                <a:cs typeface="Calibri"/>
                <a:sym typeface="Calibri"/>
              </a:rPr>
              <a:t>then</a:t>
            </a:r>
            <a:r>
              <a:rPr lang="en" sz="1200" b="0" dirty="0">
                <a:solidFill>
                  <a:schemeClr val="dk1"/>
                </a:solidFill>
                <a:latin typeface="Calibri"/>
                <a:ea typeface="Calibri"/>
                <a:cs typeface="Calibri"/>
                <a:sym typeface="Calibri"/>
              </a:rPr>
              <a:t> it might indicate that the risk/reward system in the brain is in high operation during video games” or “</a:t>
            </a:r>
            <a:r>
              <a:rPr lang="en" sz="1200" b="0" i="1" u="none" dirty="0">
                <a:solidFill>
                  <a:schemeClr val="dk1"/>
                </a:solidFill>
                <a:latin typeface="Calibri"/>
                <a:ea typeface="Calibri"/>
                <a:cs typeface="Calibri"/>
                <a:sym typeface="Calibri"/>
              </a:rPr>
              <a:t>If</a:t>
            </a:r>
            <a:r>
              <a:rPr lang="en" sz="1200" b="0" dirty="0">
                <a:solidFill>
                  <a:schemeClr val="dk1"/>
                </a:solidFill>
                <a:latin typeface="Calibri"/>
                <a:ea typeface="Calibri"/>
                <a:cs typeface="Calibri"/>
                <a:sym typeface="Calibri"/>
              </a:rPr>
              <a:t> teens are good at video games, </a:t>
            </a:r>
            <a:r>
              <a:rPr lang="en" sz="1200" b="0" i="1" u="none" dirty="0">
                <a:solidFill>
                  <a:schemeClr val="dk1"/>
                </a:solidFill>
                <a:latin typeface="Calibri"/>
                <a:ea typeface="Calibri"/>
                <a:cs typeface="Calibri"/>
                <a:sym typeface="Calibri"/>
              </a:rPr>
              <a:t>then</a:t>
            </a:r>
            <a:r>
              <a:rPr lang="en" sz="1200" b="0" dirty="0">
                <a:solidFill>
                  <a:schemeClr val="dk1"/>
                </a:solidFill>
                <a:latin typeface="Calibri"/>
                <a:ea typeface="Calibri"/>
                <a:cs typeface="Calibri"/>
                <a:sym typeface="Calibri"/>
              </a:rPr>
              <a:t> it might be because of synaptic pruning; they shape their brains by putting so many hours into playing.’”</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Though students will ideally demonstrate independence in Teacher Action Step 2, feel free to model statements if most students are struggling significantly with the task.</a:t>
            </a:r>
            <a:endParaRPr sz="1200" dirty="0">
              <a:latin typeface="Calibri"/>
              <a:ea typeface="Calibri"/>
              <a:cs typeface="Calibri"/>
              <a:sym typeface="Calibri"/>
            </a:endParaRPr>
          </a:p>
        </p:txBody>
      </p:sp>
    </p:spTree>
    <p:extLst>
      <p:ext uri="{BB962C8B-B14F-4D97-AF65-F5344CB8AC3E}">
        <p14:creationId xmlns:p14="http://schemas.microsoft.com/office/powerpoint/2010/main" val="28936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GRi4DPu6WGc"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GRi4DPu6WGc"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GRi4DPu6WGc"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8.jp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10.jp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65-70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this lesson is for students to continue examining arguments about screen time and how they relate to brain development.</a:t>
            </a:r>
            <a:endParaRPr sz="1600"/>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15000"/>
              </a:lnSpc>
              <a:spcBef>
                <a:spcPts val="1000"/>
              </a:spcBef>
              <a:spcAft>
                <a:spcPts val="0"/>
              </a:spcAft>
              <a:buSzPts val="1600"/>
              <a:buChar char="•"/>
            </a:pPr>
            <a:r>
              <a:rPr lang="en" sz="1600"/>
              <a:t>I can consult a dictionary to determine or clarify the meaning of a word.</a:t>
            </a:r>
            <a:endParaRPr sz="1600"/>
          </a:p>
          <a:p>
            <a:pPr marL="457200" lvl="0" indent="-330200" algn="l" rtl="0">
              <a:lnSpc>
                <a:spcPct val="115000"/>
              </a:lnSpc>
              <a:spcBef>
                <a:spcPts val="0"/>
              </a:spcBef>
              <a:spcAft>
                <a:spcPts val="0"/>
              </a:spcAft>
              <a:buSzPts val="1600"/>
              <a:buChar char="•"/>
            </a:pPr>
            <a:r>
              <a:rPr lang="en" sz="1600"/>
              <a:t>I can evaluate the credibility and accuracy of a source. </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4"/>
          <p:cNvSpPr txBox="1">
            <a:spLocks noGrp="1"/>
          </p:cNvSpPr>
          <p:nvPr>
            <p:ph type="title"/>
          </p:nvPr>
        </p:nvSpPr>
        <p:spPr>
          <a:xfrm>
            <a:off x="532200" y="70234"/>
            <a:ext cx="7321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prepare to watch a video</a:t>
            </a:r>
            <a:endParaRPr sz="2800" b="1" i="1" dirty="0"/>
          </a:p>
        </p:txBody>
      </p:sp>
      <p:sp>
        <p:nvSpPr>
          <p:cNvPr id="210" name="Google Shape;210;p34"/>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4"/>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4"/>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34"/>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34"/>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16" name="Google Shape;216;p34"/>
          <p:cNvPicPr preferRelativeResize="0"/>
          <p:nvPr/>
        </p:nvPicPr>
        <p:blipFill>
          <a:blip r:embed="rId3">
            <a:alphaModFix/>
          </a:blip>
          <a:stretch>
            <a:fillRect/>
          </a:stretch>
        </p:blipFill>
        <p:spPr>
          <a:xfrm>
            <a:off x="532200" y="1950885"/>
            <a:ext cx="4315575" cy="2105940"/>
          </a:xfrm>
          <a:prstGeom prst="rect">
            <a:avLst/>
          </a:prstGeom>
          <a:noFill/>
          <a:ln>
            <a:noFill/>
          </a:ln>
        </p:spPr>
      </p:pic>
      <p:sp>
        <p:nvSpPr>
          <p:cNvPr id="217" name="Google Shape;217;p34"/>
          <p:cNvSpPr txBox="1"/>
          <p:nvPr/>
        </p:nvSpPr>
        <p:spPr>
          <a:xfrm>
            <a:off x="532200" y="983967"/>
            <a:ext cx="7321500" cy="62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turn to Section 5 of your </a:t>
            </a:r>
            <a:r>
              <a:rPr lang="en" sz="1600" b="1" dirty="0">
                <a:latin typeface="Century Gothic"/>
                <a:ea typeface="Century Gothic"/>
                <a:cs typeface="Century Gothic"/>
                <a:sym typeface="Century Gothic"/>
              </a:rPr>
              <a:t>R</a:t>
            </a:r>
            <a:r>
              <a:rPr lang="en" b="1" dirty="0">
                <a:latin typeface="Century Gothic"/>
                <a:ea typeface="Century Gothic"/>
                <a:cs typeface="Century Gothic"/>
                <a:sym typeface="Century Gothic"/>
              </a:rPr>
              <a:t>esearcher’s Notebook </a:t>
            </a:r>
            <a:r>
              <a:rPr lang="en" dirty="0">
                <a:latin typeface="Century Gothic"/>
                <a:ea typeface="Century Gothic"/>
                <a:cs typeface="Century Gothic"/>
                <a:sym typeface="Century Gothic"/>
              </a:rPr>
              <a:t>and fill in the top header with the appropriate information for the video, as modeled here.</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sp>
        <p:nvSpPr>
          <p:cNvPr id="218" name="Google Shape;218;p34"/>
          <p:cNvSpPr txBox="1"/>
          <p:nvPr/>
        </p:nvSpPr>
        <p:spPr>
          <a:xfrm>
            <a:off x="5047925" y="1597225"/>
            <a:ext cx="3551100" cy="262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The short video we’ll watch focuses on child psychologist Aric Sigman, who is based in the United Kingdom. He is speaking to a professional association of educators, trying to persuade them to adopt a resolution that </a:t>
            </a:r>
            <a:r>
              <a:rPr lang="en" b="1">
                <a:solidFill>
                  <a:schemeClr val="dk1"/>
                </a:solidFill>
                <a:latin typeface="Century Gothic"/>
                <a:ea typeface="Century Gothic"/>
                <a:cs typeface="Century Gothic"/>
                <a:sym typeface="Century Gothic"/>
              </a:rPr>
              <a:t>screen time needs to be reduced </a:t>
            </a:r>
            <a:r>
              <a:rPr lang="en">
                <a:solidFill>
                  <a:schemeClr val="dk1"/>
                </a:solidFill>
                <a:latin typeface="Century Gothic"/>
                <a:ea typeface="Century Gothic"/>
                <a:cs typeface="Century Gothic"/>
                <a:sym typeface="Century Gothic"/>
              </a:rPr>
              <a:t>for children. The video starts in the middle of Dr. Sigman’s presentation, so it “jumps in” to the content quickly; he is discussing the first- and second-world countries he has visited that have been </a:t>
            </a:r>
            <a:r>
              <a:rPr lang="en" b="1">
                <a:solidFill>
                  <a:schemeClr val="dk1"/>
                </a:solidFill>
                <a:latin typeface="Century Gothic"/>
                <a:ea typeface="Century Gothic"/>
                <a:cs typeface="Century Gothic"/>
                <a:sym typeface="Century Gothic"/>
              </a:rPr>
              <a:t>negatively affected by an increase in the use of social media and computers. </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12" name="Google Shape;167;p29"/>
          <p:cNvPicPr preferRelativeResize="0"/>
          <p:nvPr/>
        </p:nvPicPr>
        <p:blipFill>
          <a:blip r:embed="rId4">
            <a:alphaModFix/>
          </a:blip>
          <a:stretch>
            <a:fillRect/>
          </a:stretch>
        </p:blipFill>
        <p:spPr>
          <a:xfrm>
            <a:off x="8286672" y="92878"/>
            <a:ext cx="857328" cy="82195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5"/>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watch a video of child psychologist Aric Sigman</a:t>
            </a:r>
            <a:endParaRPr sz="2800" b="1" dirty="0"/>
          </a:p>
        </p:txBody>
      </p:sp>
      <p:sp>
        <p:nvSpPr>
          <p:cNvPr id="224" name="Google Shape;224;p35"/>
          <p:cNvSpPr txBox="1"/>
          <p:nvPr/>
        </p:nvSpPr>
        <p:spPr>
          <a:xfrm>
            <a:off x="628650" y="1557013"/>
            <a:ext cx="3616779" cy="3143886"/>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chemeClr val="dk1"/>
                </a:solidFill>
                <a:latin typeface="Century Gothic"/>
                <a:ea typeface="Century Gothic"/>
                <a:cs typeface="Century Gothic"/>
                <a:sym typeface="Century Gothic"/>
              </a:rPr>
              <a:t>We will watch the video three times. The first time through, listen for the claim and record what you think it is on the </a:t>
            </a:r>
            <a:r>
              <a:rPr lang="en" sz="1500" b="1" dirty="0">
                <a:solidFill>
                  <a:schemeClr val="dk1"/>
                </a:solidFill>
                <a:latin typeface="Century Gothic"/>
                <a:ea typeface="Century Gothic"/>
                <a:cs typeface="Century Gothic"/>
                <a:sym typeface="Century Gothic"/>
              </a:rPr>
              <a:t>Paraphrased Information </a:t>
            </a:r>
            <a:r>
              <a:rPr lang="en" sz="1500" dirty="0">
                <a:solidFill>
                  <a:schemeClr val="dk1"/>
                </a:solidFill>
                <a:latin typeface="Century Gothic"/>
                <a:ea typeface="Century Gothic"/>
                <a:cs typeface="Century Gothic"/>
                <a:sym typeface="Century Gothic"/>
              </a:rPr>
              <a:t>section of your </a:t>
            </a:r>
            <a:r>
              <a:rPr lang="en" sz="1500" b="1" dirty="0">
                <a:solidFill>
                  <a:schemeClr val="dk1"/>
                </a:solidFill>
                <a:latin typeface="Century Gothic"/>
                <a:ea typeface="Century Gothic"/>
                <a:cs typeface="Century Gothic"/>
                <a:sym typeface="Century Gothic"/>
              </a:rPr>
              <a:t>Researcher’s Notebook. </a:t>
            </a:r>
            <a:endParaRPr sz="15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5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500" dirty="0">
                <a:solidFill>
                  <a:schemeClr val="dk1"/>
                </a:solidFill>
                <a:latin typeface="Century Gothic"/>
                <a:ea typeface="Century Gothic"/>
                <a:cs typeface="Century Gothic"/>
                <a:sym typeface="Century Gothic"/>
              </a:rPr>
              <a:t>After this, you’ll watch the video two more times, just as you would reread a text. As you watch again, write down the reasons and evidence that support your claim. </a:t>
            </a:r>
            <a:endParaRPr sz="1500" dirty="0">
              <a:solidFill>
                <a:schemeClr val="dk1"/>
              </a:solidFill>
              <a:latin typeface="Century Gothic"/>
              <a:ea typeface="Century Gothic"/>
              <a:cs typeface="Century Gothic"/>
              <a:sym typeface="Century Gothic"/>
            </a:endParaRPr>
          </a:p>
        </p:txBody>
      </p:sp>
      <p:pic>
        <p:nvPicPr>
          <p:cNvPr id="226" name="Google Shape;226;p35"/>
          <p:cNvPicPr preferRelativeResize="0"/>
          <p:nvPr/>
        </p:nvPicPr>
        <p:blipFill>
          <a:blip r:embed="rId3">
            <a:alphaModFix/>
          </a:blip>
          <a:stretch>
            <a:fillRect/>
          </a:stretch>
        </p:blipFill>
        <p:spPr>
          <a:xfrm>
            <a:off x="4853823" y="1268050"/>
            <a:ext cx="3432849" cy="3432849"/>
          </a:xfrm>
          <a:prstGeom prst="rect">
            <a:avLst/>
          </a:prstGeom>
          <a:noFill/>
          <a:ln>
            <a:noFill/>
          </a:ln>
        </p:spPr>
      </p:pic>
      <p:pic>
        <p:nvPicPr>
          <p:cNvPr id="6" name="Google Shape;167;p29"/>
          <p:cNvPicPr preferRelativeResize="0"/>
          <p:nvPr/>
        </p:nvPicPr>
        <p:blipFill>
          <a:blip r:embed="rId4">
            <a:alphaModFix/>
          </a:blip>
          <a:stretch>
            <a:fillRect/>
          </a:stretch>
        </p:blipFill>
        <p:spPr>
          <a:xfrm>
            <a:off x="8286672" y="92878"/>
            <a:ext cx="857328" cy="82195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6"/>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smtClean="0"/>
              <a:t>Let’s work together to revise our ideas</a:t>
            </a:r>
            <a:endParaRPr sz="2800" b="1" dirty="0"/>
          </a:p>
        </p:txBody>
      </p:sp>
      <p:sp>
        <p:nvSpPr>
          <p:cNvPr id="232" name="Google Shape;232;p36"/>
          <p:cNvSpPr txBox="1"/>
          <p:nvPr/>
        </p:nvSpPr>
        <p:spPr>
          <a:xfrm>
            <a:off x="694300" y="1268050"/>
            <a:ext cx="4230000" cy="32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Now that you’ve had a chance to finish adding to your notes, please form groups of three and compare your work on the Paraphrased Information from the Text box in Section 5. Talk about any discrepancies in your answers and revise your work accordingly.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Refer to the </a:t>
            </a:r>
            <a:r>
              <a:rPr lang="en" sz="1600" b="1" dirty="0">
                <a:latin typeface="Century Gothic"/>
                <a:ea typeface="Century Gothic"/>
                <a:cs typeface="Century Gothic"/>
                <a:sym typeface="Century Gothic"/>
              </a:rPr>
              <a:t>Speaking and Listening anchor chart </a:t>
            </a:r>
            <a:r>
              <a:rPr lang="en" sz="1600" dirty="0">
                <a:latin typeface="Century Gothic"/>
                <a:ea typeface="Century Gothic"/>
                <a:cs typeface="Century Gothic"/>
                <a:sym typeface="Century Gothic"/>
              </a:rPr>
              <a:t>so you can practice those skills while working on revisions together.</a:t>
            </a:r>
            <a:endParaRPr sz="1600" dirty="0">
              <a:latin typeface="Century Gothic"/>
              <a:ea typeface="Century Gothic"/>
              <a:cs typeface="Century Gothic"/>
              <a:sym typeface="Century Gothic"/>
            </a:endParaRPr>
          </a:p>
        </p:txBody>
      </p:sp>
      <p:pic>
        <p:nvPicPr>
          <p:cNvPr id="234" name="Google Shape;234;p36"/>
          <p:cNvPicPr preferRelativeResize="0"/>
          <p:nvPr/>
        </p:nvPicPr>
        <p:blipFill>
          <a:blip r:embed="rId3">
            <a:alphaModFix/>
          </a:blip>
          <a:stretch>
            <a:fillRect/>
          </a:stretch>
        </p:blipFill>
        <p:spPr>
          <a:xfrm>
            <a:off x="4924300" y="1518050"/>
            <a:ext cx="3915025" cy="2747200"/>
          </a:xfrm>
          <a:prstGeom prst="rect">
            <a:avLst/>
          </a:prstGeom>
          <a:noFill/>
          <a:ln>
            <a:noFill/>
          </a:ln>
        </p:spPr>
      </p:pic>
      <p:pic>
        <p:nvPicPr>
          <p:cNvPr id="6" name="Google Shape;167;p29"/>
          <p:cNvPicPr preferRelativeResize="0"/>
          <p:nvPr/>
        </p:nvPicPr>
        <p:blipFill>
          <a:blip r:embed="rId4">
            <a:alphaModFix/>
          </a:blip>
          <a:stretch>
            <a:fillRect/>
          </a:stretch>
        </p:blipFill>
        <p:spPr>
          <a:xfrm>
            <a:off x="8286672" y="92878"/>
            <a:ext cx="857328" cy="821956"/>
          </a:xfrm>
          <a:prstGeom prst="rect">
            <a:avLst/>
          </a:prstGeom>
          <a:noFill/>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7"/>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vocabulary and brain connections</a:t>
            </a:r>
            <a:endParaRPr sz="2800" b="1" dirty="0"/>
          </a:p>
        </p:txBody>
      </p:sp>
      <p:sp>
        <p:nvSpPr>
          <p:cNvPr id="240" name="Google Shape;240;p37"/>
          <p:cNvSpPr txBox="1"/>
          <p:nvPr/>
        </p:nvSpPr>
        <p:spPr>
          <a:xfrm>
            <a:off x="628650" y="1372425"/>
            <a:ext cx="3552600" cy="323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Using the skills you practiced in our Opening task, please complete the Vocabulary section for the word </a:t>
            </a:r>
            <a:r>
              <a:rPr lang="en" sz="1600" i="1">
                <a:latin typeface="Century Gothic"/>
                <a:ea typeface="Century Gothic"/>
                <a:cs typeface="Century Gothic"/>
                <a:sym typeface="Century Gothic"/>
              </a:rPr>
              <a:t>virtual, </a:t>
            </a:r>
            <a:r>
              <a:rPr lang="en" sz="1600">
                <a:latin typeface="Century Gothic"/>
                <a:ea typeface="Century Gothic"/>
                <a:cs typeface="Century Gothic"/>
                <a:sym typeface="Century Gothic"/>
              </a:rPr>
              <a:t>as in this sentence from the video: “Life has become virtual.”</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When prompted, please work on the Brain Connections box independently.</a:t>
            </a:r>
            <a:endParaRPr sz="16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42" name="Google Shape;242;p37"/>
          <p:cNvPicPr preferRelativeResize="0"/>
          <p:nvPr/>
        </p:nvPicPr>
        <p:blipFill>
          <a:blip r:embed="rId3">
            <a:alphaModFix/>
          </a:blip>
          <a:stretch>
            <a:fillRect/>
          </a:stretch>
        </p:blipFill>
        <p:spPr>
          <a:xfrm>
            <a:off x="4254075" y="1572850"/>
            <a:ext cx="4737525" cy="2594800"/>
          </a:xfrm>
          <a:prstGeom prst="rect">
            <a:avLst/>
          </a:prstGeom>
          <a:noFill/>
          <a:ln>
            <a:noFill/>
          </a:ln>
        </p:spPr>
      </p:pic>
      <p:pic>
        <p:nvPicPr>
          <p:cNvPr id="6" name="Google Shape;167;p29"/>
          <p:cNvPicPr preferRelativeResize="0"/>
          <p:nvPr/>
        </p:nvPicPr>
        <p:blipFill>
          <a:blip r:embed="rId4">
            <a:alphaModFix/>
          </a:blip>
          <a:stretch>
            <a:fillRect/>
          </a:stretch>
        </p:blipFill>
        <p:spPr>
          <a:xfrm>
            <a:off x="8286672" y="92878"/>
            <a:ext cx="857328" cy="821956"/>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8"/>
          <p:cNvSpPr txBox="1">
            <a:spLocks noGrp="1"/>
          </p:cNvSpPr>
          <p:nvPr>
            <p:ph type="title"/>
          </p:nvPr>
        </p:nvSpPr>
        <p:spPr>
          <a:xfrm>
            <a:off x="715150" y="273850"/>
            <a:ext cx="72891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our new vocabulary</a:t>
            </a:r>
            <a:endParaRPr sz="2800" b="1" dirty="0"/>
          </a:p>
        </p:txBody>
      </p:sp>
      <p:sp>
        <p:nvSpPr>
          <p:cNvPr id="248" name="Google Shape;248;p38"/>
          <p:cNvSpPr txBox="1"/>
          <p:nvPr/>
        </p:nvSpPr>
        <p:spPr>
          <a:xfrm>
            <a:off x="715150" y="1237750"/>
            <a:ext cx="3856800" cy="33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new words were in today’s video </a:t>
            </a:r>
            <a:r>
              <a:rPr lang="en" sz="1800" b="1" u="sng">
                <a:solidFill>
                  <a:schemeClr val="hlink"/>
                </a:solidFill>
                <a:latin typeface="Century Gothic"/>
                <a:ea typeface="Century Gothic"/>
                <a:cs typeface="Century Gothic"/>
                <a:sym typeface="Century Gothic"/>
                <a:hlinkClick r:id="rId3"/>
              </a:rPr>
              <a:t>The ONLINE EDUCA Debate 2009</a:t>
            </a:r>
            <a:r>
              <a:rPr lang="en" sz="1800">
                <a:latin typeface="Century Gothic"/>
                <a:ea typeface="Century Gothic"/>
                <a:cs typeface="Century Gothic"/>
                <a:sym typeface="Century Gothic"/>
              </a:rPr>
              <a:t> that we should add to the </a:t>
            </a:r>
            <a:r>
              <a:rPr lang="en" sz="1800" b="1">
                <a:latin typeface="Century Gothic"/>
                <a:ea typeface="Century Gothic"/>
                <a:cs typeface="Century Gothic"/>
                <a:sym typeface="Century Gothic"/>
              </a:rPr>
              <a:t>Domain-Specific Vocabulary Anchor Chart?</a:t>
            </a:r>
            <a:endParaRPr sz="1800" b="1">
              <a:latin typeface="Century Gothic"/>
              <a:ea typeface="Century Gothic"/>
              <a:cs typeface="Century Gothic"/>
              <a:sym typeface="Century Gothic"/>
            </a:endParaRPr>
          </a:p>
          <a:p>
            <a:pPr marL="0" lvl="0" indent="0" algn="l" rtl="0">
              <a:spcBef>
                <a:spcPts val="0"/>
              </a:spcBef>
              <a:spcAft>
                <a:spcPts val="0"/>
              </a:spcAft>
              <a:buNone/>
            </a:pPr>
            <a:endParaRPr sz="1600" b="1">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p:txBody>
      </p:sp>
      <p:pic>
        <p:nvPicPr>
          <p:cNvPr id="249" name="Google Shape;249;p38"/>
          <p:cNvPicPr preferRelativeResize="0"/>
          <p:nvPr/>
        </p:nvPicPr>
        <p:blipFill>
          <a:blip r:embed="rId4">
            <a:alphaModFix/>
          </a:blip>
          <a:stretch>
            <a:fillRect/>
          </a:stretch>
        </p:blipFill>
        <p:spPr>
          <a:xfrm>
            <a:off x="4724350" y="1039450"/>
            <a:ext cx="4267250" cy="3547404"/>
          </a:xfrm>
          <a:prstGeom prst="rect">
            <a:avLst/>
          </a:prstGeom>
          <a:noFill/>
          <a:ln>
            <a:noFill/>
          </a:ln>
        </p:spPr>
      </p:pic>
      <p:pic>
        <p:nvPicPr>
          <p:cNvPr id="6" name="Google Shape;167;p29"/>
          <p:cNvPicPr preferRelativeResize="0"/>
          <p:nvPr/>
        </p:nvPicPr>
        <p:blipFill>
          <a:blip r:embed="rId5">
            <a:alphaModFix/>
          </a:blip>
          <a:stretch>
            <a:fillRect/>
          </a:stretch>
        </p:blipFill>
        <p:spPr>
          <a:xfrm>
            <a:off x="8286672" y="92878"/>
            <a:ext cx="857328" cy="821956"/>
          </a:xfrm>
          <a:prstGeom prst="rect">
            <a:avLst/>
          </a:prstGeom>
          <a:noFill/>
          <a:ln>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6" name="Google Shape;256;p39"/>
          <p:cNvSpPr txBox="1">
            <a:spLocks noGrp="1"/>
          </p:cNvSpPr>
          <p:nvPr>
            <p:ph type="title"/>
          </p:nvPr>
        </p:nvSpPr>
        <p:spPr>
          <a:xfrm>
            <a:off x="507643" y="34213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dirty="0">
                <a:latin typeface="Century Gothic"/>
                <a:ea typeface="Century Gothic"/>
                <a:cs typeface="Century Gothic"/>
                <a:sym typeface="Century Gothic"/>
              </a:rPr>
              <a:t>Homework</a:t>
            </a:r>
            <a:endParaRPr sz="3400" dirty="0">
              <a:latin typeface="Century Gothic"/>
              <a:ea typeface="Century Gothic"/>
              <a:cs typeface="Century Gothic"/>
              <a:sym typeface="Century Gothic"/>
            </a:endParaRPr>
          </a:p>
        </p:txBody>
      </p:sp>
      <p:sp>
        <p:nvSpPr>
          <p:cNvPr id="257" name="Google Shape;257;p39"/>
          <p:cNvSpPr txBox="1">
            <a:spLocks noGrp="1"/>
          </p:cNvSpPr>
          <p:nvPr>
            <p:ph type="body" idx="1"/>
          </p:nvPr>
        </p:nvSpPr>
        <p:spPr>
          <a:xfrm>
            <a:off x="311700" y="1381075"/>
            <a:ext cx="3869400" cy="32634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SzPts val="1800"/>
              <a:buChar char="•"/>
            </a:pPr>
            <a:r>
              <a:rPr lang="en" sz="1800" dirty="0"/>
              <a:t>Read “Attached to Technology and Paying the Price.”  It is quite long, and you can skim it, but be sure to </a:t>
            </a:r>
            <a:r>
              <a:rPr lang="en" sz="1800" i="1" dirty="0"/>
              <a:t>carefully</a:t>
            </a:r>
            <a:r>
              <a:rPr lang="en" sz="1800" dirty="0"/>
              <a:t> read the first page and the section titled “The Toll on Children.”</a:t>
            </a:r>
            <a:endParaRPr sz="1800" dirty="0"/>
          </a:p>
          <a:p>
            <a:pPr marL="0" lvl="0" indent="0" algn="l" rtl="0">
              <a:spcBef>
                <a:spcPts val="800"/>
              </a:spcBef>
              <a:spcAft>
                <a:spcPts val="0"/>
              </a:spcAft>
              <a:buNone/>
            </a:pPr>
            <a:endParaRPr sz="1800" dirty="0"/>
          </a:p>
          <a:p>
            <a:pPr marL="457200" lvl="0" indent="-342900" algn="l" rtl="0">
              <a:spcBef>
                <a:spcPts val="800"/>
              </a:spcBef>
              <a:spcAft>
                <a:spcPts val="0"/>
              </a:spcAft>
              <a:buSzPts val="1800"/>
              <a:buChar char="•"/>
            </a:pPr>
            <a:r>
              <a:rPr lang="en" sz="1800" dirty="0"/>
              <a:t>Continue independent reading (at least 20 minutes).</a:t>
            </a:r>
            <a:endParaRPr sz="1800" dirty="0"/>
          </a:p>
        </p:txBody>
      </p:sp>
      <p:pic>
        <p:nvPicPr>
          <p:cNvPr id="259" name="Google Shape;259;p39"/>
          <p:cNvPicPr preferRelativeResize="0"/>
          <p:nvPr/>
        </p:nvPicPr>
        <p:blipFill>
          <a:blip r:embed="rId3">
            <a:alphaModFix/>
          </a:blip>
          <a:stretch>
            <a:fillRect/>
          </a:stretch>
        </p:blipFill>
        <p:spPr>
          <a:xfrm>
            <a:off x="4181173" y="1208338"/>
            <a:ext cx="4734225" cy="3608875"/>
          </a:xfrm>
          <a:prstGeom prst="rect">
            <a:avLst/>
          </a:prstGeom>
          <a:noFill/>
          <a:ln>
            <a:noFill/>
          </a:ln>
        </p:spPr>
      </p:pic>
      <p:pic>
        <p:nvPicPr>
          <p:cNvPr id="7" name="Google Shape;167;p29"/>
          <p:cNvPicPr preferRelativeResize="0"/>
          <p:nvPr/>
        </p:nvPicPr>
        <p:blipFill>
          <a:blip r:embed="rId4">
            <a:alphaModFix/>
          </a:blip>
          <a:stretch>
            <a:fillRect/>
          </a:stretch>
        </p:blipFill>
        <p:spPr>
          <a:xfrm>
            <a:off x="8286672" y="92878"/>
            <a:ext cx="857328" cy="82195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5" name="Google Shape;265;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66" name="Google Shape;266;p40"/>
          <p:cNvGraphicFramePr/>
          <p:nvPr/>
        </p:nvGraphicFramePr>
        <p:xfrm>
          <a:off x="577191" y="1248212"/>
          <a:ext cx="7989600" cy="3230175"/>
        </p:xfrm>
        <a:graphic>
          <a:graphicData uri="http://schemas.openxmlformats.org/drawingml/2006/table">
            <a:tbl>
              <a:tblPr firstRow="1" bandRow="1">
                <a:noFill/>
                <a:tableStyleId>{9C747972-62C6-47C3-9913-EC100129FC6E}</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7</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7:</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Entry task, Lesson 7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Class set of dictionaries or computers with Internet access </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Domain-Specific Vocabulary anchor chart</a:t>
            </a:r>
            <a:r>
              <a:rPr lang="en" dirty="0">
                <a:solidFill>
                  <a:schemeClr val="dk1"/>
                </a:solidFill>
                <a:latin typeface="Century Gothic"/>
                <a:ea typeface="Century Gothic"/>
                <a:cs typeface="Century Gothic"/>
                <a:sym typeface="Century Gothic"/>
              </a:rPr>
              <a:t> (from Unit 1, Lesson 1)</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Researcher’s notebook </a:t>
            </a:r>
            <a:r>
              <a:rPr lang="en" dirty="0">
                <a:solidFill>
                  <a:schemeClr val="dk1"/>
                </a:solidFill>
                <a:latin typeface="Century Gothic"/>
                <a:ea typeface="Century Gothic"/>
                <a:cs typeface="Century Gothic"/>
                <a:sym typeface="Century Gothic"/>
              </a:rPr>
              <a:t>(from Lesson 4)</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Teacher Guide: Researcher’s Notebook</a:t>
            </a:r>
            <a:r>
              <a:rPr lang="en" dirty="0">
                <a:solidFill>
                  <a:schemeClr val="dk1"/>
                </a:solidFill>
                <a:latin typeface="Century Gothic"/>
                <a:ea typeface="Century Gothic"/>
                <a:cs typeface="Century Gothic"/>
                <a:sym typeface="Century Gothic"/>
              </a:rPr>
              <a:t> (from Lesson 4)</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 </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Brain Development anchor chart </a:t>
            </a:r>
            <a:r>
              <a:rPr lang="en" dirty="0">
                <a:solidFill>
                  <a:schemeClr val="dk1"/>
                </a:solidFill>
                <a:latin typeface="Century Gothic"/>
                <a:ea typeface="Century Gothic"/>
                <a:cs typeface="Century Gothic"/>
                <a:sym typeface="Century Gothic"/>
              </a:rPr>
              <a:t>(from Unit 1, Lesson 2)</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Model Brain Development anchor chart</a:t>
            </a:r>
            <a:r>
              <a:rPr lang="en" dirty="0">
                <a:solidFill>
                  <a:schemeClr val="dk1"/>
                </a:solidFill>
                <a:latin typeface="Century Gothic"/>
                <a:ea typeface="Century Gothic"/>
                <a:cs typeface="Century Gothic"/>
                <a:sym typeface="Century Gothic"/>
              </a:rPr>
              <a:t> </a:t>
            </a:r>
            <a:r>
              <a:rPr lang="en" b="1" dirty="0">
                <a:solidFill>
                  <a:schemeClr val="dk1"/>
                </a:solidFill>
                <a:latin typeface="Century Gothic"/>
                <a:ea typeface="Century Gothic"/>
                <a:cs typeface="Century Gothic"/>
                <a:sym typeface="Century Gothic"/>
              </a:rPr>
              <a:t>(for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u="sng" dirty="0">
                <a:solidFill>
                  <a:schemeClr val="hlink"/>
                </a:solidFill>
                <a:latin typeface="Century Gothic"/>
                <a:ea typeface="Century Gothic"/>
                <a:cs typeface="Century Gothic"/>
                <a:sym typeface="Century Gothic"/>
                <a:hlinkClick r:id="rId3"/>
              </a:rPr>
              <a:t>The ONLINE EDUCA Debate 2009</a:t>
            </a:r>
            <a:r>
              <a:rPr lang="en" dirty="0">
                <a:solidFill>
                  <a:schemeClr val="dk1"/>
                </a:solidFill>
                <a:latin typeface="Century Gothic"/>
                <a:ea typeface="Century Gothic"/>
                <a:cs typeface="Century Gothic"/>
                <a:sym typeface="Century Gothic"/>
              </a:rPr>
              <a:t> (Part 2 of 10; from 00:00-3:03; see Teaching Notes) </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Digital projector</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Speaking and Listening anchor chart </a:t>
            </a:r>
            <a:r>
              <a:rPr lang="en" dirty="0">
                <a:solidFill>
                  <a:schemeClr val="dk1"/>
                </a:solidFill>
                <a:latin typeface="Century Gothic"/>
                <a:ea typeface="Century Gothic"/>
                <a:cs typeface="Century Gothic"/>
                <a:sym typeface="Century Gothic"/>
              </a:rPr>
              <a:t>(from Lesson 1)</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“Attached to Technology and Paying the Price” (one per student and one to display)</a:t>
            </a:r>
            <a:endParaRPr b="1"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7</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Review and have on hand the </a:t>
            </a:r>
            <a:r>
              <a:rPr lang="en" sz="1600" b="1" dirty="0">
                <a:solidFill>
                  <a:schemeClr val="dk1"/>
                </a:solidFill>
                <a:latin typeface="Century Gothic"/>
                <a:ea typeface="Century Gothic"/>
                <a:cs typeface="Century Gothic"/>
                <a:sym typeface="Century Gothic"/>
              </a:rPr>
              <a:t>Brain Development anchor chart </a:t>
            </a:r>
            <a:r>
              <a:rPr lang="en" sz="1600" dirty="0">
                <a:solidFill>
                  <a:schemeClr val="dk1"/>
                </a:solidFill>
                <a:latin typeface="Century Gothic"/>
                <a:ea typeface="Century Gothic"/>
                <a:cs typeface="Century Gothic"/>
                <a:sym typeface="Century Gothic"/>
              </a:rPr>
              <a:t>you filled out as a class in Lesson 2. You’ll refer back to that chart on Slide 9.</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alibri"/>
              <a:buChar char="●"/>
            </a:pPr>
            <a:r>
              <a:rPr lang="en" sz="1600" dirty="0">
                <a:solidFill>
                  <a:schemeClr val="dk1"/>
                </a:solidFill>
                <a:latin typeface="Century Gothic"/>
                <a:ea typeface="Century Gothic"/>
                <a:cs typeface="Century Gothic"/>
                <a:sym typeface="Century Gothic"/>
              </a:rPr>
              <a:t>Preview the video, </a:t>
            </a:r>
            <a:r>
              <a:rPr lang="en" sz="1600" b="1" u="sng" dirty="0">
                <a:solidFill>
                  <a:schemeClr val="hlink"/>
                </a:solidFill>
                <a:latin typeface="Century Gothic"/>
                <a:ea typeface="Century Gothic"/>
                <a:cs typeface="Century Gothic"/>
                <a:sym typeface="Century Gothic"/>
                <a:hlinkClick r:id="rId3"/>
              </a:rPr>
              <a:t>The ONLINE EDUCA Debate 2009</a:t>
            </a:r>
            <a:r>
              <a:rPr lang="en" sz="1600" dirty="0">
                <a:solidFill>
                  <a:schemeClr val="dk1"/>
                </a:solidFill>
                <a:latin typeface="Century Gothic"/>
                <a:ea typeface="Century Gothic"/>
                <a:cs typeface="Century Gothic"/>
                <a:sym typeface="Century Gothic"/>
              </a:rPr>
              <a:t>, and make sure the pre-clipped embedded video on Slide 11 functions correctly.</a:t>
            </a:r>
            <a:endParaRPr sz="1600"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7</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Reviewing how our homework connects to our knowledge of teen brain science</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Connecting information from our Venn Diagrams to the </a:t>
            </a:r>
            <a:r>
              <a:rPr lang="en" sz="1800" b="1" dirty="0">
                <a:latin typeface="Century Gothic"/>
                <a:ea typeface="Century Gothic"/>
                <a:cs typeface="Century Gothic"/>
                <a:sym typeface="Century Gothic"/>
              </a:rPr>
              <a:t>Brain Development Anchor Chart</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Watching and analyzing a video</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In this lesson, we’ll shift from focusing on pro-screen time texts to looking at sources that make a different argument.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86672" y="92878"/>
            <a:ext cx="857328" cy="82195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184375"/>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find the definition of the word “akin”</a:t>
            </a:r>
            <a:endParaRPr sz="2800" b="1" i="1" dirty="0"/>
          </a:p>
        </p:txBody>
      </p:sp>
      <p:sp>
        <p:nvSpPr>
          <p:cNvPr id="173" name="Google Shape;173;p30"/>
          <p:cNvSpPr txBox="1"/>
          <p:nvPr/>
        </p:nvSpPr>
        <p:spPr>
          <a:xfrm>
            <a:off x="628650" y="1365972"/>
            <a:ext cx="4239300" cy="3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When your teacher distributes the </a:t>
            </a:r>
            <a:r>
              <a:rPr lang="en" sz="1800" b="1" dirty="0">
                <a:latin typeface="Century Gothic"/>
                <a:ea typeface="Century Gothic"/>
                <a:cs typeface="Century Gothic"/>
                <a:sym typeface="Century Gothic"/>
              </a:rPr>
              <a:t>Entry Task, Lesson 7, </a:t>
            </a:r>
            <a:r>
              <a:rPr lang="en" sz="1800" dirty="0">
                <a:latin typeface="Century Gothic"/>
                <a:ea typeface="Century Gothic"/>
                <a:cs typeface="Century Gothic"/>
                <a:sym typeface="Century Gothic"/>
              </a:rPr>
              <a:t>use the class set of dictionaries or computers with internet access to follow the directions.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When prompted, please be ready to share the definition you chose so we can add it to our </a:t>
            </a:r>
            <a:r>
              <a:rPr lang="en" sz="1800" b="1" dirty="0">
                <a:solidFill>
                  <a:schemeClr val="dk1"/>
                </a:solidFill>
                <a:latin typeface="Century Gothic"/>
                <a:ea typeface="Century Gothic"/>
                <a:cs typeface="Century Gothic"/>
                <a:sym typeface="Century Gothic"/>
              </a:rPr>
              <a:t>Domain-Specific Vocabulary anchor chart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5014450" y="1178575"/>
            <a:ext cx="3560850" cy="3063025"/>
          </a:xfrm>
          <a:prstGeom prst="rect">
            <a:avLst/>
          </a:prstGeom>
          <a:noFill/>
          <a:ln>
            <a:noFill/>
          </a:ln>
        </p:spPr>
      </p:pic>
      <p:pic>
        <p:nvPicPr>
          <p:cNvPr id="6" name="Google Shape;167;p29"/>
          <p:cNvPicPr preferRelativeResize="0"/>
          <p:nvPr/>
        </p:nvPicPr>
        <p:blipFill>
          <a:blip r:embed="rId4">
            <a:alphaModFix/>
          </a:blip>
          <a:stretch>
            <a:fillRect/>
          </a:stretch>
        </p:blipFill>
        <p:spPr>
          <a:xfrm>
            <a:off x="8286672" y="92878"/>
            <a:ext cx="857328" cy="82195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last night’s homework</a:t>
            </a:r>
            <a:endParaRPr sz="2800" b="1" i="1" dirty="0"/>
          </a:p>
        </p:txBody>
      </p:sp>
      <p:sp>
        <p:nvSpPr>
          <p:cNvPr id="181" name="Google Shape;181;p31"/>
          <p:cNvSpPr txBox="1"/>
          <p:nvPr/>
        </p:nvSpPr>
        <p:spPr>
          <a:xfrm>
            <a:off x="704825" y="1378275"/>
            <a:ext cx="4103100" cy="332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turn to your homework in the </a:t>
            </a:r>
            <a:r>
              <a:rPr lang="en" sz="1600" b="1" dirty="0">
                <a:latin typeface="Century Gothic"/>
                <a:ea typeface="Century Gothic"/>
                <a:cs typeface="Century Gothic"/>
                <a:sym typeface="Century Gothic"/>
              </a:rPr>
              <a:t>Researcher’s Notebook.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With a partner, briefly discuss the gist of your reading last night. </a:t>
            </a:r>
            <a:endParaRPr sz="1600" dirty="0">
              <a:latin typeface="Century Gothic"/>
              <a:ea typeface="Century Gothic"/>
              <a:cs typeface="Century Gothic"/>
              <a:sym typeface="Century Gothic"/>
            </a:endParaRPr>
          </a:p>
        </p:txBody>
      </p:sp>
      <p:pic>
        <p:nvPicPr>
          <p:cNvPr id="183" name="Google Shape;183;p31"/>
          <p:cNvPicPr preferRelativeResize="0"/>
          <p:nvPr/>
        </p:nvPicPr>
        <p:blipFill rotWithShape="1">
          <a:blip r:embed="rId3">
            <a:alphaModFix/>
          </a:blip>
          <a:srcRect t="20178"/>
          <a:stretch/>
        </p:blipFill>
        <p:spPr>
          <a:xfrm>
            <a:off x="4807925" y="1150450"/>
            <a:ext cx="3708925" cy="1977750"/>
          </a:xfrm>
          <a:prstGeom prst="rect">
            <a:avLst/>
          </a:prstGeom>
          <a:noFill/>
          <a:ln>
            <a:noFill/>
          </a:ln>
        </p:spPr>
      </p:pic>
      <p:pic>
        <p:nvPicPr>
          <p:cNvPr id="184" name="Google Shape;184;p31"/>
          <p:cNvPicPr preferRelativeResize="0"/>
          <p:nvPr/>
        </p:nvPicPr>
        <p:blipFill rotWithShape="1">
          <a:blip r:embed="rId4">
            <a:alphaModFix/>
          </a:blip>
          <a:srcRect t="42008"/>
          <a:stretch/>
        </p:blipFill>
        <p:spPr>
          <a:xfrm>
            <a:off x="4841125" y="3038475"/>
            <a:ext cx="3650426" cy="1399299"/>
          </a:xfrm>
          <a:prstGeom prst="rect">
            <a:avLst/>
          </a:prstGeom>
          <a:noFill/>
          <a:ln>
            <a:noFill/>
          </a:ln>
        </p:spPr>
      </p:pic>
      <p:pic>
        <p:nvPicPr>
          <p:cNvPr id="185" name="Google Shape;185;p31"/>
          <p:cNvPicPr preferRelativeResize="0"/>
          <p:nvPr/>
        </p:nvPicPr>
        <p:blipFill rotWithShape="1">
          <a:blip r:embed="rId5">
            <a:alphaModFix/>
          </a:blip>
          <a:srcRect t="33536" b="13104"/>
          <a:stretch/>
        </p:blipFill>
        <p:spPr>
          <a:xfrm>
            <a:off x="4841125" y="4400550"/>
            <a:ext cx="3675726" cy="547700"/>
          </a:xfrm>
          <a:prstGeom prst="rect">
            <a:avLst/>
          </a:prstGeom>
          <a:noFill/>
          <a:ln>
            <a:noFill/>
          </a:ln>
        </p:spPr>
      </p:pic>
      <p:pic>
        <p:nvPicPr>
          <p:cNvPr id="8" name="Google Shape;167;p29"/>
          <p:cNvPicPr preferRelativeResize="0"/>
          <p:nvPr/>
        </p:nvPicPr>
        <p:blipFill>
          <a:blip r:embed="rId6">
            <a:alphaModFix/>
          </a:blip>
          <a:stretch>
            <a:fillRect/>
          </a:stretch>
        </p:blipFill>
        <p:spPr>
          <a:xfrm>
            <a:off x="8286672" y="92878"/>
            <a:ext cx="857328" cy="82195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2"/>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300"/>
              <a:t>Let’s generate some “if...then” statements</a:t>
            </a:r>
            <a:endParaRPr sz="2300" b="1" i="1"/>
          </a:p>
        </p:txBody>
      </p:sp>
      <p:sp>
        <p:nvSpPr>
          <p:cNvPr id="191" name="Google Shape;191;p32"/>
          <p:cNvSpPr txBox="1"/>
          <p:nvPr/>
        </p:nvSpPr>
        <p:spPr>
          <a:xfrm>
            <a:off x="704850" y="998050"/>
            <a:ext cx="7894200" cy="332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take a closer look at the </a:t>
            </a:r>
            <a:r>
              <a:rPr lang="en" sz="1600" b="1" dirty="0">
                <a:latin typeface="Century Gothic"/>
                <a:ea typeface="Century Gothic"/>
                <a:cs typeface="Century Gothic"/>
                <a:sym typeface="Century Gothic"/>
              </a:rPr>
              <a:t>Brain Connections Box </a:t>
            </a:r>
            <a:r>
              <a:rPr lang="en" sz="1600" dirty="0">
                <a:latin typeface="Century Gothic"/>
                <a:ea typeface="Century Gothic"/>
                <a:cs typeface="Century Gothic"/>
                <a:sym typeface="Century Gothic"/>
              </a:rPr>
              <a:t>of Section 4.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b="1" dirty="0">
                <a:latin typeface="Century Gothic"/>
                <a:ea typeface="Century Gothic"/>
                <a:cs typeface="Century Gothic"/>
                <a:sym typeface="Century Gothic"/>
              </a:rPr>
              <a:t>Turn and Talk </a:t>
            </a:r>
            <a:r>
              <a:rPr lang="en" sz="1600" dirty="0">
                <a:latin typeface="Century Gothic"/>
                <a:ea typeface="Century Gothic"/>
                <a:cs typeface="Century Gothic"/>
                <a:sym typeface="Century Gothic"/>
              </a:rPr>
              <a:t>with a partner about this question: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dirty="0">
                <a:latin typeface="Century Gothic"/>
                <a:ea typeface="Century Gothic"/>
                <a:cs typeface="Century Gothic"/>
                <a:sym typeface="Century Gothic"/>
              </a:rPr>
              <a:t>“How did you think the information in this article might connect to your knowledge of teen brain science?”</a:t>
            </a:r>
            <a:endParaRPr sz="1600" b="1"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Develop an “if...then” statement we can use. An example from the </a:t>
            </a:r>
            <a:r>
              <a:rPr lang="en" sz="1600" b="1" dirty="0">
                <a:latin typeface="Century Gothic"/>
                <a:ea typeface="Century Gothic"/>
                <a:cs typeface="Century Gothic"/>
                <a:sym typeface="Century Gothic"/>
              </a:rPr>
              <a:t>Brain Development Anchor Chart </a:t>
            </a:r>
            <a:r>
              <a:rPr lang="en" sz="1600" dirty="0">
                <a:latin typeface="Century Gothic"/>
                <a:ea typeface="Century Gothic"/>
                <a:cs typeface="Century Gothic"/>
                <a:sym typeface="Century Gothic"/>
              </a:rPr>
              <a:t>is posted below.</a:t>
            </a:r>
            <a:endParaRPr sz="1600" dirty="0">
              <a:latin typeface="Century Gothic"/>
              <a:ea typeface="Century Gothic"/>
              <a:cs typeface="Century Gothic"/>
              <a:sym typeface="Century Gothic"/>
            </a:endParaRPr>
          </a:p>
        </p:txBody>
      </p:sp>
      <p:pic>
        <p:nvPicPr>
          <p:cNvPr id="192" name="Google Shape;192;p32"/>
          <p:cNvPicPr preferRelativeResize="0"/>
          <p:nvPr/>
        </p:nvPicPr>
        <p:blipFill rotWithShape="1">
          <a:blip r:embed="rId3">
            <a:alphaModFix/>
          </a:blip>
          <a:srcRect t="24675" b="58222"/>
          <a:stretch/>
        </p:blipFill>
        <p:spPr>
          <a:xfrm>
            <a:off x="674000" y="1409837"/>
            <a:ext cx="7643599" cy="864075"/>
          </a:xfrm>
          <a:prstGeom prst="rect">
            <a:avLst/>
          </a:prstGeom>
          <a:noFill/>
          <a:ln>
            <a:noFill/>
          </a:ln>
        </p:spPr>
      </p:pic>
      <p:pic>
        <p:nvPicPr>
          <p:cNvPr id="194" name="Google Shape;194;p32"/>
          <p:cNvPicPr preferRelativeResize="0"/>
          <p:nvPr/>
        </p:nvPicPr>
        <p:blipFill>
          <a:blip r:embed="rId4">
            <a:alphaModFix/>
          </a:blip>
          <a:stretch>
            <a:fillRect/>
          </a:stretch>
        </p:blipFill>
        <p:spPr>
          <a:xfrm>
            <a:off x="8512629" y="4452256"/>
            <a:ext cx="505632" cy="511716"/>
          </a:xfrm>
          <a:prstGeom prst="rect">
            <a:avLst/>
          </a:prstGeom>
          <a:noFill/>
          <a:ln>
            <a:noFill/>
          </a:ln>
        </p:spPr>
      </p:pic>
      <p:pic>
        <p:nvPicPr>
          <p:cNvPr id="195" name="Google Shape;195;p32"/>
          <p:cNvPicPr preferRelativeResize="0"/>
          <p:nvPr/>
        </p:nvPicPr>
        <p:blipFill rotWithShape="1">
          <a:blip r:embed="rId5">
            <a:alphaModFix/>
          </a:blip>
          <a:srcRect t="19015"/>
          <a:stretch/>
        </p:blipFill>
        <p:spPr>
          <a:xfrm>
            <a:off x="811025" y="3577275"/>
            <a:ext cx="4380226" cy="1061150"/>
          </a:xfrm>
          <a:prstGeom prst="rect">
            <a:avLst/>
          </a:prstGeom>
          <a:noFill/>
          <a:ln>
            <a:noFill/>
          </a:ln>
        </p:spPr>
      </p:pic>
      <p:pic>
        <p:nvPicPr>
          <p:cNvPr id="8" name="Google Shape;167;p29"/>
          <p:cNvPicPr preferRelativeResize="0"/>
          <p:nvPr/>
        </p:nvPicPr>
        <p:blipFill>
          <a:blip r:embed="rId6">
            <a:alphaModFix/>
          </a:blip>
          <a:stretch>
            <a:fillRect/>
          </a:stretch>
        </p:blipFill>
        <p:spPr>
          <a:xfrm>
            <a:off x="8286672" y="92878"/>
            <a:ext cx="857328" cy="8219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3"/>
          <p:cNvSpPr txBox="1">
            <a:spLocks noGrp="1"/>
          </p:cNvSpPr>
          <p:nvPr>
            <p:ph type="title"/>
          </p:nvPr>
        </p:nvSpPr>
        <p:spPr>
          <a:xfrm>
            <a:off x="628650" y="273850"/>
            <a:ext cx="7474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the </a:t>
            </a:r>
            <a:r>
              <a:rPr lang="en" sz="2800" b="1" dirty="0"/>
              <a:t>Brain Development Anchor Chart</a:t>
            </a:r>
            <a:endParaRPr sz="2800" b="1" i="1" dirty="0"/>
          </a:p>
        </p:txBody>
      </p:sp>
      <p:sp>
        <p:nvSpPr>
          <p:cNvPr id="201" name="Google Shape;201;p33"/>
          <p:cNvSpPr txBox="1"/>
          <p:nvPr/>
        </p:nvSpPr>
        <p:spPr>
          <a:xfrm>
            <a:off x="628650" y="1268050"/>
            <a:ext cx="4307700" cy="2085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600" dirty="0">
                <a:solidFill>
                  <a:schemeClr val="dk1"/>
                </a:solidFill>
                <a:latin typeface="Century Gothic"/>
                <a:ea typeface="Century Gothic"/>
                <a:cs typeface="Century Gothic"/>
                <a:sym typeface="Century Gothic"/>
              </a:rPr>
              <a:t>Please taken out your </a:t>
            </a:r>
            <a:r>
              <a:rPr lang="en" sz="1600" b="1" dirty="0">
                <a:solidFill>
                  <a:schemeClr val="dk1"/>
                </a:solidFill>
                <a:latin typeface="Century Gothic"/>
                <a:ea typeface="Century Gothic"/>
                <a:cs typeface="Century Gothic"/>
                <a:sym typeface="Century Gothic"/>
              </a:rPr>
              <a:t>Venn Diagrams</a:t>
            </a:r>
            <a:r>
              <a:rPr lang="en" sz="1600" dirty="0">
                <a:solidFill>
                  <a:schemeClr val="dk1"/>
                </a:solidFill>
                <a:latin typeface="Century Gothic"/>
                <a:ea typeface="Century Gothic"/>
                <a:cs typeface="Century Gothic"/>
                <a:sym typeface="Century Gothic"/>
              </a:rPr>
              <a:t> from Lesson 6. You’ve spent the past several lessons reading pro-screen time argumentative texts. Now, we’re going to wrap up the pro-screen time arguments by connecting the information on the </a:t>
            </a:r>
            <a:r>
              <a:rPr lang="en" sz="1600" b="1" dirty="0">
                <a:solidFill>
                  <a:schemeClr val="dk1"/>
                </a:solidFill>
                <a:latin typeface="Century Gothic"/>
                <a:ea typeface="Century Gothic"/>
                <a:cs typeface="Century Gothic"/>
                <a:sym typeface="Century Gothic"/>
              </a:rPr>
              <a:t>Venn Diagram</a:t>
            </a:r>
            <a:r>
              <a:rPr lang="en" sz="1600" dirty="0">
                <a:solidFill>
                  <a:schemeClr val="dk1"/>
                </a:solidFill>
                <a:latin typeface="Century Gothic"/>
                <a:ea typeface="Century Gothic"/>
                <a:cs typeface="Century Gothic"/>
                <a:sym typeface="Century Gothic"/>
              </a:rPr>
              <a:t> to the </a:t>
            </a:r>
            <a:r>
              <a:rPr lang="en" sz="1600" b="1" dirty="0">
                <a:solidFill>
                  <a:schemeClr val="dk1"/>
                </a:solidFill>
                <a:latin typeface="Century Gothic"/>
                <a:ea typeface="Century Gothic"/>
                <a:cs typeface="Century Gothic"/>
                <a:sym typeface="Century Gothic"/>
              </a:rPr>
              <a:t>Brain Development anchor chart. </a:t>
            </a:r>
            <a:endParaRPr sz="1600" b="1"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Turn and Talk </a:t>
            </a:r>
            <a:r>
              <a:rPr lang="en" sz="1600" dirty="0">
                <a:solidFill>
                  <a:schemeClr val="dk1"/>
                </a:solidFill>
                <a:latin typeface="Century Gothic"/>
                <a:ea typeface="Century Gothic"/>
                <a:cs typeface="Century Gothic"/>
                <a:sym typeface="Century Gothic"/>
              </a:rPr>
              <a:t>with a partner about this question: </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“How did you think the information in this article might connect to your knowledge of teen brain science?”</a:t>
            </a:r>
            <a:endParaRPr sz="1600" b="1"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b="1" dirty="0">
              <a:solidFill>
                <a:schemeClr val="dk1"/>
              </a:solidFill>
              <a:latin typeface="Century Gothic"/>
              <a:ea typeface="Century Gothic"/>
              <a:cs typeface="Century Gothic"/>
              <a:sym typeface="Century Gothic"/>
            </a:endParaRPr>
          </a:p>
        </p:txBody>
      </p:sp>
      <p:pic>
        <p:nvPicPr>
          <p:cNvPr id="204" name="Google Shape;204;p33"/>
          <p:cNvPicPr preferRelativeResize="0"/>
          <p:nvPr/>
        </p:nvPicPr>
        <p:blipFill>
          <a:blip r:embed="rId3">
            <a:alphaModFix/>
          </a:blip>
          <a:stretch>
            <a:fillRect/>
          </a:stretch>
        </p:blipFill>
        <p:spPr>
          <a:xfrm>
            <a:off x="5582525" y="1420450"/>
            <a:ext cx="3409075" cy="3048871"/>
          </a:xfrm>
          <a:prstGeom prst="rect">
            <a:avLst/>
          </a:prstGeom>
          <a:noFill/>
          <a:ln>
            <a:noFill/>
          </a:ln>
        </p:spPr>
      </p:pic>
      <p:pic>
        <p:nvPicPr>
          <p:cNvPr id="7" name="Google Shape;194;p32"/>
          <p:cNvPicPr preferRelativeResize="0"/>
          <p:nvPr/>
        </p:nvPicPr>
        <p:blipFill>
          <a:blip r:embed="rId4">
            <a:alphaModFix/>
          </a:blip>
          <a:stretch>
            <a:fillRect/>
          </a:stretch>
        </p:blipFill>
        <p:spPr>
          <a:xfrm>
            <a:off x="8512629" y="4452256"/>
            <a:ext cx="505632" cy="511716"/>
          </a:xfrm>
          <a:prstGeom prst="rect">
            <a:avLst/>
          </a:prstGeom>
          <a:noFill/>
          <a:ln>
            <a:noFill/>
          </a:ln>
        </p:spPr>
      </p:pic>
      <p:pic>
        <p:nvPicPr>
          <p:cNvPr id="8" name="Google Shape;167;p29"/>
          <p:cNvPicPr preferRelativeResize="0"/>
          <p:nvPr/>
        </p:nvPicPr>
        <p:blipFill>
          <a:blip r:embed="rId5">
            <a:alphaModFix/>
          </a:blip>
          <a:stretch>
            <a:fillRect/>
          </a:stretch>
        </p:blipFill>
        <p:spPr>
          <a:xfrm>
            <a:off x="8286672" y="92878"/>
            <a:ext cx="857328" cy="82195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4309F1C-9100-488E-B84D-DC4F3A963B5B}"/>
</file>

<file path=customXml/itemProps2.xml><?xml version="1.0" encoding="utf-8"?>
<ds:datastoreItem xmlns:ds="http://schemas.openxmlformats.org/officeDocument/2006/customXml" ds:itemID="{7E763DA0-0755-4BC3-933A-49D4869FEC35}"/>
</file>

<file path=customXml/itemProps3.xml><?xml version="1.0" encoding="utf-8"?>
<ds:datastoreItem xmlns:ds="http://schemas.openxmlformats.org/officeDocument/2006/customXml" ds:itemID="{53B604F6-719F-4622-A7E2-430AD90E43C7}"/>
</file>

<file path=docProps/app.xml><?xml version="1.0" encoding="utf-8"?>
<Properties xmlns="http://schemas.openxmlformats.org/officeDocument/2006/extended-properties" xmlns:vt="http://schemas.openxmlformats.org/officeDocument/2006/docPropsVTypes">
  <TotalTime>15</TotalTime>
  <Words>4183</Words>
  <Application>Microsoft Office PowerPoint</Application>
  <PresentationFormat>On-screen Show (16:9)</PresentationFormat>
  <Paragraphs>355</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Calibri</vt:lpstr>
      <vt:lpstr>Century Gothic</vt:lpstr>
      <vt:lpstr>Times New Roman</vt:lpstr>
      <vt:lpstr>Arial</vt:lpstr>
      <vt:lpstr>Simple Light</vt:lpstr>
      <vt:lpstr>Office Theme</vt:lpstr>
      <vt:lpstr>PowerPoint Presentation</vt:lpstr>
      <vt:lpstr>PowerPoint Presentation</vt:lpstr>
      <vt:lpstr>PowerPoint Presentation</vt:lpstr>
      <vt:lpstr>Grade 7: Module 4:  Unit 2: Lesson 7</vt:lpstr>
      <vt:lpstr>PowerPoint Presentation</vt:lpstr>
      <vt:lpstr>Let’s find the definition of the word “akin”</vt:lpstr>
      <vt:lpstr>Let’s think about last night’s homework</vt:lpstr>
      <vt:lpstr>Let’s generate some “if...then” statements</vt:lpstr>
      <vt:lpstr>Let’s look at the Brain Development Anchor Chart</vt:lpstr>
      <vt:lpstr>Let’s prepare to watch a video</vt:lpstr>
      <vt:lpstr>Let’s watch a video of child psychologist Aric Sigman</vt:lpstr>
      <vt:lpstr>Let’s work together to revise our ideas</vt:lpstr>
      <vt:lpstr>Let’s look at vocabulary and brain connections</vt:lpstr>
      <vt:lpstr>Let’s think about our new vocabulary</vt:lpstr>
      <vt:lpstr>Homework</vt:lpstr>
      <vt:lpstr>Small Group Block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Nicole Bravo</cp:lastModifiedBy>
  <cp:revision>5</cp:revision>
  <dcterms:modified xsi:type="dcterms:W3CDTF">2018-12-16T00:09:18Z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