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1.xml" ContentType="application/vnd.openxmlformats-officedocument.presentationml.slide+xml"/>
  <Override PartName="/ppt/slides/slide4.xml" ContentType="application/vnd.openxmlformats-officedocument.presentationml.slide+xml"/>
  <Override PartName="/ppt/slides/slide13.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2.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6.xml" ContentType="application/vnd.openxmlformats-officedocument.presentationml.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7.xml" ContentType="application/vnd.openxmlformats-officedocument.presentationml.slideLayout+xml"/>
  <Override PartName="/ppt/slideLayouts/slideLayout34.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notesSlides/notesSlide1.xml" ContentType="application/vnd.openxmlformats-officedocument.presentationml.notesSlide+xml"/>
  <Override PartName="/ppt/slideLayouts/slideLayout13.xml" ContentType="application/vnd.openxmlformats-officedocument.presentationml.slideLayout+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12.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16.xml" ContentType="application/vnd.openxmlformats-officedocument.presentationml.slideLayout+xml"/>
  <Override PartName="/ppt/notesSlides/notesSlide5.xml" ContentType="application/vnd.openxmlformats-officedocument.presentationml.notesSlide+xml"/>
  <Override PartName="/ppt/notesSlides/notesSlide7.xml" ContentType="application/vnd.openxmlformats-officedocument.presentationml.notesSlide+xml"/>
  <Override PartName="/ppt/notesSlides/notesSlide15.xml" ContentType="application/vnd.openxmlformats-officedocument.presentationml.notesSlide+xml"/>
  <Override PartName="/ppt/slideLayouts/slideLayout3.xml" ContentType="application/vnd.openxmlformats-officedocument.presentationml.slideLayout+xml"/>
  <Override PartName="/ppt/notesSlides/notesSlide14.xml" ContentType="application/vnd.openxmlformats-officedocument.presentationml.notesSlide+xml"/>
  <Override PartName="/ppt/slideLayouts/slideLayout4.xml" ContentType="application/vnd.openxmlformats-officedocument.presentationml.slideLayout+xml"/>
  <Override PartName="/ppt/slideLayouts/slideLayout2.xml" ContentType="application/vnd.openxmlformats-officedocument.presentationml.slideLayout+xml"/>
  <Override PartName="/ppt/notesSlides/notesSlide16.xml" ContentType="application/vnd.openxmlformats-officedocument.presentationml.notesSlide+xml"/>
  <Override PartName="/ppt/slideLayouts/slideLayout1.xml" ContentType="application/vnd.openxmlformats-officedocument.presentationml.slideLayout+xml"/>
  <Override PartName="/ppt/notesSlides/notesSlide20.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6.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9.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slideLayouts/slideLayout11.xml" ContentType="application/vnd.openxmlformats-officedocument.presentationml.slideLayout+xml"/>
  <Override PartName="/ppt/slideLayouts/slideLayout5.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6.xml" ContentType="application/vnd.openxmlformats-officedocument.presentationml.slideLayout+xml"/>
  <Override PartName="/ppt/notesSlides/notesSlide11.xml" ContentType="application/vnd.openxmlformats-officedocument.presentationml.notesSlide+xml"/>
  <Override PartName="/ppt/slideLayouts/slideLayout7.xml" ContentType="application/vnd.openxmlformats-officedocument.presentationml.slideLayout+xml"/>
  <Override PartName="/ppt/notesSlides/notesSlide10.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heme/theme4.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2" r:id="rId1"/>
    <p:sldMasterId id="2147483683" r:id="rId2"/>
    <p:sldMasterId id="2147483684" r:id="rId3"/>
  </p:sldMasterIdLst>
  <p:notesMasterIdLst>
    <p:notesMasterId r:id="rId24"/>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32B3A2F2-0465-4937-9F42-7CA194AAF0AB}">
  <a:tblStyle styleId="{32B3A2F2-0465-4937-9F42-7CA194AAF0AB}"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3788" autoAdjust="0"/>
  </p:normalViewPr>
  <p:slideViewPr>
    <p:cSldViewPr snapToGrid="0">
      <p:cViewPr varScale="1">
        <p:scale>
          <a:sx n="88" d="100"/>
          <a:sy n="88" d="100"/>
        </p:scale>
        <p:origin x="-1688"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presProps" Target="presProps.xml"/><Relationship Id="rId13" Type="http://schemas.openxmlformats.org/officeDocument/2006/relationships/slide" Target="slides/slide10.xml"/><Relationship Id="rId18" Type="http://schemas.openxmlformats.org/officeDocument/2006/relationships/slide" Target="slides/slide15.xml"/><Relationship Id="rId8" Type="http://schemas.openxmlformats.org/officeDocument/2006/relationships/slide" Target="slides/slide5.xml"/><Relationship Id="rId21" Type="http://schemas.openxmlformats.org/officeDocument/2006/relationships/slide" Target="slides/slide18.xml"/><Relationship Id="rId3" Type="http://schemas.openxmlformats.org/officeDocument/2006/relationships/slideMaster" Target="slideMasters/slideMaster3.xml"/><Relationship Id="rId25" Type="http://schemas.openxmlformats.org/officeDocument/2006/relationships/printerSettings" Target="printerSettings/printerSettings1.bin"/><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20" Type="http://schemas.openxmlformats.org/officeDocument/2006/relationships/slide" Target="slides/slide17.xml"/><Relationship Id="rId29" Type="http://schemas.openxmlformats.org/officeDocument/2006/relationships/tableStyles" Target="tableStyles.xml"/><Relationship Id="rId16" Type="http://schemas.openxmlformats.org/officeDocument/2006/relationships/slide" Target="slides/slide13.xml"/><Relationship Id="rId2" Type="http://schemas.openxmlformats.org/officeDocument/2006/relationships/slideMaster" Target="slideMasters/slideMaster2.xml"/><Relationship Id="rId24" Type="http://schemas.openxmlformats.org/officeDocument/2006/relationships/notesMaster" Target="notesMasters/notesMaster1.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32" Type="http://schemas.openxmlformats.org/officeDocument/2006/relationships/customXml" Target="../customXml/item3.xml"/><Relationship Id="rId23" Type="http://schemas.openxmlformats.org/officeDocument/2006/relationships/slide" Target="slides/slide20.xml"/><Relationship Id="rId28" Type="http://schemas.openxmlformats.org/officeDocument/2006/relationships/theme" Target="theme/theme1.xml"/><Relationship Id="rId15" Type="http://schemas.openxmlformats.org/officeDocument/2006/relationships/slide" Target="slides/slide12.xml"/><Relationship Id="rId5" Type="http://schemas.openxmlformats.org/officeDocument/2006/relationships/slide" Target="slides/slide2.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customXml" Target="../customXml/item2.xml"/><Relationship Id="rId9" Type="http://schemas.openxmlformats.org/officeDocument/2006/relationships/slide" Target="slides/slide6.xml"/><Relationship Id="rId22" Type="http://schemas.openxmlformats.org/officeDocument/2006/relationships/slide" Target="slides/slide19.xml"/><Relationship Id="rId27" Type="http://schemas.openxmlformats.org/officeDocument/2006/relationships/viewProps" Target="viewProps.xml"/><Relationship Id="rId14" Type="http://schemas.openxmlformats.org/officeDocument/2006/relationships/slide" Target="slides/slide11.xml"/><Relationship Id="rId4" Type="http://schemas.openxmlformats.org/officeDocument/2006/relationships/slide" Target="slides/slide1.xml"/><Relationship Id="rId30"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408390798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curriculum.eleducation.org/curriculum/ela/grade-4/module-3/unit-1/lesson-10"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if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5" name="Google Shape;255;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In this module, students consider how one’s perspective influences one’s opinion through the lens of the American Revolution. </a:t>
            </a:r>
            <a:endParaRPr sz="1200" b="0" i="0" u="none" strike="noStrike" cap="none" dirty="0">
              <a:solidFill>
                <a:srgbClr val="000000"/>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In Unit 1, students build background knowledge about the Revolutionary War and the different perspectives of colonists. They begin by hearing a read aloud of </a:t>
            </a:r>
            <a:r>
              <a:rPr lang="en" sz="1200" b="0" i="1" u="none" strike="noStrike" cap="none" dirty="0">
                <a:solidFill>
                  <a:srgbClr val="000000"/>
                </a:solidFill>
                <a:latin typeface="Calibri"/>
                <a:ea typeface="Calibri"/>
                <a:cs typeface="Calibri"/>
                <a:sym typeface="Calibri"/>
              </a:rPr>
              <a:t>Colonial Voices: Hear Them Speak</a:t>
            </a:r>
            <a:r>
              <a:rPr lang="en" sz="1200" b="0" i="0" u="none" strike="noStrike" cap="none" dirty="0">
                <a:solidFill>
                  <a:srgbClr val="000000"/>
                </a:solidFill>
                <a:latin typeface="Calibri"/>
                <a:ea typeface="Calibri"/>
                <a:cs typeface="Calibri"/>
                <a:sym typeface="Calibri"/>
              </a:rPr>
              <a:t>, which outlines the outbreak of the Boston Tea Party from multiple perspectives. Students then read and analyze short informational texts pertaining to some of the perspectives they heard in </a:t>
            </a:r>
            <a:r>
              <a:rPr lang="en" sz="1200" b="0" i="1" u="none" strike="noStrike" cap="none" dirty="0">
                <a:solidFill>
                  <a:srgbClr val="000000"/>
                </a:solidFill>
                <a:latin typeface="Calibri"/>
                <a:ea typeface="Calibri"/>
                <a:cs typeface="Calibri"/>
                <a:sym typeface="Calibri"/>
              </a:rPr>
              <a:t>Colonial Voices: Hear Them Speak</a:t>
            </a:r>
            <a:r>
              <a:rPr lang="en" sz="1200" b="0" i="0" u="none" strike="noStrike" cap="none" dirty="0">
                <a:solidFill>
                  <a:srgbClr val="000000"/>
                </a:solidFill>
                <a:latin typeface="Calibri"/>
                <a:ea typeface="Calibri"/>
                <a:cs typeface="Calibri"/>
                <a:sym typeface="Calibri"/>
              </a:rPr>
              <a:t> to build background knowledge about the American Revolution and the reasons colonists became either Patriots who fought for independence or Loyalists who fought to remain a part of Great Britain. </a:t>
            </a:r>
            <a:endParaRPr sz="1200" b="0" i="0" u="none" strike="noStrike" cap="none" dirty="0">
              <a:solidFill>
                <a:srgbClr val="000000"/>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In the second half of the unit, students read about different groups within the Loyalists and Patriots, </a:t>
            </a:r>
            <a:r>
              <a:rPr lang="en" sz="1200" b="0" i="0" u="none" strike="noStrike" cap="none" dirty="0" smtClean="0">
                <a:solidFill>
                  <a:srgbClr val="000000"/>
                </a:solidFill>
                <a:latin typeface="Calibri"/>
                <a:ea typeface="Calibri"/>
                <a:cs typeface="Calibri"/>
                <a:sym typeface="Calibri"/>
              </a:rPr>
              <a:t>read </a:t>
            </a:r>
            <a:r>
              <a:rPr lang="en" sz="1200" b="0" i="0" u="none" strike="noStrike" cap="none" dirty="0">
                <a:solidFill>
                  <a:srgbClr val="000000"/>
                </a:solidFill>
                <a:latin typeface="Calibri"/>
                <a:ea typeface="Calibri"/>
                <a:cs typeface="Calibri"/>
                <a:sym typeface="Calibri"/>
              </a:rPr>
              <a:t>informational texts to determine the main idea, analyze the overall structure of the text, and summarize the texts.</a:t>
            </a:r>
            <a:br>
              <a:rPr lang="en" sz="1200" b="0" i="0" u="none" strike="noStrike" cap="none" dirty="0">
                <a:solidFill>
                  <a:srgbClr val="000000"/>
                </a:solidFill>
                <a:latin typeface="Calibri"/>
                <a:ea typeface="Calibri"/>
                <a:cs typeface="Calibri"/>
                <a:sym typeface="Calibri"/>
              </a:rPr>
            </a:br>
            <a:r>
              <a:rPr lang="en" sz="1200" b="0" i="0" u="none" strike="noStrike" cap="none" dirty="0">
                <a:solidFill>
                  <a:srgbClr val="000000"/>
                </a:solidFill>
                <a:latin typeface="Calibri"/>
                <a:ea typeface="Calibri"/>
                <a:cs typeface="Calibri"/>
                <a:sym typeface="Calibri"/>
              </a:rPr>
              <a:t/>
            </a:r>
            <a:br>
              <a:rPr lang="en" sz="1200" b="0" i="0" u="none" strike="noStrike" cap="none" dirty="0">
                <a:solidFill>
                  <a:srgbClr val="000000"/>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991182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*Note: This is the first student-facing slide for the Close Reading Guide.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5</a:t>
            </a:r>
            <a:r>
              <a:rPr lang="en-US" sz="1200" b="1" i="0" u="none" strike="noStrike" cap="none"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 and Independent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The purpose of this close read is for students to determine the main idea with supporting details and to analyze the text structure to recognize that it is descriptive.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Continue to use discussion protocols (e.g., Think-Pair-Share, Conversation Cues, and total participation techniques) to engage all students in collaborative discussion about the text.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Although there is a lot of challenging vocabulary in this text, this close read assumes students determined the meaning of many unfamiliar words in the previous lesson.</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Consider allowing students to work in pairs to complete the </a:t>
            </a:r>
            <a:r>
              <a:rPr lang="en" sz="1200" b="1" i="0" u="none" strike="noStrike" cap="none" dirty="0">
                <a:solidFill>
                  <a:schemeClr val="dk1"/>
                </a:solidFill>
                <a:latin typeface="Calibri"/>
                <a:ea typeface="Calibri"/>
                <a:cs typeface="Calibri"/>
                <a:sym typeface="Calibri"/>
              </a:rPr>
              <a:t>Close Reading note-catcher</a:t>
            </a:r>
            <a:r>
              <a:rPr lang="en"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Distribute and display </a:t>
            </a:r>
            <a:r>
              <a:rPr lang="en" sz="1200" b="1" i="0" u="none" strike="noStrike" cap="none" dirty="0">
                <a:solidFill>
                  <a:srgbClr val="000000"/>
                </a:solidFill>
                <a:latin typeface="Calibri"/>
                <a:ea typeface="Calibri"/>
                <a:cs typeface="Calibri"/>
                <a:sym typeface="Calibri"/>
              </a:rPr>
              <a:t>Close Reading Note-catcher: “American Indians and the American Revolution.” </a:t>
            </a:r>
            <a:r>
              <a:rPr lang="en" sz="1200" b="0" i="0" u="none" strike="noStrike" cap="none" dirty="0">
                <a:solidFill>
                  <a:srgbClr val="000000"/>
                </a:solidFill>
                <a:latin typeface="Calibri"/>
                <a:ea typeface="Calibri"/>
                <a:cs typeface="Calibri"/>
                <a:sym typeface="Calibri"/>
              </a:rPr>
              <a:t>(on student-facing slide)</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Invite students to retrieve“American Indians and the American Revolution.” Remind them that digging deeper into the text can help them understand it better, so they are going to dig deeper into this text in this lesson.</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students’ attention to the </a:t>
            </a:r>
            <a:r>
              <a:rPr lang="en" sz="1200" b="1" i="0" u="none" strike="noStrike" cap="none" dirty="0">
                <a:solidFill>
                  <a:srgbClr val="000000"/>
                </a:solidFill>
                <a:latin typeface="Calibri"/>
                <a:ea typeface="Calibri"/>
                <a:cs typeface="Calibri"/>
                <a:sym typeface="Calibri"/>
              </a:rPr>
              <a:t>Working to Become Effective Learners anchor chart</a:t>
            </a:r>
            <a:r>
              <a:rPr lang="en" sz="1200" b="0" i="0" u="none" strike="noStrike" cap="none" dirty="0">
                <a:solidFill>
                  <a:srgbClr val="000000"/>
                </a:solidFill>
                <a:latin typeface="Calibri"/>
                <a:ea typeface="Calibri"/>
                <a:cs typeface="Calibri"/>
                <a:sym typeface="Calibri"/>
              </a:rPr>
              <a:t> and review </a:t>
            </a:r>
            <a:r>
              <a:rPr lang="en" sz="1200" b="0" i="1" u="none" strike="noStrike" cap="none" dirty="0">
                <a:solidFill>
                  <a:srgbClr val="000000"/>
                </a:solidFill>
                <a:latin typeface="Calibri"/>
                <a:ea typeface="Calibri"/>
                <a:cs typeface="Calibri"/>
                <a:sym typeface="Calibri"/>
              </a:rPr>
              <a:t>perseverance</a:t>
            </a:r>
            <a:r>
              <a:rPr lang="en" sz="1200" b="0" i="0" u="none" strike="noStrike" cap="none" dirty="0">
                <a:solidFill>
                  <a:srgbClr val="000000"/>
                </a:solidFill>
                <a:latin typeface="Calibri"/>
                <a:ea typeface="Calibri"/>
                <a:cs typeface="Calibri"/>
                <a:sym typeface="Calibri"/>
              </a:rPr>
              <a:t> and </a:t>
            </a:r>
            <a:r>
              <a:rPr lang="en" sz="1200" b="0" i="1" u="none" strike="noStrike" cap="none" dirty="0">
                <a:solidFill>
                  <a:srgbClr val="000000"/>
                </a:solidFill>
                <a:latin typeface="Calibri"/>
                <a:ea typeface="Calibri"/>
                <a:cs typeface="Calibri"/>
                <a:sym typeface="Calibri"/>
              </a:rPr>
              <a:t>collaboration</a:t>
            </a:r>
            <a:r>
              <a:rPr lang="en" sz="1200" b="0" i="0" u="none" strike="noStrike" cap="none" dirty="0">
                <a:solidFill>
                  <a:srgbClr val="000000"/>
                </a:solidFill>
                <a:latin typeface="Calibri"/>
                <a:ea typeface="Calibri"/>
                <a:cs typeface="Calibri"/>
                <a:sym typeface="Calibri"/>
              </a:rPr>
              <a:t> as needed.</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Use the </a:t>
            </a:r>
            <a:r>
              <a:rPr lang="en" sz="1200" b="1" i="0" u="none" strike="noStrike" cap="none" dirty="0">
                <a:solidFill>
                  <a:srgbClr val="000000"/>
                </a:solidFill>
                <a:latin typeface="Calibri"/>
                <a:ea typeface="Calibri"/>
                <a:cs typeface="Calibri"/>
                <a:sym typeface="Calibri"/>
              </a:rPr>
              <a:t>Close Reading Guide: “American Indians and the American Revolution”</a:t>
            </a:r>
            <a:r>
              <a:rPr lang="en" sz="1200" b="0" i="0" u="none" strike="noStrike" cap="none" dirty="0">
                <a:solidFill>
                  <a:srgbClr val="000000"/>
                </a:solidFill>
                <a:latin typeface="Calibri"/>
                <a:ea typeface="Calibri"/>
                <a:cs typeface="Calibri"/>
                <a:sym typeface="Calibri"/>
              </a:rPr>
              <a:t> to guide students through a close read of this article. Refer students to the following </a:t>
            </a:r>
            <a:r>
              <a:rPr lang="en-US" sz="1200" b="0" i="0" u="none" strike="noStrike" cap="none" dirty="0" smtClean="0">
                <a:solidFill>
                  <a:srgbClr val="000000"/>
                </a:solidFill>
                <a:latin typeface="Calibri"/>
                <a:ea typeface="Calibri"/>
                <a:cs typeface="Calibri"/>
                <a:sym typeface="Calibri"/>
              </a:rPr>
              <a:t>m</a:t>
            </a:r>
            <a:r>
              <a:rPr lang="en" sz="1200" b="0" i="0" u="none" strike="noStrike" cap="none" dirty="0" smtClean="0">
                <a:solidFill>
                  <a:srgbClr val="000000"/>
                </a:solidFill>
                <a:latin typeface="Calibri"/>
                <a:ea typeface="Calibri"/>
                <a:cs typeface="Calibri"/>
                <a:sym typeface="Calibri"/>
              </a:rPr>
              <a:t>aterials </a:t>
            </a:r>
            <a:r>
              <a:rPr lang="en" sz="1200" b="0" i="0" u="none" strike="noStrike" cap="none" dirty="0">
                <a:solidFill>
                  <a:srgbClr val="000000"/>
                </a:solidFill>
                <a:latin typeface="Calibri"/>
                <a:ea typeface="Calibri"/>
                <a:cs typeface="Calibri"/>
                <a:sym typeface="Calibri"/>
              </a:rPr>
              <a:t>as needed:</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AutoNum type="alphaLcPeriod"/>
            </a:pPr>
            <a:r>
              <a:rPr lang="en" sz="1200" b="1" i="0" u="none" strike="noStrike" cap="none" dirty="0">
                <a:solidFill>
                  <a:srgbClr val="000000"/>
                </a:solidFill>
                <a:latin typeface="Calibri"/>
                <a:ea typeface="Calibri"/>
                <a:cs typeface="Calibri"/>
                <a:sym typeface="Calibri"/>
              </a:rPr>
              <a:t>Close Readers Do These Things anchor chart</a:t>
            </a:r>
            <a:endParaRPr sz="1200" b="1"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AutoNum type="alphaLcPeriod"/>
            </a:pPr>
            <a:r>
              <a:rPr lang="en" sz="1200" b="1" i="0" u="none" strike="noStrike" cap="none" dirty="0">
                <a:solidFill>
                  <a:srgbClr val="000000"/>
                </a:solidFill>
                <a:latin typeface="Calibri"/>
                <a:ea typeface="Calibri"/>
                <a:cs typeface="Calibri"/>
                <a:sym typeface="Calibri"/>
              </a:rPr>
              <a:t>Determining the Main Idea anchor chart</a:t>
            </a:r>
            <a:endParaRPr sz="1200" b="1"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AutoNum type="alphaLcPeriod"/>
            </a:pPr>
            <a:r>
              <a:rPr lang="en" sz="1200" b="1" i="0" u="none" strike="noStrike" cap="none" dirty="0">
                <a:solidFill>
                  <a:srgbClr val="000000"/>
                </a:solidFill>
                <a:latin typeface="Calibri"/>
                <a:ea typeface="Calibri"/>
                <a:cs typeface="Calibri"/>
                <a:sym typeface="Calibri"/>
              </a:rPr>
              <a:t>Text Structures handout</a:t>
            </a:r>
            <a:endParaRPr sz="1200" b="1"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AutoNum type="alphaLcPeriod"/>
            </a:pPr>
            <a:r>
              <a:rPr lang="en" sz="1200" b="1" i="0" u="none" strike="noStrike" cap="none" dirty="0">
                <a:solidFill>
                  <a:srgbClr val="000000"/>
                </a:solidFill>
                <a:latin typeface="Calibri"/>
                <a:ea typeface="Calibri"/>
                <a:cs typeface="Calibri"/>
                <a:sym typeface="Calibri"/>
              </a:rPr>
              <a:t>Strategies for Answering Selected Response Questions anchor chart</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Refer to the </a:t>
            </a:r>
            <a:r>
              <a:rPr lang="en" sz="1200" b="1" i="0" u="none" strike="noStrike" cap="none" dirty="0">
                <a:solidFill>
                  <a:srgbClr val="000000"/>
                </a:solidFill>
                <a:latin typeface="Calibri"/>
                <a:ea typeface="Calibri"/>
                <a:cs typeface="Calibri"/>
                <a:sym typeface="Calibri"/>
              </a:rPr>
              <a:t>Close Reading Note-catcher: “American Indians and the American Revolution” (example, for teacher reference)</a:t>
            </a:r>
            <a:r>
              <a:rPr lang="en" sz="1200" b="0" i="0" u="none" strike="noStrike" cap="none" dirty="0">
                <a:solidFill>
                  <a:srgbClr val="000000"/>
                </a:solidFill>
                <a:latin typeface="Calibri"/>
                <a:ea typeface="Calibri"/>
                <a:cs typeface="Calibri"/>
                <a:sym typeface="Calibri"/>
              </a:rPr>
              <a:t> as necessary.</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Look-for students who are actively completing their note-catcher. Provide support to students who seem to be struggling.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ELLs: (Enlarged Text: Referencing Sentences</a:t>
            </a:r>
            <a:r>
              <a:rPr lang="en" sz="1200" b="0" i="0" u="none" strike="noStrike" cap="none" dirty="0" smtClean="0">
                <a:solidFill>
                  <a:srgbClr val="000000"/>
                </a:solidFill>
                <a:latin typeface="Calibri"/>
                <a:ea typeface="Calibri"/>
                <a:cs typeface="Calibri"/>
                <a:sym typeface="Calibri"/>
              </a:rPr>
              <a:t>)</a:t>
            </a:r>
            <a:r>
              <a:rPr lang="en-US" sz="1200" b="0" i="0" u="none" strike="noStrike" cap="none" dirty="0" smtClean="0">
                <a:solidFill>
                  <a:srgbClr val="000000"/>
                </a:solidFill>
                <a:latin typeface="Calibri"/>
                <a:ea typeface="Calibri"/>
                <a:cs typeface="Calibri"/>
                <a:sym typeface="Calibri"/>
              </a:rPr>
              <a:t>.</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During the close read, display the text on a document camera or use the enlarged copy of the text (see Lesson 9, “for heavier support”) to help direct students to the appropriate sentences in each paragraph.</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317" name="Google Shape;317;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327256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5-7 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Group/Partners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Focus on the first sentence. Ask:</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1" u="none" strike="noStrike" cap="none" dirty="0">
                <a:solidFill>
                  <a:srgbClr val="000000"/>
                </a:solidFill>
                <a:latin typeface="Calibri"/>
                <a:ea typeface="Calibri"/>
                <a:cs typeface="Calibri"/>
                <a:sym typeface="Calibri"/>
              </a:rPr>
              <a:t>“What does merciless mean?” </a:t>
            </a:r>
            <a:r>
              <a:rPr lang="en" sz="1200" b="1" i="0" u="none" strike="noStrike" cap="none" dirty="0">
                <a:solidFill>
                  <a:srgbClr val="000000"/>
                </a:solidFill>
                <a:latin typeface="Calibri"/>
                <a:ea typeface="Calibri"/>
                <a:cs typeface="Calibri"/>
                <a:sym typeface="Calibri"/>
              </a:rPr>
              <a:t>(without pity)</a:t>
            </a:r>
            <a:endParaRPr sz="1200" b="1"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1" u="none" strike="noStrike" cap="none" dirty="0">
                <a:solidFill>
                  <a:srgbClr val="000000"/>
                </a:solidFill>
                <a:latin typeface="Calibri"/>
                <a:ea typeface="Calibri"/>
                <a:cs typeface="Calibri"/>
                <a:sym typeface="Calibri"/>
              </a:rPr>
              <a:t>“In your own words, how would you describe the picture the Declaration of Independence paints of American Indians?” </a:t>
            </a:r>
            <a:r>
              <a:rPr lang="en" sz="1200" b="1" i="0" u="none" strike="noStrike" cap="none" dirty="0">
                <a:solidFill>
                  <a:srgbClr val="000000"/>
                </a:solidFill>
                <a:latin typeface="Calibri"/>
                <a:ea typeface="Calibri"/>
                <a:cs typeface="Calibri"/>
                <a:sym typeface="Calibri"/>
              </a:rPr>
              <a:t>(scary people who didn’t care about innocent people)</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Focus on the second sentence.</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Invite students to suggest some synonyms and antonyms for </a:t>
            </a:r>
            <a:r>
              <a:rPr lang="en" sz="1200" b="0" i="1" u="none" strike="noStrike" cap="none" dirty="0">
                <a:solidFill>
                  <a:srgbClr val="000000"/>
                </a:solidFill>
                <a:latin typeface="Calibri"/>
                <a:ea typeface="Calibri"/>
                <a:cs typeface="Calibri"/>
                <a:sym typeface="Calibri"/>
              </a:rPr>
              <a:t>ferocious. </a:t>
            </a:r>
            <a:r>
              <a:rPr lang="en" sz="1200" b="1" i="0" u="none" strike="noStrike" cap="none" dirty="0">
                <a:solidFill>
                  <a:srgbClr val="000000"/>
                </a:solidFill>
                <a:latin typeface="Calibri"/>
                <a:ea typeface="Calibri"/>
                <a:cs typeface="Calibri"/>
                <a:sym typeface="Calibri"/>
              </a:rPr>
              <a:t>(Synonyms may include fierce, savage, cruel, vicious; antonyms may include calm, compassionate, considerate, caring.)</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1" u="none" strike="noStrike" cap="none" dirty="0">
                <a:solidFill>
                  <a:srgbClr val="000000"/>
                </a:solidFill>
                <a:latin typeface="Calibri"/>
                <a:ea typeface="Calibri"/>
                <a:cs typeface="Calibri"/>
                <a:sym typeface="Calibri"/>
              </a:rPr>
              <a:t>“How would you say ‘propelled into action’ in your own words?” </a:t>
            </a:r>
            <a:r>
              <a:rPr lang="en" sz="1200" b="1" i="0" u="none" strike="noStrike" cap="none" dirty="0">
                <a:solidFill>
                  <a:srgbClr val="000000"/>
                </a:solidFill>
                <a:latin typeface="Calibri"/>
                <a:ea typeface="Calibri"/>
                <a:cs typeface="Calibri"/>
                <a:sym typeface="Calibri"/>
              </a:rPr>
              <a:t>(forced or pushed to participate)</a:t>
            </a:r>
            <a:endParaRPr sz="1200" b="1"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1" u="none" strike="noStrike" cap="none" dirty="0">
                <a:solidFill>
                  <a:srgbClr val="000000"/>
                </a:solidFill>
                <a:latin typeface="Calibri"/>
                <a:ea typeface="Calibri"/>
                <a:cs typeface="Calibri"/>
                <a:sym typeface="Calibri"/>
              </a:rPr>
              <a:t>“From this, what can you infer about the treatment of American Indians after the American Revolution? Why?” </a:t>
            </a:r>
            <a:r>
              <a:rPr lang="en" sz="1200" b="1" i="0" u="none" strike="noStrike" cap="none" dirty="0">
                <a:solidFill>
                  <a:srgbClr val="000000"/>
                </a:solidFill>
                <a:latin typeface="Calibri"/>
                <a:ea typeface="Calibri"/>
                <a:cs typeface="Calibri"/>
                <a:sym typeface="Calibri"/>
              </a:rPr>
              <a:t>(They were probably treated badly because the people thought it was fair to do so as a result of what the Declaration of Independence said.)</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1" u="none" strike="noStrike" cap="none" dirty="0">
                <a:solidFill>
                  <a:srgbClr val="000000"/>
                </a:solidFill>
                <a:latin typeface="Calibri"/>
                <a:ea typeface="Calibri"/>
                <a:cs typeface="Calibri"/>
                <a:sym typeface="Calibri"/>
              </a:rPr>
              <a:t>“When the text says ‘the Crown,’ what does it mean? Is the text talking about an actual crown?” </a:t>
            </a:r>
            <a:r>
              <a:rPr lang="en" sz="1200" b="1" i="0" u="none" strike="noStrike" cap="none" dirty="0">
                <a:solidFill>
                  <a:srgbClr val="000000"/>
                </a:solidFill>
                <a:latin typeface="Calibri"/>
                <a:ea typeface="Calibri"/>
                <a:cs typeface="Calibri"/>
                <a:sym typeface="Calibri"/>
              </a:rPr>
              <a:t>(No. The Crown means the king.)</a:t>
            </a:r>
            <a:endParaRPr sz="1200" b="1"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1" u="none" strike="noStrike" cap="none" dirty="0">
                <a:solidFill>
                  <a:srgbClr val="000000"/>
                </a:solidFill>
                <a:latin typeface="Calibri"/>
                <a:ea typeface="Calibri"/>
                <a:cs typeface="Calibri"/>
                <a:sym typeface="Calibri"/>
              </a:rPr>
              <a:t>“So what does it mean to be ‘allied with the </a:t>
            </a:r>
            <a:r>
              <a:rPr lang="en" sz="1200" b="0" i="1" u="none" strike="noStrike" cap="none" dirty="0" smtClean="0">
                <a:solidFill>
                  <a:srgbClr val="000000"/>
                </a:solidFill>
                <a:latin typeface="Calibri"/>
                <a:ea typeface="Calibri"/>
                <a:cs typeface="Calibri"/>
                <a:sym typeface="Calibri"/>
              </a:rPr>
              <a:t>Crown?</a:t>
            </a:r>
            <a:r>
              <a:rPr lang="en-US" sz="1200" b="0" i="1" u="none" strike="noStrike" cap="none" dirty="0" smtClean="0">
                <a:solidFill>
                  <a:srgbClr val="000000"/>
                </a:solidFill>
                <a:latin typeface="Calibri"/>
                <a:ea typeface="Calibri"/>
                <a:cs typeface="Calibri"/>
                <a:sym typeface="Calibri"/>
              </a:rPr>
              <a:t>’</a:t>
            </a:r>
            <a:r>
              <a:rPr lang="en" sz="1200" b="0" i="1" u="none" strike="noStrike" cap="none" dirty="0" smtClean="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(on the side of the king)</a:t>
            </a:r>
            <a:endParaRPr sz="1200" b="1"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1" u="none" strike="noStrike" cap="none" dirty="0">
                <a:solidFill>
                  <a:srgbClr val="000000"/>
                </a:solidFill>
                <a:latin typeface="Calibri"/>
                <a:ea typeface="Calibri"/>
                <a:cs typeface="Calibri"/>
                <a:sym typeface="Calibri"/>
              </a:rPr>
              <a:t>“How did the Royal Proclamation of 1763 help the American Indians?” </a:t>
            </a:r>
            <a:r>
              <a:rPr lang="en" sz="1200" b="1" i="0" u="none" strike="noStrike" cap="none" dirty="0">
                <a:solidFill>
                  <a:srgbClr val="000000"/>
                </a:solidFill>
                <a:latin typeface="Calibri"/>
                <a:ea typeface="Calibri"/>
                <a:cs typeface="Calibri"/>
                <a:sym typeface="Calibri"/>
              </a:rPr>
              <a:t>(It protected Indian lands.)</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Guide students to add to their note-catcher based on their understanding of this paragraph. Refer to the </a:t>
            </a:r>
            <a:r>
              <a:rPr lang="en" sz="1200" b="1" i="0" u="none" strike="noStrike" cap="none" dirty="0">
                <a:solidFill>
                  <a:srgbClr val="000000"/>
                </a:solidFill>
                <a:latin typeface="Calibri"/>
                <a:ea typeface="Calibri"/>
                <a:cs typeface="Calibri"/>
                <a:sym typeface="Calibri"/>
              </a:rPr>
              <a:t>Close Reading Note-catcher: “American Indians and the American Revolution” (example, for teacher reference).</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actively answering questions.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Supports/Meeting Student Needs:  None.</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323" name="Google Shape;323;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679009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5</a:t>
            </a:r>
            <a:r>
              <a:rPr lang="en-US" sz="1200" b="1" i="0" u="none" strike="noStrike" cap="none"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Group/Partners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Focus on the second paragraph. Ask:</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1" u="none" strike="noStrike" cap="none" dirty="0">
                <a:solidFill>
                  <a:srgbClr val="000000"/>
                </a:solidFill>
                <a:latin typeface="Calibri"/>
                <a:ea typeface="Calibri"/>
                <a:cs typeface="Calibri"/>
                <a:sym typeface="Calibri"/>
              </a:rPr>
              <a:t>“In your own words, what were the Cherokee warriors frustrated by?” </a:t>
            </a:r>
            <a:r>
              <a:rPr lang="en" sz="1200" b="1" i="0" u="none" strike="noStrike" cap="none" dirty="0">
                <a:solidFill>
                  <a:srgbClr val="000000"/>
                </a:solidFill>
                <a:latin typeface="Calibri"/>
                <a:ea typeface="Calibri"/>
                <a:cs typeface="Calibri"/>
                <a:sym typeface="Calibri"/>
              </a:rPr>
              <a:t>(losing land)</a:t>
            </a:r>
            <a:endParaRPr sz="1200" b="1"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1" u="none" strike="noStrike" cap="none" dirty="0">
                <a:solidFill>
                  <a:srgbClr val="000000"/>
                </a:solidFill>
                <a:latin typeface="Calibri"/>
                <a:ea typeface="Calibri"/>
                <a:cs typeface="Calibri"/>
                <a:sym typeface="Calibri"/>
              </a:rPr>
              <a:t>“What did they do as a result?” </a:t>
            </a:r>
            <a:r>
              <a:rPr lang="en" sz="1200" b="1" i="0" u="none" strike="noStrike" cap="none" dirty="0">
                <a:solidFill>
                  <a:srgbClr val="000000"/>
                </a:solidFill>
                <a:latin typeface="Calibri"/>
                <a:ea typeface="Calibri"/>
                <a:cs typeface="Calibri"/>
                <a:sym typeface="Calibri"/>
              </a:rPr>
              <a:t>(attacked colonists)</a:t>
            </a:r>
            <a:endParaRPr sz="1200" b="1"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1" u="none" strike="noStrike" cap="none" dirty="0">
                <a:solidFill>
                  <a:srgbClr val="000000"/>
                </a:solidFill>
                <a:latin typeface="Calibri"/>
                <a:ea typeface="Calibri"/>
                <a:cs typeface="Calibri"/>
                <a:sym typeface="Calibri"/>
              </a:rPr>
              <a:t>“What happened to these Cherokee warriors?”</a:t>
            </a:r>
            <a:r>
              <a:rPr lang="en" sz="1200" b="1" i="0" u="none" strike="noStrike" cap="none" dirty="0">
                <a:solidFill>
                  <a:srgbClr val="000000"/>
                </a:solidFill>
                <a:latin typeface="Calibri"/>
                <a:ea typeface="Calibri"/>
                <a:cs typeface="Calibri"/>
                <a:sym typeface="Calibri"/>
              </a:rPr>
              <a:t> (They were defeated.)</a:t>
            </a:r>
            <a:endParaRPr sz="1200" b="1"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1" u="none" strike="noStrike" cap="none" dirty="0">
                <a:solidFill>
                  <a:srgbClr val="000000"/>
                </a:solidFill>
                <a:latin typeface="Calibri"/>
                <a:ea typeface="Calibri"/>
                <a:cs typeface="Calibri"/>
                <a:sym typeface="Calibri"/>
              </a:rPr>
              <a:t>“Who do you think they were defeated by?” </a:t>
            </a:r>
            <a:r>
              <a:rPr lang="en" sz="1200" b="1" i="0" u="none" strike="noStrike" cap="none" dirty="0">
                <a:solidFill>
                  <a:srgbClr val="000000"/>
                </a:solidFill>
                <a:latin typeface="Calibri"/>
                <a:ea typeface="Calibri"/>
                <a:cs typeface="Calibri"/>
                <a:sym typeface="Calibri"/>
              </a:rPr>
              <a:t>(colonists)</a:t>
            </a:r>
            <a:endParaRPr sz="1200" b="1"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1" u="none" strike="noStrike" cap="none" dirty="0">
                <a:solidFill>
                  <a:srgbClr val="000000"/>
                </a:solidFill>
                <a:latin typeface="Calibri"/>
                <a:ea typeface="Calibri"/>
                <a:cs typeface="Calibri"/>
                <a:sym typeface="Calibri"/>
              </a:rPr>
              <a:t>“What does ‘on the other hand’ mean?” </a:t>
            </a:r>
            <a:r>
              <a:rPr lang="en" sz="1200" b="1" i="0" u="none" strike="noStrike" cap="none" dirty="0">
                <a:solidFill>
                  <a:srgbClr val="000000"/>
                </a:solidFill>
                <a:latin typeface="Calibri"/>
                <a:ea typeface="Calibri"/>
                <a:cs typeface="Calibri"/>
                <a:sym typeface="Calibri"/>
              </a:rPr>
              <a:t>(on the other side)</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Guide students to add to their note-catcher based on their understanding of this paragraph. Refer to the </a:t>
            </a:r>
            <a:r>
              <a:rPr lang="en" sz="1200" b="1" i="0" u="none" strike="noStrike" cap="none" dirty="0">
                <a:solidFill>
                  <a:srgbClr val="000000"/>
                </a:solidFill>
                <a:latin typeface="Calibri"/>
                <a:ea typeface="Calibri"/>
                <a:cs typeface="Calibri"/>
                <a:sym typeface="Calibri"/>
              </a:rPr>
              <a:t>Close Reading Note-catcher: “American Indians and the American Revolution” (example, for teacher reference).</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actively answering questions.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Supports/Meeting Student Needs:  None.</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329" name="Google Shape;329;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488502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5</a:t>
            </a:r>
            <a:r>
              <a:rPr lang="en-US" sz="1200" b="1" i="0" u="none" strike="noStrike" cap="none"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1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1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Focus on the third paragraph. Ask:</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1" u="none" strike="noStrike" cap="none" dirty="0">
                <a:solidFill>
                  <a:srgbClr val="000000"/>
                </a:solidFill>
                <a:latin typeface="Calibri"/>
                <a:ea typeface="Calibri"/>
                <a:cs typeface="Calibri"/>
                <a:sym typeface="Calibri"/>
              </a:rPr>
              <a:t>“From reading this paragraph, what can you infer the Iroquois Confederacy was? What in the text makes you think that?” </a:t>
            </a:r>
            <a:r>
              <a:rPr lang="en" sz="1200" b="1" i="0" u="none" strike="noStrike" cap="none" dirty="0">
                <a:solidFill>
                  <a:srgbClr val="000000"/>
                </a:solidFill>
                <a:latin typeface="Calibri"/>
                <a:ea typeface="Calibri"/>
                <a:cs typeface="Calibri"/>
                <a:sym typeface="Calibri"/>
              </a:rPr>
              <a:t>(a group of American Indian tribes; the text lists tribes, like Mohawks, Cayugas, Onondagas, Senecas)</a:t>
            </a:r>
            <a:endParaRPr sz="1200" b="1"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1" u="none" strike="noStrike" cap="none" dirty="0">
                <a:solidFill>
                  <a:srgbClr val="000000"/>
                </a:solidFill>
                <a:latin typeface="Calibri"/>
                <a:ea typeface="Calibri"/>
                <a:cs typeface="Calibri"/>
                <a:sym typeface="Calibri"/>
              </a:rPr>
              <a:t>“From reading this paragraph, what can you infer a civil war is?” </a:t>
            </a:r>
            <a:r>
              <a:rPr lang="en" sz="1200" b="1" i="0" u="none" strike="noStrike" cap="none" dirty="0">
                <a:solidFill>
                  <a:srgbClr val="000000"/>
                </a:solidFill>
                <a:latin typeface="Calibri"/>
                <a:ea typeface="Calibri"/>
                <a:cs typeface="Calibri"/>
                <a:sym typeface="Calibri"/>
              </a:rPr>
              <a:t>(a war between people in the same country; in this case, it is a war between people in the Iroquois Confederacy)</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Guide students to add to their note-catcher based on their understanding of this paragraph. Refer to the </a:t>
            </a:r>
            <a:r>
              <a:rPr lang="en" sz="1200" b="1" i="0" u="none" strike="noStrike" cap="none" dirty="0">
                <a:solidFill>
                  <a:srgbClr val="000000"/>
                </a:solidFill>
                <a:latin typeface="Calibri"/>
                <a:ea typeface="Calibri"/>
                <a:cs typeface="Calibri"/>
                <a:sym typeface="Calibri"/>
              </a:rPr>
              <a:t>Close Reading Note-catcher: “American Indians and the American Revolution” (example, for teacher reference).</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actively answering questions.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Supports/Meeting Student Needs:</a:t>
            </a:r>
            <a:r>
              <a:rPr lang="en" sz="1100" b="0" i="0" u="none" strike="noStrike" cap="none" dirty="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None.</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335" name="Google Shape;335;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45482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5</a:t>
            </a:r>
            <a:r>
              <a:rPr lang="en-US" sz="1200" b="1" i="0" u="none" strike="noStrike" cap="none"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1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1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Focus on the fourth paragraph. Ask:</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1" u="none" strike="noStrike" cap="none" dirty="0">
                <a:solidFill>
                  <a:srgbClr val="000000"/>
                </a:solidFill>
                <a:latin typeface="Calibri"/>
                <a:ea typeface="Calibri"/>
                <a:cs typeface="Calibri"/>
                <a:sym typeface="Calibri"/>
              </a:rPr>
              <a:t>“Who can you infer ‘Guyashuta of the Senecas, Cornstalk of the Shawnees, and White Eyes of the Delawares’ were?”</a:t>
            </a:r>
            <a:r>
              <a:rPr lang="en" sz="1200" b="1" i="0" u="none" strike="noStrike" cap="none" dirty="0">
                <a:solidFill>
                  <a:srgbClr val="000000"/>
                </a:solidFill>
                <a:latin typeface="Calibri"/>
                <a:ea typeface="Calibri"/>
                <a:cs typeface="Calibri"/>
                <a:sym typeface="Calibri"/>
              </a:rPr>
              <a:t> (leaders of tribes—the Senencas, the Shawnees, and the Delawares)</a:t>
            </a:r>
            <a:endParaRPr sz="1200" b="1"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1" u="none" strike="noStrike" cap="none" dirty="0">
                <a:solidFill>
                  <a:srgbClr val="000000"/>
                </a:solidFill>
                <a:latin typeface="Calibri"/>
                <a:ea typeface="Calibri"/>
                <a:cs typeface="Calibri"/>
                <a:sym typeface="Calibri"/>
              </a:rPr>
              <a:t>“In your own words, what does ‘stay neutral’ mean?”</a:t>
            </a:r>
            <a:r>
              <a:rPr lang="en" sz="1200" b="0" i="0" u="none" strike="noStrike" cap="none" dirty="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(not support either side)</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Guide students to add to their note-catcher based on their understanding of this paragraph. Refer to the </a:t>
            </a:r>
            <a:r>
              <a:rPr lang="en" sz="1200" b="1" i="0" u="none" strike="noStrike" cap="none" dirty="0">
                <a:solidFill>
                  <a:srgbClr val="000000"/>
                </a:solidFill>
                <a:latin typeface="Calibri"/>
                <a:ea typeface="Calibri"/>
                <a:cs typeface="Calibri"/>
                <a:sym typeface="Calibri"/>
              </a:rPr>
              <a:t>Close Reading Note-catcher: “American Indians and the American Revolution” (example, for teacher reference).</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actively answering questions.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Supports/Meeting Student Needs:</a:t>
            </a:r>
            <a:r>
              <a:rPr lang="en" sz="1100" b="0" i="0" u="none" strike="noStrike" cap="none" dirty="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None.</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341" name="Google Shape;341;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304269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2</a:t>
            </a:r>
            <a:r>
              <a:rPr lang="en-US" sz="1200" b="1" i="0" u="none" strike="noStrike" cap="none" dirty="0" smtClean="0">
                <a:solidFill>
                  <a:schemeClr val="dk1"/>
                </a:solidFill>
                <a:latin typeface="Calibri"/>
                <a:ea typeface="Calibri"/>
                <a:cs typeface="Calibri"/>
                <a:sym typeface="Calibri"/>
              </a:rPr>
              <a:t>-3</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Focus on the fifth paragraph. Ask:</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1" u="none" strike="noStrike" cap="none" dirty="0">
                <a:solidFill>
                  <a:srgbClr val="000000"/>
                </a:solidFill>
                <a:latin typeface="Calibri"/>
                <a:ea typeface="Calibri"/>
                <a:cs typeface="Calibri"/>
                <a:sym typeface="Calibri"/>
              </a:rPr>
              <a:t>“What happened to American Indians after the revolution?”</a:t>
            </a:r>
            <a:r>
              <a:rPr lang="en" sz="1200" b="0" i="0" u="none" strike="noStrike" cap="none" dirty="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(The British gave American Indian land up to the United States, and the United States took American Indian land by treaty and by force. Even those who had fought for the Americans lost their lands.) </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1"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smtClean="0">
                <a:solidFill>
                  <a:schemeClr val="dk1"/>
                </a:solidFill>
                <a:latin typeface="Calibri"/>
                <a:ea typeface="Calibri"/>
                <a:cs typeface="Calibri"/>
                <a:sym typeface="Calibri"/>
              </a:rPr>
              <a:t>Student </a:t>
            </a:r>
            <a:r>
              <a:rPr lang="en" sz="1200" b="0" i="0" u="none" strike="noStrike" cap="none" dirty="0">
                <a:solidFill>
                  <a:schemeClr val="dk1"/>
                </a:solidFill>
                <a:latin typeface="Calibri"/>
                <a:ea typeface="Calibri"/>
                <a:cs typeface="Calibri"/>
                <a:sym typeface="Calibri"/>
              </a:rPr>
              <a:t>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actively answering questions.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Supports/Meeting Student Needs:  None.</a:t>
            </a:r>
            <a:endParaRPr sz="1200" b="0" i="0" u="none" strike="noStrike" cap="none" dirty="0">
              <a:solidFill>
                <a:schemeClr val="dk1"/>
              </a:solidFill>
              <a:latin typeface="Calibri"/>
              <a:ea typeface="Calibri"/>
              <a:cs typeface="Calibri"/>
              <a:sym typeface="Calibri"/>
            </a:endParaRPr>
          </a:p>
        </p:txBody>
      </p:sp>
      <p:sp>
        <p:nvSpPr>
          <p:cNvPr id="347" name="Google Shape;347;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027236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a:solidFill>
                  <a:schemeClr val="dk1"/>
                </a:solidFill>
                <a:latin typeface="Calibri"/>
                <a:ea typeface="Calibri"/>
                <a:cs typeface="Calibri"/>
                <a:sym typeface="Calibri"/>
              </a:rPr>
              <a:t>Suggested slide pacing: 10-12 minutes</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a:solidFill>
                  <a:schemeClr val="dk1"/>
                </a:solidFill>
                <a:latin typeface="Calibri"/>
                <a:ea typeface="Calibri"/>
                <a:cs typeface="Calibri"/>
                <a:sym typeface="Calibri"/>
              </a:rPr>
              <a:t>Grouping: Whole Group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Teacher Notes:  None.</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Teacher Actions: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Focus on the sixth paragraph. Ask: </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1" u="none" strike="noStrike" cap="none">
                <a:solidFill>
                  <a:srgbClr val="000000"/>
                </a:solidFill>
                <a:latin typeface="Calibri"/>
                <a:ea typeface="Calibri"/>
                <a:cs typeface="Calibri"/>
                <a:sym typeface="Calibri"/>
              </a:rPr>
              <a:t>“What did Americans believe about American Indians? Why?” </a:t>
            </a:r>
            <a:r>
              <a:rPr lang="en" sz="1200" b="1" i="0" u="none" strike="noStrike" cap="none">
                <a:solidFill>
                  <a:srgbClr val="000000"/>
                </a:solidFill>
                <a:latin typeface="Calibri"/>
                <a:ea typeface="Calibri"/>
                <a:cs typeface="Calibri"/>
                <a:sym typeface="Calibri"/>
              </a:rPr>
              <a:t>(that they had supported the king and cruel treatment; because the Declaration of Independence said so)</a:t>
            </a:r>
            <a:r>
              <a:rPr lang="en" sz="1200" b="0" i="1" u="none" strike="noStrike" cap="none">
                <a:solidFill>
                  <a:srgbClr val="000000"/>
                </a:solidFill>
                <a:latin typeface="Calibri"/>
                <a:ea typeface="Calibri"/>
                <a:cs typeface="Calibri"/>
                <a:sym typeface="Calibri"/>
              </a:rPr>
              <a:t> </a:t>
            </a:r>
            <a:endParaRPr sz="1200" b="0" i="1"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1" u="none" strike="noStrike" cap="none">
                <a:solidFill>
                  <a:srgbClr val="000000"/>
                </a:solidFill>
                <a:latin typeface="Calibri"/>
                <a:ea typeface="Calibri"/>
                <a:cs typeface="Calibri"/>
                <a:sym typeface="Calibri"/>
              </a:rPr>
              <a:t>“What happened as a result?” </a:t>
            </a:r>
            <a:r>
              <a:rPr lang="en" sz="1200" b="1" i="0" u="none" strike="noStrike" cap="none">
                <a:solidFill>
                  <a:srgbClr val="000000"/>
                </a:solidFill>
                <a:latin typeface="Calibri"/>
                <a:ea typeface="Calibri"/>
                <a:cs typeface="Calibri"/>
                <a:sym typeface="Calibri"/>
              </a:rPr>
              <a:t>(They weren’t sorry for taking Indian land.)</a:t>
            </a:r>
            <a:endParaRPr sz="1200" b="1"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Guide students to add to their note-catcher based on their understanding of this paragraph. Refer to the </a:t>
            </a:r>
            <a:r>
              <a:rPr lang="en" sz="1200" b="1" i="0" u="none" strike="noStrike" cap="none">
                <a:solidFill>
                  <a:srgbClr val="000000"/>
                </a:solidFill>
                <a:latin typeface="Calibri"/>
                <a:ea typeface="Calibri"/>
                <a:cs typeface="Calibri"/>
                <a:sym typeface="Calibri"/>
              </a:rPr>
              <a:t>Close Reading Note-catcher: “American Indians and the American Revolution” (example, for teacher reference).</a:t>
            </a:r>
            <a:endParaRPr sz="1200" b="1"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Guide students through answering the selected response questions at the bottom of their note-catcher.</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a:solidFill>
                  <a:schemeClr val="dk1"/>
                </a:solidFill>
                <a:latin typeface="Calibri"/>
                <a:ea typeface="Calibri"/>
                <a:cs typeface="Calibri"/>
                <a:sym typeface="Calibri"/>
              </a:rPr>
              <a:t>As time permits after the close read, consider inviting students to reflect silently on the text for 3 minutes. Due to the sensitive nature of this text, some students may benefit from silent reflection time. They may or may not wish to share their reflections with the whole group.</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a:solidFill>
                  <a:schemeClr val="dk1"/>
                </a:solidFill>
                <a:latin typeface="Calibri"/>
                <a:ea typeface="Calibri"/>
                <a:cs typeface="Calibri"/>
                <a:sym typeface="Calibri"/>
              </a:rPr>
              <a:t>If productive, cue students to explain others’ ideas:</a:t>
            </a:r>
            <a:endParaRPr sz="1200" b="0" i="0" u="none" strike="noStrike" cap="none">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a:solidFill>
                  <a:schemeClr val="dk1"/>
                </a:solidFill>
                <a:latin typeface="Calibri"/>
                <a:ea typeface="Calibri"/>
                <a:cs typeface="Calibri"/>
                <a:sym typeface="Calibri"/>
              </a:rPr>
              <a:t>“Who can explain why your classmate came up with that response? I’ll give you time to think and write.” </a:t>
            </a:r>
            <a:r>
              <a:rPr lang="en" sz="1200" b="1" i="0" u="none" strike="noStrike" cap="none">
                <a:solidFill>
                  <a:schemeClr val="dk1"/>
                </a:solidFill>
                <a:latin typeface="Calibri"/>
                <a:ea typeface="Calibri"/>
                <a:cs typeface="Calibri"/>
                <a:sym typeface="Calibri"/>
              </a:rPr>
              <a:t>(Responses will vary.)</a:t>
            </a:r>
            <a:endParaRPr sz="1200" b="1"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a:solidFill>
                  <a:schemeClr val="dk1"/>
                </a:solidFill>
                <a:latin typeface="Calibri"/>
                <a:ea typeface="Calibri"/>
                <a:cs typeface="Calibri"/>
                <a:sym typeface="Calibri"/>
              </a:rPr>
              <a:t>Revisit the questions on the </a:t>
            </a:r>
            <a:r>
              <a:rPr lang="en" sz="1200" b="1" i="0" u="none" strike="noStrike" cap="none">
                <a:solidFill>
                  <a:schemeClr val="dk1"/>
                </a:solidFill>
                <a:latin typeface="Calibri"/>
                <a:ea typeface="Calibri"/>
                <a:cs typeface="Calibri"/>
                <a:sym typeface="Calibri"/>
              </a:rPr>
              <a:t>Questions about </a:t>
            </a:r>
            <a:r>
              <a:rPr lang="en" sz="1200" b="1" i="1" u="none" strike="noStrike" cap="none">
                <a:solidFill>
                  <a:schemeClr val="dk1"/>
                </a:solidFill>
                <a:latin typeface="Calibri"/>
                <a:ea typeface="Calibri"/>
                <a:cs typeface="Calibri"/>
                <a:sym typeface="Calibri"/>
              </a:rPr>
              <a:t>Colonial Voices: Hear Them Speak </a:t>
            </a:r>
            <a:r>
              <a:rPr lang="en" sz="1200" b="1" i="0" u="none" strike="noStrike" cap="none">
                <a:solidFill>
                  <a:schemeClr val="dk1"/>
                </a:solidFill>
                <a:latin typeface="Calibri"/>
                <a:ea typeface="Calibri"/>
                <a:cs typeface="Calibri"/>
                <a:sym typeface="Calibri"/>
              </a:rPr>
              <a:t>anchor chart</a:t>
            </a:r>
            <a:r>
              <a:rPr lang="en" sz="1200" b="0" i="0" u="none" strike="noStrike" cap="none">
                <a:solidFill>
                  <a:schemeClr val="dk1"/>
                </a:solidFill>
                <a:latin typeface="Calibri"/>
                <a:ea typeface="Calibri"/>
                <a:cs typeface="Calibri"/>
                <a:sym typeface="Calibri"/>
              </a:rPr>
              <a:t> to see if students can answer any more of the questions after reading this text.</a:t>
            </a:r>
            <a:endParaRPr sz="1200" b="0" i="1"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1"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Student Look-Fors/Listen-Fors: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Students actively answering questions.</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Student Supports/Meeting Student Needs:  None.</a:t>
            </a: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p:txBody>
      </p:sp>
      <p:sp>
        <p:nvSpPr>
          <p:cNvPr id="353" name="Google Shape;353;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309804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rgbClr val="000000"/>
                </a:solidFill>
                <a:latin typeface="Calibri"/>
                <a:ea typeface="Calibri"/>
                <a:cs typeface="Calibri"/>
                <a:sym typeface="Calibri"/>
              </a:rPr>
              <a:t>Suggested slide pacing: 10-12 minutes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rgbClr val="000000"/>
                </a:solidFill>
                <a:latin typeface="Calibri"/>
                <a:ea typeface="Calibri"/>
                <a:cs typeface="Calibri"/>
                <a:sym typeface="Calibri"/>
              </a:rPr>
              <a:t>Grouping: Independent </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will need red, yellow, and green objects to use for the checking for understanding protocol. </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Distribute paper for the exit ticket.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Tell students that similar to Lesson 8, they are going to write a summary of the text “American Indians and the American Revolution.”</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Encourage students to use the following resources to complete their summaries:</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Star and step sticky notes from Opening A of this lesson</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Close Reading Note-catcher: “American Indians and the American Revolution”</a:t>
            </a:r>
            <a:endParaRPr sz="1200" b="1"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Criteria of an Effective Summary anchor chart</a:t>
            </a:r>
            <a:endParaRPr sz="1200" b="1"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Writing Complete Sentences handout</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Collect the exit tickets for informal assessment. Refer to</a:t>
            </a:r>
            <a:r>
              <a:rPr lang="en" sz="1200" b="1" i="0" u="none" strike="noStrike" cap="none" dirty="0">
                <a:solidFill>
                  <a:srgbClr val="000000"/>
                </a:solidFill>
                <a:latin typeface="Calibri"/>
                <a:ea typeface="Calibri"/>
                <a:cs typeface="Calibri"/>
                <a:sym typeface="Calibri"/>
              </a:rPr>
              <a:t> Exit Ticket: Summary Writing 2 (example, for teacher reference)</a:t>
            </a:r>
            <a:r>
              <a:rPr lang="en" sz="1200" b="0" i="0" u="none" strike="noStrike" cap="none" dirty="0">
                <a:solidFill>
                  <a:srgbClr val="000000"/>
                </a:solidFill>
                <a:latin typeface="Calibri"/>
                <a:ea typeface="Calibri"/>
                <a:cs typeface="Calibri"/>
                <a:sym typeface="Calibri"/>
              </a:rPr>
              <a:t> as necessary.</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Tell students that in the next lesson, they will read a new text, answer questions about main idea and structure, and write a summary for the </a:t>
            </a:r>
            <a:r>
              <a:rPr lang="en" sz="1200" b="1" i="0" u="none" strike="noStrike" cap="none" dirty="0">
                <a:solidFill>
                  <a:srgbClr val="000000"/>
                </a:solidFill>
                <a:latin typeface="Calibri"/>
                <a:ea typeface="Calibri"/>
                <a:cs typeface="Calibri"/>
                <a:sym typeface="Calibri"/>
              </a:rPr>
              <a:t>end of unit assessment</a:t>
            </a:r>
            <a:r>
              <a:rPr lang="en"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Use a checking for understanding technique (e.g., Red Light, Green Light or Thumb-O-Meter) for students to self-assess against the learning targets.</a:t>
            </a:r>
            <a:endParaRPr sz="1200" b="0" i="0" u="none" strike="noStrike" cap="none" dirty="0">
              <a:solidFill>
                <a:srgbClr val="000000"/>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As students use the check for understanding protocol, assess whether or not students will need more support before moving on. </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ELLs and students who may need additional support locating fragments or run-ons in their writing: (Listening for Fragments or Run-on Sentences</a:t>
            </a:r>
            <a:r>
              <a:rPr lang="en" sz="1200" b="0" i="0" u="none" strike="noStrike" cap="none" dirty="0" smtClean="0">
                <a:solidFill>
                  <a:srgbClr val="000000"/>
                </a:solidFill>
                <a:latin typeface="Calibri"/>
                <a:ea typeface="Calibri"/>
                <a:cs typeface="Calibri"/>
                <a:sym typeface="Calibri"/>
              </a:rPr>
              <a:t>)</a:t>
            </a:r>
            <a:r>
              <a:rPr lang="en-US" sz="1200" b="0" i="0" u="none" strike="noStrike" cap="none" dirty="0" smtClean="0">
                <a:solidFill>
                  <a:srgbClr val="000000"/>
                </a:solidFill>
                <a:latin typeface="Calibri"/>
                <a:ea typeface="Calibri"/>
                <a:cs typeface="Calibri"/>
                <a:sym typeface="Calibri"/>
              </a:rPr>
              <a:t>.</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Encourage students to read their summaries aloud and to listen for and correct any sentences that sound incomplete or do not make sense.</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ELLs: (Paragraph Frame</a:t>
            </a:r>
            <a:r>
              <a:rPr lang="en" sz="1200" b="0" i="0" u="none" strike="noStrike" cap="none" dirty="0" smtClean="0">
                <a:solidFill>
                  <a:srgbClr val="000000"/>
                </a:solidFill>
                <a:latin typeface="Calibri"/>
                <a:ea typeface="Calibri"/>
                <a:cs typeface="Calibri"/>
                <a:sym typeface="Calibri"/>
              </a:rPr>
              <a:t>)</a:t>
            </a:r>
            <a:r>
              <a:rPr lang="en-US" sz="1200" b="0" i="0" u="none" strike="noStrike" cap="none" dirty="0" smtClean="0">
                <a:solidFill>
                  <a:srgbClr val="000000"/>
                </a:solidFill>
                <a:latin typeface="Calibri"/>
                <a:ea typeface="Calibri"/>
                <a:cs typeface="Calibri"/>
                <a:sym typeface="Calibri"/>
              </a:rPr>
              <a:t>.</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Invite students who need heavier support to use the paragraph frame created by more proficient students (see “for lighter support”) when writing their summaries.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p:txBody>
      </p:sp>
      <p:sp>
        <p:nvSpPr>
          <p:cNvPr id="359" name="Google Shape;359;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766888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chemeClr val="dk1"/>
                </a:solidFill>
                <a:latin typeface="Calibri"/>
                <a:ea typeface="Calibri"/>
                <a:cs typeface="Calibri"/>
                <a:sym typeface="Calibri"/>
              </a:rPr>
              <a:t>Grouping</a:t>
            </a:r>
            <a:r>
              <a:rPr lang="en" sz="1200" b="1" i="0" u="none" strike="noStrike" cap="none" dirty="0">
                <a:solidFill>
                  <a:schemeClr val="dk1"/>
                </a:solidFill>
                <a:latin typeface="Calibri"/>
                <a:ea typeface="Calibri"/>
                <a:cs typeface="Calibri"/>
                <a:sym typeface="Calibri"/>
              </a:rPr>
              <a:t>: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Prompts for the Accountable Research Reading are on the following </a:t>
            </a:r>
            <a:r>
              <a:rPr lang="en" sz="1200" b="0" i="0" u="none" strike="noStrike" cap="none" dirty="0" smtClean="0">
                <a:solidFill>
                  <a:schemeClr val="dk1"/>
                </a:solidFill>
                <a:latin typeface="Calibri"/>
                <a:ea typeface="Calibri"/>
                <a:cs typeface="Calibri"/>
                <a:sym typeface="Calibri"/>
              </a:rPr>
              <a:t>slide.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Refocus whole group.  Read homework assignment aloud and ask students if they have any questions about the assignments.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record assignments and have materials needed to complete it.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p:txBody>
      </p:sp>
      <p:sp>
        <p:nvSpPr>
          <p:cNvPr id="366" name="Google Shape;366;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944590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Google Shape;372;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chemeClr val="dk1"/>
                </a:solidFill>
                <a:latin typeface="Calibri"/>
                <a:ea typeface="Calibri"/>
                <a:cs typeface="Calibri"/>
                <a:sym typeface="Calibri"/>
              </a:rPr>
              <a:t>Grouping</a:t>
            </a:r>
            <a:r>
              <a:rPr lang="en" sz="1200" b="1" i="0" u="none" strike="noStrike" cap="none" dirty="0">
                <a:solidFill>
                  <a:schemeClr val="dk1"/>
                </a:solidFill>
                <a:latin typeface="Calibri"/>
                <a:ea typeface="Calibri"/>
                <a:cs typeface="Calibri"/>
                <a:sym typeface="Calibri"/>
              </a:rPr>
              <a:t>: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Refocus whole group.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take out their Independent Reading Journals.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homework assignment aloud and ask students if they have any questions about the assignments.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Direct </a:t>
            </a:r>
            <a:r>
              <a:rPr lang="en" sz="1200" b="0" i="0" u="none" strike="noStrike" cap="none" dirty="0" smtClean="0">
                <a:solidFill>
                  <a:schemeClr val="dk1"/>
                </a:solidFill>
                <a:latin typeface="Calibri"/>
                <a:ea typeface="Calibri"/>
                <a:cs typeface="Calibri"/>
                <a:sym typeface="Calibri"/>
              </a:rPr>
              <a:t>student</a:t>
            </a:r>
            <a:r>
              <a:rPr lang="en-US" sz="1200" b="0" i="0" u="none" strike="noStrike" cap="none" dirty="0" smtClean="0">
                <a:solidFill>
                  <a:schemeClr val="dk1"/>
                </a:solidFill>
                <a:latin typeface="Calibri"/>
                <a:ea typeface="Calibri"/>
                <a:cs typeface="Calibri"/>
                <a:sym typeface="Calibri"/>
              </a:rPr>
              <a:t>s</a:t>
            </a:r>
            <a:r>
              <a:rPr lang="en" sz="1200" b="0" i="0" u="none" strike="noStrike" cap="none" dirty="0" smtClean="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to select a prompt and write it in the front of their Independent Reading Journal.</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record assignments and have materials needed to complete it.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p:txBody>
      </p:sp>
      <p:sp>
        <p:nvSpPr>
          <p:cNvPr id="373" name="Google Shape;373;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905080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1" name="Google Shape;261;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to read and review in preparation:</a:t>
            </a:r>
            <a:endParaRPr sz="1200" b="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1" i="0" u="none" strike="noStrike" cap="none" dirty="0" smtClean="0">
                <a:solidFill>
                  <a:schemeClr val="dk1"/>
                </a:solidFill>
                <a:latin typeface="Calibri"/>
                <a:ea typeface="Calibri"/>
                <a:cs typeface="Calibri"/>
                <a:sym typeface="Calibri"/>
              </a:rPr>
              <a:t>Teacher </a:t>
            </a:r>
            <a:r>
              <a:rPr lang="en" sz="1200" b="1" i="0" u="none" strike="noStrike" cap="none" dirty="0">
                <a:solidFill>
                  <a:schemeClr val="dk1"/>
                </a:solidFill>
                <a:latin typeface="Calibri"/>
                <a:ea typeface="Calibri"/>
                <a:cs typeface="Calibri"/>
                <a:sym typeface="Calibri"/>
              </a:rPr>
              <a:t>Supporting Materials Document </a:t>
            </a:r>
            <a:r>
              <a:rPr lang="en" sz="1200" b="0" i="0" u="none" strike="noStrike" cap="none" dirty="0">
                <a:solidFill>
                  <a:schemeClr val="dk1"/>
                </a:solidFill>
                <a:latin typeface="Calibri"/>
                <a:ea typeface="Calibri"/>
                <a:cs typeface="Calibri"/>
                <a:sym typeface="Calibri"/>
              </a:rPr>
              <a:t>for this lesson can be found here: </a:t>
            </a:r>
            <a:r>
              <a:rPr lang="en" sz="1200" b="0" i="0" u="sng" strike="noStrike" cap="none" dirty="0">
                <a:solidFill>
                  <a:schemeClr val="hlink"/>
                </a:solidFill>
                <a:latin typeface="Calibri"/>
                <a:ea typeface="Calibri"/>
                <a:cs typeface="Calibri"/>
                <a:sym typeface="Calibri"/>
                <a:hlinkClick r:id="rId3"/>
              </a:rPr>
              <a:t>https://curriculum.eleducation.org/curriculum/ela/grade-4/module-3/unit-1/lesson-10</a:t>
            </a:r>
            <a:endParaRPr sz="1200" b="0" i="0" u="none" strike="noStrike" cap="none" dirty="0">
              <a:solidFill>
                <a:schemeClr val="dk1"/>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b="0" i="0" u="none" strike="noStrike" cap="none" dirty="0" smtClean="0">
                <a:solidFill>
                  <a:schemeClr val="dk1"/>
                </a:solidFill>
                <a:latin typeface="Calibri"/>
                <a:ea typeface="Calibri"/>
                <a:cs typeface="Calibri"/>
                <a:sym typeface="Calibri"/>
              </a:rPr>
              <a:t>In </a:t>
            </a:r>
            <a:r>
              <a:rPr lang="en" sz="1200" b="0" i="0" u="none" strike="noStrike" cap="none" dirty="0">
                <a:solidFill>
                  <a:schemeClr val="dk1"/>
                </a:solidFill>
                <a:latin typeface="Calibri"/>
                <a:ea typeface="Calibri"/>
                <a:cs typeface="Calibri"/>
                <a:sym typeface="Calibri"/>
              </a:rPr>
              <a:t>order to set the purpose of the lesson, students should continue to focus on working to become effective learners by collaborating in pairs and persevering through a complex text. </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Additional Teacher Resources:</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a:solidFill>
                  <a:schemeClr val="dk1"/>
                </a:solidFill>
                <a:latin typeface="Calibri"/>
                <a:ea typeface="Calibri"/>
                <a:cs typeface="Calibri"/>
                <a:sym typeface="Calibri"/>
              </a:rPr>
              <a:t>Throughout 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b="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Protocol </a:t>
            </a:r>
            <a:r>
              <a:rPr lang="en" sz="1200" b="0" i="0" u="none" strike="noStrike" cap="none" dirty="0">
                <a:solidFill>
                  <a:schemeClr val="dk1"/>
                </a:solidFill>
                <a:latin typeface="Calibri"/>
                <a:ea typeface="Calibri"/>
                <a:cs typeface="Calibri"/>
                <a:sym typeface="Calibri"/>
              </a:rPr>
              <a:t>descriptions and videos can be found here: </a:t>
            </a:r>
            <a:r>
              <a:rPr lang="en" sz="1200" b="0" i="0" u="sng" strike="noStrike" cap="none" dirty="0">
                <a:solidFill>
                  <a:schemeClr val="hlink"/>
                </a:solidFill>
                <a:latin typeface="Calibri"/>
                <a:ea typeface="Calibri"/>
                <a:cs typeface="Calibri"/>
                <a:sym typeface="Calibri"/>
                <a:hlinkClick r:id="rId5"/>
              </a:rPr>
              <a:t>https://eleducation.org/resources/el-education-classroom-protocols</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Rubrics </a:t>
            </a:r>
            <a:r>
              <a:rPr lang="en" sz="1200" b="0" i="0" u="none" strike="noStrike" cap="none" dirty="0">
                <a:solidFill>
                  <a:schemeClr val="dk1"/>
                </a:solidFill>
                <a:latin typeface="Calibri"/>
                <a:ea typeface="Calibri"/>
                <a:cs typeface="Calibri"/>
                <a:sym typeface="Calibri"/>
              </a:rPr>
              <a:t>and checklists for writing can be found here: </a:t>
            </a:r>
            <a:r>
              <a:rPr lang="en" sz="1200" b="0" i="0" u="sng" strike="noStrike" cap="none" dirty="0">
                <a:solidFill>
                  <a:schemeClr val="hlink"/>
                </a:solidFill>
                <a:latin typeface="Calibri"/>
                <a:ea typeface="Calibri"/>
                <a:cs typeface="Calibri"/>
                <a:sym typeface="Calibri"/>
                <a:hlinkClick r:id="rId6"/>
              </a:rPr>
              <a:t>https://eleducation.org/resources/fifth-grade-writing-rubrics-and-checklists</a:t>
            </a:r>
            <a:endParaRPr sz="1200" b="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b="0" i="0" u="none" strike="noStrike" cap="none" dirty="0" smtClean="0">
                <a:solidFill>
                  <a:schemeClr val="dk1"/>
                </a:solidFill>
                <a:latin typeface="Calibri"/>
                <a:ea typeface="Calibri"/>
                <a:cs typeface="Calibri"/>
                <a:sym typeface="Calibri"/>
              </a:rPr>
              <a:t>Independent </a:t>
            </a:r>
            <a:r>
              <a:rPr lang="en" sz="1200" b="0" i="0" u="none" strike="noStrike" cap="none" dirty="0">
                <a:solidFill>
                  <a:schemeClr val="dk1"/>
                </a:solidFill>
                <a:latin typeface="Calibri"/>
                <a:ea typeface="Calibri"/>
                <a:cs typeface="Calibri"/>
                <a:sym typeface="Calibri"/>
              </a:rPr>
              <a:t>Reading: Sample Plans can be found here: </a:t>
            </a:r>
            <a:r>
              <a:rPr lang="en" sz="1200" b="0" i="0" u="sng" strike="noStrike" cap="none" dirty="0">
                <a:solidFill>
                  <a:schemeClr val="hlink"/>
                </a:solidFill>
                <a:latin typeface="Calibri"/>
                <a:ea typeface="Calibri"/>
                <a:cs typeface="Calibri"/>
                <a:sym typeface="Calibri"/>
                <a:hlinkClick r:id="rId7"/>
              </a:rPr>
              <a:t>https://eleducation.org/resources/independent-reading-sample-plans</a:t>
            </a:r>
            <a:endParaRPr sz="1200" b="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26827970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
        <p:cNvGrpSpPr/>
        <p:nvPr/>
      </p:nvGrpSpPr>
      <p:grpSpPr>
        <a:xfrm>
          <a:off x="0" y="0"/>
          <a:ext cx="0" cy="0"/>
          <a:chOff x="0" y="0"/>
          <a:chExt cx="0" cy="0"/>
        </a:xfrm>
      </p:grpSpPr>
      <p:sp>
        <p:nvSpPr>
          <p:cNvPr id="379" name="Google Shape;379;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a:t>
            </a:r>
            <a:r>
              <a:rPr lang="en" sz="1200" b="0" i="0" u="none" strike="noStrike" cap="none" dirty="0" smtClean="0">
                <a:solidFill>
                  <a:schemeClr val="dk1"/>
                </a:solidFill>
                <a:latin typeface="Calibri"/>
                <a:ea typeface="Calibri"/>
                <a:cs typeface="Calibri"/>
                <a:sym typeface="Calibri"/>
              </a:rPr>
              <a:t>lesson</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a:t>
            </a:r>
            <a:r>
              <a:rPr lang="en" sz="1200" b="1" i="0" u="none" strike="noStrike" cap="none" dirty="0" smtClean="0">
                <a:solidFill>
                  <a:schemeClr val="dk1"/>
                </a:solidFill>
                <a:latin typeface="Calibri"/>
                <a:ea typeface="Calibri"/>
                <a:cs typeface="Calibri"/>
                <a:sym typeface="Calibri"/>
              </a:rPr>
              <a:t>document</a:t>
            </a:r>
            <a:r>
              <a:rPr lang="en-US" sz="1200" b="1" i="0" u="none" strike="noStrike" cap="none" dirty="0" smtClean="0">
                <a:solidFill>
                  <a:schemeClr val="dk1"/>
                </a:solidFill>
                <a:latin typeface="Calibri"/>
                <a:ea typeface="Calibri"/>
                <a:cs typeface="Calibri"/>
                <a:sym typeface="Calibri"/>
              </a:rPr>
              <a:t>.</a:t>
            </a:r>
            <a:endParaRPr sz="1200" b="1" i="0" u="none" strike="noStrike" cap="none" dirty="0">
              <a:solidFill>
                <a:schemeClr val="dk1"/>
              </a:solidFill>
              <a:latin typeface="Calibri"/>
              <a:ea typeface="Calibri"/>
              <a:cs typeface="Calibri"/>
              <a:sym typeface="Calibri"/>
            </a:endParaRPr>
          </a:p>
        </p:txBody>
      </p:sp>
      <p:sp>
        <p:nvSpPr>
          <p:cNvPr id="380" name="Google Shape;380;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072004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7" name="Google Shape;267;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Sticky notes (preferably two different colors; one of each color per student)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Close Reading Note-catcher: “American Indians and the American Revolution”</a:t>
            </a:r>
            <a:r>
              <a:rPr lang="en" sz="1200" b="0" i="0" u="none" strike="noStrike" cap="none" dirty="0">
                <a:solidFill>
                  <a:srgbClr val="000000"/>
                </a:solidFill>
                <a:latin typeface="Calibri"/>
                <a:ea typeface="Calibri"/>
                <a:cs typeface="Calibri"/>
                <a:sym typeface="Calibri"/>
              </a:rPr>
              <a:t> (one per student)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Close Reading Guide: “American Indians and the American Revolution” (for teacher reference)</a:t>
            </a:r>
            <a:endParaRPr sz="1200" b="1"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Close Readers Do These Things anchor chart </a:t>
            </a:r>
            <a:r>
              <a:rPr lang="en" sz="1200" b="0" i="0" u="none" strike="noStrike" cap="none" dirty="0">
                <a:solidFill>
                  <a:srgbClr val="000000"/>
                </a:solidFill>
                <a:latin typeface="Calibri"/>
                <a:ea typeface="Calibri"/>
                <a:cs typeface="Calibri"/>
                <a:sym typeface="Calibri"/>
              </a:rPr>
              <a:t>(begun in Module 1)</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Determining the Main Idea anchor chart </a:t>
            </a:r>
            <a:r>
              <a:rPr lang="en" sz="1200" b="0" i="0" u="none" strike="noStrike" cap="none" dirty="0">
                <a:solidFill>
                  <a:srgbClr val="000000"/>
                </a:solidFill>
                <a:latin typeface="Calibri"/>
                <a:ea typeface="Calibri"/>
                <a:cs typeface="Calibri"/>
                <a:sym typeface="Calibri"/>
              </a:rPr>
              <a:t>(begun in Module 2)</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Text Structures </a:t>
            </a:r>
            <a:r>
              <a:rPr lang="en" sz="1200" b="0" i="0" u="none" strike="noStrike" cap="none" dirty="0">
                <a:solidFill>
                  <a:srgbClr val="000000"/>
                </a:solidFill>
                <a:latin typeface="Calibri"/>
                <a:ea typeface="Calibri"/>
                <a:cs typeface="Calibri"/>
                <a:sym typeface="Calibri"/>
              </a:rPr>
              <a:t>(from Lesson 3; one per student)</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Strategies for Answering Selected Response Questions anchor chart </a:t>
            </a:r>
            <a:r>
              <a:rPr lang="en" sz="1200" b="0" i="0" u="none" strike="noStrike" cap="none" dirty="0">
                <a:solidFill>
                  <a:srgbClr val="000000"/>
                </a:solidFill>
                <a:latin typeface="Calibri"/>
                <a:ea typeface="Calibri"/>
                <a:cs typeface="Calibri"/>
                <a:sym typeface="Calibri"/>
              </a:rPr>
              <a:t>(begun in Module 1)</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Close Reading Note-catcher: “American Indians and the American Revolution” </a:t>
            </a:r>
            <a:r>
              <a:rPr lang="en" sz="1200" b="0" i="0" u="none" strike="noStrike" cap="none" dirty="0">
                <a:solidFill>
                  <a:srgbClr val="000000"/>
                </a:solidFill>
                <a:latin typeface="Calibri"/>
                <a:ea typeface="Calibri"/>
                <a:cs typeface="Calibri"/>
                <a:sym typeface="Calibri"/>
              </a:rPr>
              <a:t>(example, for teacher reference)</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Paper</a:t>
            </a:r>
            <a:r>
              <a:rPr lang="en" sz="1200" b="1" i="0" u="none" strike="noStrike" cap="none" dirty="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(lined; one piece per student)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Writing Complete Sentences handout </a:t>
            </a:r>
            <a:r>
              <a:rPr lang="en" sz="1200" b="0" i="0" u="none" strike="noStrike" cap="none" dirty="0">
                <a:solidFill>
                  <a:srgbClr val="000000"/>
                </a:solidFill>
                <a:latin typeface="Calibri"/>
                <a:ea typeface="Calibri"/>
                <a:cs typeface="Calibri"/>
                <a:sym typeface="Calibri"/>
              </a:rPr>
              <a:t>(from Module 1; one per student and one to display)</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Exit Ticket: Summary Writing 2 (example, for teacher reference)</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“An Incomplete Revolution” summary</a:t>
            </a:r>
            <a:r>
              <a:rPr lang="en" sz="1200" b="0" i="0" u="none" strike="noStrike" cap="none" dirty="0">
                <a:solidFill>
                  <a:schemeClr val="dk1"/>
                </a:solidFill>
                <a:latin typeface="Calibri"/>
                <a:ea typeface="Calibri"/>
                <a:cs typeface="Calibri"/>
                <a:sym typeface="Calibri"/>
              </a:rPr>
              <a:t> (completed in Lesson 8; one per student)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Criteria of an Effective Summary anchor chart </a:t>
            </a:r>
            <a:r>
              <a:rPr lang="en" sz="1200" b="0" i="0" u="none" strike="noStrike" cap="none" dirty="0">
                <a:solidFill>
                  <a:schemeClr val="dk1"/>
                </a:solidFill>
                <a:latin typeface="Calibri"/>
                <a:ea typeface="Calibri"/>
                <a:cs typeface="Calibri"/>
                <a:sym typeface="Calibri"/>
              </a:rPr>
              <a:t>(begun in Module 1)</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“American Indians and the American Revolution” (from Lesson 9; one per student)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Working to Become Effective Learners anchor chart </a:t>
            </a:r>
            <a:r>
              <a:rPr lang="en" sz="1200" b="0" i="0" u="none" strike="noStrike" cap="none" dirty="0">
                <a:solidFill>
                  <a:schemeClr val="dk1"/>
                </a:solidFill>
                <a:latin typeface="Calibri"/>
                <a:ea typeface="Calibri"/>
                <a:cs typeface="Calibri"/>
                <a:sym typeface="Calibri"/>
              </a:rPr>
              <a:t>(begun in Module 1)</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Questions about </a:t>
            </a:r>
            <a:r>
              <a:rPr lang="en" sz="1200" b="1" i="1" u="none" strike="noStrike" cap="none" dirty="0">
                <a:solidFill>
                  <a:schemeClr val="dk1"/>
                </a:solidFill>
                <a:latin typeface="Calibri"/>
                <a:ea typeface="Calibri"/>
                <a:cs typeface="Calibri"/>
                <a:sym typeface="Calibri"/>
              </a:rPr>
              <a:t>Colonial Voices: Hear Them Speak</a:t>
            </a:r>
            <a:r>
              <a:rPr lang="en" sz="1200" b="1" i="0" u="none" strike="noStrike" cap="none" dirty="0">
                <a:solidFill>
                  <a:schemeClr val="dk1"/>
                </a:solidFill>
                <a:latin typeface="Calibri"/>
                <a:ea typeface="Calibri"/>
                <a:cs typeface="Calibri"/>
                <a:sym typeface="Calibri"/>
              </a:rPr>
              <a:t> anchor chart </a:t>
            </a:r>
            <a:r>
              <a:rPr lang="en" sz="1200" b="0" i="0" u="none" strike="noStrike" cap="none" dirty="0">
                <a:solidFill>
                  <a:schemeClr val="dk1"/>
                </a:solidFill>
                <a:latin typeface="Calibri"/>
                <a:ea typeface="Calibri"/>
                <a:cs typeface="Calibri"/>
                <a:sym typeface="Calibri"/>
              </a:rPr>
              <a:t>(begun in Lesson 1)</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Red, Yellow, and Green objects (example: small stripes of paper)</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Prepare classroom systems for active learning:</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Preview the </a:t>
            </a:r>
            <a:r>
              <a:rPr lang="en" sz="1200" b="1" i="0" u="none" strike="noStrike" cap="none" dirty="0">
                <a:solidFill>
                  <a:srgbClr val="000000"/>
                </a:solidFill>
                <a:latin typeface="Calibri"/>
                <a:ea typeface="Calibri"/>
                <a:cs typeface="Calibri"/>
                <a:sym typeface="Calibri"/>
              </a:rPr>
              <a:t>Close Reading Guide: “American Indians and the American Revolution”</a:t>
            </a:r>
            <a:r>
              <a:rPr lang="en" sz="1200" b="0" i="0" u="none" strike="noStrike" cap="none" dirty="0">
                <a:solidFill>
                  <a:srgbClr val="000000"/>
                </a:solidFill>
                <a:latin typeface="Calibri"/>
                <a:ea typeface="Calibri"/>
                <a:cs typeface="Calibri"/>
                <a:sym typeface="Calibri"/>
              </a:rPr>
              <a:t> and </a:t>
            </a:r>
            <a:r>
              <a:rPr lang="en" sz="1200" b="1" i="0" u="none" strike="noStrike" cap="none" dirty="0">
                <a:solidFill>
                  <a:srgbClr val="000000"/>
                </a:solidFill>
                <a:latin typeface="Calibri"/>
                <a:ea typeface="Calibri"/>
                <a:cs typeface="Calibri"/>
                <a:sym typeface="Calibri"/>
              </a:rPr>
              <a:t>Close Reading Note-catcher: “American Indians and the American Revolution” (example, for teacher reference)</a:t>
            </a:r>
            <a:r>
              <a:rPr lang="en" sz="1200" b="0" i="0" u="none" strike="noStrike" cap="none" dirty="0">
                <a:solidFill>
                  <a:srgbClr val="000000"/>
                </a:solidFill>
                <a:latin typeface="Calibri"/>
                <a:ea typeface="Calibri"/>
                <a:cs typeface="Calibri"/>
                <a:sym typeface="Calibri"/>
              </a:rPr>
              <a:t> to familiarize yourself with what will be required of students.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Provide feedback on students’ summaries from Lesson 8 in preparation for returning them in this lesson.</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Use the same student pairings from Lesson 9.</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Post Learning Targets.</a:t>
            </a:r>
            <a:endParaRPr sz="1200" b="0" i="0" u="none" strike="noStrike" cap="none" dirty="0">
              <a:solidFill>
                <a:srgbClr val="000000"/>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41140502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Review this protocol before teaching. It is used in this lesson:</a:t>
            </a:r>
            <a:endParaRPr sz="1200" b="0" i="0" u="none" strike="noStrike" cap="none" dirty="0">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Check for Understanding Protocol (Red Light, Green Light)  </a:t>
            </a:r>
            <a:r>
              <a:rPr lang="en" sz="1200" b="0" i="0" u="sng" strike="noStrike" cap="none" dirty="0" smtClean="0">
                <a:solidFill>
                  <a:schemeClr val="hlink"/>
                </a:solidFill>
                <a:latin typeface="Calibri"/>
                <a:ea typeface="Calibri"/>
                <a:cs typeface="Calibri"/>
                <a:sym typeface="Calibri"/>
                <a:hlinkClick r:id="rId3"/>
              </a:rPr>
              <a:t>https</a:t>
            </a:r>
            <a:r>
              <a:rPr lang="en" sz="1200" b="0" i="0" u="sng" strike="noStrike" cap="none" dirty="0">
                <a:solidFill>
                  <a:schemeClr val="hlink"/>
                </a:solidFill>
                <a:latin typeface="Calibri"/>
                <a:ea typeface="Calibri"/>
                <a:cs typeface="Calibri"/>
                <a:sym typeface="Calibri"/>
                <a:hlinkClick r:id="rId3"/>
              </a:rPr>
              <a:t>://eleducation.org/resources/el-education-classroom-protocols</a:t>
            </a:r>
            <a:endParaRPr sz="1200" b="0" i="0" u="none" strike="noStrike" cap="none" dirty="0">
              <a:solidFill>
                <a:srgbClr val="000000"/>
              </a:solidFill>
              <a:latin typeface="Calibri"/>
              <a:ea typeface="Calibri"/>
              <a:cs typeface="Calibri"/>
              <a:sym typeface="Calibri"/>
            </a:endParaRPr>
          </a:p>
        </p:txBody>
      </p:sp>
      <p:sp>
        <p:nvSpPr>
          <p:cNvPr id="273" name="Google Shape;273;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2708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0" name="Google Shape;280;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Additional Support Considerations:</a:t>
            </a: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1" u="none" strike="noStrike" cap="none" dirty="0">
                <a:solidFill>
                  <a:srgbClr val="000000"/>
                </a:solidFill>
                <a:latin typeface="Calibri"/>
                <a:ea typeface="Calibri"/>
                <a:cs typeface="Calibri"/>
                <a:sym typeface="Calibri"/>
              </a:rPr>
              <a:t>For lighter support:</a:t>
            </a:r>
            <a:endParaRPr sz="1200" b="0" i="1"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During the Mini Language Dive, challenge students to generate questions about the sentence before asking the prepared questions.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Challenge students to create a summary paragraph frame of “American Indians and the American Revolution” for those who need heavier support during the Closing and Assessment.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1"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1" u="none" strike="noStrike" cap="none" dirty="0">
                <a:solidFill>
                  <a:srgbClr val="000000"/>
                </a:solidFill>
                <a:latin typeface="Calibri"/>
                <a:ea typeface="Calibri"/>
                <a:cs typeface="Calibri"/>
                <a:sym typeface="Calibri"/>
              </a:rPr>
              <a:t>For heavier support:</a:t>
            </a:r>
            <a:endParaRPr sz="1200" b="0" i="1"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During Work Time A, distribute a partially filled-in </a:t>
            </a:r>
            <a:r>
              <a:rPr lang="en" sz="1200" b="1" i="0" u="none" strike="noStrike" cap="none" dirty="0">
                <a:solidFill>
                  <a:srgbClr val="000000"/>
                </a:solidFill>
                <a:latin typeface="Calibri"/>
                <a:ea typeface="Calibri"/>
                <a:cs typeface="Calibri"/>
                <a:sym typeface="Calibri"/>
              </a:rPr>
              <a:t>Close Reading Note-catcher: “American Indians and the American Revolution.”</a:t>
            </a:r>
            <a:r>
              <a:rPr lang="en" sz="1200" b="0" i="0" u="none" strike="noStrike" cap="none" dirty="0">
                <a:solidFill>
                  <a:srgbClr val="000000"/>
                </a:solidFill>
                <a:latin typeface="Calibri"/>
                <a:ea typeface="Calibri"/>
                <a:cs typeface="Calibri"/>
                <a:sym typeface="Calibri"/>
              </a:rPr>
              <a:t> This provides students with models of the kind of information they should enter and reduces the volume of writing required. Refer to the</a:t>
            </a:r>
            <a:r>
              <a:rPr lang="en" sz="1200" b="1" i="0" u="none" strike="noStrike" cap="none" dirty="0">
                <a:solidFill>
                  <a:srgbClr val="000000"/>
                </a:solidFill>
                <a:latin typeface="Calibri"/>
                <a:ea typeface="Calibri"/>
                <a:cs typeface="Calibri"/>
                <a:sym typeface="Calibri"/>
              </a:rPr>
              <a:t> Close Reading Note-catcher: “American Indians and the American Revolution” (example, for teacher reference)</a:t>
            </a:r>
            <a:r>
              <a:rPr lang="en" sz="1200" b="0" i="0" u="none" strike="noStrike" cap="none" dirty="0">
                <a:solidFill>
                  <a:srgbClr val="000000"/>
                </a:solidFill>
                <a:latin typeface="Calibri"/>
                <a:ea typeface="Calibri"/>
                <a:cs typeface="Calibri"/>
                <a:sym typeface="Calibri"/>
              </a:rPr>
              <a:t> to determine which sections of the note-catcher to provide for students.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0256084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89" name="Google Shape;289;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735402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8" name="Google Shape;298;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chemeClr val="dk1"/>
                </a:solidFill>
                <a:latin typeface="Calibri"/>
                <a:ea typeface="Calibri"/>
                <a:cs typeface="Calibri"/>
                <a:sym typeface="Calibri"/>
              </a:rPr>
              <a:t>Grouping</a:t>
            </a:r>
            <a:r>
              <a:rPr lang="en" sz="1200" b="1" i="0" u="none" strike="noStrike" cap="none" dirty="0">
                <a:solidFill>
                  <a:schemeClr val="dk1"/>
                </a:solidFill>
                <a:latin typeface="Calibri"/>
                <a:ea typeface="Calibri"/>
                <a:cs typeface="Calibri"/>
                <a:sym typeface="Calibri"/>
              </a:rPr>
              <a:t>: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Welcome students to class and the lesson.</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slide to the class or call on a student to read the content of the slide to the class.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following/reading the content on the slide.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Students Who Need It: None.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195823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10-12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 and Independent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Ensure the following materials (in bold) are easily accessible for student use and reference.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Return students’ “An Incomplete Revolution” summaries with feedback and sticky notes</a:t>
            </a:r>
            <a:r>
              <a:rPr lang="en" sz="1200" b="1" i="0" u="none" strike="noStrike" cap="none" dirty="0">
                <a:solidFill>
                  <a:srgbClr val="000000"/>
                </a:solidFill>
                <a:latin typeface="Calibri"/>
                <a:ea typeface="Calibri"/>
                <a:cs typeface="Calibri"/>
                <a:sym typeface="Calibri"/>
              </a:rPr>
              <a:t>.</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students’ attention to the</a:t>
            </a:r>
            <a:r>
              <a:rPr lang="en" sz="1200" b="1" i="0" u="none" strike="noStrike" cap="none" dirty="0">
                <a:solidFill>
                  <a:srgbClr val="000000"/>
                </a:solidFill>
                <a:latin typeface="Calibri"/>
                <a:ea typeface="Calibri"/>
                <a:cs typeface="Calibri"/>
                <a:sym typeface="Calibri"/>
              </a:rPr>
              <a:t> Criteria of an Effective Summary anchor chart</a:t>
            </a:r>
            <a:r>
              <a:rPr lang="en" sz="1200" b="0" i="0" u="none" strike="noStrike" cap="none" dirty="0">
                <a:solidFill>
                  <a:srgbClr val="000000"/>
                </a:solidFill>
                <a:latin typeface="Calibri"/>
                <a:ea typeface="Calibri"/>
                <a:cs typeface="Calibri"/>
                <a:sym typeface="Calibri"/>
              </a:rPr>
              <a:t> and briefly review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Invite students to reread their summaries and to consider what they did well and what they could improve on using the criteria on the anchor chart.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Invite students to write a star on one sticky note and a step on another and put the sticky notes on their work.</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Look-for students who are struggling as they are working. Provide additional support if necessary.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None. </a:t>
            </a:r>
            <a:endParaRPr sz="1200" b="0" i="0" u="none" strike="noStrike" cap="none" dirty="0">
              <a:solidFill>
                <a:srgbClr val="000000"/>
              </a:solidFill>
              <a:latin typeface="Calibri"/>
              <a:ea typeface="Calibri"/>
              <a:cs typeface="Calibri"/>
              <a:sym typeface="Calibri"/>
            </a:endParaRPr>
          </a:p>
        </p:txBody>
      </p:sp>
      <p:sp>
        <p:nvSpPr>
          <p:cNvPr id="304" name="Google Shape;30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6600881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5</a:t>
            </a:r>
            <a:r>
              <a:rPr lang="en-US" sz="1200" b="1" i="0" u="none" strike="noStrike" cap="none"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Invite students to get back into their pairs from the previous lesson.</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students’ attention to the posted learning targets and select a volunteer to read them aloud:</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b="1" i="0" u="none" strike="noStrike" cap="none" dirty="0" smtClean="0">
                <a:solidFill>
                  <a:srgbClr val="000000"/>
                </a:solidFill>
                <a:latin typeface="Calibri"/>
                <a:ea typeface="Calibri"/>
                <a:cs typeface="Calibri"/>
                <a:sym typeface="Calibri"/>
              </a:rPr>
              <a:t>"</a:t>
            </a:r>
            <a:r>
              <a:rPr lang="en" sz="1200" b="1" i="0" u="none" strike="noStrike" cap="none" dirty="0" smtClean="0">
                <a:solidFill>
                  <a:srgbClr val="000000"/>
                </a:solidFill>
                <a:latin typeface="Calibri"/>
                <a:ea typeface="Calibri"/>
                <a:cs typeface="Calibri"/>
                <a:sym typeface="Calibri"/>
              </a:rPr>
              <a:t>I </a:t>
            </a:r>
            <a:r>
              <a:rPr lang="en" sz="1200" b="1" i="0" u="none" strike="noStrike" cap="none" dirty="0">
                <a:solidFill>
                  <a:srgbClr val="000000"/>
                </a:solidFill>
                <a:latin typeface="Calibri"/>
                <a:ea typeface="Calibri"/>
                <a:cs typeface="Calibri"/>
                <a:sym typeface="Calibri"/>
              </a:rPr>
              <a:t>can determine the main idea and summarize the text </a:t>
            </a:r>
            <a:r>
              <a:rPr lang="en-US" sz="1200" b="1" i="0" u="none" strike="noStrike" cap="none" dirty="0" smtClean="0">
                <a:solidFill>
                  <a:srgbClr val="000000"/>
                </a:solidFill>
                <a:latin typeface="Calibri"/>
                <a:ea typeface="Calibri"/>
                <a:cs typeface="Calibri"/>
                <a:sym typeface="Calibri"/>
              </a:rPr>
              <a:t>‘</a:t>
            </a:r>
            <a:r>
              <a:rPr lang="en" sz="1200" b="1" i="0" u="none" strike="noStrike" cap="none" dirty="0" smtClean="0">
                <a:solidFill>
                  <a:srgbClr val="000000"/>
                </a:solidFill>
                <a:latin typeface="Calibri"/>
                <a:ea typeface="Calibri"/>
                <a:cs typeface="Calibri"/>
                <a:sym typeface="Calibri"/>
              </a:rPr>
              <a:t>American </a:t>
            </a:r>
            <a:r>
              <a:rPr lang="en" sz="1200" b="1" i="0" u="none" strike="noStrike" cap="none" dirty="0">
                <a:solidFill>
                  <a:srgbClr val="000000"/>
                </a:solidFill>
                <a:latin typeface="Calibri"/>
                <a:ea typeface="Calibri"/>
                <a:cs typeface="Calibri"/>
                <a:sym typeface="Calibri"/>
              </a:rPr>
              <a:t>Indians and the American Revolution</a:t>
            </a:r>
            <a:r>
              <a:rPr lang="en" sz="1200" b="1" i="0" u="none" strike="noStrike" cap="none" dirty="0" smtClean="0">
                <a:solidFill>
                  <a:srgbClr val="000000"/>
                </a:solidFill>
                <a:latin typeface="Calibri"/>
                <a:ea typeface="Calibri"/>
                <a:cs typeface="Calibri"/>
                <a:sym typeface="Calibri"/>
              </a:rPr>
              <a:t>.</a:t>
            </a:r>
            <a:r>
              <a:rPr lang="en-US" sz="1200" b="1" i="0" u="none" strike="noStrike" cap="none" dirty="0" smtClean="0">
                <a:solidFill>
                  <a:srgbClr val="000000"/>
                </a:solidFill>
                <a:latin typeface="Calibri"/>
                <a:ea typeface="Calibri"/>
                <a:cs typeface="Calibri"/>
                <a:sym typeface="Calibri"/>
              </a:rPr>
              <a:t>’</a:t>
            </a:r>
            <a:r>
              <a:rPr lang="en" sz="1200" b="1" i="0" u="none" strike="noStrike" cap="none" dirty="0" smtClean="0">
                <a:solidFill>
                  <a:srgbClr val="000000"/>
                </a:solidFill>
                <a:latin typeface="Calibri"/>
                <a:ea typeface="Calibri"/>
                <a:cs typeface="Calibri"/>
                <a:sym typeface="Calibri"/>
              </a:rPr>
              <a:t>”</a:t>
            </a:r>
            <a:endParaRPr sz="1200" b="1"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b="1" i="0" u="none" strike="noStrike" cap="none" dirty="0" smtClean="0">
                <a:solidFill>
                  <a:srgbClr val="000000"/>
                </a:solidFill>
                <a:latin typeface="Calibri"/>
                <a:ea typeface="Calibri"/>
                <a:cs typeface="Calibri"/>
                <a:sym typeface="Calibri"/>
              </a:rPr>
              <a:t>"</a:t>
            </a:r>
            <a:r>
              <a:rPr lang="en" sz="1200" b="1" i="0" u="none" strike="noStrike" cap="none" dirty="0" smtClean="0">
                <a:solidFill>
                  <a:srgbClr val="000000"/>
                </a:solidFill>
                <a:latin typeface="Calibri"/>
                <a:ea typeface="Calibri"/>
                <a:cs typeface="Calibri"/>
                <a:sym typeface="Calibri"/>
              </a:rPr>
              <a:t>I </a:t>
            </a:r>
            <a:r>
              <a:rPr lang="en" sz="1200" b="1" i="0" u="none" strike="noStrike" cap="none" dirty="0">
                <a:solidFill>
                  <a:srgbClr val="000000"/>
                </a:solidFill>
                <a:latin typeface="Calibri"/>
                <a:ea typeface="Calibri"/>
                <a:cs typeface="Calibri"/>
                <a:sym typeface="Calibri"/>
              </a:rPr>
              <a:t>can describe the overall structure of the text </a:t>
            </a:r>
            <a:r>
              <a:rPr lang="en-US" sz="1200" b="1" i="0" u="none" strike="noStrike" cap="none" dirty="0" smtClean="0">
                <a:solidFill>
                  <a:srgbClr val="000000"/>
                </a:solidFill>
                <a:latin typeface="Calibri"/>
                <a:ea typeface="Calibri"/>
                <a:cs typeface="Calibri"/>
                <a:sym typeface="Calibri"/>
              </a:rPr>
              <a:t>‘</a:t>
            </a:r>
            <a:r>
              <a:rPr lang="en" sz="1200" b="1" i="0" u="none" strike="noStrike" cap="none" dirty="0" smtClean="0">
                <a:solidFill>
                  <a:srgbClr val="000000"/>
                </a:solidFill>
                <a:latin typeface="Calibri"/>
                <a:ea typeface="Calibri"/>
                <a:cs typeface="Calibri"/>
                <a:sym typeface="Calibri"/>
              </a:rPr>
              <a:t>American </a:t>
            </a:r>
            <a:r>
              <a:rPr lang="en" sz="1200" b="1" i="0" u="none" strike="noStrike" cap="none" dirty="0">
                <a:solidFill>
                  <a:srgbClr val="000000"/>
                </a:solidFill>
                <a:latin typeface="Calibri"/>
                <a:ea typeface="Calibri"/>
                <a:cs typeface="Calibri"/>
                <a:sym typeface="Calibri"/>
              </a:rPr>
              <a:t>Indians and the American Revolution</a:t>
            </a:r>
            <a:r>
              <a:rPr lang="en" sz="1200" b="1" i="0" u="none" strike="noStrike" cap="none" dirty="0" smtClean="0">
                <a:solidFill>
                  <a:srgbClr val="000000"/>
                </a:solidFill>
                <a:latin typeface="Calibri"/>
                <a:ea typeface="Calibri"/>
                <a:cs typeface="Calibri"/>
                <a:sym typeface="Calibri"/>
              </a:rPr>
              <a:t>.</a:t>
            </a:r>
            <a:r>
              <a:rPr lang="en-US" sz="1200" b="1" i="0" u="none" strike="noStrike" cap="none" dirty="0" smtClean="0">
                <a:solidFill>
                  <a:srgbClr val="000000"/>
                </a:solidFill>
                <a:latin typeface="Calibri"/>
                <a:ea typeface="Calibri"/>
                <a:cs typeface="Calibri"/>
                <a:sym typeface="Calibri"/>
              </a:rPr>
              <a:t>’</a:t>
            </a:r>
            <a:r>
              <a:rPr lang="en" sz="1200" b="1" i="0" u="none" strike="noStrike" cap="none" dirty="0" smtClean="0">
                <a:solidFill>
                  <a:srgbClr val="000000"/>
                </a:solidFill>
                <a:latin typeface="Calibri"/>
                <a:ea typeface="Calibri"/>
                <a:cs typeface="Calibri"/>
                <a:sym typeface="Calibri"/>
              </a:rPr>
              <a:t>”</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Remind students that they saw all of these learning targets in Lesson 8 for “An Incomplete Revolution” and review the meaning of </a:t>
            </a:r>
            <a:r>
              <a:rPr lang="en" sz="1200" b="0" i="1" u="none" strike="noStrike" cap="none" dirty="0">
                <a:solidFill>
                  <a:srgbClr val="000000"/>
                </a:solidFill>
                <a:latin typeface="Calibri"/>
                <a:ea typeface="Calibri"/>
                <a:cs typeface="Calibri"/>
                <a:sym typeface="Calibri"/>
              </a:rPr>
              <a:t>main idea </a:t>
            </a:r>
            <a:r>
              <a:rPr lang="en" sz="1200" b="0" i="0" u="none" strike="noStrike" cap="none" dirty="0">
                <a:solidFill>
                  <a:srgbClr val="000000"/>
                </a:solidFill>
                <a:latin typeface="Calibri"/>
                <a:ea typeface="Calibri"/>
                <a:cs typeface="Calibri"/>
                <a:sym typeface="Calibri"/>
              </a:rPr>
              <a:t>and </a:t>
            </a:r>
            <a:r>
              <a:rPr lang="en" sz="1200" b="0" i="1" u="none" strike="noStrike" cap="none" dirty="0">
                <a:solidFill>
                  <a:srgbClr val="000000"/>
                </a:solidFill>
                <a:latin typeface="Calibri"/>
                <a:ea typeface="Calibri"/>
                <a:cs typeface="Calibri"/>
                <a:sym typeface="Calibri"/>
              </a:rPr>
              <a:t>summarize</a:t>
            </a:r>
            <a:r>
              <a:rPr lang="en"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Look-for students actively listening.</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ELLs and students who may need additional support with connecting to prior learning: (Comparing Finding the Gist to Summarizing</a:t>
            </a:r>
            <a:r>
              <a:rPr lang="en" sz="1200" b="0" i="0" u="none" strike="noStrike" cap="none" dirty="0" smtClean="0">
                <a:solidFill>
                  <a:srgbClr val="000000"/>
                </a:solidFill>
                <a:latin typeface="Calibri"/>
                <a:ea typeface="Calibri"/>
                <a:cs typeface="Calibri"/>
                <a:sym typeface="Calibri"/>
              </a:rPr>
              <a:t>)</a:t>
            </a:r>
            <a:r>
              <a:rPr lang="en-US" sz="1200" b="0" i="0" u="none" strike="noStrike" cap="none" dirty="0" smtClean="0">
                <a:solidFill>
                  <a:srgbClr val="000000"/>
                </a:solidFill>
                <a:latin typeface="Calibri"/>
                <a:ea typeface="Calibri"/>
                <a:cs typeface="Calibri"/>
                <a:sym typeface="Calibri"/>
              </a:rPr>
              <a:t>.</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Remind students that in the previous lesson, they found the gist of “American Indians and the American Revolution” and in this lesson they summarize it. Ask: </a:t>
            </a:r>
            <a:r>
              <a:rPr lang="en" sz="1200" b="0" i="1" u="none" strike="noStrike" cap="none" dirty="0">
                <a:solidFill>
                  <a:srgbClr val="000000"/>
                </a:solidFill>
                <a:latin typeface="Calibri"/>
                <a:ea typeface="Calibri"/>
                <a:cs typeface="Calibri"/>
                <a:sym typeface="Calibri"/>
              </a:rPr>
              <a:t>“What is the relationship between the gist and a summary?” </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310" name="Google Shape;310;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569137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3.xml"/><Relationship Id="rId2" Type="http://schemas.openxmlformats.org/officeDocument/2006/relationships/image" Target="../media/image1.jp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95"/>
        <p:cNvGrpSpPr/>
        <p:nvPr/>
      </p:nvGrpSpPr>
      <p:grpSpPr>
        <a:xfrm>
          <a:off x="0" y="0"/>
          <a:ext cx="0" cy="0"/>
          <a:chOff x="0" y="0"/>
          <a:chExt cx="0" cy="0"/>
        </a:xfrm>
      </p:grpSpPr>
      <p:sp>
        <p:nvSpPr>
          <p:cNvPr id="96" name="Google Shape;96;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7" name="Google Shape;97;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9pPr>
          </a:lstStyle>
          <a:p>
            <a:endParaRPr/>
          </a:p>
        </p:txBody>
      </p:sp>
      <p:sp>
        <p:nvSpPr>
          <p:cNvPr id="98" name="Google Shape;98;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1"/>
        <p:cNvGrpSpPr/>
        <p:nvPr/>
      </p:nvGrpSpPr>
      <p:grpSpPr>
        <a:xfrm>
          <a:off x="0" y="0"/>
          <a:ext cx="0" cy="0"/>
          <a:chOff x="0" y="0"/>
          <a:chExt cx="0" cy="0"/>
        </a:xfrm>
      </p:grpSpPr>
      <p:sp>
        <p:nvSpPr>
          <p:cNvPr id="102" name="Google Shape;102;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3" name="Google Shape;103;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6" name="Google Shape;106;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7" name="Google Shape;107;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8" name="Google Shape;108;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9" name="Google Shape;109;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10"/>
        <p:cNvGrpSpPr/>
        <p:nvPr/>
      </p:nvGrpSpPr>
      <p:grpSpPr>
        <a:xfrm>
          <a:off x="0" y="0"/>
          <a:ext cx="0" cy="0"/>
          <a:chOff x="0" y="0"/>
          <a:chExt cx="0" cy="0"/>
        </a:xfrm>
      </p:grpSpPr>
      <p:sp>
        <p:nvSpPr>
          <p:cNvPr id="111" name="Google Shape;111;p1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12" name="Google Shape;112;p16"/>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13" name="Google Shape;113;p16"/>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14" name="Google Shape;114;p1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5"/>
        <p:cNvGrpSpPr/>
        <p:nvPr/>
      </p:nvGrpSpPr>
      <p:grpSpPr>
        <a:xfrm>
          <a:off x="0" y="0"/>
          <a:ext cx="0" cy="0"/>
          <a:chOff x="0" y="0"/>
          <a:chExt cx="0" cy="0"/>
        </a:xfrm>
      </p:grpSpPr>
      <p:sp>
        <p:nvSpPr>
          <p:cNvPr id="116" name="Google Shape;116;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7" name="Google Shape;117;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8" name="Google Shape;11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0" name="Google Shape;12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1"/>
        <p:cNvGrpSpPr/>
        <p:nvPr/>
      </p:nvGrpSpPr>
      <p:grpSpPr>
        <a:xfrm>
          <a:off x="0" y="0"/>
          <a:ext cx="0" cy="0"/>
          <a:chOff x="0" y="0"/>
          <a:chExt cx="0" cy="0"/>
        </a:xfrm>
      </p:grpSpPr>
      <p:sp>
        <p:nvSpPr>
          <p:cNvPr id="122" name="Google Shape;122;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3" name="Google Shape;123;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8"/>
        <p:cNvGrpSpPr/>
        <p:nvPr/>
      </p:nvGrpSpPr>
      <p:grpSpPr>
        <a:xfrm>
          <a:off x="0" y="0"/>
          <a:ext cx="0" cy="0"/>
          <a:chOff x="0" y="0"/>
          <a:chExt cx="0" cy="0"/>
        </a:xfrm>
      </p:grpSpPr>
      <p:sp>
        <p:nvSpPr>
          <p:cNvPr id="129" name="Google Shape;129;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0" name="Google Shape;130;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7"/>
        <p:cNvGrpSpPr/>
        <p:nvPr/>
      </p:nvGrpSpPr>
      <p:grpSpPr>
        <a:xfrm>
          <a:off x="0" y="0"/>
          <a:ext cx="0" cy="0"/>
          <a:chOff x="0" y="0"/>
          <a:chExt cx="0" cy="0"/>
        </a:xfrm>
      </p:grpSpPr>
      <p:sp>
        <p:nvSpPr>
          <p:cNvPr id="138" name="Google Shape;138;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2"/>
        <p:cNvGrpSpPr/>
        <p:nvPr/>
      </p:nvGrpSpPr>
      <p:grpSpPr>
        <a:xfrm>
          <a:off x="0" y="0"/>
          <a:ext cx="0" cy="0"/>
          <a:chOff x="0" y="0"/>
          <a:chExt cx="0" cy="0"/>
        </a:xfrm>
      </p:grpSpPr>
      <p:sp>
        <p:nvSpPr>
          <p:cNvPr id="143" name="Google Shape;14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6"/>
        <p:cNvGrpSpPr/>
        <p:nvPr/>
      </p:nvGrpSpPr>
      <p:grpSpPr>
        <a:xfrm>
          <a:off x="0" y="0"/>
          <a:ext cx="0" cy="0"/>
          <a:chOff x="0" y="0"/>
          <a:chExt cx="0" cy="0"/>
        </a:xfrm>
      </p:grpSpPr>
      <p:sp>
        <p:nvSpPr>
          <p:cNvPr id="147" name="Google Shape;14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8" name="Google Shape;148;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2" name="Google Shape;15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3"/>
        <p:cNvGrpSpPr/>
        <p:nvPr/>
      </p:nvGrpSpPr>
      <p:grpSpPr>
        <a:xfrm>
          <a:off x="0" y="0"/>
          <a:ext cx="0" cy="0"/>
          <a:chOff x="0" y="0"/>
          <a:chExt cx="0" cy="0"/>
        </a:xfrm>
      </p:grpSpPr>
      <p:sp>
        <p:nvSpPr>
          <p:cNvPr id="154" name="Google Shape;154;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5" name="Google Shape;155;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9" name="Google Shape;159;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60"/>
        <p:cNvGrpSpPr/>
        <p:nvPr/>
      </p:nvGrpSpPr>
      <p:grpSpPr>
        <a:xfrm>
          <a:off x="0" y="0"/>
          <a:ext cx="0" cy="0"/>
          <a:chOff x="0" y="0"/>
          <a:chExt cx="0" cy="0"/>
        </a:xfrm>
      </p:grpSpPr>
      <p:sp>
        <p:nvSpPr>
          <p:cNvPr id="161" name="Google Shape;161;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2" name="Google Shape;162;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5" name="Google Shape;165;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6"/>
        <p:cNvGrpSpPr/>
        <p:nvPr/>
      </p:nvGrpSpPr>
      <p:grpSpPr>
        <a:xfrm>
          <a:off x="0" y="0"/>
          <a:ext cx="0" cy="0"/>
          <a:chOff x="0" y="0"/>
          <a:chExt cx="0" cy="0"/>
        </a:xfrm>
      </p:grpSpPr>
      <p:sp>
        <p:nvSpPr>
          <p:cNvPr id="167" name="Google Shape;167;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8" name="Google Shape;168;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1" name="Google Shape;171;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81"/>
        <p:cNvGrpSpPr/>
        <p:nvPr/>
      </p:nvGrpSpPr>
      <p:grpSpPr>
        <a:xfrm>
          <a:off x="0" y="0"/>
          <a:ext cx="0" cy="0"/>
          <a:chOff x="0" y="0"/>
          <a:chExt cx="0" cy="0"/>
        </a:xfrm>
      </p:grpSpPr>
      <p:sp>
        <p:nvSpPr>
          <p:cNvPr id="182" name="Google Shape;182;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3" name="Google Shape;183;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84" name="Google Shape;184;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7"/>
        <p:cNvGrpSpPr/>
        <p:nvPr/>
      </p:nvGrpSpPr>
      <p:grpSpPr>
        <a:xfrm>
          <a:off x="0" y="0"/>
          <a:ext cx="0" cy="0"/>
          <a:chOff x="0" y="0"/>
          <a:chExt cx="0" cy="0"/>
        </a:xfrm>
      </p:grpSpPr>
      <p:sp>
        <p:nvSpPr>
          <p:cNvPr id="188" name="Google Shape;188;p28"/>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9" name="Google Shape;189;p28"/>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90" name="Google Shape;190;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1" name="Google Shape;191;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93" name="Google Shape;193;p28"/>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94" name="Google Shape;194;p28"/>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95" name="Google Shape;195;p28"/>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96"/>
        <p:cNvGrpSpPr/>
        <p:nvPr/>
      </p:nvGrpSpPr>
      <p:grpSpPr>
        <a:xfrm>
          <a:off x="0" y="0"/>
          <a:ext cx="0" cy="0"/>
          <a:chOff x="0" y="0"/>
          <a:chExt cx="0" cy="0"/>
        </a:xfrm>
      </p:grpSpPr>
      <p:sp>
        <p:nvSpPr>
          <p:cNvPr id="197" name="Google Shape;197;p29"/>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8" name="Google Shape;198;p29"/>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99" name="Google Shape;199;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0" name="Google Shape;200;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1" name="Google Shape;201;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02"/>
        <p:cNvGrpSpPr/>
        <p:nvPr/>
      </p:nvGrpSpPr>
      <p:grpSpPr>
        <a:xfrm>
          <a:off x="0" y="0"/>
          <a:ext cx="0" cy="0"/>
          <a:chOff x="0" y="0"/>
          <a:chExt cx="0" cy="0"/>
        </a:xfrm>
      </p:grpSpPr>
      <p:sp>
        <p:nvSpPr>
          <p:cNvPr id="203" name="Google Shape;203;p3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4" name="Google Shape;204;p30"/>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5" name="Google Shape;205;p30"/>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6" name="Google Shape;206;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7" name="Google Shape;207;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8" name="Google Shape;208;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09"/>
        <p:cNvGrpSpPr/>
        <p:nvPr/>
      </p:nvGrpSpPr>
      <p:grpSpPr>
        <a:xfrm>
          <a:off x="0" y="0"/>
          <a:ext cx="0" cy="0"/>
          <a:chOff x="0" y="0"/>
          <a:chExt cx="0" cy="0"/>
        </a:xfrm>
      </p:grpSpPr>
      <p:sp>
        <p:nvSpPr>
          <p:cNvPr id="210" name="Google Shape;210;p31"/>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11" name="Google Shape;211;p31"/>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12" name="Google Shape;212;p31"/>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3" name="Google Shape;213;p31"/>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14" name="Google Shape;214;p31"/>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5" name="Google Shape;215;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6" name="Google Shape;216;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7" name="Google Shape;217;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18"/>
        <p:cNvGrpSpPr/>
        <p:nvPr/>
      </p:nvGrpSpPr>
      <p:grpSpPr>
        <a:xfrm>
          <a:off x="0" y="0"/>
          <a:ext cx="0" cy="0"/>
          <a:chOff x="0" y="0"/>
          <a:chExt cx="0" cy="0"/>
        </a:xfrm>
      </p:grpSpPr>
      <p:sp>
        <p:nvSpPr>
          <p:cNvPr id="219" name="Google Shape;219;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0" name="Google Shape;220;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1" name="Google Shape;221;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2" name="Google Shape;222;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23"/>
        <p:cNvGrpSpPr/>
        <p:nvPr/>
      </p:nvGrpSpPr>
      <p:grpSpPr>
        <a:xfrm>
          <a:off x="0" y="0"/>
          <a:ext cx="0" cy="0"/>
          <a:chOff x="0" y="0"/>
          <a:chExt cx="0" cy="0"/>
        </a:xfrm>
      </p:grpSpPr>
      <p:sp>
        <p:nvSpPr>
          <p:cNvPr id="224" name="Google Shape;22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5" name="Google Shape;22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6" name="Google Shape;22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27"/>
        <p:cNvGrpSpPr/>
        <p:nvPr/>
      </p:nvGrpSpPr>
      <p:grpSpPr>
        <a:xfrm>
          <a:off x="0" y="0"/>
          <a:ext cx="0" cy="0"/>
          <a:chOff x="0" y="0"/>
          <a:chExt cx="0" cy="0"/>
        </a:xfrm>
      </p:grpSpPr>
      <p:sp>
        <p:nvSpPr>
          <p:cNvPr id="228" name="Google Shape;228;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9" name="Google Shape;229;p34"/>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30" name="Google Shape;230;p34"/>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31" name="Google Shape;231;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2" name="Google Shape;232;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3" name="Google Shape;233;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34"/>
        <p:cNvGrpSpPr/>
        <p:nvPr/>
      </p:nvGrpSpPr>
      <p:grpSpPr>
        <a:xfrm>
          <a:off x="0" y="0"/>
          <a:ext cx="0" cy="0"/>
          <a:chOff x="0" y="0"/>
          <a:chExt cx="0" cy="0"/>
        </a:xfrm>
      </p:grpSpPr>
      <p:sp>
        <p:nvSpPr>
          <p:cNvPr id="235" name="Google Shape;235;p35"/>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36" name="Google Shape;236;p35"/>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237" name="Google Shape;237;p35"/>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38" name="Google Shape;238;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9" name="Google Shape;239;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0" name="Google Shape;240;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41"/>
        <p:cNvGrpSpPr/>
        <p:nvPr/>
      </p:nvGrpSpPr>
      <p:grpSpPr>
        <a:xfrm>
          <a:off x="0" y="0"/>
          <a:ext cx="0" cy="0"/>
          <a:chOff x="0" y="0"/>
          <a:chExt cx="0" cy="0"/>
        </a:xfrm>
      </p:grpSpPr>
      <p:sp>
        <p:nvSpPr>
          <p:cNvPr id="242" name="Google Shape;242;p3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43" name="Google Shape;243;p36"/>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44" name="Google Shape;244;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5" name="Google Shape;245;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6" name="Google Shape;246;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47"/>
        <p:cNvGrpSpPr/>
        <p:nvPr/>
      </p:nvGrpSpPr>
      <p:grpSpPr>
        <a:xfrm>
          <a:off x="0" y="0"/>
          <a:ext cx="0" cy="0"/>
          <a:chOff x="0" y="0"/>
          <a:chExt cx="0" cy="0"/>
        </a:xfrm>
      </p:grpSpPr>
      <p:sp>
        <p:nvSpPr>
          <p:cNvPr id="248" name="Google Shape;248;p37"/>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49" name="Google Shape;249;p37"/>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50" name="Google Shape;250;p3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1" name="Google Shape;251;p3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2" name="Google Shape;252;p3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theme" Target="../theme/theme2.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4.xml"/><Relationship Id="rId12" Type="http://schemas.openxmlformats.org/officeDocument/2006/relationships/theme" Target="../theme/theme3.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24.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 Id="rId9" Type="http://schemas.openxmlformats.org/officeDocument/2006/relationships/slideLayout" Target="../slideLayouts/slideLayout32.xml"/><Relationship Id="rId10"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8" name="Google Shape;88;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2" name="Google Shape;92;p13"/>
          <p:cNvPicPr preferRelativeResize="0"/>
          <p:nvPr/>
        </p:nvPicPr>
        <p:blipFill rotWithShape="1">
          <a:blip r:embed="rId14">
            <a:alphaModFix/>
          </a:blip>
          <a:srcRect/>
          <a:stretch/>
        </p:blipFill>
        <p:spPr>
          <a:xfrm>
            <a:off x="4274861" y="4632722"/>
            <a:ext cx="594279" cy="495232"/>
          </a:xfrm>
          <a:prstGeom prst="rect">
            <a:avLst/>
          </a:prstGeom>
          <a:noFill/>
          <a:ln>
            <a:noFill/>
          </a:ln>
        </p:spPr>
      </p:pic>
      <p:pic>
        <p:nvPicPr>
          <p:cNvPr id="93" name="Google Shape;93;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94" name="Google Shape;94;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72"/>
        <p:cNvGrpSpPr/>
        <p:nvPr/>
      </p:nvGrpSpPr>
      <p:grpSpPr>
        <a:xfrm>
          <a:off x="0" y="0"/>
          <a:ext cx="0" cy="0"/>
          <a:chOff x="0" y="0"/>
          <a:chExt cx="0" cy="0"/>
        </a:xfrm>
      </p:grpSpPr>
      <p:sp>
        <p:nvSpPr>
          <p:cNvPr id="173" name="Google Shape;173;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4" name="Google Shape;174;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5" name="Google Shape;175;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6" name="Google Shape;176;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7" name="Google Shape;177;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78" name="Google Shape;178;p26"/>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79" name="Google Shape;179;p26"/>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80" name="Google Shape;180;p26"/>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1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1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 Id="rId3" Type="http://schemas.openxmlformats.org/officeDocument/2006/relationships/image" Target="../media/image1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7.xml"/><Relationship Id="rId3" Type="http://schemas.openxmlformats.org/officeDocument/2006/relationships/image" Target="../media/image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s://curriculum.eleducation.org/curriculum/ela/grade-4/module-3/unit-1/lesson-10"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3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1: Lesson 10</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258" name="Google Shape;258;p38"/>
          <p:cNvSpPr txBox="1">
            <a:spLocks noGrp="1"/>
          </p:cNvSpPr>
          <p:nvPr>
            <p:ph type="body" idx="1"/>
          </p:nvPr>
        </p:nvSpPr>
        <p:spPr>
          <a:xfrm>
            <a:off x="628650" y="1268051"/>
            <a:ext cx="7886700" cy="3573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This lesson will take approximately 60-78 minutes to complete. </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2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b="0" i="0" u="none" strike="noStrike" cap="none" dirty="0">
                <a:solidFill>
                  <a:schemeClr val="dk1"/>
                </a:solidFill>
                <a:latin typeface="Century Gothic"/>
                <a:ea typeface="Century Gothic"/>
                <a:cs typeface="Century Gothic"/>
                <a:sym typeface="Century Gothic"/>
              </a:rPr>
              <a:t>The purpose of today’s lesson is to review the summaries written in Lesson 8. While reading, students will compare their writing to the </a:t>
            </a:r>
            <a:r>
              <a:rPr lang="en" sz="1800" b="1" i="0" u="none" strike="noStrike" cap="none" dirty="0">
                <a:solidFill>
                  <a:schemeClr val="dk1"/>
                </a:solidFill>
                <a:latin typeface="Century Gothic"/>
                <a:ea typeface="Century Gothic"/>
                <a:cs typeface="Century Gothic"/>
                <a:sym typeface="Century Gothic"/>
              </a:rPr>
              <a:t>Criteria of an Effective Summary anchor chart</a:t>
            </a:r>
            <a:r>
              <a:rPr lang="en" sz="1800" b="0" i="0" u="none" strike="noStrike" cap="none" dirty="0">
                <a:solidFill>
                  <a:schemeClr val="dk1"/>
                </a:solidFill>
                <a:latin typeface="Century Gothic"/>
                <a:ea typeface="Century Gothic"/>
                <a:cs typeface="Century Gothic"/>
                <a:sym typeface="Century Gothic"/>
              </a:rPr>
              <a:t>. Students will participate in a close read of “American Indians and the American Revolution” to determine the main idea of the text. </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endParaRPr sz="12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b="0" i="0" u="none" strike="noStrike" cap="none" dirty="0">
                <a:solidFill>
                  <a:schemeClr val="dk1"/>
                </a:solidFill>
                <a:latin typeface="Century Gothic"/>
                <a:ea typeface="Century Gothic"/>
                <a:cs typeface="Century Gothic"/>
                <a:sym typeface="Century Gothic"/>
              </a:rPr>
              <a:t>The Learning Targets for students today are:</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90000"/>
              </a:lnSpc>
              <a:spcBef>
                <a:spcPts val="0"/>
              </a:spcBef>
              <a:spcAft>
                <a:spcPts val="0"/>
              </a:spcAft>
              <a:buClr>
                <a:schemeClr val="dk1"/>
              </a:buClr>
              <a:buSzPts val="1800"/>
              <a:buFont typeface="Century Gothic"/>
              <a:buAutoNum type="arabicPeriod"/>
            </a:pPr>
            <a:r>
              <a:rPr lang="en" sz="1800" b="0" i="0" u="none" strike="noStrike" cap="none" dirty="0">
                <a:solidFill>
                  <a:schemeClr val="dk1"/>
                </a:solidFill>
                <a:latin typeface="Century Gothic"/>
                <a:ea typeface="Century Gothic"/>
                <a:cs typeface="Century Gothic"/>
                <a:sym typeface="Century Gothic"/>
              </a:rPr>
              <a:t>I can </a:t>
            </a:r>
            <a:r>
              <a:rPr lang="en" sz="1800" b="0" i="0" u="sng" strike="noStrike" cap="none" dirty="0">
                <a:solidFill>
                  <a:schemeClr val="dk1"/>
                </a:solidFill>
                <a:latin typeface="Century Gothic"/>
                <a:ea typeface="Century Gothic"/>
                <a:cs typeface="Century Gothic"/>
                <a:sym typeface="Century Gothic"/>
              </a:rPr>
              <a:t>determine the main idea</a:t>
            </a:r>
            <a:r>
              <a:rPr lang="en" sz="1800" b="0" i="0" u="none" strike="noStrike" cap="none" dirty="0">
                <a:solidFill>
                  <a:schemeClr val="dk1"/>
                </a:solidFill>
                <a:latin typeface="Century Gothic"/>
                <a:ea typeface="Century Gothic"/>
                <a:cs typeface="Century Gothic"/>
                <a:sym typeface="Century Gothic"/>
              </a:rPr>
              <a:t> and </a:t>
            </a:r>
            <a:r>
              <a:rPr lang="en" sz="1800" b="0" i="0" u="sng" strike="noStrike" cap="none" dirty="0">
                <a:solidFill>
                  <a:schemeClr val="dk1"/>
                </a:solidFill>
                <a:latin typeface="Century Gothic"/>
                <a:ea typeface="Century Gothic"/>
                <a:cs typeface="Century Gothic"/>
                <a:sym typeface="Century Gothic"/>
              </a:rPr>
              <a:t>summarize the text</a:t>
            </a:r>
            <a:r>
              <a:rPr lang="en" sz="1800" b="0" i="0" u="none" strike="noStrike" cap="none" dirty="0">
                <a:solidFill>
                  <a:schemeClr val="dk1"/>
                </a:solidFill>
                <a:latin typeface="Century Gothic"/>
                <a:ea typeface="Century Gothic"/>
                <a:cs typeface="Century Gothic"/>
                <a:sym typeface="Century Gothic"/>
              </a:rPr>
              <a:t> “American Indians and the American Revolution.”</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90000"/>
              </a:lnSpc>
              <a:spcBef>
                <a:spcPts val="0"/>
              </a:spcBef>
              <a:spcAft>
                <a:spcPts val="0"/>
              </a:spcAft>
              <a:buClr>
                <a:schemeClr val="dk1"/>
              </a:buClr>
              <a:buSzPts val="1800"/>
              <a:buFont typeface="Century Gothic"/>
              <a:buAutoNum type="arabicPeriod"/>
            </a:pPr>
            <a:r>
              <a:rPr lang="en" sz="1800" b="0" i="0" u="none" strike="noStrike" cap="none" dirty="0">
                <a:solidFill>
                  <a:schemeClr val="dk1"/>
                </a:solidFill>
                <a:latin typeface="Century Gothic"/>
                <a:ea typeface="Century Gothic"/>
                <a:cs typeface="Century Gothic"/>
                <a:sym typeface="Century Gothic"/>
              </a:rPr>
              <a:t>I can </a:t>
            </a:r>
            <a:r>
              <a:rPr lang="en" sz="1800" b="0" i="0" u="sng" strike="noStrike" cap="none" dirty="0">
                <a:solidFill>
                  <a:schemeClr val="dk1"/>
                </a:solidFill>
                <a:latin typeface="Century Gothic"/>
                <a:ea typeface="Century Gothic"/>
                <a:cs typeface="Century Gothic"/>
                <a:sym typeface="Century Gothic"/>
              </a:rPr>
              <a:t>describe the overall structure of the text</a:t>
            </a:r>
            <a:r>
              <a:rPr lang="en" sz="1800" b="0" i="0" u="none" strike="noStrike" cap="none" dirty="0">
                <a:solidFill>
                  <a:schemeClr val="dk1"/>
                </a:solidFill>
                <a:latin typeface="Century Gothic"/>
                <a:ea typeface="Century Gothic"/>
                <a:cs typeface="Century Gothic"/>
                <a:sym typeface="Century Gothic"/>
              </a:rPr>
              <a:t> “American Indians and the American Revolution.” </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pic>
        <p:nvPicPr>
          <p:cNvPr id="319" name="Google Shape;319;p47"/>
          <p:cNvPicPr preferRelativeResize="0"/>
          <p:nvPr/>
        </p:nvPicPr>
        <p:blipFill rotWithShape="1">
          <a:blip r:embed="rId3">
            <a:alphaModFix/>
          </a:blip>
          <a:srcRect/>
          <a:stretch/>
        </p:blipFill>
        <p:spPr>
          <a:xfrm>
            <a:off x="704550" y="242350"/>
            <a:ext cx="3702576" cy="4374624"/>
          </a:xfrm>
          <a:prstGeom prst="rect">
            <a:avLst/>
          </a:prstGeom>
          <a:noFill/>
          <a:ln>
            <a:noFill/>
          </a:ln>
        </p:spPr>
      </p:pic>
      <p:pic>
        <p:nvPicPr>
          <p:cNvPr id="320" name="Google Shape;320;p47"/>
          <p:cNvPicPr preferRelativeResize="0"/>
          <p:nvPr/>
        </p:nvPicPr>
        <p:blipFill rotWithShape="1">
          <a:blip r:embed="rId4">
            <a:alphaModFix/>
          </a:blip>
          <a:srcRect/>
          <a:stretch/>
        </p:blipFill>
        <p:spPr>
          <a:xfrm>
            <a:off x="4886525" y="359775"/>
            <a:ext cx="3902325" cy="425719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p48"/>
          <p:cNvSpPr txBox="1">
            <a:spLocks noGrp="1"/>
          </p:cNvSpPr>
          <p:nvPr>
            <p:ph type="title"/>
          </p:nvPr>
        </p:nvSpPr>
        <p:spPr>
          <a:xfrm>
            <a:off x="628650" y="273850"/>
            <a:ext cx="7886700" cy="14406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r>
              <a:rPr lang="en" sz="3000" b="0" i="0" u="none" strike="noStrike" cap="none">
                <a:solidFill>
                  <a:schemeClr val="dk1"/>
                </a:solidFill>
                <a:latin typeface="Century Gothic"/>
                <a:ea typeface="Century Gothic"/>
                <a:cs typeface="Century Gothic"/>
                <a:sym typeface="Century Gothic"/>
              </a:rPr>
              <a:t>Close Reading Guide</a:t>
            </a:r>
            <a:endParaRPr sz="3000" b="0" i="0" u="none" strike="noStrike" cap="none">
              <a:solidFill>
                <a:schemeClr val="dk1"/>
              </a:solidFill>
              <a:latin typeface="Century Gothic"/>
              <a:ea typeface="Century Gothic"/>
              <a:cs typeface="Century Gothic"/>
              <a:sym typeface="Century Gothic"/>
            </a:endParaRPr>
          </a:p>
          <a:p>
            <a:pPr marL="0" marR="0" lvl="0" indent="0" algn="l" rtl="0">
              <a:lnSpc>
                <a:spcPct val="85000"/>
              </a:lnSpc>
              <a:spcBef>
                <a:spcPts val="0"/>
              </a:spcBef>
              <a:spcAft>
                <a:spcPts val="0"/>
              </a:spcAft>
              <a:buClr>
                <a:srgbClr val="3F3F3F"/>
              </a:buClr>
              <a:buSzPts val="2400"/>
              <a:buFont typeface="Calibri"/>
              <a:buNone/>
            </a:pPr>
            <a:r>
              <a:rPr lang="en" sz="2400" b="0" i="1" u="none" strike="noStrike" cap="none">
                <a:solidFill>
                  <a:srgbClr val="000000"/>
                </a:solidFill>
                <a:latin typeface="Century Gothic"/>
                <a:ea typeface="Century Gothic"/>
                <a:cs typeface="Century Gothic"/>
                <a:sym typeface="Century Gothic"/>
              </a:rPr>
              <a:t>“American Indians and the American Revolution” </a:t>
            </a:r>
            <a:r>
              <a:rPr lang="en" sz="2400" b="0" i="0" u="none" strike="noStrike" cap="none">
                <a:solidFill>
                  <a:srgbClr val="000000"/>
                </a:solidFill>
                <a:latin typeface="Century Gothic"/>
                <a:ea typeface="Century Gothic"/>
                <a:cs typeface="Century Gothic"/>
                <a:sym typeface="Century Gothic"/>
              </a:rPr>
              <a:t>(Paragraph 1)</a:t>
            </a:r>
            <a:endParaRPr sz="2400" b="0" i="0" u="none" strike="noStrike" cap="none">
              <a:solidFill>
                <a:srgbClr val="000000"/>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r>
              <a:rPr lang="en" sz="3400" b="0" i="0" u="none" strike="noStrike" cap="none">
                <a:solidFill>
                  <a:schemeClr val="dk1"/>
                </a:solidFill>
                <a:latin typeface="Century Gothic"/>
                <a:ea typeface="Century Gothic"/>
                <a:cs typeface="Century Gothic"/>
                <a:sym typeface="Century Gothic"/>
              </a:rPr>
              <a:t> </a:t>
            </a:r>
            <a:endParaRPr sz="3300" b="0" i="0" u="none" strike="noStrike" cap="none">
              <a:solidFill>
                <a:schemeClr val="dk1"/>
              </a:solidFill>
              <a:latin typeface="Century Gothic"/>
              <a:ea typeface="Century Gothic"/>
              <a:cs typeface="Century Gothic"/>
              <a:sym typeface="Century Gothic"/>
            </a:endParaRPr>
          </a:p>
        </p:txBody>
      </p:sp>
      <p:pic>
        <p:nvPicPr>
          <p:cNvPr id="326" name="Google Shape;326;p48"/>
          <p:cNvPicPr preferRelativeResize="0"/>
          <p:nvPr/>
        </p:nvPicPr>
        <p:blipFill rotWithShape="1">
          <a:blip r:embed="rId3">
            <a:alphaModFix/>
          </a:blip>
          <a:srcRect/>
          <a:stretch/>
        </p:blipFill>
        <p:spPr>
          <a:xfrm>
            <a:off x="1103075" y="1714450"/>
            <a:ext cx="7412274" cy="25814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331" name="Google Shape;331;p49"/>
          <p:cNvSpPr txBox="1">
            <a:spLocks noGrp="1"/>
          </p:cNvSpPr>
          <p:nvPr>
            <p:ph type="title"/>
          </p:nvPr>
        </p:nvSpPr>
        <p:spPr>
          <a:xfrm>
            <a:off x="628650" y="273850"/>
            <a:ext cx="7886700" cy="14406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r>
              <a:rPr lang="en" sz="3000" b="0" i="0" u="none" strike="noStrike" cap="none">
                <a:solidFill>
                  <a:schemeClr val="dk1"/>
                </a:solidFill>
                <a:latin typeface="Century Gothic"/>
                <a:ea typeface="Century Gothic"/>
                <a:cs typeface="Century Gothic"/>
                <a:sym typeface="Century Gothic"/>
              </a:rPr>
              <a:t>Close Reading Guide</a:t>
            </a:r>
            <a:endParaRPr sz="3000" b="0" i="0" u="none" strike="noStrike" cap="none">
              <a:solidFill>
                <a:schemeClr val="dk1"/>
              </a:solidFill>
              <a:latin typeface="Century Gothic"/>
              <a:ea typeface="Century Gothic"/>
              <a:cs typeface="Century Gothic"/>
              <a:sym typeface="Century Gothic"/>
            </a:endParaRPr>
          </a:p>
          <a:p>
            <a:pPr marL="0" marR="0" lvl="0" indent="0" algn="l" rtl="0">
              <a:lnSpc>
                <a:spcPct val="85000"/>
              </a:lnSpc>
              <a:spcBef>
                <a:spcPts val="0"/>
              </a:spcBef>
              <a:spcAft>
                <a:spcPts val="0"/>
              </a:spcAft>
              <a:buClr>
                <a:srgbClr val="3F3F3F"/>
              </a:buClr>
              <a:buSzPts val="2400"/>
              <a:buFont typeface="Calibri"/>
              <a:buNone/>
            </a:pPr>
            <a:r>
              <a:rPr lang="en" sz="2400" b="0" i="1" u="none" strike="noStrike" cap="none">
                <a:solidFill>
                  <a:srgbClr val="000000"/>
                </a:solidFill>
                <a:latin typeface="Century Gothic"/>
                <a:ea typeface="Century Gothic"/>
                <a:cs typeface="Century Gothic"/>
                <a:sym typeface="Century Gothic"/>
              </a:rPr>
              <a:t>“American Indians and the American Revolution” </a:t>
            </a:r>
            <a:r>
              <a:rPr lang="en" sz="2400" b="0" i="0" u="none" strike="noStrike" cap="none">
                <a:solidFill>
                  <a:srgbClr val="000000"/>
                </a:solidFill>
                <a:latin typeface="Century Gothic"/>
                <a:ea typeface="Century Gothic"/>
                <a:cs typeface="Century Gothic"/>
                <a:sym typeface="Century Gothic"/>
              </a:rPr>
              <a:t>(Paragraph 2)</a:t>
            </a:r>
            <a:endParaRPr sz="2400" b="0" i="0" u="none" strike="noStrike" cap="none">
              <a:solidFill>
                <a:srgbClr val="000000"/>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r>
              <a:rPr lang="en" sz="3400" b="0" i="0" u="none" strike="noStrike" cap="none">
                <a:solidFill>
                  <a:schemeClr val="dk1"/>
                </a:solidFill>
                <a:latin typeface="Century Gothic"/>
                <a:ea typeface="Century Gothic"/>
                <a:cs typeface="Century Gothic"/>
                <a:sym typeface="Century Gothic"/>
              </a:rPr>
              <a:t> </a:t>
            </a:r>
            <a:endParaRPr sz="3300" b="0" i="0" u="none" strike="noStrike" cap="none">
              <a:solidFill>
                <a:schemeClr val="dk1"/>
              </a:solidFill>
              <a:latin typeface="Century Gothic"/>
              <a:ea typeface="Century Gothic"/>
              <a:cs typeface="Century Gothic"/>
              <a:sym typeface="Century Gothic"/>
            </a:endParaRPr>
          </a:p>
        </p:txBody>
      </p:sp>
      <p:pic>
        <p:nvPicPr>
          <p:cNvPr id="332" name="Google Shape;332;p49"/>
          <p:cNvPicPr preferRelativeResize="0"/>
          <p:nvPr/>
        </p:nvPicPr>
        <p:blipFill rotWithShape="1">
          <a:blip r:embed="rId3">
            <a:alphaModFix/>
          </a:blip>
          <a:srcRect/>
          <a:stretch/>
        </p:blipFill>
        <p:spPr>
          <a:xfrm>
            <a:off x="1219200" y="2028925"/>
            <a:ext cx="6734625" cy="10771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337" name="Google Shape;337;p50"/>
          <p:cNvSpPr txBox="1">
            <a:spLocks noGrp="1"/>
          </p:cNvSpPr>
          <p:nvPr>
            <p:ph type="title"/>
          </p:nvPr>
        </p:nvSpPr>
        <p:spPr>
          <a:xfrm>
            <a:off x="628650" y="273850"/>
            <a:ext cx="7886700" cy="14406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r>
              <a:rPr lang="en" sz="3000" b="0" i="0" u="none" strike="noStrike" cap="none">
                <a:solidFill>
                  <a:schemeClr val="dk1"/>
                </a:solidFill>
                <a:latin typeface="Century Gothic"/>
                <a:ea typeface="Century Gothic"/>
                <a:cs typeface="Century Gothic"/>
                <a:sym typeface="Century Gothic"/>
              </a:rPr>
              <a:t>Close Reading Guide</a:t>
            </a:r>
            <a:endParaRPr sz="3000" b="0" i="0" u="none" strike="noStrike" cap="none">
              <a:solidFill>
                <a:schemeClr val="dk1"/>
              </a:solidFill>
              <a:latin typeface="Century Gothic"/>
              <a:ea typeface="Century Gothic"/>
              <a:cs typeface="Century Gothic"/>
              <a:sym typeface="Century Gothic"/>
            </a:endParaRPr>
          </a:p>
          <a:p>
            <a:pPr marL="0" marR="0" lvl="0" indent="0" algn="l" rtl="0">
              <a:lnSpc>
                <a:spcPct val="85000"/>
              </a:lnSpc>
              <a:spcBef>
                <a:spcPts val="0"/>
              </a:spcBef>
              <a:spcAft>
                <a:spcPts val="0"/>
              </a:spcAft>
              <a:buClr>
                <a:srgbClr val="3F3F3F"/>
              </a:buClr>
              <a:buSzPts val="2400"/>
              <a:buFont typeface="Calibri"/>
              <a:buNone/>
            </a:pPr>
            <a:r>
              <a:rPr lang="en" sz="2400" b="0" i="1" u="none" strike="noStrike" cap="none">
                <a:solidFill>
                  <a:srgbClr val="000000"/>
                </a:solidFill>
                <a:latin typeface="Century Gothic"/>
                <a:ea typeface="Century Gothic"/>
                <a:cs typeface="Century Gothic"/>
                <a:sym typeface="Century Gothic"/>
              </a:rPr>
              <a:t>“American Indians and the American Revolution” </a:t>
            </a:r>
            <a:r>
              <a:rPr lang="en" sz="2400" b="0" i="0" u="none" strike="noStrike" cap="none">
                <a:solidFill>
                  <a:srgbClr val="000000"/>
                </a:solidFill>
                <a:latin typeface="Century Gothic"/>
                <a:ea typeface="Century Gothic"/>
                <a:cs typeface="Century Gothic"/>
                <a:sym typeface="Century Gothic"/>
              </a:rPr>
              <a:t>(Paragraph 3)</a:t>
            </a:r>
            <a:endParaRPr sz="2400" b="0" i="0" u="none" strike="noStrike" cap="none">
              <a:solidFill>
                <a:srgbClr val="000000"/>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r>
              <a:rPr lang="en" sz="3400" b="0" i="0" u="none" strike="noStrike" cap="none">
                <a:solidFill>
                  <a:schemeClr val="dk1"/>
                </a:solidFill>
                <a:latin typeface="Century Gothic"/>
                <a:ea typeface="Century Gothic"/>
                <a:cs typeface="Century Gothic"/>
                <a:sym typeface="Century Gothic"/>
              </a:rPr>
              <a:t> </a:t>
            </a:r>
            <a:endParaRPr sz="3300" b="0" i="0" u="none" strike="noStrike" cap="none">
              <a:solidFill>
                <a:schemeClr val="dk1"/>
              </a:solidFill>
              <a:latin typeface="Century Gothic"/>
              <a:ea typeface="Century Gothic"/>
              <a:cs typeface="Century Gothic"/>
              <a:sym typeface="Century Gothic"/>
            </a:endParaRPr>
          </a:p>
        </p:txBody>
      </p:sp>
      <p:pic>
        <p:nvPicPr>
          <p:cNvPr id="338" name="Google Shape;338;p50"/>
          <p:cNvPicPr preferRelativeResize="0"/>
          <p:nvPr/>
        </p:nvPicPr>
        <p:blipFill rotWithShape="1">
          <a:blip r:embed="rId3">
            <a:alphaModFix/>
          </a:blip>
          <a:srcRect/>
          <a:stretch/>
        </p:blipFill>
        <p:spPr>
          <a:xfrm>
            <a:off x="1045025" y="1781175"/>
            <a:ext cx="7053950" cy="22973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51"/>
          <p:cNvSpPr txBox="1">
            <a:spLocks noGrp="1"/>
          </p:cNvSpPr>
          <p:nvPr>
            <p:ph type="title"/>
          </p:nvPr>
        </p:nvSpPr>
        <p:spPr>
          <a:xfrm>
            <a:off x="628650" y="273850"/>
            <a:ext cx="7886700" cy="14406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r>
              <a:rPr lang="en" sz="3000" b="0" i="0" u="none" strike="noStrike" cap="none">
                <a:solidFill>
                  <a:schemeClr val="dk1"/>
                </a:solidFill>
                <a:latin typeface="Century Gothic"/>
                <a:ea typeface="Century Gothic"/>
                <a:cs typeface="Century Gothic"/>
                <a:sym typeface="Century Gothic"/>
              </a:rPr>
              <a:t>Close Reading Guide</a:t>
            </a:r>
            <a:endParaRPr sz="3000" b="0" i="0" u="none" strike="noStrike" cap="none">
              <a:solidFill>
                <a:schemeClr val="dk1"/>
              </a:solidFill>
              <a:latin typeface="Century Gothic"/>
              <a:ea typeface="Century Gothic"/>
              <a:cs typeface="Century Gothic"/>
              <a:sym typeface="Century Gothic"/>
            </a:endParaRPr>
          </a:p>
          <a:p>
            <a:pPr marL="0" marR="0" lvl="0" indent="0" algn="l" rtl="0">
              <a:lnSpc>
                <a:spcPct val="85000"/>
              </a:lnSpc>
              <a:spcBef>
                <a:spcPts val="0"/>
              </a:spcBef>
              <a:spcAft>
                <a:spcPts val="0"/>
              </a:spcAft>
              <a:buClr>
                <a:srgbClr val="3F3F3F"/>
              </a:buClr>
              <a:buSzPts val="2400"/>
              <a:buFont typeface="Calibri"/>
              <a:buNone/>
            </a:pPr>
            <a:r>
              <a:rPr lang="en" sz="2400" b="0" i="1" u="none" strike="noStrike" cap="none">
                <a:solidFill>
                  <a:srgbClr val="000000"/>
                </a:solidFill>
                <a:latin typeface="Century Gothic"/>
                <a:ea typeface="Century Gothic"/>
                <a:cs typeface="Century Gothic"/>
                <a:sym typeface="Century Gothic"/>
              </a:rPr>
              <a:t>“American Indians and the American Revolution” </a:t>
            </a:r>
            <a:r>
              <a:rPr lang="en" sz="2400" b="0" i="0" u="none" strike="noStrike" cap="none">
                <a:solidFill>
                  <a:srgbClr val="000000"/>
                </a:solidFill>
                <a:latin typeface="Century Gothic"/>
                <a:ea typeface="Century Gothic"/>
                <a:cs typeface="Century Gothic"/>
                <a:sym typeface="Century Gothic"/>
              </a:rPr>
              <a:t>(Paragraph 4)</a:t>
            </a:r>
            <a:endParaRPr sz="2400" b="0" i="0" u="none" strike="noStrike" cap="none">
              <a:solidFill>
                <a:srgbClr val="000000"/>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r>
              <a:rPr lang="en" sz="3400" b="0" i="0" u="none" strike="noStrike" cap="none">
                <a:solidFill>
                  <a:schemeClr val="dk1"/>
                </a:solidFill>
                <a:latin typeface="Century Gothic"/>
                <a:ea typeface="Century Gothic"/>
                <a:cs typeface="Century Gothic"/>
                <a:sym typeface="Century Gothic"/>
              </a:rPr>
              <a:t> </a:t>
            </a:r>
            <a:endParaRPr sz="3300" b="0" i="0" u="none" strike="noStrike" cap="none">
              <a:solidFill>
                <a:schemeClr val="dk1"/>
              </a:solidFill>
              <a:latin typeface="Century Gothic"/>
              <a:ea typeface="Century Gothic"/>
              <a:cs typeface="Century Gothic"/>
              <a:sym typeface="Century Gothic"/>
            </a:endParaRPr>
          </a:p>
        </p:txBody>
      </p:sp>
      <p:pic>
        <p:nvPicPr>
          <p:cNvPr id="344" name="Google Shape;344;p51"/>
          <p:cNvPicPr preferRelativeResize="0"/>
          <p:nvPr/>
        </p:nvPicPr>
        <p:blipFill rotWithShape="1">
          <a:blip r:embed="rId3">
            <a:alphaModFix/>
          </a:blip>
          <a:srcRect/>
          <a:stretch/>
        </p:blipFill>
        <p:spPr>
          <a:xfrm>
            <a:off x="1103075" y="2012000"/>
            <a:ext cx="6894301" cy="15004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Google Shape;349;p52"/>
          <p:cNvSpPr txBox="1">
            <a:spLocks noGrp="1"/>
          </p:cNvSpPr>
          <p:nvPr>
            <p:ph type="title"/>
          </p:nvPr>
        </p:nvSpPr>
        <p:spPr>
          <a:xfrm>
            <a:off x="628650" y="273850"/>
            <a:ext cx="7886700" cy="14406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r>
              <a:rPr lang="en" sz="3000" b="0" i="0" u="none" strike="noStrike" cap="none">
                <a:solidFill>
                  <a:schemeClr val="dk1"/>
                </a:solidFill>
                <a:latin typeface="Century Gothic"/>
                <a:ea typeface="Century Gothic"/>
                <a:cs typeface="Century Gothic"/>
                <a:sym typeface="Century Gothic"/>
              </a:rPr>
              <a:t>Close Reading Guide</a:t>
            </a:r>
            <a:endParaRPr sz="3000" b="0" i="0" u="none" strike="noStrike" cap="none">
              <a:solidFill>
                <a:schemeClr val="dk1"/>
              </a:solidFill>
              <a:latin typeface="Century Gothic"/>
              <a:ea typeface="Century Gothic"/>
              <a:cs typeface="Century Gothic"/>
              <a:sym typeface="Century Gothic"/>
            </a:endParaRPr>
          </a:p>
          <a:p>
            <a:pPr marL="0" marR="0" lvl="0" indent="0" algn="l" rtl="0">
              <a:lnSpc>
                <a:spcPct val="85000"/>
              </a:lnSpc>
              <a:spcBef>
                <a:spcPts val="0"/>
              </a:spcBef>
              <a:spcAft>
                <a:spcPts val="0"/>
              </a:spcAft>
              <a:buClr>
                <a:srgbClr val="3F3F3F"/>
              </a:buClr>
              <a:buSzPts val="2400"/>
              <a:buFont typeface="Calibri"/>
              <a:buNone/>
            </a:pPr>
            <a:r>
              <a:rPr lang="en" sz="2400" b="0" i="1" u="none" strike="noStrike" cap="none">
                <a:solidFill>
                  <a:srgbClr val="000000"/>
                </a:solidFill>
                <a:latin typeface="Century Gothic"/>
                <a:ea typeface="Century Gothic"/>
                <a:cs typeface="Century Gothic"/>
                <a:sym typeface="Century Gothic"/>
              </a:rPr>
              <a:t>“American Indians and the American Revolution” </a:t>
            </a:r>
            <a:r>
              <a:rPr lang="en" sz="2400" b="0" i="0" u="none" strike="noStrike" cap="none">
                <a:solidFill>
                  <a:srgbClr val="000000"/>
                </a:solidFill>
                <a:latin typeface="Century Gothic"/>
                <a:ea typeface="Century Gothic"/>
                <a:cs typeface="Century Gothic"/>
                <a:sym typeface="Century Gothic"/>
              </a:rPr>
              <a:t>(Paragraph 5)</a:t>
            </a:r>
            <a:endParaRPr sz="2400" b="0" i="0" u="none" strike="noStrike" cap="none">
              <a:solidFill>
                <a:srgbClr val="000000"/>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r>
              <a:rPr lang="en" sz="3400" b="0" i="0" u="none" strike="noStrike" cap="none">
                <a:solidFill>
                  <a:schemeClr val="dk1"/>
                </a:solidFill>
                <a:latin typeface="Century Gothic"/>
                <a:ea typeface="Century Gothic"/>
                <a:cs typeface="Century Gothic"/>
                <a:sym typeface="Century Gothic"/>
              </a:rPr>
              <a:t> </a:t>
            </a:r>
            <a:endParaRPr sz="3300" b="0" i="0" u="none" strike="noStrike" cap="none">
              <a:solidFill>
                <a:schemeClr val="dk1"/>
              </a:solidFill>
              <a:latin typeface="Century Gothic"/>
              <a:ea typeface="Century Gothic"/>
              <a:cs typeface="Century Gothic"/>
              <a:sym typeface="Century Gothic"/>
            </a:endParaRPr>
          </a:p>
        </p:txBody>
      </p:sp>
      <p:pic>
        <p:nvPicPr>
          <p:cNvPr id="350" name="Google Shape;350;p52"/>
          <p:cNvPicPr preferRelativeResize="0"/>
          <p:nvPr/>
        </p:nvPicPr>
        <p:blipFill rotWithShape="1">
          <a:blip r:embed="rId3">
            <a:alphaModFix/>
          </a:blip>
          <a:srcRect/>
          <a:stretch/>
        </p:blipFill>
        <p:spPr>
          <a:xfrm>
            <a:off x="798275" y="1926325"/>
            <a:ext cx="7717075" cy="14406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sp>
        <p:nvSpPr>
          <p:cNvPr id="355" name="Google Shape;355;p53"/>
          <p:cNvSpPr txBox="1">
            <a:spLocks noGrp="1"/>
          </p:cNvSpPr>
          <p:nvPr>
            <p:ph type="title"/>
          </p:nvPr>
        </p:nvSpPr>
        <p:spPr>
          <a:xfrm>
            <a:off x="628650" y="273850"/>
            <a:ext cx="7886700" cy="14406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r>
              <a:rPr lang="en" sz="3000" b="0" i="0" u="none" strike="noStrike" cap="none">
                <a:solidFill>
                  <a:schemeClr val="dk1"/>
                </a:solidFill>
                <a:latin typeface="Century Gothic"/>
                <a:ea typeface="Century Gothic"/>
                <a:cs typeface="Century Gothic"/>
                <a:sym typeface="Century Gothic"/>
              </a:rPr>
              <a:t>Close Reading Guide</a:t>
            </a:r>
            <a:endParaRPr sz="3000" b="0" i="0" u="none" strike="noStrike" cap="none">
              <a:solidFill>
                <a:schemeClr val="dk1"/>
              </a:solidFill>
              <a:latin typeface="Century Gothic"/>
              <a:ea typeface="Century Gothic"/>
              <a:cs typeface="Century Gothic"/>
              <a:sym typeface="Century Gothic"/>
            </a:endParaRPr>
          </a:p>
          <a:p>
            <a:pPr marL="0" marR="0" lvl="0" indent="0" algn="l" rtl="0">
              <a:lnSpc>
                <a:spcPct val="85000"/>
              </a:lnSpc>
              <a:spcBef>
                <a:spcPts val="0"/>
              </a:spcBef>
              <a:spcAft>
                <a:spcPts val="0"/>
              </a:spcAft>
              <a:buClr>
                <a:srgbClr val="3F3F3F"/>
              </a:buClr>
              <a:buSzPts val="2400"/>
              <a:buFont typeface="Calibri"/>
              <a:buNone/>
            </a:pPr>
            <a:r>
              <a:rPr lang="en" sz="2400" b="0" i="1" u="none" strike="noStrike" cap="none">
                <a:solidFill>
                  <a:srgbClr val="000000"/>
                </a:solidFill>
                <a:latin typeface="Century Gothic"/>
                <a:ea typeface="Century Gothic"/>
                <a:cs typeface="Century Gothic"/>
                <a:sym typeface="Century Gothic"/>
              </a:rPr>
              <a:t>“American Indians and the American Revolution” </a:t>
            </a:r>
            <a:r>
              <a:rPr lang="en" sz="2400" b="0" i="0" u="none" strike="noStrike" cap="none">
                <a:solidFill>
                  <a:srgbClr val="000000"/>
                </a:solidFill>
                <a:latin typeface="Century Gothic"/>
                <a:ea typeface="Century Gothic"/>
                <a:cs typeface="Century Gothic"/>
                <a:sym typeface="Century Gothic"/>
              </a:rPr>
              <a:t>(Paragraph 6)</a:t>
            </a:r>
            <a:endParaRPr sz="2400" b="0" i="0" u="none" strike="noStrike" cap="none">
              <a:solidFill>
                <a:srgbClr val="000000"/>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r>
              <a:rPr lang="en" sz="3400" b="0" i="0" u="none" strike="noStrike" cap="none">
                <a:solidFill>
                  <a:schemeClr val="dk1"/>
                </a:solidFill>
                <a:latin typeface="Century Gothic"/>
                <a:ea typeface="Century Gothic"/>
                <a:cs typeface="Century Gothic"/>
                <a:sym typeface="Century Gothic"/>
              </a:rPr>
              <a:t> </a:t>
            </a:r>
            <a:endParaRPr sz="3300" b="0" i="0" u="none" strike="noStrike" cap="none">
              <a:solidFill>
                <a:schemeClr val="dk1"/>
              </a:solidFill>
              <a:latin typeface="Century Gothic"/>
              <a:ea typeface="Century Gothic"/>
              <a:cs typeface="Century Gothic"/>
              <a:sym typeface="Century Gothic"/>
            </a:endParaRPr>
          </a:p>
        </p:txBody>
      </p:sp>
      <p:pic>
        <p:nvPicPr>
          <p:cNvPr id="356" name="Google Shape;356;p53"/>
          <p:cNvPicPr preferRelativeResize="0"/>
          <p:nvPr/>
        </p:nvPicPr>
        <p:blipFill rotWithShape="1">
          <a:blip r:embed="rId3">
            <a:alphaModFix/>
          </a:blip>
          <a:srcRect/>
          <a:stretch/>
        </p:blipFill>
        <p:spPr>
          <a:xfrm>
            <a:off x="986975" y="1904450"/>
            <a:ext cx="7024925" cy="14406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sp>
        <p:nvSpPr>
          <p:cNvPr id="361" name="Google Shape;361;p54"/>
          <p:cNvSpPr txBox="1">
            <a:spLocks noGrp="1"/>
          </p:cNvSpPr>
          <p:nvPr>
            <p:ph type="title"/>
          </p:nvPr>
        </p:nvSpPr>
        <p:spPr>
          <a:xfrm>
            <a:off x="628650" y="393775"/>
            <a:ext cx="8080500" cy="1210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000" b="1" i="0" u="none" strike="noStrike" cap="none">
                <a:solidFill>
                  <a:schemeClr val="dk1"/>
                </a:solidFill>
                <a:latin typeface="Century Gothic"/>
                <a:ea typeface="Century Gothic"/>
                <a:cs typeface="Century Gothic"/>
                <a:sym typeface="Century Gothic"/>
              </a:rPr>
              <a:t>Independent Writing:</a:t>
            </a:r>
            <a:endParaRPr sz="3000" b="1" i="0" u="none" strike="noStrike" cap="none">
              <a:solidFill>
                <a:schemeClr val="dk1"/>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100"/>
              <a:buFont typeface="Arial"/>
              <a:buNone/>
            </a:pPr>
            <a:r>
              <a:rPr lang="en" sz="2400" b="1" i="0" u="none" strike="noStrike" cap="none">
                <a:solidFill>
                  <a:schemeClr val="dk1"/>
                </a:solidFill>
                <a:latin typeface="Century Gothic"/>
                <a:ea typeface="Century Gothic"/>
                <a:cs typeface="Century Gothic"/>
                <a:sym typeface="Century Gothic"/>
              </a:rPr>
              <a:t>Summary of “American Indians and the American Revolution”</a:t>
            </a:r>
            <a:endParaRPr sz="2400" b="1" i="0" u="none" strike="noStrike" cap="none">
              <a:solidFill>
                <a:schemeClr val="dk1"/>
              </a:solidFill>
              <a:latin typeface="Century Gothic"/>
              <a:ea typeface="Century Gothic"/>
              <a:cs typeface="Century Gothic"/>
              <a:sym typeface="Century Gothic"/>
            </a:endParaRPr>
          </a:p>
        </p:txBody>
      </p:sp>
      <p:sp>
        <p:nvSpPr>
          <p:cNvPr id="362" name="Google Shape;362;p54"/>
          <p:cNvSpPr txBox="1"/>
          <p:nvPr/>
        </p:nvSpPr>
        <p:spPr>
          <a:xfrm>
            <a:off x="494675" y="1752300"/>
            <a:ext cx="8214600" cy="2654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 sz="1800" b="0" i="0" u="none" strike="noStrike" cap="none" dirty="0">
                <a:solidFill>
                  <a:srgbClr val="000000"/>
                </a:solidFill>
                <a:latin typeface="Century Gothic"/>
                <a:ea typeface="Century Gothic"/>
                <a:cs typeface="Century Gothic"/>
                <a:sym typeface="Century Gothic"/>
              </a:rPr>
              <a:t>How did the American Indians contribute to the American Revolution?</a:t>
            </a: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dirty="0">
              <a:solidFill>
                <a:srgbClr val="000000"/>
              </a:solidFill>
              <a:latin typeface="Century Gothic"/>
              <a:ea typeface="Century Gothic"/>
              <a:cs typeface="Century Gothic"/>
              <a:sym typeface="Century Gothic"/>
            </a:endParaRPr>
          </a:p>
          <a:p>
            <a:pPr marL="0" marR="0" lvl="0" indent="0" algn="l" rtl="0">
              <a:lnSpc>
                <a:spcPct val="150000"/>
              </a:lnSpc>
              <a:spcBef>
                <a:spcPts val="0"/>
              </a:spcBef>
              <a:spcAft>
                <a:spcPts val="0"/>
              </a:spcAft>
              <a:buClr>
                <a:srgbClr val="000000"/>
              </a:buClr>
              <a:buSzPts val="1800"/>
              <a:buFont typeface="Arial"/>
              <a:buNone/>
            </a:pPr>
            <a:r>
              <a:rPr lang="en" sz="1800" b="0" i="0" u="none" strike="noStrike" cap="none" dirty="0">
                <a:solidFill>
                  <a:srgbClr val="000000"/>
                </a:solidFill>
                <a:latin typeface="Century Gothic"/>
                <a:ea typeface="Century Gothic"/>
                <a:cs typeface="Century Gothic"/>
                <a:sym typeface="Century Gothic"/>
              </a:rPr>
              <a:t>Please use the following resources to complete your summary: </a:t>
            </a:r>
            <a:endParaRPr sz="1800" b="0" i="0" u="none" strike="noStrike" cap="none" dirty="0">
              <a:solidFill>
                <a:srgbClr val="000000"/>
              </a:solidFill>
              <a:latin typeface="Century Gothic"/>
              <a:ea typeface="Century Gothic"/>
              <a:cs typeface="Century Gothic"/>
              <a:sym typeface="Century Gothic"/>
            </a:endParaRPr>
          </a:p>
          <a:p>
            <a:pPr marL="457200" marR="0" lvl="0" indent="-330200" algn="l" rtl="0">
              <a:lnSpc>
                <a:spcPct val="150000"/>
              </a:lnSpc>
              <a:spcBef>
                <a:spcPts val="0"/>
              </a:spcBef>
              <a:spcAft>
                <a:spcPts val="0"/>
              </a:spcAft>
              <a:buClr>
                <a:schemeClr val="dk1"/>
              </a:buClr>
              <a:buSzPts val="1600"/>
              <a:buFont typeface="Century Gothic"/>
              <a:buChar char="●"/>
            </a:pPr>
            <a:r>
              <a:rPr lang="en" sz="1600" b="0" i="0" u="none" strike="noStrike" cap="none" dirty="0">
                <a:solidFill>
                  <a:schemeClr val="dk1"/>
                </a:solidFill>
                <a:latin typeface="Century Gothic"/>
                <a:ea typeface="Century Gothic"/>
                <a:cs typeface="Century Gothic"/>
                <a:sym typeface="Century Gothic"/>
              </a:rPr>
              <a:t>Star and step sticky notes from Opening A of this lesson</a:t>
            </a:r>
            <a:endParaRPr sz="1600" b="0" i="0" u="none" strike="noStrike" cap="none" dirty="0">
              <a:solidFill>
                <a:schemeClr val="dk1"/>
              </a:solidFill>
              <a:latin typeface="Century Gothic"/>
              <a:ea typeface="Century Gothic"/>
              <a:cs typeface="Century Gothic"/>
              <a:sym typeface="Century Gothic"/>
            </a:endParaRPr>
          </a:p>
          <a:p>
            <a:pPr marL="457200" marR="0" lvl="0" indent="-330200" algn="l" rtl="0">
              <a:lnSpc>
                <a:spcPct val="150000"/>
              </a:lnSpc>
              <a:spcBef>
                <a:spcPts val="0"/>
              </a:spcBef>
              <a:spcAft>
                <a:spcPts val="0"/>
              </a:spcAft>
              <a:buClr>
                <a:schemeClr val="dk1"/>
              </a:buClr>
              <a:buSzPts val="1600"/>
              <a:buFont typeface="Century Gothic"/>
              <a:buChar char="●"/>
            </a:pPr>
            <a:r>
              <a:rPr lang="en" sz="1600" b="1" i="0" u="none" strike="noStrike" cap="none" dirty="0">
                <a:solidFill>
                  <a:schemeClr val="dk1"/>
                </a:solidFill>
                <a:latin typeface="Century Gothic"/>
                <a:ea typeface="Century Gothic"/>
                <a:cs typeface="Century Gothic"/>
                <a:sym typeface="Century Gothic"/>
              </a:rPr>
              <a:t>Close Reading Note-catcher: “American Indians and the American Revolution”</a:t>
            </a:r>
            <a:endParaRPr sz="1600" b="1" i="0" u="none" strike="noStrike" cap="none" dirty="0">
              <a:solidFill>
                <a:schemeClr val="dk1"/>
              </a:solidFill>
              <a:latin typeface="Century Gothic"/>
              <a:ea typeface="Century Gothic"/>
              <a:cs typeface="Century Gothic"/>
              <a:sym typeface="Century Gothic"/>
            </a:endParaRPr>
          </a:p>
          <a:p>
            <a:pPr marL="457200" marR="0" lvl="0" indent="-330200" algn="l" rtl="0">
              <a:lnSpc>
                <a:spcPct val="150000"/>
              </a:lnSpc>
              <a:spcBef>
                <a:spcPts val="0"/>
              </a:spcBef>
              <a:spcAft>
                <a:spcPts val="0"/>
              </a:spcAft>
              <a:buClr>
                <a:schemeClr val="dk1"/>
              </a:buClr>
              <a:buSzPts val="1600"/>
              <a:buFont typeface="Century Gothic"/>
              <a:buChar char="●"/>
            </a:pPr>
            <a:r>
              <a:rPr lang="en" sz="1600" b="1" i="0" u="none" strike="noStrike" cap="none" dirty="0">
                <a:solidFill>
                  <a:schemeClr val="dk1"/>
                </a:solidFill>
                <a:latin typeface="Century Gothic"/>
                <a:ea typeface="Century Gothic"/>
                <a:cs typeface="Century Gothic"/>
                <a:sym typeface="Century Gothic"/>
              </a:rPr>
              <a:t>Criteria of an Effective Summary anchor chart</a:t>
            </a:r>
            <a:endParaRPr sz="1600" b="1" i="0" u="none" strike="noStrike" cap="none" dirty="0">
              <a:solidFill>
                <a:schemeClr val="dk1"/>
              </a:solidFill>
              <a:latin typeface="Century Gothic"/>
              <a:ea typeface="Century Gothic"/>
              <a:cs typeface="Century Gothic"/>
              <a:sym typeface="Century Gothic"/>
            </a:endParaRPr>
          </a:p>
          <a:p>
            <a:pPr marL="457200" marR="0" lvl="0" indent="-330200" algn="l" rtl="0">
              <a:lnSpc>
                <a:spcPct val="150000"/>
              </a:lnSpc>
              <a:spcBef>
                <a:spcPts val="0"/>
              </a:spcBef>
              <a:spcAft>
                <a:spcPts val="0"/>
              </a:spcAft>
              <a:buClr>
                <a:schemeClr val="dk1"/>
              </a:buClr>
              <a:buSzPts val="1600"/>
              <a:buFont typeface="Century Gothic"/>
              <a:buChar char="●"/>
            </a:pPr>
            <a:r>
              <a:rPr lang="en" sz="1600" b="1" i="0" u="none" strike="noStrike" cap="none" dirty="0">
                <a:solidFill>
                  <a:schemeClr val="dk1"/>
                </a:solidFill>
                <a:latin typeface="Century Gothic"/>
                <a:ea typeface="Century Gothic"/>
                <a:cs typeface="Century Gothic"/>
                <a:sym typeface="Century Gothic"/>
              </a:rPr>
              <a:t>Writing Complete Sentences handout</a:t>
            </a:r>
            <a:endParaRPr sz="1600" b="1"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Century Gothic"/>
              <a:ea typeface="Century Gothic"/>
              <a:cs typeface="Century Gothic"/>
              <a:sym typeface="Century Gothic"/>
            </a:endParaRPr>
          </a:p>
        </p:txBody>
      </p:sp>
      <p:pic>
        <p:nvPicPr>
          <p:cNvPr id="363" name="Google Shape;363;p54"/>
          <p:cNvPicPr preferRelativeResize="0"/>
          <p:nvPr/>
        </p:nvPicPr>
        <p:blipFill rotWithShape="1">
          <a:blip r:embed="rId3">
            <a:alphaModFix/>
          </a:blip>
          <a:srcRect/>
          <a:stretch/>
        </p:blipFill>
        <p:spPr>
          <a:xfrm rot="5400000">
            <a:off x="8391124" y="4408078"/>
            <a:ext cx="636051" cy="294493"/>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8" name="Google Shape;368;p55"/>
          <p:cNvSpPr txBox="1">
            <a:spLocks noGrp="1"/>
          </p:cNvSpPr>
          <p:nvPr>
            <p:ph type="title"/>
          </p:nvPr>
        </p:nvSpPr>
        <p:spPr>
          <a:xfrm>
            <a:off x="311700" y="349175"/>
            <a:ext cx="4260300" cy="610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369" name="Google Shape;369;p55"/>
          <p:cNvSpPr txBox="1">
            <a:spLocks noGrp="1"/>
          </p:cNvSpPr>
          <p:nvPr>
            <p:ph type="body" idx="1"/>
          </p:nvPr>
        </p:nvSpPr>
        <p:spPr>
          <a:xfrm>
            <a:off x="311700" y="959375"/>
            <a:ext cx="4065600" cy="35565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rgbClr val="444444"/>
              </a:buClr>
              <a:buSzPts val="1800"/>
              <a:buFont typeface="Century Gothic"/>
              <a:buAutoNum type="alphaUcPeriod"/>
            </a:pPr>
            <a:r>
              <a:rPr lang="en" sz="1800" b="0" i="0" u="none" strike="noStrike" cap="none" dirty="0">
                <a:solidFill>
                  <a:schemeClr val="tx1"/>
                </a:solidFill>
                <a:latin typeface="Century Gothic"/>
                <a:ea typeface="Century Gothic"/>
                <a:cs typeface="Century Gothic"/>
                <a:sym typeface="Century Gothic"/>
              </a:rPr>
              <a:t>Complete Fragments and Run-ons Practice in your homework resources. </a:t>
            </a:r>
            <a:endParaRPr lang="en" sz="1800" dirty="0">
              <a:solidFill>
                <a:schemeClr val="tx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444444"/>
              </a:buClr>
              <a:buSzPts val="1800"/>
              <a:buFont typeface="Century Gothic"/>
              <a:buAutoNum type="alphaUcPeriod"/>
            </a:pPr>
            <a:endParaRPr lang="en" sz="1800" b="0" i="0" u="none" strike="noStrike" cap="none" dirty="0">
              <a:solidFill>
                <a:schemeClr val="tx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444444"/>
              </a:buClr>
              <a:buSzPts val="1800"/>
              <a:buFont typeface="Century Gothic"/>
              <a:buAutoNum type="alphaUcPeriod"/>
            </a:pPr>
            <a:r>
              <a:rPr lang="en" sz="1800" b="0" i="0" u="none" strike="noStrike" cap="none" dirty="0" smtClean="0">
                <a:solidFill>
                  <a:schemeClr val="tx1"/>
                </a:solidFill>
                <a:latin typeface="Century Gothic"/>
                <a:ea typeface="Century Gothic"/>
                <a:cs typeface="Century Gothic"/>
                <a:sym typeface="Century Gothic"/>
              </a:rPr>
              <a:t>Accountable </a:t>
            </a:r>
            <a:r>
              <a:rPr lang="en" sz="1800" b="0" i="0" u="none" strike="noStrike" cap="none" dirty="0">
                <a:solidFill>
                  <a:schemeClr val="tx1"/>
                </a:solidFill>
                <a:latin typeface="Century Gothic"/>
                <a:ea typeface="Century Gothic"/>
                <a:cs typeface="Century Gothic"/>
                <a:sym typeface="Century Gothic"/>
              </a:rPr>
              <a:t>Research </a:t>
            </a:r>
            <a:r>
              <a:rPr lang="en" sz="1800" b="0" i="0" u="none" strike="noStrike" cap="none" dirty="0" smtClean="0">
                <a:solidFill>
                  <a:schemeClr val="tx1"/>
                </a:solidFill>
                <a:latin typeface="Century Gothic"/>
                <a:ea typeface="Century Gothic"/>
                <a:cs typeface="Century Gothic"/>
                <a:sym typeface="Century Gothic"/>
              </a:rPr>
              <a:t>Reading</a:t>
            </a:r>
            <a:r>
              <a:rPr lang="en-US" sz="1800" b="0" i="0" u="none" strike="noStrike" cap="none" dirty="0" smtClean="0">
                <a:solidFill>
                  <a:schemeClr val="tx1"/>
                </a:solidFill>
                <a:latin typeface="Century Gothic"/>
                <a:ea typeface="Century Gothic"/>
                <a:cs typeface="Century Gothic"/>
                <a:sym typeface="Century Gothic"/>
              </a:rPr>
              <a:t>:</a:t>
            </a:r>
            <a:r>
              <a:rPr lang="en" sz="1800" b="0" i="0" u="none" strike="noStrike" cap="none" dirty="0" smtClean="0">
                <a:solidFill>
                  <a:schemeClr val="tx1"/>
                </a:solidFill>
                <a:latin typeface="Century Gothic"/>
                <a:ea typeface="Century Gothic"/>
                <a:cs typeface="Century Gothic"/>
                <a:sym typeface="Century Gothic"/>
              </a:rPr>
              <a:t> </a:t>
            </a:r>
            <a:r>
              <a:rPr lang="en" sz="1800" b="0" i="0" u="none" strike="noStrike" cap="none" dirty="0">
                <a:solidFill>
                  <a:schemeClr val="tx1"/>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rgbClr val="000000"/>
              </a:buClr>
              <a:buSzPts val="1400"/>
              <a:buFont typeface="Century Gothic"/>
              <a:buNone/>
            </a:pPr>
            <a:endParaRPr sz="1800" b="0" i="0" u="none" strike="noStrike" cap="none" dirty="0">
              <a:solidFill>
                <a:srgbClr val="444444"/>
              </a:solidFill>
              <a:latin typeface="Century Gothic"/>
              <a:ea typeface="Century Gothic"/>
              <a:cs typeface="Century Gothic"/>
              <a:sym typeface="Century Gothic"/>
            </a:endParaRPr>
          </a:p>
        </p:txBody>
      </p:sp>
      <p:sp>
        <p:nvSpPr>
          <p:cNvPr id="370" name="Google Shape;370;p55"/>
          <p:cNvSpPr txBox="1">
            <a:spLocks noGrp="1"/>
          </p:cNvSpPr>
          <p:nvPr>
            <p:ph type="body" idx="4294967295"/>
          </p:nvPr>
        </p:nvSpPr>
        <p:spPr>
          <a:xfrm>
            <a:off x="4572000" y="959375"/>
            <a:ext cx="4260300" cy="35565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Module 3 </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Guiding Question</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endParaRPr sz="2400" b="0" i="0" u="none" strike="noStrike" cap="none">
              <a:solidFill>
                <a:srgbClr val="000000"/>
              </a:solidFill>
              <a:latin typeface="Century Gothic"/>
              <a:ea typeface="Century Gothic"/>
              <a:cs typeface="Century Gothic"/>
              <a:sym typeface="Century Gothic"/>
            </a:endParaRPr>
          </a:p>
          <a:p>
            <a:pPr marL="457200" marR="0" lvl="0" indent="-342900" algn="l" rtl="0">
              <a:lnSpc>
                <a:spcPct val="90000"/>
              </a:lnSpc>
              <a:spcBef>
                <a:spcPts val="340"/>
              </a:spcBef>
              <a:spcAft>
                <a:spcPts val="0"/>
              </a:spcAft>
              <a:buClr>
                <a:schemeClr val="dk1"/>
              </a:buClr>
              <a:buSzPts val="1800"/>
              <a:buFont typeface="Century Gothic"/>
              <a:buChar char="●"/>
            </a:pPr>
            <a:r>
              <a:rPr lang="en" sz="2000" b="0" i="0" u="none" strike="noStrike" cap="none">
                <a:solidFill>
                  <a:srgbClr val="000000"/>
                </a:solidFill>
                <a:latin typeface="Century Gothic"/>
                <a:ea typeface="Century Gothic"/>
                <a:cs typeface="Century Gothic"/>
                <a:sym typeface="Century Gothic"/>
              </a:rPr>
              <a:t>How did the American Revolution and the events leading up to it affect the people in the colonies?</a:t>
            </a:r>
            <a:endParaRPr sz="20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sp>
        <p:nvSpPr>
          <p:cNvPr id="375" name="Google Shape;375;p56"/>
          <p:cNvSpPr txBox="1">
            <a:spLocks noGrp="1"/>
          </p:cNvSpPr>
          <p:nvPr>
            <p:ph type="title"/>
          </p:nvPr>
        </p:nvSpPr>
        <p:spPr>
          <a:xfrm>
            <a:off x="311700" y="24422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000" b="0" i="0" u="none" strike="noStrike" cap="none">
                <a:solidFill>
                  <a:schemeClr val="dk1"/>
                </a:solidFill>
                <a:latin typeface="Century Gothic"/>
                <a:ea typeface="Century Gothic"/>
                <a:cs typeface="Century Gothic"/>
                <a:sym typeface="Century Gothic"/>
              </a:rPr>
              <a:t>Homework: Accountable Research Reading</a:t>
            </a:r>
            <a:endParaRPr sz="3000" b="0" i="0" u="none" strike="noStrike" cap="none">
              <a:solidFill>
                <a:schemeClr val="dk1"/>
              </a:solidFill>
              <a:latin typeface="Century Gothic"/>
              <a:ea typeface="Century Gothic"/>
              <a:cs typeface="Century Gothic"/>
              <a:sym typeface="Century Gothic"/>
            </a:endParaRPr>
          </a:p>
        </p:txBody>
      </p:sp>
      <p:sp>
        <p:nvSpPr>
          <p:cNvPr id="376" name="Google Shape;376;p56"/>
          <p:cNvSpPr txBox="1">
            <a:spLocks noGrp="1"/>
          </p:cNvSpPr>
          <p:nvPr>
            <p:ph type="body" idx="4294967295"/>
          </p:nvPr>
        </p:nvSpPr>
        <p:spPr>
          <a:xfrm>
            <a:off x="466675" y="1502400"/>
            <a:ext cx="8620500" cy="31596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1300" b="1" i="0" u="none" strike="noStrike" cap="none" dirty="0">
                <a:solidFill>
                  <a:srgbClr val="000000"/>
                </a:solidFill>
                <a:latin typeface="Century Gothic"/>
                <a:ea typeface="Century Gothic"/>
                <a:cs typeface="Century Gothic"/>
                <a:sym typeface="Century Gothic"/>
              </a:rPr>
              <a:t>Module 3: Journal Prompts</a:t>
            </a:r>
            <a:endParaRPr sz="1300" b="1"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90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do they support the main idea?</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do the illustrations tell you? How do they help you understand the words?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about?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are the most important facts you learned from reading?</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most interesting fact you learned today?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How does what you read today connect to something you have learned in other lessons?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character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setting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an event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Choose one new word from your reading today and analyze it on a vocabulary </a:t>
            </a:r>
            <a:r>
              <a:rPr lang="en" sz="1300" b="0" i="0" u="none" strike="noStrike" cap="none" dirty="0" smtClean="0">
                <a:solidFill>
                  <a:srgbClr val="000000"/>
                </a:solidFill>
                <a:latin typeface="Century Gothic"/>
                <a:ea typeface="Century Gothic"/>
                <a:cs typeface="Century Gothic"/>
                <a:sym typeface="Century Gothic"/>
              </a:rPr>
              <a:t>square</a:t>
            </a:r>
            <a:r>
              <a:rPr lang="en-US" sz="1300" dirty="0">
                <a:solidFill>
                  <a:srgbClr val="000000"/>
                </a:solidFill>
                <a:latin typeface="Century Gothic"/>
                <a:ea typeface="Century Gothic"/>
                <a:cs typeface="Century Gothic"/>
                <a:sym typeface="Century Gothic"/>
              </a:rPr>
              <a:t>.</a:t>
            </a:r>
            <a:endParaRPr sz="1300" b="0" i="0" u="none" strike="noStrike" cap="none" dirty="0">
              <a:solidFill>
                <a:srgbClr val="000000"/>
              </a:solidFill>
              <a:latin typeface="Century Gothic"/>
              <a:ea typeface="Century Gothic"/>
              <a:cs typeface="Century Gothic"/>
              <a:sym typeface="Century Gothic"/>
            </a:endParaRPr>
          </a:p>
        </p:txBody>
      </p:sp>
      <p:sp>
        <p:nvSpPr>
          <p:cNvPr id="377" name="Google Shape;377;p56"/>
          <p:cNvSpPr txBox="1">
            <a:spLocks noGrp="1"/>
          </p:cNvSpPr>
          <p:nvPr>
            <p:ph type="body" idx="1"/>
          </p:nvPr>
        </p:nvSpPr>
        <p:spPr>
          <a:xfrm>
            <a:off x="466675" y="816913"/>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Take out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Select a prompt.</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Copy prompt into front of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Respond to prompt for HW.</a:t>
            </a: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444444"/>
              </a:solidFill>
              <a:latin typeface="Century Gothic"/>
              <a:ea typeface="Century Gothic"/>
              <a:cs typeface="Century Gothic"/>
              <a:sym typeface="Century Gothic"/>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3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1: Lesson 10</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264" name="Google Shape;264;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700" b="1" i="0" u="none" strike="noStrike" cap="none" dirty="0">
                <a:solidFill>
                  <a:schemeClr val="dk1"/>
                </a:solidFill>
                <a:latin typeface="Century Gothic"/>
                <a:ea typeface="Century Gothic"/>
                <a:cs typeface="Century Gothic"/>
                <a:sym typeface="Century Gothic"/>
              </a:rPr>
              <a:t>Preparing for Lesson 10: </a:t>
            </a:r>
            <a:r>
              <a:rPr lang="en" sz="1700" b="0" i="0" u="none" strike="noStrike" cap="none" dirty="0">
                <a:solidFill>
                  <a:schemeClr val="dk1"/>
                </a:solidFill>
                <a:latin typeface="Century Gothic"/>
                <a:ea typeface="Century Gothic"/>
                <a:cs typeface="Century Gothic"/>
                <a:sym typeface="Century Gothic"/>
              </a:rPr>
              <a:t>Pre-reading and Preparing:</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115000"/>
              </a:lnSpc>
              <a:spcBef>
                <a:spcPts val="0"/>
              </a:spcBef>
              <a:spcAft>
                <a:spcPts val="0"/>
              </a:spcAft>
              <a:buClr>
                <a:schemeClr val="dk1"/>
              </a:buClr>
              <a:buSzPts val="1700"/>
              <a:buFont typeface="Century Gothic"/>
              <a:buChar char="●"/>
            </a:pPr>
            <a:r>
              <a:rPr lang="en" sz="1700" b="0" i="0" u="none" strike="noStrike" cap="none" dirty="0" smtClean="0">
                <a:solidFill>
                  <a:schemeClr val="dk1"/>
                </a:solidFill>
                <a:latin typeface="Century Gothic"/>
                <a:ea typeface="Century Gothic"/>
                <a:cs typeface="Century Gothic"/>
                <a:sym typeface="Century Gothic"/>
              </a:rPr>
              <a:t>Read </a:t>
            </a:r>
            <a:r>
              <a:rPr lang="en" sz="1700" b="0" i="0" u="none" strike="noStrike" cap="none" dirty="0">
                <a:solidFill>
                  <a:schemeClr val="dk1"/>
                </a:solidFill>
                <a:latin typeface="Century Gothic"/>
                <a:ea typeface="Century Gothic"/>
                <a:cs typeface="Century Gothic"/>
                <a:sym typeface="Century Gothic"/>
              </a:rPr>
              <a:t>through Lesson 10 </a:t>
            </a:r>
            <a:r>
              <a:rPr lang="en" sz="1700" b="0" i="0" u="sng" strike="noStrike" cap="none" dirty="0">
                <a:solidFill>
                  <a:schemeClr val="hlink"/>
                </a:solidFill>
                <a:latin typeface="Century Gothic"/>
                <a:ea typeface="Century Gothic"/>
                <a:cs typeface="Century Gothic"/>
                <a:sym typeface="Century Gothic"/>
                <a:hlinkClick r:id="rId3"/>
              </a:rPr>
              <a:t>here</a:t>
            </a:r>
            <a:r>
              <a:rPr lang="en" sz="1700" b="0" i="0" u="none" strike="noStrike" cap="none" dirty="0">
                <a:solidFill>
                  <a:schemeClr val="dk1"/>
                </a:solidFill>
                <a:latin typeface="Century Gothic"/>
                <a:ea typeface="Century Gothic"/>
                <a:cs typeface="Century Gothic"/>
                <a:sym typeface="Century Gothic"/>
              </a:rPr>
              <a:t>.</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15000"/>
              </a:lnSpc>
              <a:spcBef>
                <a:spcPts val="0"/>
              </a:spcBef>
              <a:spcAft>
                <a:spcPts val="0"/>
              </a:spcAft>
              <a:buClr>
                <a:schemeClr val="dk1"/>
              </a:buClr>
              <a:buSzPts val="2100"/>
              <a:buFont typeface="Arial"/>
              <a:buNone/>
            </a:pPr>
            <a:endParaRPr lang="en" sz="1700" b="0" i="0" u="none" strike="noStrike" cap="none" dirty="0" smtClean="0">
              <a:solidFill>
                <a:schemeClr val="dk1"/>
              </a:solidFill>
              <a:latin typeface="Century Gothic"/>
              <a:ea typeface="Century Gothic"/>
              <a:cs typeface="Century Gothic"/>
              <a:sym typeface="Century Gothic"/>
            </a:endParaRPr>
          </a:p>
          <a:p>
            <a:pPr marL="0" marR="0" lvl="0" indent="0" algn="l" rtl="0">
              <a:lnSpc>
                <a:spcPct val="115000"/>
              </a:lnSpc>
              <a:spcBef>
                <a:spcPts val="0"/>
              </a:spcBef>
              <a:spcAft>
                <a:spcPts val="0"/>
              </a:spcAft>
              <a:buClr>
                <a:schemeClr val="dk1"/>
              </a:buClr>
              <a:buSzPts val="2100"/>
              <a:buFont typeface="Arial"/>
              <a:buNone/>
            </a:pPr>
            <a:r>
              <a:rPr lang="en" sz="1700" b="0" i="0" u="none" strike="noStrike" cap="none" dirty="0" smtClean="0">
                <a:solidFill>
                  <a:schemeClr val="dk1"/>
                </a:solidFill>
                <a:latin typeface="Century Gothic"/>
                <a:ea typeface="Century Gothic"/>
                <a:cs typeface="Century Gothic"/>
                <a:sym typeface="Century Gothic"/>
              </a:rPr>
              <a:t>In </a:t>
            </a:r>
            <a:r>
              <a:rPr lang="en" sz="1700" b="0" i="0" u="none" strike="noStrike" cap="none" dirty="0">
                <a:solidFill>
                  <a:schemeClr val="dk1"/>
                </a:solidFill>
                <a:latin typeface="Century Gothic"/>
                <a:ea typeface="Century Gothic"/>
                <a:cs typeface="Century Gothic"/>
                <a:sym typeface="Century Gothic"/>
              </a:rPr>
              <a:t>this lesson, students will be:</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115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Returning “An Incomplete Revolution” Summaries</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115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Reviewing Learning Targets</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115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Close Reading:  “American Indians and the American Revolution”</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115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Independent Writing:  Summary of “American Indians and the American Revolution”</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115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Homework</a:t>
            </a:r>
            <a:endParaRPr sz="1700" b="0" i="0" u="none" strike="noStrike" cap="none" dirty="0">
              <a:solidFill>
                <a:schemeClr val="dk1"/>
              </a:solidFill>
              <a:latin typeface="Century Gothic"/>
              <a:ea typeface="Century Gothic"/>
              <a:cs typeface="Century Gothic"/>
              <a:sym typeface="Century Gothic"/>
            </a:endParaRPr>
          </a:p>
          <a:p>
            <a:pPr marL="457200" marR="0" lvl="0" indent="-228600" algn="l" rtl="0">
              <a:lnSpc>
                <a:spcPct val="200000"/>
              </a:lnSpc>
              <a:spcBef>
                <a:spcPts val="0"/>
              </a:spcBef>
              <a:spcAft>
                <a:spcPts val="0"/>
              </a:spcAft>
              <a:buClr>
                <a:schemeClr val="dk1"/>
              </a:buClr>
              <a:buSzPts val="1700"/>
              <a:buFont typeface="Century Gothic"/>
              <a:buNone/>
            </a:pPr>
            <a:endParaRPr sz="17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sp>
        <p:nvSpPr>
          <p:cNvPr id="382" name="Google Shape;382;p5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Calibri"/>
              <a:ea typeface="Calibri"/>
              <a:cs typeface="Calibri"/>
              <a:sym typeface="Calibri"/>
            </a:endParaRPr>
          </a:p>
          <a:p>
            <a:pPr marL="13970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Calibri"/>
              <a:ea typeface="Calibri"/>
              <a:cs typeface="Calibri"/>
              <a:sym typeface="Calibri"/>
            </a:endParaRPr>
          </a:p>
        </p:txBody>
      </p:sp>
      <p:sp>
        <p:nvSpPr>
          <p:cNvPr id="383" name="Google Shape;383;p57"/>
          <p:cNvSpPr txBox="1">
            <a:spLocks noGrp="1"/>
          </p:cNvSpPr>
          <p:nvPr>
            <p:ph type="title"/>
          </p:nvPr>
        </p:nvSpPr>
        <p:spPr>
          <a:xfrm>
            <a:off x="628650" y="273848"/>
            <a:ext cx="7886700" cy="6330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384" name="Google Shape;384;p57"/>
          <p:cNvSpPr txBox="1">
            <a:spLocks noGrp="1"/>
          </p:cNvSpPr>
          <p:nvPr>
            <p:ph type="body" idx="1"/>
          </p:nvPr>
        </p:nvSpPr>
        <p:spPr>
          <a:xfrm>
            <a:off x="628650" y="802074"/>
            <a:ext cx="7886700" cy="20910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385" name="Google Shape;385;p57"/>
          <p:cNvGraphicFramePr/>
          <p:nvPr/>
        </p:nvGraphicFramePr>
        <p:xfrm>
          <a:off x="952500" y="3122350"/>
          <a:ext cx="7239000" cy="1432499"/>
        </p:xfrm>
        <a:graphic>
          <a:graphicData uri="http://schemas.openxmlformats.org/drawingml/2006/table">
            <a:tbl>
              <a:tblPr>
                <a:noFill/>
                <a:tableStyleId>{32B3A2F2-0465-4937-9F42-7CA194AAF0AB}</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4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1: Lesson 10</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270" name="Google Shape;270;p4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a:solidFill>
                  <a:schemeClr val="dk1"/>
                </a:solidFill>
                <a:latin typeface="Century Gothic"/>
                <a:ea typeface="Century Gothic"/>
                <a:cs typeface="Century Gothic"/>
                <a:sym typeface="Century Gothic"/>
              </a:rPr>
              <a:t>Preparing for Lesson 10: </a:t>
            </a:r>
            <a:r>
              <a:rPr lang="en" sz="1800" b="0" i="0" u="none" strike="noStrike" cap="none">
                <a:solidFill>
                  <a:schemeClr val="dk1"/>
                </a:solidFill>
                <a:latin typeface="Century Gothic"/>
                <a:ea typeface="Century Gothic"/>
                <a:cs typeface="Century Gothic"/>
                <a:sym typeface="Century Gothic"/>
              </a:rPr>
              <a:t>Materials and Classroom Preparation:</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50000"/>
              </a:lnSpc>
              <a:spcBef>
                <a:spcPts val="100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a:solidFill>
                <a:srgbClr val="595959"/>
              </a:solidFill>
              <a:latin typeface="Century Gothic"/>
              <a:ea typeface="Century Gothic"/>
              <a:cs typeface="Century Gothic"/>
              <a:sym typeface="Century Gothic"/>
            </a:endParaRPr>
          </a:p>
          <a:p>
            <a:pPr marL="457200" marR="0" lvl="0" indent="-342900" algn="l" rtl="0">
              <a:lnSpc>
                <a:spcPct val="15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a:solidFill>
                <a:schemeClr val="dk1"/>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1: Lesson 10</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276" name="Google Shape;276;p4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a:solidFill>
                  <a:schemeClr val="dk1"/>
                </a:solidFill>
                <a:latin typeface="Century Gothic"/>
                <a:ea typeface="Century Gothic"/>
                <a:cs typeface="Century Gothic"/>
                <a:sym typeface="Century Gothic"/>
              </a:rPr>
              <a:t>Preparing for Lesson 10:  </a:t>
            </a:r>
            <a:r>
              <a:rPr lang="en" sz="2400" b="0" i="0" u="none" strike="noStrike" cap="none">
                <a:solidFill>
                  <a:schemeClr val="dk1"/>
                </a:solidFill>
                <a:latin typeface="Century Gothic"/>
                <a:ea typeface="Century Gothic"/>
                <a:cs typeface="Century Gothic"/>
                <a:sym typeface="Century Gothic"/>
              </a:rPr>
              <a:t>EL Protocols</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In this lesson, students will use Red Light, Green Light protocol</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a:solidFill>
                <a:schemeClr val="dk1"/>
              </a:solidFill>
              <a:latin typeface="Calibri"/>
              <a:ea typeface="Calibri"/>
              <a:cs typeface="Calibri"/>
              <a:sym typeface="Calibri"/>
            </a:endParaRPr>
          </a:p>
        </p:txBody>
      </p:sp>
      <p:pic>
        <p:nvPicPr>
          <p:cNvPr id="277" name="Google Shape;277;p41"/>
          <p:cNvPicPr preferRelativeResize="0"/>
          <p:nvPr/>
        </p:nvPicPr>
        <p:blipFill rotWithShape="1">
          <a:blip r:embed="rId3">
            <a:alphaModFix/>
          </a:blip>
          <a:srcRect/>
          <a:stretch/>
        </p:blipFill>
        <p:spPr>
          <a:xfrm rot="5400000">
            <a:off x="7969371" y="3987296"/>
            <a:ext cx="1000275" cy="41798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42"/>
          <p:cNvSpPr txBox="1">
            <a:spLocks noGrp="1"/>
          </p:cNvSpPr>
          <p:nvPr>
            <p:ph type="title"/>
          </p:nvPr>
        </p:nvSpPr>
        <p:spPr>
          <a:xfrm>
            <a:off x="366300" y="30256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a:t>
            </a:r>
            <a:r>
              <a:rPr lang="en" sz="3600" b="0" i="0" u="none" strike="noStrike" cap="none">
                <a:solidFill>
                  <a:schemeClr val="dk1"/>
                </a:solidFill>
                <a:latin typeface="Century Gothic"/>
                <a:ea typeface="Century Gothic"/>
                <a:cs typeface="Century Gothic"/>
                <a:sym typeface="Century Gothic"/>
              </a:rPr>
              <a:t>4</a:t>
            </a:r>
            <a:r>
              <a:rPr lang="en" sz="3400" b="0" i="0" u="none" strike="noStrike" cap="none">
                <a:solidFill>
                  <a:schemeClr val="dk1"/>
                </a:solidFill>
                <a:latin typeface="Century Gothic"/>
                <a:ea typeface="Century Gothic"/>
                <a:cs typeface="Century Gothic"/>
                <a:sym typeface="Century Gothic"/>
              </a:rPr>
              <a:t>: Module </a:t>
            </a:r>
            <a:r>
              <a:rPr lang="en" sz="3600" b="0" i="0" u="none" strike="noStrike" cap="none">
                <a:solidFill>
                  <a:schemeClr val="dk1"/>
                </a:solidFill>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Unit </a:t>
            </a:r>
            <a:r>
              <a:rPr lang="en" sz="3600" b="0" i="0" u="none" strike="noStrike" cap="none">
                <a:solidFill>
                  <a:schemeClr val="dk1"/>
                </a:solidFill>
                <a:latin typeface="Century Gothic"/>
                <a:ea typeface="Century Gothic"/>
                <a:cs typeface="Century Gothic"/>
                <a:sym typeface="Century Gothic"/>
              </a:rPr>
              <a:t>1</a:t>
            </a:r>
            <a:r>
              <a:rPr lang="en" sz="3400" b="0" i="0" u="none" strike="noStrike" cap="none">
                <a:solidFill>
                  <a:schemeClr val="dk1"/>
                </a:solidFill>
                <a:latin typeface="Century Gothic"/>
                <a:ea typeface="Century Gothic"/>
                <a:cs typeface="Century Gothic"/>
                <a:sym typeface="Century Gothic"/>
              </a:rPr>
              <a:t>: Lesson </a:t>
            </a:r>
            <a:r>
              <a:rPr lang="en" sz="3600" b="0" i="0" u="none" strike="noStrike" cap="none">
                <a:solidFill>
                  <a:schemeClr val="dk1"/>
                </a:solidFill>
                <a:latin typeface="Century Gothic"/>
                <a:ea typeface="Century Gothic"/>
                <a:cs typeface="Century Gothic"/>
                <a:sym typeface="Century Gothic"/>
              </a:rPr>
              <a:t>10</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endParaRPr sz="3300" b="0" i="0" u="none" strike="noStrike" cap="none">
              <a:solidFill>
                <a:schemeClr val="dk1"/>
              </a:solidFill>
              <a:latin typeface="Calibri"/>
              <a:ea typeface="Calibri"/>
              <a:cs typeface="Calibri"/>
              <a:sym typeface="Calibri"/>
            </a:endParaRPr>
          </a:p>
        </p:txBody>
      </p:sp>
      <p:sp>
        <p:nvSpPr>
          <p:cNvPr id="283" name="Google Shape;283;p42"/>
          <p:cNvSpPr txBox="1">
            <a:spLocks noGrp="1"/>
          </p:cNvSpPr>
          <p:nvPr>
            <p:ph type="body" idx="1"/>
          </p:nvPr>
        </p:nvSpPr>
        <p:spPr>
          <a:xfrm>
            <a:off x="366300" y="1369219"/>
            <a:ext cx="814905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10: </a:t>
            </a:r>
            <a:r>
              <a:rPr lang="en" sz="1800" b="0" i="0" u="none" strike="noStrike" cap="none" dirty="0">
                <a:solidFill>
                  <a:schemeClr val="dk1"/>
                </a:solidFill>
                <a:latin typeface="Century Gothic"/>
                <a:ea typeface="Century Gothic"/>
                <a:cs typeface="Century Gothic"/>
                <a:sym typeface="Century Gothic"/>
              </a:rPr>
              <a:t>Supports for Students Who Need It</a:t>
            </a:r>
            <a:endParaRPr sz="1800" b="0" i="0" u="none" strike="noStrike" cap="none" dirty="0">
              <a:solidFill>
                <a:schemeClr val="dk1"/>
              </a:solidFill>
              <a:latin typeface="Century Gothic"/>
              <a:ea typeface="Century Gothic"/>
              <a:cs typeface="Century Gothic"/>
              <a:sym typeface="Century Gothic"/>
            </a:endParaRPr>
          </a:p>
          <a:p>
            <a:pPr marL="457200" marR="0" lvl="0" indent="-317500" algn="l" rtl="0">
              <a:lnSpc>
                <a:spcPct val="115000"/>
              </a:lnSpc>
              <a:spcBef>
                <a:spcPts val="1700"/>
              </a:spcBef>
              <a:spcAft>
                <a:spcPts val="0"/>
              </a:spcAft>
              <a:buClr>
                <a:srgbClr val="444444"/>
              </a:buClr>
              <a:buSzPts val="1400"/>
              <a:buFont typeface="Century Gothic"/>
              <a:buChar char="•"/>
            </a:pPr>
            <a:r>
              <a:rPr lang="en" sz="1400" b="0" i="0" u="none" strike="noStrike" cap="none" dirty="0">
                <a:solidFill>
                  <a:srgbClr val="444444"/>
                </a:solidFill>
                <a:latin typeface="Century Gothic"/>
                <a:ea typeface="Century Gothic"/>
                <a:cs typeface="Century Gothic"/>
                <a:sym typeface="Century Gothic"/>
              </a:rPr>
              <a:t>The basic design of this lesson supports students by providing the opportunity to participate in a close read of the complex text “American Indians and the Revolutionary War” and allowing for reflection and discussion about sensitive issues that may arise from the text. Students also have the opportunity to prepare for the </a:t>
            </a:r>
            <a:r>
              <a:rPr lang="en" sz="1400" b="1" i="0" u="none" strike="noStrike" cap="none" dirty="0">
                <a:solidFill>
                  <a:srgbClr val="444444"/>
                </a:solidFill>
                <a:latin typeface="Century Gothic"/>
                <a:ea typeface="Century Gothic"/>
                <a:cs typeface="Century Gothic"/>
                <a:sym typeface="Century Gothic"/>
              </a:rPr>
              <a:t>end-of-unit assessment</a:t>
            </a:r>
            <a:r>
              <a:rPr lang="en" sz="1400" b="0" i="0" u="none" strike="noStrike" cap="none" dirty="0">
                <a:solidFill>
                  <a:srgbClr val="444444"/>
                </a:solidFill>
                <a:latin typeface="Century Gothic"/>
                <a:ea typeface="Century Gothic"/>
                <a:cs typeface="Century Gothic"/>
                <a:sym typeface="Century Gothic"/>
              </a:rPr>
              <a:t> by writing a summary and answering questions about the main idea and structure of the text.</a:t>
            </a:r>
            <a:endParaRPr sz="1400" b="0" i="0" u="none" strike="noStrike" cap="none" dirty="0">
              <a:solidFill>
                <a:srgbClr val="444444"/>
              </a:solidFill>
              <a:latin typeface="Century Gothic"/>
              <a:ea typeface="Century Gothic"/>
              <a:cs typeface="Century Gothic"/>
              <a:sym typeface="Century Gothic"/>
            </a:endParaRPr>
          </a:p>
          <a:p>
            <a:pPr marL="457200" marR="0" lvl="0" indent="-317500" algn="l" rtl="0">
              <a:lnSpc>
                <a:spcPct val="115000"/>
              </a:lnSpc>
              <a:spcBef>
                <a:spcPts val="0"/>
              </a:spcBef>
              <a:spcAft>
                <a:spcPts val="0"/>
              </a:spcAft>
              <a:buClr>
                <a:srgbClr val="444444"/>
              </a:buClr>
              <a:buSzPts val="1400"/>
              <a:buFont typeface="Century Gothic"/>
              <a:buChar char="•"/>
            </a:pPr>
            <a:r>
              <a:rPr lang="en" sz="1400" b="0" i="0" u="none" strike="noStrike" cap="none" dirty="0">
                <a:solidFill>
                  <a:srgbClr val="444444"/>
                </a:solidFill>
                <a:latin typeface="Century Gothic"/>
                <a:ea typeface="Century Gothic"/>
                <a:cs typeface="Century Gothic"/>
                <a:sym typeface="Century Gothic"/>
              </a:rPr>
              <a:t>Students may find it challenging to think about the main idea and the structure of the text, as some will have difficulty understanding the meaning of the text itself. Check for comprehension during the close read and work closely with students as needed to support them to complete the </a:t>
            </a:r>
            <a:r>
              <a:rPr lang="en" sz="1400" b="1" i="0" u="none" strike="noStrike" cap="none" dirty="0">
                <a:solidFill>
                  <a:srgbClr val="444444"/>
                </a:solidFill>
                <a:latin typeface="Century Gothic"/>
                <a:ea typeface="Century Gothic"/>
                <a:cs typeface="Century Gothic"/>
                <a:sym typeface="Century Gothic"/>
              </a:rPr>
              <a:t>Close Reading note-catcher</a:t>
            </a:r>
            <a:r>
              <a:rPr lang="en" sz="1400" b="0" i="0" u="none" strike="noStrike" cap="none" dirty="0">
                <a:solidFill>
                  <a:srgbClr val="444444"/>
                </a:solidFill>
                <a:latin typeface="Century Gothic"/>
                <a:ea typeface="Century Gothic"/>
                <a:cs typeface="Century Gothic"/>
                <a:sym typeface="Century Gothic"/>
              </a:rPr>
              <a:t>.</a:t>
            </a:r>
            <a:endParaRPr sz="1400" b="0" i="0" u="none" strike="noStrike" cap="none" dirty="0">
              <a:solidFill>
                <a:srgbClr val="444444"/>
              </a:solidFill>
              <a:latin typeface="Century Gothic"/>
              <a:ea typeface="Century Gothic"/>
              <a:cs typeface="Century Gothic"/>
              <a:sym typeface="Century Gothic"/>
            </a:endParaRPr>
          </a:p>
          <a:p>
            <a:pPr marL="0" marR="0" lvl="0" indent="0" algn="l" rtl="0">
              <a:lnSpc>
                <a:spcPct val="200000"/>
              </a:lnSpc>
              <a:spcBef>
                <a:spcPts val="0"/>
              </a:spcBef>
              <a:spcAft>
                <a:spcPts val="0"/>
              </a:spcAft>
              <a:buClr>
                <a:schemeClr val="dk1"/>
              </a:buClr>
              <a:buSzPts val="2100"/>
              <a:buFont typeface="Arial"/>
              <a:buNone/>
            </a:pPr>
            <a:endParaRPr sz="1800" b="0" i="0" u="none" strike="noStrike" cap="none" dirty="0">
              <a:solidFill>
                <a:schemeClr val="dk1"/>
              </a:solidFill>
              <a:latin typeface="Century Gothic"/>
              <a:ea typeface="Century Gothic"/>
              <a:cs typeface="Century Gothic"/>
              <a:sym typeface="Century Gothic"/>
            </a:endParaRPr>
          </a:p>
          <a:p>
            <a:pPr marL="457200" marR="0" lvl="0" indent="-228600" algn="l" rtl="0">
              <a:lnSpc>
                <a:spcPct val="200000"/>
              </a:lnSpc>
              <a:spcBef>
                <a:spcPts val="0"/>
              </a:spcBef>
              <a:spcAft>
                <a:spcPts val="0"/>
              </a:spcAft>
              <a:buClr>
                <a:schemeClr val="dk1"/>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p:txBody>
      </p:sp>
      <p:sp>
        <p:nvSpPr>
          <p:cNvPr id="284" name="Google Shape;284;p42"/>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85" name="Google Shape;285;p42"/>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86" name="Google Shape;286;p42"/>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90"/>
        <p:cNvGrpSpPr/>
        <p:nvPr/>
      </p:nvGrpSpPr>
      <p:grpSpPr>
        <a:xfrm>
          <a:off x="0" y="0"/>
          <a:ext cx="0" cy="0"/>
          <a:chOff x="0" y="0"/>
          <a:chExt cx="0" cy="0"/>
        </a:xfrm>
      </p:grpSpPr>
      <p:pic>
        <p:nvPicPr>
          <p:cNvPr id="291" name="Google Shape;291;p43"/>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92" name="Google Shape;292;p43"/>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93" name="Google Shape;293;p43"/>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3: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1: Lesson 10</a:t>
            </a:r>
            <a:endParaRPr sz="3000" b="0" i="0" u="none" strike="noStrike" cap="none">
              <a:solidFill>
                <a:srgbClr val="404040"/>
              </a:solidFill>
              <a:latin typeface="Calibri"/>
              <a:ea typeface="Calibri"/>
              <a:cs typeface="Calibri"/>
              <a:sym typeface="Calibri"/>
            </a:endParaRPr>
          </a:p>
        </p:txBody>
      </p:sp>
      <p:pic>
        <p:nvPicPr>
          <p:cNvPr id="294" name="Google Shape;294;p43"/>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95" name="Google Shape;295;p43"/>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44"/>
          <p:cNvSpPr txBox="1">
            <a:spLocks noGrp="1"/>
          </p:cNvSpPr>
          <p:nvPr>
            <p:ph type="title"/>
          </p:nvPr>
        </p:nvSpPr>
        <p:spPr>
          <a:xfrm>
            <a:off x="628650" y="273850"/>
            <a:ext cx="7886700" cy="7755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301" name="Google Shape;301;p44"/>
          <p:cNvSpPr txBox="1">
            <a:spLocks noGrp="1"/>
          </p:cNvSpPr>
          <p:nvPr>
            <p:ph type="body" idx="1"/>
          </p:nvPr>
        </p:nvSpPr>
        <p:spPr>
          <a:xfrm>
            <a:off x="628650" y="12343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50000"/>
              </a:lnSpc>
              <a:spcBef>
                <a:spcPts val="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What are we learning and doing today?</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5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Reviewing “An Incomplete Revolution” Summaries </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5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Reviewing Learning Targets</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5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Participating in a Close Reading of “American Indians and the American Revolution”</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5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Completing an Exit Ticket: Independent Writing Summary</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5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Reviewing Homework </a:t>
            </a:r>
            <a:endParaRPr sz="18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45"/>
          <p:cNvSpPr txBox="1">
            <a:spLocks noGrp="1"/>
          </p:cNvSpPr>
          <p:nvPr>
            <p:ph type="title"/>
          </p:nvPr>
        </p:nvSpPr>
        <p:spPr>
          <a:xfrm>
            <a:off x="449700" y="273850"/>
            <a:ext cx="8139600" cy="7755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600" b="0" i="0" u="none" strike="noStrike" cap="none">
                <a:solidFill>
                  <a:schemeClr val="dk1"/>
                </a:solidFill>
                <a:latin typeface="Century Gothic"/>
                <a:ea typeface="Century Gothic"/>
                <a:cs typeface="Century Gothic"/>
                <a:sym typeface="Century Gothic"/>
              </a:rPr>
              <a:t>Review “An Incomplete Revolution” Summaries </a:t>
            </a:r>
            <a:endParaRPr sz="2600" b="0" i="0" u="none" strike="noStrike" cap="none">
              <a:solidFill>
                <a:schemeClr val="dk1"/>
              </a:solidFill>
              <a:latin typeface="Century Gothic"/>
              <a:ea typeface="Century Gothic"/>
              <a:cs typeface="Century Gothic"/>
              <a:sym typeface="Century Gothic"/>
            </a:endParaRPr>
          </a:p>
        </p:txBody>
      </p:sp>
      <p:pic>
        <p:nvPicPr>
          <p:cNvPr id="307" name="Google Shape;307;p45"/>
          <p:cNvPicPr preferRelativeResize="0"/>
          <p:nvPr/>
        </p:nvPicPr>
        <p:blipFill rotWithShape="1">
          <a:blip r:embed="rId3">
            <a:alphaModFix/>
          </a:blip>
          <a:srcRect/>
          <a:stretch/>
        </p:blipFill>
        <p:spPr>
          <a:xfrm>
            <a:off x="1380313" y="1049350"/>
            <a:ext cx="6278374" cy="35801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p46"/>
          <p:cNvSpPr txBox="1">
            <a:spLocks noGrp="1"/>
          </p:cNvSpPr>
          <p:nvPr>
            <p:ph type="title"/>
          </p:nvPr>
        </p:nvSpPr>
        <p:spPr>
          <a:xfrm>
            <a:off x="628650" y="273849"/>
            <a:ext cx="7886700" cy="8205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b="0" i="0" u="none" strike="noStrike" cap="none">
                <a:solidFill>
                  <a:schemeClr val="dk1"/>
                </a:solidFill>
                <a:latin typeface="Century Gothic"/>
                <a:ea typeface="Century Gothic"/>
                <a:cs typeface="Century Gothic"/>
                <a:sym typeface="Century Gothic"/>
              </a:rPr>
              <a:t>Reviewing Learning Targets </a:t>
            </a:r>
            <a:endParaRPr sz="3300" b="0" i="0" u="none" strike="noStrike" cap="none">
              <a:solidFill>
                <a:schemeClr val="dk1"/>
              </a:solidFill>
              <a:latin typeface="Century Gothic"/>
              <a:ea typeface="Century Gothic"/>
              <a:cs typeface="Century Gothic"/>
              <a:sym typeface="Century Gothic"/>
            </a:endParaRPr>
          </a:p>
        </p:txBody>
      </p:sp>
      <p:sp>
        <p:nvSpPr>
          <p:cNvPr id="313" name="Google Shape;313;p46"/>
          <p:cNvSpPr txBox="1">
            <a:spLocks noGrp="1"/>
          </p:cNvSpPr>
          <p:nvPr>
            <p:ph type="body" idx="1"/>
          </p:nvPr>
        </p:nvSpPr>
        <p:spPr>
          <a:xfrm>
            <a:off x="628650" y="1094351"/>
            <a:ext cx="7886700" cy="3538200"/>
          </a:xfrm>
          <a:prstGeom prst="rect">
            <a:avLst/>
          </a:prstGeom>
          <a:noFill/>
          <a:ln>
            <a:noFill/>
          </a:ln>
        </p:spPr>
        <p:txBody>
          <a:bodyPr spcFirstLastPara="1" wrap="square" lIns="68575" tIns="34275" rIns="68575" bIns="34275" anchor="t" anchorCtr="0">
            <a:noAutofit/>
          </a:bodyPr>
          <a:lstStyle/>
          <a:p>
            <a:pPr marL="457200" marR="0" lvl="0" indent="-381000" algn="l" rtl="0">
              <a:lnSpc>
                <a:spcPct val="150000"/>
              </a:lnSpc>
              <a:spcBef>
                <a:spcPts val="0"/>
              </a:spcBef>
              <a:spcAft>
                <a:spcPts val="0"/>
              </a:spcAft>
              <a:buClr>
                <a:schemeClr val="dk1"/>
              </a:buClr>
              <a:buSzPts val="2400"/>
              <a:buFont typeface="Century Gothic"/>
              <a:buAutoNum type="arabicPeriod"/>
            </a:pPr>
            <a:r>
              <a:rPr lang="en" sz="2400" b="0" i="0" u="none" strike="noStrike" cap="none" dirty="0">
                <a:solidFill>
                  <a:schemeClr val="dk1"/>
                </a:solidFill>
                <a:latin typeface="Century Gothic"/>
                <a:ea typeface="Century Gothic"/>
                <a:cs typeface="Century Gothic"/>
                <a:sym typeface="Century Gothic"/>
              </a:rPr>
              <a:t>I can determine the main idea and summarize the text “American Indians and the American Revolution.”</a:t>
            </a:r>
            <a:endParaRPr sz="2400"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50000"/>
              </a:lnSpc>
              <a:spcBef>
                <a:spcPts val="0"/>
              </a:spcBef>
              <a:spcAft>
                <a:spcPts val="0"/>
              </a:spcAft>
              <a:buClr>
                <a:schemeClr val="dk1"/>
              </a:buClr>
              <a:buSzPts val="2400"/>
              <a:buFont typeface="Century Gothic"/>
              <a:buAutoNum type="arabicPeriod"/>
            </a:pPr>
            <a:r>
              <a:rPr lang="en" sz="2400" b="0" i="0" u="none" strike="noStrike" cap="none" dirty="0">
                <a:solidFill>
                  <a:schemeClr val="dk1"/>
                </a:solidFill>
                <a:latin typeface="Century Gothic"/>
                <a:ea typeface="Century Gothic"/>
                <a:cs typeface="Century Gothic"/>
                <a:sym typeface="Century Gothic"/>
              </a:rPr>
              <a:t>I can describe the overall structure of the text “American Indians and the American Revolution.”</a:t>
            </a:r>
            <a:endParaRPr sz="2400" b="0" i="0" u="none" strike="noStrike" cap="none" dirty="0">
              <a:solidFill>
                <a:schemeClr val="dk1"/>
              </a:solidFill>
              <a:latin typeface="Century Gothic"/>
              <a:ea typeface="Century Gothic"/>
              <a:cs typeface="Century Gothic"/>
              <a:sym typeface="Century Gothic"/>
            </a:endParaRPr>
          </a:p>
        </p:txBody>
      </p:sp>
      <p:pic>
        <p:nvPicPr>
          <p:cNvPr id="314" name="Google Shape;314;p46"/>
          <p:cNvPicPr preferRelativeResize="0"/>
          <p:nvPr/>
        </p:nvPicPr>
        <p:blipFill rotWithShape="1">
          <a:blip r:embed="rId3">
            <a:alphaModFix/>
          </a:blip>
          <a:srcRect/>
          <a:stretch/>
        </p:blipFill>
        <p:spPr>
          <a:xfrm>
            <a:off x="8305800" y="4288972"/>
            <a:ext cx="753186" cy="529018"/>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961AFF1-7938-45D5-96E6-CABA1A1B6A21}"/>
</file>

<file path=customXml/itemProps2.xml><?xml version="1.0" encoding="utf-8"?>
<ds:datastoreItem xmlns:ds="http://schemas.openxmlformats.org/officeDocument/2006/customXml" ds:itemID="{51BAFC79-1770-4E71-BFF2-7EC91BE4FD6A}"/>
</file>

<file path=customXml/itemProps3.xml><?xml version="1.0" encoding="utf-8"?>
<ds:datastoreItem xmlns:ds="http://schemas.openxmlformats.org/officeDocument/2006/customXml" ds:itemID="{324FFE4E-3000-4521-A4E1-72F0E1545437}"/>
</file>

<file path=docProps/app.xml><?xml version="1.0" encoding="utf-8"?>
<Properties xmlns="http://schemas.openxmlformats.org/officeDocument/2006/extended-properties" xmlns:vt="http://schemas.openxmlformats.org/officeDocument/2006/docPropsVTypes">
  <TotalTime>14</TotalTime>
  <Words>4432</Words>
  <Application>Microsoft Macintosh PowerPoint</Application>
  <PresentationFormat>On-screen Show (16:9)</PresentationFormat>
  <Paragraphs>410</Paragraphs>
  <Slides>20</Slides>
  <Notes>20</Notes>
  <HiddenSlides>0</HiddenSlides>
  <MMClips>0</MMClips>
  <ScaleCrop>false</ScaleCrop>
  <HeadingPairs>
    <vt:vector size="4" baseType="variant">
      <vt:variant>
        <vt:lpstr>Theme</vt:lpstr>
      </vt:variant>
      <vt:variant>
        <vt:i4>3</vt:i4>
      </vt:variant>
      <vt:variant>
        <vt:lpstr>Slide Titles</vt:lpstr>
      </vt:variant>
      <vt:variant>
        <vt:i4>20</vt:i4>
      </vt:variant>
    </vt:vector>
  </HeadingPairs>
  <TitlesOfParts>
    <vt:vector size="23" baseType="lpstr">
      <vt:lpstr>Office Theme</vt:lpstr>
      <vt:lpstr>Office Theme</vt:lpstr>
      <vt:lpstr>Office Theme</vt:lpstr>
      <vt:lpstr>Grade 4: Module 3: Unit 1: Lesson 10 Teacher slide, before teaching.</vt:lpstr>
      <vt:lpstr>Grade 4: Module 3 Unit 1: Lesson 10 Teacher slide, before teaching.</vt:lpstr>
      <vt:lpstr>Grade 4: Module 3: Unit 1: Lesson 10 Teacher slide, before teaching.</vt:lpstr>
      <vt:lpstr>Grade 4: Module 3: Unit 1: Lesson 10 Teacher slide, before teaching.</vt:lpstr>
      <vt:lpstr> Grade 4: Module 3: Unit 1: Lesson 10 Teacher slide, before teaching. </vt:lpstr>
      <vt:lpstr>Grade 4: Module 3:  Unit 1: Lesson 10</vt:lpstr>
      <vt:lpstr>Hello, Students!</vt:lpstr>
      <vt:lpstr>Review “An Incomplete Revolution” Summaries </vt:lpstr>
      <vt:lpstr>Reviewing Learning Targets </vt:lpstr>
      <vt:lpstr>PowerPoint Presentation</vt:lpstr>
      <vt:lpstr> Close Reading Guide “American Indians and the American Revolution” (Paragraph 1)  </vt:lpstr>
      <vt:lpstr> Close Reading Guide “American Indians and the American Revolution” (Paragraph 2)  </vt:lpstr>
      <vt:lpstr> Close Reading Guide “American Indians and the American Revolution” (Paragraph 3)  </vt:lpstr>
      <vt:lpstr> Close Reading Guide “American Indians and the American Revolution” (Paragraph 4)  </vt:lpstr>
      <vt:lpstr> Close Reading Guide “American Indians and the American Revolution” (Paragraph 5)  </vt:lpstr>
      <vt:lpstr> Close Reading Guide “American Indians and the American Revolution” (Paragraph 6)  </vt:lpstr>
      <vt:lpstr>Independent Writing: Summary of “American Indians and the American Revolution”</vt:lpstr>
      <vt:lpstr>Homework</vt:lpstr>
      <vt:lpstr>Homework: Accountable Research Reading</vt:lpstr>
      <vt:lpstr> 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3: Unit 1: Lesson 10 Teacher slide, before teaching.</dc:title>
  <dc:creator>nbravo</dc:creator>
  <cp:lastModifiedBy>Alexander Specht</cp:lastModifiedBy>
  <cp:revision>7</cp:revision>
  <dcterms:modified xsi:type="dcterms:W3CDTF">2018-10-12T22:54:24Z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