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BF8AD8-8939-422D-B09A-61E8C10A6686}" v="17" dt="2018-08-31T15:29:32.501"/>
  </p1510:revLst>
</p1510:revInfo>
</file>

<file path=ppt/tableStyles.xml><?xml version="1.0" encoding="utf-8"?>
<a:tblStyleLst xmlns:a="http://schemas.openxmlformats.org/drawingml/2006/main" def="{D5C9C9D8-4CBB-4F9C-8B02-7D8683777E99}">
  <a:tblStyle styleId="{D5C9C9D8-4CBB-4F9C-8B02-7D8683777E99}"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36" d="100"/>
          <a:sy n="36" d="100"/>
        </p:scale>
        <p:origin x="3774" y="4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2.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7FBF8AD8-8939-422D-B09A-61E8C10A6686}"/>
    <pc:docChg chg="modSld modMainMaster">
      <pc:chgData name="Natalie Ivey" userId="2c81a4b0-7596-4a42-b4da-e7aac4dfeff9" providerId="ADAL" clId="{7FBF8AD8-8939-422D-B09A-61E8C10A6686}" dt="2018-08-31T15:29:32.501" v="16" actId="1076"/>
      <pc:docMkLst>
        <pc:docMk/>
      </pc:docMkLst>
      <pc:sldChg chg="addSp delSp modSp">
        <pc:chgData name="Natalie Ivey" userId="2c81a4b0-7596-4a42-b4da-e7aac4dfeff9" providerId="ADAL" clId="{7FBF8AD8-8939-422D-B09A-61E8C10A6686}" dt="2018-08-31T15:29:32.501" v="16" actId="1076"/>
        <pc:sldMkLst>
          <pc:docMk/>
          <pc:sldMk cId="0" sldId="259"/>
        </pc:sldMkLst>
        <pc:picChg chg="add del mod">
          <ac:chgData name="Natalie Ivey" userId="2c81a4b0-7596-4a42-b4da-e7aac4dfeff9" providerId="ADAL" clId="{7FBF8AD8-8939-422D-B09A-61E8C10A6686}" dt="2018-08-31T15:28:42.233" v="11"/>
          <ac:picMkLst>
            <pc:docMk/>
            <pc:sldMk cId="0" sldId="259"/>
            <ac:picMk id="3" creationId="{E6C8A850-A2AA-4284-86CC-5A941B4655EC}"/>
          </ac:picMkLst>
        </pc:picChg>
        <pc:picChg chg="add mod">
          <ac:chgData name="Natalie Ivey" userId="2c81a4b0-7596-4a42-b4da-e7aac4dfeff9" providerId="ADAL" clId="{7FBF8AD8-8939-422D-B09A-61E8C10A6686}" dt="2018-08-31T15:29:32.501" v="16" actId="1076"/>
          <ac:picMkLst>
            <pc:docMk/>
            <pc:sldMk cId="0" sldId="259"/>
            <ac:picMk id="5" creationId="{0BA8C8F0-1716-41C3-AF0F-979FA76A8C9B}"/>
          </ac:picMkLst>
        </pc:picChg>
      </pc:sldChg>
      <pc:sldMasterChg chg="addSp modSp">
        <pc:chgData name="Natalie Ivey" userId="2c81a4b0-7596-4a42-b4da-e7aac4dfeff9" providerId="ADAL" clId="{7FBF8AD8-8939-422D-B09A-61E8C10A6686}" dt="2018-08-31T15:28:05.283" v="6" actId="1076"/>
        <pc:sldMasterMkLst>
          <pc:docMk/>
          <pc:sldMasterMk cId="0" sldId="2147483659"/>
        </pc:sldMasterMkLst>
        <pc:picChg chg="add mod">
          <ac:chgData name="Natalie Ivey" userId="2c81a4b0-7596-4a42-b4da-e7aac4dfeff9" providerId="ADAL" clId="{7FBF8AD8-8939-422D-B09A-61E8C10A6686}" dt="2018-08-31T15:27:36.415" v="1" actId="1076"/>
          <ac:picMkLst>
            <pc:docMk/>
            <pc:sldMasterMk cId="0" sldId="2147483659"/>
            <ac:picMk id="3" creationId="{0BA921F5-36F1-4B9C-9331-09B6A7C712A3}"/>
          </ac:picMkLst>
        </pc:picChg>
        <pc:picChg chg="add mod">
          <ac:chgData name="Natalie Ivey" userId="2c81a4b0-7596-4a42-b4da-e7aac4dfeff9" providerId="ADAL" clId="{7FBF8AD8-8939-422D-B09A-61E8C10A6686}" dt="2018-08-31T15:27:54.516" v="4" actId="1076"/>
          <ac:picMkLst>
            <pc:docMk/>
            <pc:sldMasterMk cId="0" sldId="2147483659"/>
            <ac:picMk id="5" creationId="{6D1F7932-03E1-4275-8490-27BE0436F458}"/>
          </ac:picMkLst>
        </pc:picChg>
        <pc:picChg chg="add mod">
          <ac:chgData name="Natalie Ivey" userId="2c81a4b0-7596-4a42-b4da-e7aac4dfeff9" providerId="ADAL" clId="{7FBF8AD8-8939-422D-B09A-61E8C10A6686}" dt="2018-08-31T15:28:05.283" v="6" actId="1076"/>
          <ac:picMkLst>
            <pc:docMk/>
            <pc:sldMasterMk cId="0" sldId="2147483659"/>
            <ac:picMk id="10" creationId="{6A69D5C7-8417-4B45-B19F-A490E9649EBB}"/>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97054779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6"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6"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6"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6"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curriculum.eleducation.org/sites/default/files/g4m1u1_all-block_072017.pdf"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6"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6"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eleducation.org/resources/el-education-classroom-protocols"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lnSpc>
                <a:spcPct val="115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In this lesson, students continue reading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to analyze what happened in those pages and how Jack felt about it. Students then closely read “</a:t>
            </a:r>
            <a:r>
              <a:rPr lang="en-US" sz="1200" dirty="0">
                <a:solidFill>
                  <a:schemeClr val="dk1"/>
                </a:solidFill>
                <a:latin typeface="Calibri"/>
                <a:ea typeface="Calibri"/>
                <a:cs typeface="Calibri"/>
                <a:sym typeface="Calibri"/>
              </a:rPr>
              <a:t>d</a:t>
            </a:r>
            <a:r>
              <a:rPr lang="en" sz="1200" dirty="0">
                <a:solidFill>
                  <a:schemeClr val="dk1"/>
                </a:solidFill>
                <a:latin typeface="Calibri"/>
                <a:ea typeface="Calibri"/>
                <a:cs typeface="Calibri"/>
                <a:sym typeface="Calibri"/>
              </a:rPr>
              <a:t>og” by Valerie Worth (in the back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to identify characteristics of poetry and to determine a theme from details in the text. Students then summarize the poem in writing.</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Work Time B, students participate in their first Language Dive, which guides them through the meaning of three lines from “</a:t>
            </a:r>
            <a:r>
              <a:rPr lang="en-US" sz="1200" dirty="0">
                <a:solidFill>
                  <a:schemeClr val="dk1"/>
                </a:solidFill>
                <a:latin typeface="Calibri"/>
                <a:ea typeface="Calibri"/>
                <a:cs typeface="Calibri"/>
                <a:sym typeface="Calibri"/>
              </a:rPr>
              <a:t>d</a:t>
            </a:r>
            <a:r>
              <a:rPr lang="en" sz="1200" dirty="0">
                <a:solidFill>
                  <a:schemeClr val="dk1"/>
                </a:solidFill>
                <a:latin typeface="Calibri"/>
                <a:ea typeface="Calibri"/>
                <a:cs typeface="Calibri"/>
                <a:sym typeface="Calibri"/>
              </a:rPr>
              <a:t>og</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The conversation invites students to unpack complex syntax—or “academic phrases”—as a necessary component of building both literacy and habits of mind. A consistent Language Dive routine is critical </a:t>
            </a:r>
            <a:r>
              <a:rPr lang="en-US" sz="1200" dirty="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helping all students learn how to decipher compelling sentences and write their own. In addition, Language Dive conversations may hasten overall English language development for ELLs.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research reading that students complete for homework will help build both their vocabulary and knowledge pertaining to poetry and creative writing. By participating in this volume of reading over a span of time, students will develop a wide base of knowledge about the world and the words that help describe and make sense of it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621925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Shape 11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0" name="Shape 12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an intentional Think-Triad-Share, leaving adequate time for each student to think, ask the question, and share. Cold call students to share out: </a:t>
            </a:r>
            <a:r>
              <a:rPr lang="en" sz="1200" i="1" dirty="0">
                <a:solidFill>
                  <a:schemeClr val="dk1"/>
                </a:solidFill>
                <a:latin typeface="Calibri"/>
                <a:ea typeface="Calibri"/>
                <a:cs typeface="Calibri"/>
                <a:sym typeface="Calibri"/>
              </a:rPr>
              <a:t>“We are going to dig into the content of the poem more in a moment, but what do you notice straight away?”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in the second column of the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As you record, ask students to help you categorize their notices into the characteristics identified so far. Refer to </a:t>
            </a:r>
            <a:r>
              <a:rPr lang="en" sz="1200" b="1" dirty="0">
                <a:solidFill>
                  <a:schemeClr val="dk1"/>
                </a:solidFill>
                <a:latin typeface="Calibri"/>
                <a:ea typeface="Calibri"/>
                <a:cs typeface="Calibri"/>
                <a:sym typeface="Calibri"/>
              </a:rPr>
              <a:t>What Makes a Poem a Poem? anchor chart </a:t>
            </a:r>
            <a:r>
              <a:rPr lang="en" sz="1200" dirty="0">
                <a:solidFill>
                  <a:schemeClr val="dk1"/>
                </a:solidFill>
                <a:latin typeface="Calibri"/>
                <a:ea typeface="Calibri"/>
                <a:cs typeface="Calibri"/>
                <a:sym typeface="Calibri"/>
              </a:rPr>
              <a:t>(example, for teacher reference in the Module 1 Teacher Supporting Materials) 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“What is the same in the sentence from November 29 of Love That Dog as the poem ‘dog’? What is different?”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(Same: limp tongue, resting with chin between paws. Neither writer uses complete sentences. Different: Jack mentions that the color of his dog is yellow. Jack’s sentences are often run-ons; Valerie Worth’s are often fragments.) </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I Notice/I Wonder Note-catcher: “dog”</a:t>
            </a:r>
            <a:r>
              <a:rPr lang="en" sz="1200" dirty="0">
                <a:solidFill>
                  <a:schemeClr val="dk1"/>
                </a:solidFill>
                <a:latin typeface="Calibri"/>
                <a:ea typeface="Calibri"/>
                <a:cs typeface="Calibri"/>
                <a:sym typeface="Calibri"/>
              </a:rPr>
              <a:t> and allocate each triad a characteristic of poetry to focus on.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reread the poem “dog” and use a new protocol to share their notices and wonders in triads.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equal numbers of groups are working on each characteristic.</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56949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8" name="Shape 12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Classroom Protocols document for the full version of the Final Word protocol: </a:t>
            </a:r>
            <a:r>
              <a:rPr lang="en" sz="1200" u="sng" dirty="0">
                <a:solidFill>
                  <a:schemeClr val="hlink"/>
                </a:solidFill>
                <a:latin typeface="Calibri"/>
                <a:ea typeface="Calibri"/>
                <a:cs typeface="Calibri"/>
                <a:sym typeface="Calibri"/>
                <a:hlinkClick r:id="rId3"/>
              </a:rPr>
              <a:t>https://eleducation.org/resources/el-education-classroom-protocols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t>
            </a:r>
            <a:r>
              <a:rPr lang="en" sz="1200" b="0" dirty="0">
                <a:solidFill>
                  <a:schemeClr val="dk1"/>
                </a:solidFill>
                <a:latin typeface="Calibri"/>
                <a:ea typeface="Calibri"/>
                <a:cs typeface="Calibri"/>
                <a:sym typeface="Calibri"/>
              </a:rPr>
              <a:t>Directions for the Final Word Protocol </a:t>
            </a:r>
            <a:r>
              <a:rPr lang="en" sz="1200" dirty="0">
                <a:solidFill>
                  <a:schemeClr val="dk1"/>
                </a:solidFill>
                <a:latin typeface="Calibri"/>
                <a:ea typeface="Calibri"/>
                <a:cs typeface="Calibri"/>
                <a:sym typeface="Calibri"/>
              </a:rPr>
              <a:t>and invite students to follow along, reading silently in their heads as you read them aloud. Answer clarifying questions.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the protocol.</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10 minutes, refocus </a:t>
            </a:r>
            <a:r>
              <a:rPr lang="en-US" sz="1200" dirty="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whole group. Focus on one characteristic of poetry at a time and invite the students from those groups to present to the whole group. Balance “air time” when multiple groups have focused on the same characteristic. As groups share, capture their ideas on the </a:t>
            </a:r>
            <a:r>
              <a:rPr lang="en" sz="1200" b="1" dirty="0">
                <a:solidFill>
                  <a:schemeClr val="dk1"/>
                </a:solidFill>
                <a:latin typeface="Calibri"/>
                <a:ea typeface="Calibri"/>
                <a:cs typeface="Calibri"/>
                <a:sym typeface="Calibri"/>
              </a:rPr>
              <a:t>What Makes a Poem a Poem? anchor chart </a:t>
            </a:r>
            <a:r>
              <a:rPr lang="en" sz="1200" dirty="0">
                <a:solidFill>
                  <a:schemeClr val="dk1"/>
                </a:solidFill>
                <a:latin typeface="Calibri"/>
                <a:ea typeface="Calibri"/>
                <a:cs typeface="Calibri"/>
                <a:sym typeface="Calibri"/>
              </a:rPr>
              <a:t>in the same categories. Refer to </a:t>
            </a:r>
            <a:r>
              <a:rPr lang="en" sz="1200" b="1" dirty="0">
                <a:solidFill>
                  <a:schemeClr val="dk1"/>
                </a:solidFill>
                <a:latin typeface="Calibri"/>
                <a:ea typeface="Calibri"/>
                <a:cs typeface="Calibri"/>
                <a:sym typeface="Calibri"/>
              </a:rPr>
              <a:t>What Makes a Poem a Poem? anchor chart </a:t>
            </a:r>
            <a:r>
              <a:rPr lang="en" sz="1200" dirty="0">
                <a:solidFill>
                  <a:schemeClr val="dk1"/>
                </a:solidFill>
                <a:latin typeface="Calibri"/>
                <a:ea typeface="Calibri"/>
                <a:cs typeface="Calibri"/>
                <a:sym typeface="Calibri"/>
              </a:rPr>
              <a:t>(example, for teacher reference in Module 1 Teacher Supporting Materials) 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wonderings about the poem and record them on the board. If questions are about word or phrase meaning, help students identify the meaning before moving on. If questions cannot be answered from the content, explain that sometimes poems and stories leave us with questions intentionally because authors want us to keep thinking about their work.</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discussing in triad groups the poem noticings and wonderings.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participate in the Final Word protocol, play an audio version of the poem during the independent reading portion.</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9568766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Shape 13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5" name="Shape 13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Classroom Protocols document for the full version of the Thumb-o-meter protocol: </a:t>
            </a:r>
            <a:r>
              <a:rPr lang="en" sz="1200" u="sng" dirty="0">
                <a:solidFill>
                  <a:schemeClr val="hlink"/>
                </a:solidFill>
                <a:latin typeface="Calibri"/>
                <a:ea typeface="Calibri"/>
                <a:cs typeface="Calibri"/>
                <a:sym typeface="Calibri"/>
                <a:hlinkClick r:id="rId3"/>
              </a:rPr>
              <a:t>https://eleducation.org/resources/el-education-classroom-protocols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Thumb-O-Meter protocol to reflect on their progress toward the final learning target. Remind them that they used this protocol in Lesson 4 and review as necessary. Refer to the Classroom Protocols document for the full version of the protocol.</a:t>
            </a:r>
            <a:r>
              <a:rPr lang="en" sz="1200" u="sng" dirty="0">
                <a:solidFill>
                  <a:schemeClr val="hlink"/>
                </a:solidFill>
                <a:latin typeface="Calibri"/>
                <a:ea typeface="Calibri"/>
                <a:cs typeface="Calibri"/>
                <a:sym typeface="Calibri"/>
                <a:hlinkClick r:id="rId3"/>
              </a:rPr>
              <a:t>https://eleducation.org/resources/el-education-classroom-protocols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Thumb-O-Meter protocol using the first learning target.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Scan student responses to Thumb-O-Meter protocol and make note of students who may need more support with this moving forward.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reading comprehension: As students participate in the Final Word protocol, play an audio version of the poem during the independent reading portion.</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477067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3" name="Shape 14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part of the lesson is called a Language Dive. You can download supporting materials for the Dive at the following link: </a:t>
            </a:r>
            <a:r>
              <a:rPr lang="en" sz="1200" u="sng" dirty="0">
                <a:solidFill>
                  <a:schemeClr val="hlink"/>
                </a:solidFill>
                <a:latin typeface="Calibri"/>
                <a:ea typeface="Calibri"/>
                <a:cs typeface="Calibri"/>
                <a:sym typeface="Calibri"/>
                <a:hlinkClick r:id="rId3"/>
              </a:rPr>
              <a:t>http://curriculum.eleducation.org/curriculum/ela/grade-4/module-1/unit-1/lesson-6</a:t>
            </a:r>
            <a:r>
              <a:rPr lang="en" sz="1200" dirty="0">
                <a:solidFill>
                  <a:schemeClr val="dk1"/>
                </a:solidFill>
                <a:latin typeface="Calibri"/>
                <a:ea typeface="Calibri"/>
                <a:cs typeface="Calibri"/>
                <a:sym typeface="Calibri"/>
              </a:rPr>
              <a:t> Once you click the link, click </a:t>
            </a:r>
            <a:r>
              <a:rPr lang="en" sz="1200" b="0" u="sng" dirty="0">
                <a:solidFill>
                  <a:schemeClr val="dk1"/>
                </a:solidFill>
                <a:latin typeface="Calibri"/>
                <a:ea typeface="Calibri"/>
                <a:cs typeface="Calibri"/>
                <a:sym typeface="Calibri"/>
              </a:rPr>
              <a:t>Download Materials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 the page. Once you download the materials, use the Language Dive document to see the order for this section of the lesson. </a:t>
            </a:r>
            <a:endParaRPr sz="1200" dirty="0">
              <a:solidFill>
                <a:schemeClr val="dk1"/>
              </a:solidFill>
              <a:latin typeface="Calibri"/>
              <a:ea typeface="Calibri"/>
              <a:cs typeface="Calibri"/>
              <a:sym typeface="Calibri"/>
            </a:endParaRPr>
          </a:p>
          <a:p>
            <a:pPr marL="457200" marR="76200" lvl="0" indent="-304800"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Encourage rich conversation among students about the meaning of each of the </a:t>
            </a:r>
            <a:r>
              <a:rPr lang="en" sz="1200" b="0" dirty="0">
                <a:solidFill>
                  <a:schemeClr val="dk1"/>
                </a:solidFill>
                <a:latin typeface="Calibri"/>
                <a:ea typeface="Calibri"/>
                <a:cs typeface="Calibri"/>
                <a:sym typeface="Calibri"/>
              </a:rPr>
              <a:t>sentence strip chunks</a:t>
            </a:r>
            <a:r>
              <a:rPr lang="en" sz="1200" dirty="0">
                <a:solidFill>
                  <a:schemeClr val="dk1"/>
                </a:solidFill>
                <a:latin typeface="Calibri"/>
                <a:ea typeface="Calibri"/>
                <a:cs typeface="Calibri"/>
                <a:sym typeface="Calibri"/>
              </a:rPr>
              <a:t>, what the academic phrases within each chunk mean, and how they relate to the sentence and the text overall. Monitor and guide conversation with total participation techniques and Conversation Cues.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their first Grade 4 Language Dive. Display the term.</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you will give them time to think and discuss with a partner. Ask: </a:t>
            </a:r>
            <a:r>
              <a:rPr lang="en" sz="1200" i="1" dirty="0">
                <a:latin typeface="Calibri"/>
                <a:ea typeface="Calibri"/>
                <a:cs typeface="Calibri"/>
                <a:sym typeface="Calibri"/>
              </a:rPr>
              <a:t>“What do you think a Language Dive is?”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clarify the conversation by confirming what they mean. If necessary, prompt student responses with sentence frames: </a:t>
            </a:r>
            <a:r>
              <a:rPr lang="en" sz="1200" i="1" dirty="0">
                <a:solidFill>
                  <a:schemeClr val="dk1"/>
                </a:solidFill>
                <a:latin typeface="Calibri"/>
                <a:ea typeface="Calibri"/>
                <a:cs typeface="Calibri"/>
                <a:sym typeface="Calibri"/>
              </a:rPr>
              <a:t>“Yes, you’ve got it” or “No, sorry, that’s not what I mean. What I mean is _____.” </a:t>
            </a:r>
            <a:r>
              <a:rPr lang="en" sz="1200" i="0" dirty="0">
                <a:solidFill>
                  <a:schemeClr val="dk1"/>
                </a:solidFill>
                <a:latin typeface="Calibri"/>
                <a:ea typeface="Calibri"/>
                <a:cs typeface="Calibri"/>
                <a:sym typeface="Calibri"/>
              </a:rPr>
              <a:t>Ask:</a:t>
            </a:r>
            <a:r>
              <a:rPr lang="en" sz="1200" i="0" dirty="0">
                <a:latin typeface="Calibri"/>
                <a:ea typeface="Calibri"/>
                <a:cs typeface="Calibri"/>
                <a:sym typeface="Calibri"/>
              </a:rPr>
              <a:t> </a:t>
            </a:r>
            <a:r>
              <a:rPr lang="en" sz="1200" i="1" dirty="0">
                <a:latin typeface="Calibri"/>
                <a:ea typeface="Calibri"/>
                <a:cs typeface="Calibri"/>
                <a:sym typeface="Calibri"/>
              </a:rPr>
              <a:t>“So, do you mean _____?”</a:t>
            </a:r>
            <a:r>
              <a:rPr lang="en" sz="1200" dirty="0">
                <a:latin typeface="Calibri"/>
                <a:ea typeface="Calibri"/>
                <a:cs typeface="Calibri"/>
                <a:sym typeface="Calibri"/>
              </a:rPr>
              <a:t> </a:t>
            </a:r>
            <a:r>
              <a:rPr lang="en" sz="1200" b="1" dirty="0">
                <a:latin typeface="Calibri"/>
                <a:ea typeface="Calibri"/>
                <a:cs typeface="Calibri"/>
                <a:sym typeface="Calibri"/>
              </a:rPr>
              <a:t>(Responses will vary.)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about the first step in the Deconstruct stage: </a:t>
            </a:r>
            <a:r>
              <a:rPr lang="en" sz="1200" i="1" dirty="0">
                <a:latin typeface="Calibri"/>
                <a:ea typeface="Calibri"/>
                <a:cs typeface="Calibri"/>
                <a:sym typeface="Calibri"/>
              </a:rPr>
              <a:t>“When we do a Language Dive, first we read the sentence. We talk about what we think it means and how it might help us understand our focus question.”</a:t>
            </a:r>
            <a:endParaRPr sz="1200" i="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put their finger by the final three lines of “dog”: </a:t>
            </a:r>
            <a:r>
              <a:rPr lang="en" sz="1200" i="1" dirty="0">
                <a:solidFill>
                  <a:schemeClr val="dk1"/>
                </a:solidFill>
                <a:latin typeface="Calibri"/>
                <a:ea typeface="Calibri"/>
                <a:cs typeface="Calibri"/>
                <a:sym typeface="Calibri"/>
              </a:rPr>
              <a:t>sleeps / All afternoon / In his loose skin.</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sentence twice.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turns reading the lines aloud in their triads.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you will give them time to think and discuss with their partners. Ask: </a:t>
            </a:r>
            <a:r>
              <a:rPr lang="en" sz="1200" i="1" dirty="0">
                <a:latin typeface="Calibri"/>
                <a:ea typeface="Calibri"/>
                <a:cs typeface="Calibri"/>
                <a:sym typeface="Calibri"/>
              </a:rPr>
              <a:t>“What is the meaning of these lines?” </a:t>
            </a:r>
            <a:r>
              <a:rPr lang="en" sz="1200" b="1" dirty="0">
                <a:latin typeface="Calibri"/>
                <a:ea typeface="Calibri"/>
                <a:cs typeface="Calibri"/>
                <a:sym typeface="Calibri"/>
              </a:rPr>
              <a:t>(Responses will vary.) </a:t>
            </a:r>
            <a:r>
              <a:rPr lang="en" sz="1200" i="1" dirty="0">
                <a:latin typeface="Calibri"/>
                <a:ea typeface="Calibri"/>
                <a:cs typeface="Calibri"/>
                <a:sym typeface="Calibri"/>
              </a:rPr>
              <a:t>“How do these lines add to your understanding of the guiding question?”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inviting responses, display student ideas.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discussing with a partner.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endParaRPr dirty="0"/>
          </a:p>
        </p:txBody>
      </p:sp>
    </p:spTree>
    <p:extLst>
      <p:ext uri="{BB962C8B-B14F-4D97-AF65-F5344CB8AC3E}">
        <p14:creationId xmlns:p14="http://schemas.microsoft.com/office/powerpoint/2010/main" val="25536228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Shape 15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part of the lesson is called a Language Dive. You can download supporting materials for the Dive at the following link: </a:t>
            </a:r>
            <a:r>
              <a:rPr lang="en" sz="1200" u="sng" dirty="0">
                <a:solidFill>
                  <a:schemeClr val="hlink"/>
                </a:solidFill>
                <a:latin typeface="Calibri"/>
                <a:ea typeface="Calibri"/>
                <a:cs typeface="Calibri"/>
                <a:sym typeface="Calibri"/>
                <a:hlinkClick r:id="rId3"/>
              </a:rPr>
              <a:t>http://curriculum.eleducation.org/curriculum/ela/grade-4/module-1/unit-1/lesson-6</a:t>
            </a:r>
            <a:r>
              <a:rPr lang="en" sz="1200" dirty="0">
                <a:solidFill>
                  <a:schemeClr val="dk1"/>
                </a:solidFill>
                <a:latin typeface="Calibri"/>
                <a:ea typeface="Calibri"/>
                <a:cs typeface="Calibri"/>
                <a:sym typeface="Calibri"/>
              </a:rPr>
              <a:t> Once you click the link, click </a:t>
            </a:r>
            <a:r>
              <a:rPr lang="en" sz="1200" b="0" u="sng" dirty="0">
                <a:solidFill>
                  <a:schemeClr val="dk1"/>
                </a:solidFill>
                <a:latin typeface="Calibri"/>
                <a:ea typeface="Calibri"/>
                <a:cs typeface="Calibri"/>
                <a:sym typeface="Calibri"/>
              </a:rPr>
              <a:t>Download Materials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 the page. Once you download the materials, use the Language Dive document to see the order for this section of the lesson. </a:t>
            </a:r>
            <a:endParaRPr sz="1200" dirty="0">
              <a:solidFill>
                <a:schemeClr val="dk1"/>
              </a:solidFill>
              <a:latin typeface="Calibri"/>
              <a:ea typeface="Calibri"/>
              <a:cs typeface="Calibri"/>
              <a:sym typeface="Calibri"/>
            </a:endParaRPr>
          </a:p>
          <a:p>
            <a:pPr marL="457200" marR="76200" lvl="0" indent="-304800"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Encourage rich conversation among students about the meaning of each of the </a:t>
            </a:r>
            <a:r>
              <a:rPr lang="en" sz="1200" b="0" dirty="0">
                <a:solidFill>
                  <a:schemeClr val="dk1"/>
                </a:solidFill>
                <a:latin typeface="Calibri"/>
                <a:ea typeface="Calibri"/>
                <a:cs typeface="Calibri"/>
                <a:sym typeface="Calibri"/>
              </a:rPr>
              <a:t>sentence strip chunks</a:t>
            </a:r>
            <a:r>
              <a:rPr lang="en" sz="1200" dirty="0">
                <a:solidFill>
                  <a:schemeClr val="dk1"/>
                </a:solidFill>
                <a:latin typeface="Calibri"/>
                <a:ea typeface="Calibri"/>
                <a:cs typeface="Calibri"/>
                <a:sym typeface="Calibri"/>
              </a:rPr>
              <a:t>, what the academic phrases within each chunk mean, and how they relate to the sentence and the text overall. Monitor and guide conversation with total participation techniques and Conversation Cues.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dirty="0">
                <a:latin typeface="Calibri"/>
                <a:ea typeface="Calibri"/>
                <a:cs typeface="Calibri"/>
                <a:sym typeface="Calibri"/>
              </a:rPr>
              <a:t>“</a:t>
            </a:r>
            <a:r>
              <a:rPr lang="en" sz="1200" i="1" dirty="0">
                <a:latin typeface="Calibri"/>
                <a:ea typeface="Calibri"/>
                <a:cs typeface="Calibri"/>
                <a:sym typeface="Calibri"/>
              </a:rPr>
              <a:t>Next, we take the sentence apart, chunk by chunk. We figure out what each chunk means, and why it’s important. Let’s talk about the first chunk of this sentence.”</a:t>
            </a:r>
            <a:endParaRPr sz="1200" i="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read aloud the following sentence strip chunk: </a:t>
            </a:r>
            <a:r>
              <a:rPr lang="en" sz="1200" b="0" i="1" dirty="0">
                <a:solidFill>
                  <a:schemeClr val="dk1"/>
                </a:solidFill>
                <a:latin typeface="Calibri"/>
                <a:ea typeface="Calibri"/>
                <a:cs typeface="Calibri"/>
                <a:sym typeface="Calibri"/>
              </a:rPr>
              <a:t>sleeps</a:t>
            </a:r>
            <a:endParaRPr sz="1200" b="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latin typeface="Calibri"/>
                <a:ea typeface="Calibri"/>
                <a:cs typeface="Calibri"/>
                <a:sym typeface="Calibri"/>
              </a:rPr>
              <a:t>“Who are these lines about? What, in the poem, makes you think so?” </a:t>
            </a:r>
            <a:r>
              <a:rPr lang="en" sz="1200" b="1" dirty="0">
                <a:latin typeface="Calibri"/>
                <a:ea typeface="Calibri"/>
                <a:cs typeface="Calibri"/>
                <a:sym typeface="Calibri"/>
              </a:rPr>
              <a:t>(the dog. We know because this poem is about the dog, who is mentioned in the second line and in the title.)</a:t>
            </a:r>
            <a:r>
              <a:rPr lang="en" sz="1200" i="1" dirty="0">
                <a:latin typeface="Calibri"/>
                <a:ea typeface="Calibri"/>
                <a:cs typeface="Calibri"/>
                <a:sym typeface="Calibri"/>
              </a:rPr>
              <a:t> “What does the dog do?” </a:t>
            </a:r>
            <a:r>
              <a:rPr lang="en" sz="1200" b="1" dirty="0">
                <a:latin typeface="Calibri"/>
                <a:ea typeface="Calibri"/>
                <a:cs typeface="Calibri"/>
                <a:sym typeface="Calibri"/>
              </a:rPr>
              <a:t>(sleeps)</a:t>
            </a:r>
            <a:endParaRPr sz="1200" b="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about the movement &amp; acting out they were asked to do earlier in the lesson, and tell them that movement and acting out can help them figure out the meaning of sentences and chunks.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dirty="0">
                <a:latin typeface="Calibri"/>
                <a:ea typeface="Calibri"/>
                <a:cs typeface="Calibri"/>
                <a:sym typeface="Calibri"/>
              </a:rPr>
              <a:t>, </a:t>
            </a:r>
            <a:r>
              <a:rPr lang="en" sz="1200" i="1" dirty="0">
                <a:latin typeface="Calibri"/>
                <a:ea typeface="Calibri"/>
                <a:cs typeface="Calibri"/>
                <a:sym typeface="Calibri"/>
              </a:rPr>
              <a:t>“Can you show me how the dog sleeps?” </a:t>
            </a:r>
            <a:r>
              <a:rPr lang="en" sz="1200" b="1" dirty="0">
                <a:latin typeface="Calibri"/>
                <a:ea typeface="Calibri"/>
                <a:cs typeface="Calibri"/>
                <a:sym typeface="Calibri"/>
              </a:rPr>
              <a:t>(Look for students to mime sleeping with their head on their hands on their desk.)</a:t>
            </a:r>
            <a:endParaRPr sz="1200" b="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and display student ideas.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Moving on to the second chunk, display and read aloud the following chunk: </a:t>
            </a:r>
            <a:r>
              <a:rPr lang="en" sz="1200" b="0" i="1" dirty="0">
                <a:solidFill>
                  <a:schemeClr val="dk1"/>
                </a:solidFill>
                <a:latin typeface="Calibri"/>
                <a:ea typeface="Calibri"/>
                <a:cs typeface="Calibri"/>
                <a:sym typeface="Calibri"/>
              </a:rPr>
              <a:t>All afternoon</a:t>
            </a:r>
            <a:endParaRPr sz="1200" b="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sketching can help them figure out the meaning of sentences and chunks. Ask: </a:t>
            </a:r>
            <a:r>
              <a:rPr lang="en" sz="1200" i="1" dirty="0">
                <a:latin typeface="Calibri"/>
                <a:ea typeface="Calibri"/>
                <a:cs typeface="Calibri"/>
                <a:sym typeface="Calibri"/>
              </a:rPr>
              <a:t>“When does the dog sleep? Can you sketch a clock on your note-catcher that shows when the dog sleeps?” </a:t>
            </a:r>
            <a:r>
              <a:rPr lang="en" sz="1200" b="1" dirty="0">
                <a:latin typeface="Calibri"/>
                <a:ea typeface="Calibri"/>
                <a:cs typeface="Calibri"/>
                <a:sym typeface="Calibri"/>
              </a:rPr>
              <a:t>(for some time after 12 p.m. up until 6 p.m. Look for students to sketch a clock with the time just after 12 p.m. up until 6 p.m. shaded in. Students may disagree on precisely what hours make up afternoon.)</a:t>
            </a:r>
            <a:endParaRPr sz="1200" b="1" dirty="0">
              <a:latin typeface="Calibri"/>
              <a:ea typeface="Calibri"/>
              <a:cs typeface="Calibri"/>
              <a:sym typeface="Calibri"/>
            </a:endParaRPr>
          </a:p>
          <a:p>
            <a:pPr marL="457200" marR="76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and display student ideas.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Moving on to the third and last chunk,</a:t>
            </a:r>
            <a:r>
              <a:rPr lang="en" sz="1200" dirty="0">
                <a:solidFill>
                  <a:srgbClr val="CB0039"/>
                </a:solidFill>
                <a:latin typeface="Calibri"/>
                <a:ea typeface="Calibri"/>
                <a:cs typeface="Calibri"/>
                <a:sym typeface="Calibri"/>
              </a:rPr>
              <a:t> </a:t>
            </a:r>
            <a:r>
              <a:rPr lang="en" sz="1200" dirty="0">
                <a:solidFill>
                  <a:schemeClr val="dk1"/>
                </a:solidFill>
                <a:latin typeface="Calibri"/>
                <a:ea typeface="Calibri"/>
                <a:cs typeface="Calibri"/>
                <a:sym typeface="Calibri"/>
              </a:rPr>
              <a:t>display and read aloud the following chunk: </a:t>
            </a:r>
            <a:r>
              <a:rPr lang="en" sz="1200" b="0" i="1" dirty="0">
                <a:solidFill>
                  <a:schemeClr val="dk1"/>
                </a:solidFill>
                <a:latin typeface="Calibri"/>
                <a:ea typeface="Calibri"/>
                <a:cs typeface="Calibri"/>
                <a:sym typeface="Calibri"/>
              </a:rPr>
              <a:t>In his loose skin</a:t>
            </a:r>
            <a:endParaRPr sz="1200" b="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latin typeface="Calibri"/>
                <a:ea typeface="Calibri"/>
                <a:cs typeface="Calibri"/>
                <a:sym typeface="Calibri"/>
              </a:rPr>
              <a:t>“How does the dog sleep all afternoon? What does this chunk tell us?”</a:t>
            </a:r>
            <a:r>
              <a:rPr lang="en" sz="1200" b="1" dirty="0">
                <a:latin typeface="Calibri"/>
                <a:ea typeface="Calibri"/>
                <a:cs typeface="Calibri"/>
                <a:sym typeface="Calibri"/>
              </a:rPr>
              <a:t> (in his loose skin. This chunk tells us that the dog has the kind of skin that is bigger than his body, so it sags and wrinkles around him.)</a:t>
            </a:r>
            <a:endParaRPr sz="1200" b="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you will give them time to think and discuss with a partner. Ask: </a:t>
            </a:r>
            <a:r>
              <a:rPr lang="en" sz="1200" i="1" dirty="0">
                <a:solidFill>
                  <a:schemeClr val="dk1"/>
                </a:solidFill>
                <a:latin typeface="Calibri"/>
                <a:ea typeface="Calibri"/>
                <a:cs typeface="Calibri"/>
                <a:sym typeface="Calibri"/>
              </a:rPr>
              <a:t>“Place your finger on his. Can you figure out why Valerie Worth wrote the word his before loose? What, in the poem, makes you think so?” </a:t>
            </a:r>
            <a:r>
              <a:rPr lang="en" sz="1200" b="1" dirty="0">
                <a:solidFill>
                  <a:schemeClr val="dk1"/>
                </a:solidFill>
                <a:latin typeface="Calibri"/>
                <a:ea typeface="Calibri"/>
                <a:cs typeface="Calibri"/>
                <a:sym typeface="Calibri"/>
              </a:rPr>
              <a:t>(Worth wrote his to refer to the dog. We know this because the entire poem is about the dog. She uses his instead of the dog’s to be brief and avoid being repetitive. She uses his instead of her because the dog is male. The correct formula is pronoun + adjective + noun.)</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and display student ideas.</a:t>
            </a:r>
            <a:endParaRPr sz="1200" b="1"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discussing with a partner.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latin typeface="Calibri"/>
              <a:ea typeface="Calibri"/>
              <a:cs typeface="Calibri"/>
              <a:sym typeface="Calibri"/>
            </a:endParaRPr>
          </a:p>
        </p:txBody>
      </p:sp>
    </p:spTree>
    <p:extLst>
      <p:ext uri="{BB962C8B-B14F-4D97-AF65-F5344CB8AC3E}">
        <p14:creationId xmlns:p14="http://schemas.microsoft.com/office/powerpoint/2010/main" val="17671155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Shape 15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part of the lesson is called a Language Dive. You can download supporting materials for the Dive at the following link: </a:t>
            </a:r>
            <a:r>
              <a:rPr lang="en" sz="1200" u="sng" dirty="0">
                <a:solidFill>
                  <a:schemeClr val="hlink"/>
                </a:solidFill>
                <a:latin typeface="Calibri"/>
                <a:ea typeface="Calibri"/>
                <a:cs typeface="Calibri"/>
                <a:sym typeface="Calibri"/>
                <a:hlinkClick r:id="rId3"/>
              </a:rPr>
              <a:t>http://curriculum.eleducation.org/curriculum/ela/grade-4/module-1/unit-1/lesson-6</a:t>
            </a:r>
            <a:r>
              <a:rPr lang="en" sz="1200" dirty="0">
                <a:solidFill>
                  <a:schemeClr val="dk1"/>
                </a:solidFill>
                <a:latin typeface="Calibri"/>
                <a:ea typeface="Calibri"/>
                <a:cs typeface="Calibri"/>
                <a:sym typeface="Calibri"/>
              </a:rPr>
              <a:t> Once you click the link, click </a:t>
            </a:r>
            <a:r>
              <a:rPr lang="en" sz="1200" b="1" u="sng" dirty="0">
                <a:solidFill>
                  <a:schemeClr val="dk1"/>
                </a:solidFill>
                <a:latin typeface="Calibri"/>
                <a:ea typeface="Calibri"/>
                <a:cs typeface="Calibri"/>
                <a:sym typeface="Calibri"/>
              </a:rPr>
              <a:t>Download Materials</a:t>
            </a:r>
            <a:r>
              <a:rPr lang="en" sz="1200" dirty="0">
                <a:solidFill>
                  <a:schemeClr val="dk1"/>
                </a:solidFill>
                <a:latin typeface="Calibri"/>
                <a:ea typeface="Calibri"/>
                <a:cs typeface="Calibri"/>
                <a:sym typeface="Calibri"/>
              </a:rPr>
              <a:t> on the page. Once you download the materials, use the Language Dive document to see the order for this section of the lesson. </a:t>
            </a:r>
            <a:endParaRPr sz="1200" dirty="0">
              <a:solidFill>
                <a:schemeClr val="dk1"/>
              </a:solidFill>
              <a:latin typeface="Calibri"/>
              <a:ea typeface="Calibri"/>
              <a:cs typeface="Calibri"/>
              <a:sym typeface="Calibri"/>
            </a:endParaRPr>
          </a:p>
          <a:p>
            <a:pPr marL="457200" marR="76200" lvl="0" indent="-304800"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Encourage rich conversation among students about the meaning of each of the </a:t>
            </a:r>
            <a:r>
              <a:rPr lang="en" sz="1200" b="1" dirty="0">
                <a:solidFill>
                  <a:schemeClr val="dk1"/>
                </a:solidFill>
                <a:latin typeface="Calibri"/>
                <a:ea typeface="Calibri"/>
                <a:cs typeface="Calibri"/>
                <a:sym typeface="Calibri"/>
              </a:rPr>
              <a:t>sentence strip chunks</a:t>
            </a:r>
            <a:r>
              <a:rPr lang="en" sz="1200" dirty="0">
                <a:solidFill>
                  <a:schemeClr val="dk1"/>
                </a:solidFill>
                <a:latin typeface="Calibri"/>
                <a:ea typeface="Calibri"/>
                <a:cs typeface="Calibri"/>
                <a:sym typeface="Calibri"/>
              </a:rPr>
              <a:t>, what the academic phrases within each chunk mean, and how they relate to the sentence and the text overall. Monitor and guide conversation with total participation techniques and Conversation Cues.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now go from the Deconstruct to the Reconstruct stage. Say:</a:t>
            </a:r>
            <a:r>
              <a:rPr lang="en" sz="1200" dirty="0">
                <a:latin typeface="Calibri"/>
                <a:ea typeface="Calibri"/>
                <a:cs typeface="Calibri"/>
                <a:sym typeface="Calibri"/>
              </a:rPr>
              <a:t> </a:t>
            </a:r>
            <a:r>
              <a:rPr lang="en" sz="1200" i="1" dirty="0">
                <a:latin typeface="Calibri"/>
                <a:ea typeface="Calibri"/>
                <a:cs typeface="Calibri"/>
                <a:sym typeface="Calibri"/>
              </a:rPr>
              <a:t>“Now that you’ve played with the chunks, let’s put them all back together again into a sentence. And let’s see how playing with the chunks adds to our understanding of the meaning of the sentence and our guiding question. Let’s see how reconstructing helps us understand how English works.”</a:t>
            </a:r>
            <a:endParaRPr sz="1200" i="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all three lines on display: </a:t>
            </a:r>
            <a:r>
              <a:rPr lang="en" sz="1200" b="0" i="1" dirty="0">
                <a:solidFill>
                  <a:schemeClr val="dk1"/>
                </a:solidFill>
                <a:latin typeface="Calibri"/>
                <a:ea typeface="Calibri"/>
                <a:cs typeface="Calibri"/>
                <a:sym typeface="Calibri"/>
              </a:rPr>
              <a:t>sleeps / All afternoon / In his loose skin</a:t>
            </a:r>
            <a:r>
              <a:rPr lang="en" sz="1200" dirty="0">
                <a:solidFill>
                  <a:schemeClr val="dk1"/>
                </a:solidFill>
                <a:latin typeface="Calibri"/>
                <a:ea typeface="Calibri"/>
                <a:cs typeface="Calibri"/>
                <a:sym typeface="Calibri"/>
              </a:rPr>
              <a:t>. Tell students you will give them time to think and write and sketch. Ask: </a:t>
            </a:r>
            <a:r>
              <a:rPr lang="en" sz="1200" i="1" dirty="0">
                <a:latin typeface="Calibri"/>
                <a:ea typeface="Calibri"/>
                <a:cs typeface="Calibri"/>
                <a:sym typeface="Calibri"/>
              </a:rPr>
              <a:t>“Sketch how the dog sleeps all afternoon in his loose skin on your note-catcher. How does this imagery make you feel?”</a:t>
            </a:r>
            <a:r>
              <a:rPr lang="en" sz="1200" b="1" i="1" dirty="0">
                <a:latin typeface="Calibri"/>
                <a:ea typeface="Calibri"/>
                <a:cs typeface="Calibri"/>
                <a:sym typeface="Calibri"/>
              </a:rPr>
              <a:t> </a:t>
            </a:r>
            <a:r>
              <a:rPr lang="en" sz="1200" b="1" dirty="0">
                <a:latin typeface="Calibri"/>
                <a:ea typeface="Calibri"/>
                <a:cs typeface="Calibri"/>
                <a:sym typeface="Calibri"/>
              </a:rPr>
              <a:t>(Responses will vary, but may include: relaxed, lazy, without a schedule, envious because the dog has a good life. I wish I could sleep all afternoon.)</a:t>
            </a:r>
            <a:endParaRPr sz="1200" b="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you will give them time to think and discuss with their triad:</a:t>
            </a:r>
            <a:r>
              <a:rPr lang="en" sz="1200" dirty="0">
                <a:latin typeface="Calibri"/>
                <a:ea typeface="Calibri"/>
                <a:cs typeface="Calibri"/>
                <a:sym typeface="Calibri"/>
              </a:rPr>
              <a:t> </a:t>
            </a:r>
            <a:r>
              <a:rPr lang="en" sz="1200" i="1" dirty="0">
                <a:latin typeface="Calibri"/>
                <a:ea typeface="Calibri"/>
                <a:cs typeface="Calibri"/>
                <a:sym typeface="Calibri"/>
              </a:rPr>
              <a:t>“What other questions can we ask that will help us understand this sentence?”</a:t>
            </a:r>
            <a:r>
              <a:rPr lang="en" sz="1200" dirty="0">
                <a:latin typeface="Calibri"/>
                <a:ea typeface="Calibri"/>
                <a:cs typeface="Calibri"/>
                <a:sym typeface="Calibri"/>
              </a:rPr>
              <a:t> </a:t>
            </a:r>
            <a:r>
              <a:rPr lang="en" sz="1200" b="1" dirty="0">
                <a:latin typeface="Calibri"/>
                <a:ea typeface="Calibri"/>
                <a:cs typeface="Calibri"/>
                <a:sym typeface="Calibri"/>
              </a:rPr>
              <a:t>(Responses will vary.) </a:t>
            </a:r>
            <a:r>
              <a:rPr lang="en" sz="1200" i="1" dirty="0">
                <a:latin typeface="Calibri"/>
                <a:ea typeface="Calibri"/>
                <a:cs typeface="Calibri"/>
                <a:sym typeface="Calibri"/>
              </a:rPr>
              <a:t> “Now what do you think is the meaning of this sentence?”</a:t>
            </a:r>
            <a:r>
              <a:rPr lang="en" sz="1200" b="1" dirty="0">
                <a:latin typeface="Calibri"/>
                <a:ea typeface="Calibri"/>
                <a:cs typeface="Calibri"/>
                <a:sym typeface="Calibri"/>
              </a:rPr>
              <a:t> (Responses will vary.)</a:t>
            </a:r>
            <a:r>
              <a:rPr lang="en-US" sz="1200" b="1" dirty="0">
                <a:latin typeface="Calibri"/>
                <a:ea typeface="Calibri"/>
                <a:cs typeface="Calibri"/>
                <a:sym typeface="Calibri"/>
              </a:rPr>
              <a:t> </a:t>
            </a:r>
            <a:r>
              <a:rPr lang="en" sz="1200" b="1" dirty="0">
                <a:latin typeface="Calibri"/>
                <a:ea typeface="Calibri"/>
                <a:cs typeface="Calibri"/>
                <a:sym typeface="Calibri"/>
              </a:rPr>
              <a:t>“</a:t>
            </a:r>
            <a:r>
              <a:rPr lang="en" sz="1200" b="0" i="1" dirty="0">
                <a:latin typeface="Calibri"/>
                <a:ea typeface="Calibri"/>
                <a:cs typeface="Calibri"/>
                <a:sym typeface="Calibri"/>
              </a:rPr>
              <a:t>How does this Language Dive add to your understanding of the guiding question?”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and display student ideas.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you will give them time to think and discuss with their triad. Ask: </a:t>
            </a:r>
            <a:r>
              <a:rPr lang="en" sz="1200" i="1" dirty="0">
                <a:latin typeface="Calibri"/>
                <a:ea typeface="Calibri"/>
                <a:cs typeface="Calibri"/>
                <a:sym typeface="Calibri"/>
              </a:rPr>
              <a:t>“What if Valerie Worth wanted to write these three lines as prose in a regular story?” </a:t>
            </a:r>
            <a:r>
              <a:rPr lang="en" sz="1200" b="1" dirty="0">
                <a:latin typeface="Calibri"/>
                <a:ea typeface="Calibri"/>
                <a:cs typeface="Calibri"/>
                <a:sym typeface="Calibri"/>
              </a:rPr>
              <a:t>(She would have to add a subject, such as He, because there is only a predicate. Most English prose must have a subject with a predicate. She would have to use lowercase letters for All and In. She would have to write them all on one line, not three.) </a:t>
            </a:r>
            <a:r>
              <a:rPr lang="en" sz="1200" dirty="0">
                <a:solidFill>
                  <a:schemeClr val="dk1"/>
                </a:solidFill>
                <a:latin typeface="Calibri"/>
                <a:ea typeface="Calibri"/>
                <a:cs typeface="Calibri"/>
                <a:sym typeface="Calibri"/>
              </a:rPr>
              <a:t>If productive, cue students to clarify the conversation by confirming what they mean.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latin typeface="Calibri"/>
                <a:ea typeface="Calibri"/>
                <a:cs typeface="Calibri"/>
                <a:sym typeface="Calibri"/>
              </a:rPr>
              <a:t>“Write these lines as prose on your note-catcher.” </a:t>
            </a:r>
            <a:r>
              <a:rPr lang="en" sz="1200" b="1" dirty="0">
                <a:latin typeface="Calibri"/>
                <a:ea typeface="Calibri"/>
                <a:cs typeface="Calibri"/>
                <a:sym typeface="Calibri"/>
              </a:rPr>
              <a:t>(Responses will vary, but may include: The dog sleeps all afternoon in his loose skin.)</a:t>
            </a:r>
            <a:r>
              <a:rPr lang="en" sz="1200" i="1" dirty="0">
                <a:latin typeface="Calibri"/>
                <a:ea typeface="Calibri"/>
                <a:cs typeface="Calibri"/>
                <a:sym typeface="Calibri"/>
              </a:rPr>
              <a:t> “In the poetry version, underline the predicate in red. In your prose version, underline the subject in blue and the predicate in red.”</a:t>
            </a:r>
            <a:r>
              <a:rPr lang="en" sz="1200" b="1" dirty="0">
                <a:latin typeface="Calibri"/>
                <a:ea typeface="Calibri"/>
                <a:cs typeface="Calibri"/>
                <a:sym typeface="Calibri"/>
              </a:rPr>
              <a:t> (</a:t>
            </a:r>
            <a:r>
              <a:rPr lang="en" sz="1200" b="1" u="sng" dirty="0">
                <a:latin typeface="Calibri"/>
                <a:ea typeface="Calibri"/>
                <a:cs typeface="Calibri"/>
                <a:sym typeface="Calibri"/>
              </a:rPr>
              <a:t>sleeps / All afternoon / In his loose skin</a:t>
            </a:r>
            <a:r>
              <a:rPr lang="en" sz="1200" b="1" dirty="0">
                <a:latin typeface="Calibri"/>
                <a:ea typeface="Calibri"/>
                <a:cs typeface="Calibri"/>
                <a:sym typeface="Calibri"/>
              </a:rPr>
              <a:t>.  / </a:t>
            </a:r>
            <a:r>
              <a:rPr lang="en" sz="1200" b="1" u="sng" dirty="0">
                <a:latin typeface="Calibri"/>
                <a:ea typeface="Calibri"/>
                <a:cs typeface="Calibri"/>
                <a:sym typeface="Calibri"/>
              </a:rPr>
              <a:t>The lucky dog</a:t>
            </a:r>
            <a:r>
              <a:rPr lang="en" sz="1200" b="1" dirty="0">
                <a:latin typeface="Calibri"/>
                <a:ea typeface="Calibri"/>
                <a:cs typeface="Calibri"/>
                <a:sym typeface="Calibri"/>
              </a:rPr>
              <a:t> </a:t>
            </a:r>
            <a:r>
              <a:rPr lang="en" sz="1200" b="1" u="sng" dirty="0">
                <a:latin typeface="Calibri"/>
                <a:ea typeface="Calibri"/>
                <a:cs typeface="Calibri"/>
                <a:sym typeface="Calibri"/>
              </a:rPr>
              <a:t>sleeps all afternoon in his loose skin</a:t>
            </a:r>
            <a:r>
              <a:rPr lang="en" sz="1200" b="1" dirty="0">
                <a:latin typeface="Calibri"/>
                <a:ea typeface="Calibri"/>
                <a:cs typeface="Calibri"/>
                <a:sym typeface="Calibri"/>
              </a:rPr>
              <a:t>.) </a:t>
            </a:r>
            <a:r>
              <a:rPr lang="en" sz="1200" i="1" dirty="0">
                <a:latin typeface="Calibri"/>
                <a:ea typeface="Calibri"/>
                <a:cs typeface="Calibri"/>
                <a:sym typeface="Calibri"/>
              </a:rPr>
              <a:t>“How are the poetry version and your prose version similar? How are they different?” </a:t>
            </a:r>
            <a:r>
              <a:rPr lang="en" sz="1200" b="1" dirty="0">
                <a:latin typeface="Calibri"/>
                <a:ea typeface="Calibri"/>
                <a:cs typeface="Calibri"/>
                <a:sym typeface="Calibri"/>
              </a:rPr>
              <a:t>(Two similarities: They are about the same subject. Neither has rhyme or meter. Two differences: Mine has a subject and a predicate; the poem only has a predicate. Mine is all written on one line; the poem is written on three.)</a:t>
            </a:r>
            <a:r>
              <a:rPr lang="en" sz="1200" i="1" dirty="0">
                <a:latin typeface="Calibri"/>
                <a:ea typeface="Calibri"/>
                <a:cs typeface="Calibri"/>
                <a:sym typeface="Calibri"/>
              </a:rPr>
              <a:t> </a:t>
            </a:r>
            <a:r>
              <a:rPr lang="en" sz="1200" dirty="0">
                <a:solidFill>
                  <a:schemeClr val="dk1"/>
                </a:solidFill>
                <a:latin typeface="Calibri"/>
                <a:ea typeface="Calibri"/>
                <a:cs typeface="Calibri"/>
                <a:sym typeface="Calibri"/>
              </a:rPr>
              <a:t>If productive, cue students to expand the conversation by saying more: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and display student ideas, and invite students to complete the table on their note-catcher.</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responding in similar ways to what is in parenthesis within the Teacher Actions section.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0972576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part of the lesson is called a Language Dive. You can download supporting materials for the Dive at the following link: </a:t>
            </a:r>
            <a:r>
              <a:rPr lang="en" sz="1200" u="sng" dirty="0">
                <a:solidFill>
                  <a:schemeClr val="hlink"/>
                </a:solidFill>
                <a:latin typeface="Calibri"/>
                <a:ea typeface="Calibri"/>
                <a:cs typeface="Calibri"/>
                <a:sym typeface="Calibri"/>
                <a:hlinkClick r:id="rId3"/>
              </a:rPr>
              <a:t>http://curriculum.eleducation.org/curriculum/ela/grade-4/module-1/unit-1/lesson-6</a:t>
            </a:r>
            <a:r>
              <a:rPr lang="en" sz="1200" dirty="0">
                <a:solidFill>
                  <a:schemeClr val="dk1"/>
                </a:solidFill>
                <a:latin typeface="Calibri"/>
                <a:ea typeface="Calibri"/>
                <a:cs typeface="Calibri"/>
                <a:sym typeface="Calibri"/>
              </a:rPr>
              <a:t> Once you click the link, click </a:t>
            </a:r>
            <a:r>
              <a:rPr lang="en" sz="1200" b="0" u="sng" dirty="0">
                <a:solidFill>
                  <a:schemeClr val="dk1"/>
                </a:solidFill>
                <a:latin typeface="Calibri"/>
                <a:ea typeface="Calibri"/>
                <a:cs typeface="Calibri"/>
                <a:sym typeface="Calibri"/>
              </a:rPr>
              <a:t>Download Materials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 the page. Once you download the materials, use the Language Dive document to see the order for this section of the lesson. </a:t>
            </a:r>
            <a:endParaRPr sz="1200" dirty="0">
              <a:solidFill>
                <a:schemeClr val="dk1"/>
              </a:solidFill>
              <a:latin typeface="Calibri"/>
              <a:ea typeface="Calibri"/>
              <a:cs typeface="Calibri"/>
              <a:sym typeface="Calibri"/>
            </a:endParaRPr>
          </a:p>
          <a:p>
            <a:pPr marL="457200" marR="76200" lvl="0" indent="-304800"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Encourage rich conversation among students about the meaning of each of the </a:t>
            </a:r>
            <a:r>
              <a:rPr lang="en" sz="1200" b="0" dirty="0">
                <a:solidFill>
                  <a:schemeClr val="dk1"/>
                </a:solidFill>
                <a:latin typeface="Calibri"/>
                <a:ea typeface="Calibri"/>
                <a:cs typeface="Calibri"/>
                <a:sym typeface="Calibri"/>
              </a:rPr>
              <a:t>sentence strip chunks</a:t>
            </a:r>
            <a:r>
              <a:rPr lang="en" sz="1200" dirty="0">
                <a:solidFill>
                  <a:schemeClr val="dk1"/>
                </a:solidFill>
                <a:latin typeface="Calibri"/>
                <a:ea typeface="Calibri"/>
                <a:cs typeface="Calibri"/>
                <a:sym typeface="Calibri"/>
              </a:rPr>
              <a:t>, what the academic phrases within each chunk mean, and how they relate to the sentence and the text overall. Monitor and guide conversation with total participation techniques and Conversation Cues.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now go from the Reconstruct to the Practice stage: </a:t>
            </a:r>
            <a:r>
              <a:rPr lang="en" sz="1200" i="1" dirty="0">
                <a:latin typeface="Calibri"/>
                <a:ea typeface="Calibri"/>
                <a:cs typeface="Calibri"/>
                <a:sym typeface="Calibri"/>
              </a:rPr>
              <a:t>“You’ve played with the sentence and figured out the meaning and why it’s important to the guiding question. Now let’s start to use the language in the sentence for our own speaking and writing.”</a:t>
            </a:r>
            <a:endParaRPr sz="1200" i="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sentence frame: I sleep _____. (Subject + predicate.) Tell students you will give them time to think and discuss with their triad. Say: </a:t>
            </a:r>
            <a:r>
              <a:rPr lang="en" sz="1200" i="1" dirty="0">
                <a:latin typeface="Calibri"/>
                <a:ea typeface="Calibri"/>
                <a:cs typeface="Calibri"/>
                <a:sym typeface="Calibri"/>
              </a:rPr>
              <a:t>“This frame has a subject with a predicate. It is for prose and everyday speaking, and maybe for poetry. Use this frame to tell your triad how you sleep.” </a:t>
            </a:r>
            <a:r>
              <a:rPr lang="en" sz="1200" b="1" dirty="0">
                <a:latin typeface="Calibri"/>
                <a:ea typeface="Calibri"/>
                <a:cs typeface="Calibri"/>
                <a:sym typeface="Calibri"/>
              </a:rPr>
              <a:t>(Responses will vary.)</a:t>
            </a:r>
            <a:r>
              <a:rPr lang="en" sz="1200" i="1" dirty="0">
                <a:latin typeface="Calibri"/>
                <a:ea typeface="Calibri"/>
                <a:cs typeface="Calibri"/>
                <a:sym typeface="Calibri"/>
              </a:rPr>
              <a:t> </a:t>
            </a:r>
            <a:r>
              <a:rPr lang="en" sz="1200" dirty="0">
                <a:solidFill>
                  <a:schemeClr val="dk1"/>
                </a:solidFill>
                <a:latin typeface="Calibri"/>
                <a:ea typeface="Calibri"/>
                <a:cs typeface="Calibri"/>
                <a:sym typeface="Calibri"/>
              </a:rPr>
              <a:t>Write and display student ideas.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responding in similar ways to what is in parenthesis within the Teacher Actions section.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lang="en"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2098363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5" name="Shape 17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17-20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Individual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r>
              <a:rPr lang="en" sz="120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“Theme” box at the bottom of the </a:t>
            </a:r>
            <a:r>
              <a:rPr lang="en" sz="1200" b="1" dirty="0">
                <a:solidFill>
                  <a:schemeClr val="dk1"/>
                </a:solidFill>
                <a:latin typeface="Calibri"/>
                <a:ea typeface="Calibri"/>
                <a:cs typeface="Calibri"/>
                <a:sym typeface="Calibri"/>
              </a:rPr>
              <a:t>I Notice/I Wonder Note-catcher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“dog</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Remind them that a theme is a message or main idea relevant to the real world that the author wants you to take away. Remind students also that there may be more than one theme, and that different people can often interpret different themes in the same poem. Remind students that sometimes characteristics of poetry can give the reader a clue about the theme.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the difference between a theme and a subject. Example: The subject that the poet has written about is a dog lying under a tree, but the theme is what the author wants us to understand by reading about the dog lying under the tree.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their triad:</a:t>
            </a:r>
            <a:r>
              <a:rPr lang="en" sz="1200" i="1" dirty="0">
                <a:solidFill>
                  <a:schemeClr val="dk1"/>
                </a:solidFill>
                <a:latin typeface="Calibri"/>
                <a:ea typeface="Calibri"/>
                <a:cs typeface="Calibri"/>
                <a:sym typeface="Calibri"/>
              </a:rPr>
              <a:t>“What is a theme in this poem? Record it at the bottom of your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“Supporting Details” boxes on the </a:t>
            </a:r>
            <a:r>
              <a:rPr lang="en" sz="1200" b="1" dirty="0">
                <a:solidFill>
                  <a:schemeClr val="dk1"/>
                </a:solidFill>
                <a:latin typeface="Calibri"/>
                <a:ea typeface="Calibri"/>
                <a:cs typeface="Calibri"/>
                <a:sym typeface="Calibri"/>
              </a:rPr>
              <a:t>I Notice/I Wonder Note-catcher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“dog</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Remind students that </a:t>
            </a:r>
            <a:r>
              <a:rPr lang="en" sz="1200" i="1" dirty="0">
                <a:solidFill>
                  <a:schemeClr val="dk1"/>
                </a:solidFill>
                <a:latin typeface="Calibri"/>
                <a:ea typeface="Calibri"/>
                <a:cs typeface="Calibri"/>
                <a:sym typeface="Calibri"/>
              </a:rPr>
              <a:t>supporting details</a:t>
            </a:r>
            <a:r>
              <a:rPr lang="en" sz="1200" dirty="0">
                <a:solidFill>
                  <a:schemeClr val="dk1"/>
                </a:solidFill>
                <a:latin typeface="Calibri"/>
                <a:ea typeface="Calibri"/>
                <a:cs typeface="Calibri"/>
                <a:sym typeface="Calibri"/>
              </a:rPr>
              <a:t> help them to determine the theme and that the characteristics of poetry can sometimes help them determine supporting details.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triad to find at least two details in the poem that helped them identify the theme they have chosen, and to record them in the boxes.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out: </a:t>
            </a:r>
            <a:r>
              <a:rPr lang="en" sz="1200" i="1" dirty="0">
                <a:solidFill>
                  <a:schemeClr val="dk1"/>
                </a:solidFill>
                <a:latin typeface="Calibri"/>
                <a:ea typeface="Calibri"/>
                <a:cs typeface="Calibri"/>
                <a:sym typeface="Calibri"/>
              </a:rPr>
              <a:t>“What is a theme of this poem? What is a message or main idea the poet wants you to take away?” </a:t>
            </a:r>
            <a:r>
              <a:rPr lang="en" sz="1200" b="1" dirty="0">
                <a:solidFill>
                  <a:schemeClr val="dk1"/>
                </a:solidFill>
                <a:latin typeface="Calibri"/>
                <a:ea typeface="Calibri"/>
                <a:cs typeface="Calibri"/>
                <a:sym typeface="Calibri"/>
              </a:rPr>
              <a:t>(Dogs have a good, almost enviable, life.) </a:t>
            </a:r>
            <a:r>
              <a:rPr lang="en" sz="1200" i="1" dirty="0">
                <a:solidFill>
                  <a:schemeClr val="dk1"/>
                </a:solidFill>
                <a:latin typeface="Calibri"/>
                <a:ea typeface="Calibri"/>
                <a:cs typeface="Calibri"/>
                <a:sym typeface="Calibri"/>
              </a:rPr>
              <a:t>“What details support this?” </a:t>
            </a:r>
            <a:r>
              <a:rPr lang="en" sz="1200" b="1" dirty="0">
                <a:solidFill>
                  <a:schemeClr val="dk1"/>
                </a:solidFill>
                <a:latin typeface="Calibri"/>
                <a:ea typeface="Calibri"/>
                <a:cs typeface="Calibri"/>
                <a:sym typeface="Calibri"/>
              </a:rPr>
              <a:t>(The poet uses imagery such as “yawns, / Rests his long chin / Carefully between / Front paws,” which suggests the dog is very relaxed. The lack of rhyme or meter makes the poem feel very relaxed, as though Valerie Worth wants us to feel as relaxed as the dog.)</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summaries give us a brief idea of what a text is about so we can determine whether or not we want or need to read it. Focus students on the Criteria of an Effective Summary anchor chart and Invite students to spend 30 seconds each orally summarizing the poem to their triad.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summaries with the whole group. Refer to </a:t>
            </a:r>
            <a:r>
              <a:rPr lang="en" sz="1200" b="1" dirty="0">
                <a:solidFill>
                  <a:schemeClr val="dk1"/>
                </a:solidFill>
                <a:latin typeface="Calibri"/>
                <a:ea typeface="Calibri"/>
                <a:cs typeface="Calibri"/>
                <a:sym typeface="Calibri"/>
              </a:rPr>
              <a:t>I Notice/I Wonder Note-catcher: “dog”</a:t>
            </a:r>
            <a:r>
              <a:rPr lang="en" sz="1200" dirty="0">
                <a:solidFill>
                  <a:schemeClr val="dk1"/>
                </a:solidFill>
                <a:latin typeface="Calibri"/>
                <a:ea typeface="Calibri"/>
                <a:cs typeface="Calibri"/>
                <a:sym typeface="Calibri"/>
              </a:rPr>
              <a:t> (example, for teacher reference in Module 1 Teacher Supporting Materials). Model this if student summaries did not include the correct information.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refer to the </a:t>
            </a:r>
            <a:r>
              <a:rPr lang="en" sz="1200" b="1" dirty="0">
                <a:solidFill>
                  <a:schemeClr val="dk1"/>
                </a:solidFill>
                <a:latin typeface="Calibri"/>
                <a:ea typeface="Calibri"/>
                <a:cs typeface="Calibri"/>
                <a:sym typeface="Calibri"/>
              </a:rPr>
              <a:t>Criteria of an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Effective Summary anchor chart </a:t>
            </a:r>
            <a:r>
              <a:rPr lang="en" sz="1200" dirty="0">
                <a:solidFill>
                  <a:schemeClr val="dk1"/>
                </a:solidFill>
                <a:latin typeface="Calibri"/>
                <a:ea typeface="Calibri"/>
                <a:cs typeface="Calibri"/>
                <a:sym typeface="Calibri"/>
              </a:rPr>
              <a:t>and write their summary at the bottom of their note-catcher.</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students state their summary, listen for students to say something like: </a:t>
            </a:r>
            <a:r>
              <a:rPr lang="en" sz="1200" b="1" dirty="0">
                <a:solidFill>
                  <a:schemeClr val="dk1"/>
                </a:solidFill>
                <a:latin typeface="Calibri"/>
                <a:ea typeface="Calibri"/>
                <a:cs typeface="Calibri"/>
                <a:sym typeface="Calibri"/>
              </a:rPr>
              <a:t>“The poem ‘dog’ by Valerie Worth is about a dog lying under a maple tree. Valerie Worth seems to be telling us that the dog she is describing has a comfortable life. She uses imagery such as ‘yawns, / Rests his long chin / Carefully between / Front paws,” which suggests the dog is very relaxed. The lack of rhyme or meter makes the poem feel very relaxed, as though Valerie Worth wants us to feel as relaxed as the dog.” </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they struggle with adding supporting details, display one good detail and one weak or incorrect detail. Ask them to select the best supporting detail and discuss how they selected it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00627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Shape 18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Individual</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Additional support for families resources in Module 1 Supporting Materials document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homework with students.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 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questions to discuss at home.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Assist students in selecting some of the questions to discuss.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select one or more of the questions to discuss.</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44364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2" name="Shape 19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2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60 minutes</a:t>
            </a:r>
            <a:endParaRPr sz="1200" b="1">
              <a:solidFill>
                <a:schemeClr val="dk1"/>
              </a:solidFill>
              <a:latin typeface="Calibri"/>
              <a:ea typeface="Calibri"/>
              <a:cs typeface="Calibri"/>
              <a:sym typeface="Calibri"/>
            </a:endParaRPr>
          </a:p>
          <a:p>
            <a:pPr marL="0" lvl="0" indent="0" rtl="0">
              <a:lnSpc>
                <a:spcPct val="12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a:t>
            </a:r>
            <a:endParaRPr sz="1200" b="1">
              <a:solidFill>
                <a:schemeClr val="dk1"/>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a:t>
            </a:r>
            <a:r>
              <a:rPr lang="en" sz="1200">
                <a:solidFill>
                  <a:schemeClr val="dk1"/>
                </a:solidFill>
                <a:uFill>
                  <a:noFill/>
                </a:uFill>
                <a:latin typeface="Calibri"/>
                <a:ea typeface="Calibri"/>
                <a:cs typeface="Calibri"/>
                <a:sym typeface="Calibri"/>
                <a:hlinkClick r:id="rId3"/>
              </a:rPr>
              <a:t> </a:t>
            </a:r>
            <a:r>
              <a:rPr lang="en" sz="1200" u="sng">
                <a:solidFill>
                  <a:srgbClr val="0097A7"/>
                </a:solidFill>
                <a:latin typeface="Calibri"/>
                <a:ea typeface="Calibri"/>
                <a:cs typeface="Calibri"/>
                <a:sym typeface="Calibri"/>
                <a:hlinkClick r:id="rId3"/>
              </a:rPr>
              <a:t>http://curriculum.eleducation.org/sites/default/files/g4m1u1_all-block_072017.pdf</a:t>
            </a:r>
            <a:endParaRPr sz="1200" u="sng">
              <a:solidFill>
                <a:srgbClr val="0097A7"/>
              </a:solidFill>
              <a:latin typeface="Calibri"/>
              <a:ea typeface="Calibri"/>
              <a:cs typeface="Calibri"/>
              <a:sym typeface="Calibri"/>
              <a:hlinkClick r:id="rId3"/>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5964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 name="Shape 5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can be found and printed at: </a:t>
            </a:r>
            <a:r>
              <a:rPr lang="en" sz="1200" u="sng" dirty="0">
                <a:solidFill>
                  <a:schemeClr val="hlink"/>
                </a:solidFill>
                <a:latin typeface="Calibri"/>
                <a:ea typeface="Calibri"/>
                <a:cs typeface="Calibri"/>
                <a:sym typeface="Calibri"/>
                <a:hlinkClick r:id="rId3"/>
              </a:rPr>
              <a:t>http://curriculum.eleducation.org/curriculum/ela/grade-4/module-1/unit-1/lesson-6</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 Notice/I Wonder note-catcher: “</a:t>
            </a:r>
            <a:r>
              <a:rPr lang="en-US" sz="1200" b="1" dirty="0">
                <a:solidFill>
                  <a:schemeClr val="dk1"/>
                </a:solidFill>
                <a:latin typeface="Calibri"/>
                <a:ea typeface="Calibri"/>
                <a:cs typeface="Calibri"/>
                <a:sym typeface="Calibri"/>
              </a:rPr>
              <a:t>d</a:t>
            </a:r>
            <a:r>
              <a:rPr lang="en" sz="1200" b="1" dirty="0">
                <a:solidFill>
                  <a:schemeClr val="dk1"/>
                </a:solidFill>
                <a:latin typeface="Calibri"/>
                <a:ea typeface="Calibri"/>
                <a:cs typeface="Calibri"/>
                <a:sym typeface="Calibri"/>
              </a:rPr>
              <a:t>og”</a:t>
            </a:r>
            <a:r>
              <a:rPr lang="en" sz="1200" dirty="0">
                <a:solidFill>
                  <a:schemeClr val="dk1"/>
                </a:solidFill>
                <a:latin typeface="Calibri"/>
                <a:ea typeface="Calibri"/>
                <a:cs typeface="Calibri"/>
                <a:sym typeface="Calibri"/>
              </a:rPr>
              <a:t> for each student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Directions for Final Word Protocol for each triad of students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Happens and How Does Jack Feel About It? Anchor chart </a:t>
            </a:r>
            <a:r>
              <a:rPr lang="en" sz="1200" dirty="0">
                <a:solidFill>
                  <a:schemeClr val="dk1"/>
                </a:solidFill>
                <a:latin typeface="Calibri"/>
                <a:ea typeface="Calibri"/>
                <a:cs typeface="Calibri"/>
                <a:sym typeface="Calibri"/>
              </a:rPr>
              <a:t>(Begun in Lesson 2)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Makes a Poem a Poem? Anchor chart </a:t>
            </a:r>
            <a:r>
              <a:rPr lang="en" sz="1200" dirty="0">
                <a:solidFill>
                  <a:schemeClr val="dk1"/>
                </a:solidFill>
                <a:latin typeface="Calibri"/>
                <a:ea typeface="Calibri"/>
                <a:cs typeface="Calibri"/>
                <a:sym typeface="Calibri"/>
              </a:rPr>
              <a:t>(Begun in Lesson 3)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Criteria of an Effective Summary anchor chart </a:t>
            </a:r>
            <a:r>
              <a:rPr lang="en" sz="1200" dirty="0">
                <a:solidFill>
                  <a:schemeClr val="dk1"/>
                </a:solidFill>
                <a:latin typeface="Calibri"/>
                <a:ea typeface="Calibri"/>
                <a:cs typeface="Calibri"/>
                <a:sym typeface="Calibri"/>
              </a:rPr>
              <a:t>(Begun in Lesson 5)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group students into triads and allocate each triad a different journal entry to read in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Nov 9 (page 12), Nov 15 (page 13), Nov 14 (page 14), Nov 29 (pages 15–16), Dec 4 (page 17), and Dec 13 (pages 18–19). Allocate the longer excerpts</a:t>
            </a:r>
            <a:r>
              <a:rPr lang="en-US" sz="1200" dirty="0">
                <a:solidFill>
                  <a:schemeClr val="dk1"/>
                </a:solidFill>
                <a:latin typeface="Calibri"/>
                <a:ea typeface="Calibri"/>
                <a:cs typeface="Calibri"/>
                <a:sym typeface="Calibri"/>
              </a:rPr>
              <a:t> to </a:t>
            </a:r>
            <a:r>
              <a:rPr lang="en" sz="1200" dirty="0">
                <a:solidFill>
                  <a:schemeClr val="dk1"/>
                </a:solidFill>
                <a:latin typeface="Calibri"/>
                <a:ea typeface="Calibri"/>
                <a:cs typeface="Calibri"/>
                <a:sym typeface="Calibri"/>
              </a:rPr>
              <a:t>triads with two or more strong readers.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students with a Language Dive log inside a folder to track Language Dive sentences and structures and collate Language Dive note-catchers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77731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need to preview the poem “</a:t>
            </a:r>
            <a:r>
              <a:rPr lang="en-US" sz="1200" dirty="0">
                <a:solidFill>
                  <a:schemeClr val="dk1"/>
                </a:solidFill>
                <a:latin typeface="Calibri"/>
                <a:ea typeface="Calibri"/>
                <a:cs typeface="Calibri"/>
                <a:sym typeface="Calibri"/>
              </a:rPr>
              <a:t>d</a:t>
            </a:r>
            <a:r>
              <a:rPr lang="en" sz="1200" dirty="0">
                <a:solidFill>
                  <a:schemeClr val="dk1"/>
                </a:solidFill>
                <a:latin typeface="Calibri"/>
                <a:ea typeface="Calibri"/>
                <a:cs typeface="Calibri"/>
                <a:sym typeface="Calibri"/>
              </a:rPr>
              <a:t>og” and review the example anchor charts and note-catchers to determine what students need to understand from reading the poem.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Also, preview the Language Dive Guide and consider how to invite conversation among students to address the questions and goals suggested under each sentence strip chunk (see supporting materials). Select from the questions and goals provided to best meet your students’ needs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both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Final Word and Thumb-O-Meter protocols. Click the following link to view Final Word and Thumb-O-Meter protocols: </a:t>
            </a:r>
            <a:r>
              <a:rPr lang="en" sz="1200" u="sng" dirty="0">
                <a:solidFill>
                  <a:srgbClr val="0000FF"/>
                </a:solidFill>
                <a:latin typeface="Calibri"/>
                <a:ea typeface="Calibri"/>
                <a:cs typeface="Calibri"/>
                <a:sym typeface="Calibri"/>
                <a:hlinkClick r:id="rId3"/>
              </a:rPr>
              <a:t>http://curriculum.eleducation.org/curriculum/ela/grade-4/module-1/unit-1/lesson-6</a:t>
            </a:r>
            <a:endParaRPr sz="1200" dirty="0">
              <a:solidFill>
                <a:srgbClr val="0000FF"/>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 protocols can be found at this link: </a:t>
            </a:r>
            <a:r>
              <a:rPr lang="en" sz="1200" u="sng" dirty="0">
                <a:solidFill>
                  <a:srgbClr val="0000FF"/>
                </a:solidFill>
                <a:latin typeface="Calibri"/>
                <a:ea typeface="Calibri"/>
                <a:cs typeface="Calibri"/>
                <a:sym typeface="Calibri"/>
                <a:hlinkClick r:id="rId4"/>
              </a:rPr>
              <a:t>https://eleducation.org/resources/el-education-classroom-protocols</a:t>
            </a:r>
            <a:endParaRPr sz="1200" dirty="0">
              <a:solidFill>
                <a:srgbClr val="0000FF"/>
              </a:solidFill>
              <a:latin typeface="Calibri"/>
              <a:ea typeface="Calibri"/>
              <a:cs typeface="Calibri"/>
              <a:sym typeface="Calibri"/>
            </a:endParaRPr>
          </a:p>
        </p:txBody>
      </p:sp>
    </p:spTree>
    <p:extLst>
      <p:ext uri="{BB962C8B-B14F-4D97-AF65-F5344CB8AC3E}">
        <p14:creationId xmlns:p14="http://schemas.microsoft.com/office/powerpoint/2010/main" val="596988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 name="Shape 7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111926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6" name="Shape 7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through the agenda for today. Suggestion: Teacher</a:t>
            </a:r>
            <a:r>
              <a:rPr lang="en-US" sz="120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 read the slide to the class or call on a student to read the content of the slide to the class.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 along, reading the content on the slide.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dirty="0">
                <a:solidFill>
                  <a:schemeClr val="dk1"/>
                </a:solidFill>
                <a:latin typeface="Calibri"/>
                <a:ea typeface="Calibri"/>
                <a:cs typeface="Calibri"/>
                <a:sym typeface="Calibri"/>
              </a:rPr>
              <a:t>Support for Any Students Who Need It:</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0815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lesson plan does not include instructions for reviewing the targets. However, It is important to take a few minutes to read them aloud together and discuss the statements.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learning targets are also posted on the wall so students can access them throughout the lesson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equity sticks, select a student to read the posted targets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seen each of these targets before, but this time the pages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are different and the poem they will be analyzing is different.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Quickly review what</a:t>
            </a:r>
            <a:r>
              <a:rPr lang="en" sz="1200" i="1" dirty="0">
                <a:solidFill>
                  <a:schemeClr val="dk1"/>
                </a:solidFill>
                <a:latin typeface="Calibri"/>
                <a:ea typeface="Calibri"/>
                <a:cs typeface="Calibri"/>
                <a:sym typeface="Calibri"/>
              </a:rPr>
              <a:t> theme</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summarize</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characteristics</a:t>
            </a:r>
            <a:r>
              <a:rPr lang="en" sz="1200" dirty="0">
                <a:solidFill>
                  <a:schemeClr val="dk1"/>
                </a:solidFill>
                <a:latin typeface="Calibri"/>
                <a:ea typeface="Calibri"/>
                <a:cs typeface="Calibri"/>
                <a:sym typeface="Calibri"/>
              </a:rPr>
              <a:t> mean.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 as the Learning Targets are read aloud.</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to activate prior learning by reviewing how they used these targets in the last two lessons.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58594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1" name="Shape 9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6-10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Triad groups (group of 3 students)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beginning the instruction, you need to move students into triads and invite them to label themselves A, B, and C.</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copies of </a:t>
            </a:r>
            <a:r>
              <a:rPr lang="en" sz="1200" b="1"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and to turn to page 12.</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read aloud pages 12–19.</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pages 12–14. Focus students on the </a:t>
            </a: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 Invite students to turn and talk to their triad, and cold call students to share out: </a:t>
            </a:r>
            <a:r>
              <a:rPr lang="en" sz="1200" i="1" dirty="0">
                <a:solidFill>
                  <a:schemeClr val="dk1"/>
                </a:solidFill>
                <a:latin typeface="Calibri"/>
                <a:ea typeface="Calibri"/>
                <a:cs typeface="Calibri"/>
                <a:sym typeface="Calibri"/>
              </a:rPr>
              <a:t>“What happened on these pages?” </a:t>
            </a:r>
            <a:r>
              <a:rPr lang="en" sz="1200" b="1" dirty="0">
                <a:solidFill>
                  <a:schemeClr val="dk1"/>
                </a:solidFill>
                <a:latin typeface="Calibri"/>
                <a:ea typeface="Calibri"/>
                <a:cs typeface="Calibri"/>
                <a:sym typeface="Calibri"/>
              </a:rPr>
              <a:t>(Jack was asked to write a poem about a pet.) </a:t>
            </a:r>
            <a:r>
              <a:rPr lang="en" sz="1200" i="1" dirty="0">
                <a:solidFill>
                  <a:schemeClr val="dk1"/>
                </a:solidFill>
                <a:latin typeface="Calibri"/>
                <a:ea typeface="Calibri"/>
                <a:cs typeface="Calibri"/>
                <a:sym typeface="Calibri"/>
              </a:rPr>
              <a:t>“How did Jack feel about it?” </a:t>
            </a:r>
            <a:r>
              <a:rPr lang="en" sz="1200" b="1" dirty="0">
                <a:solidFill>
                  <a:schemeClr val="dk1"/>
                </a:solidFill>
                <a:latin typeface="Calibri"/>
                <a:ea typeface="Calibri"/>
                <a:cs typeface="Calibri"/>
                <a:sym typeface="Calibri"/>
              </a:rPr>
              <a:t>(He was upset because he doesn’t have a pet to write about, and he didn’t want to write about the pet he used to have.) </a:t>
            </a:r>
            <a:r>
              <a:rPr lang="en" sz="1200" i="1" dirty="0">
                <a:solidFill>
                  <a:schemeClr val="dk1"/>
                </a:solidFill>
                <a:latin typeface="Calibri"/>
                <a:ea typeface="Calibri"/>
                <a:cs typeface="Calibri"/>
                <a:sym typeface="Calibri"/>
              </a:rPr>
              <a:t>“How do you know he felt that way? What evidence of this can you find on those pages?” </a:t>
            </a:r>
            <a:r>
              <a:rPr lang="en" sz="1200" b="1" dirty="0">
                <a:solidFill>
                  <a:schemeClr val="dk1"/>
                </a:solidFill>
                <a:latin typeface="Calibri"/>
                <a:ea typeface="Calibri"/>
                <a:cs typeface="Calibri"/>
                <a:sym typeface="Calibri"/>
              </a:rPr>
              <a:t>(He writes, “I don’t have any pets so I can’t write about one” and he also writes, “Yes, I used to have a pet. I don’t want to write about it.”)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on the anchor chart. Refer to </a:t>
            </a:r>
            <a:r>
              <a:rPr lang="en" sz="1200" b="1" dirty="0">
                <a:solidFill>
                  <a:schemeClr val="dk1"/>
                </a:solidFill>
                <a:latin typeface="Calibri"/>
                <a:ea typeface="Calibri"/>
                <a:cs typeface="Calibri"/>
                <a:sym typeface="Calibri"/>
              </a:rPr>
              <a:t>What Happens and How Does Jack Feel about It? anchor chart </a:t>
            </a:r>
            <a:r>
              <a:rPr lang="en" sz="1200" dirty="0">
                <a:solidFill>
                  <a:schemeClr val="dk1"/>
                </a:solidFill>
                <a:latin typeface="Calibri"/>
                <a:ea typeface="Calibri"/>
                <a:cs typeface="Calibri"/>
                <a:sym typeface="Calibri"/>
              </a:rPr>
              <a:t>(example, for teacher reference in Module 1 Teacher Supporting Materials) as necessary.</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conversations in the triads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records in the anchor charts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 Who Needs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about the meaning of chunks from a key sentence of Love That Dog, pages 12–19. Write and display student responses next to the chunks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latin typeface="Calibri"/>
              <a:ea typeface="Calibri"/>
              <a:cs typeface="Calibri"/>
              <a:sym typeface="Calibri"/>
            </a:endParaRPr>
          </a:p>
        </p:txBody>
      </p:sp>
    </p:spTree>
    <p:extLst>
      <p:ext uri="{BB962C8B-B14F-4D97-AF65-F5344CB8AC3E}">
        <p14:creationId xmlns:p14="http://schemas.microsoft.com/office/powerpoint/2010/main" val="158119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2" name="Shape 10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6-10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Triad groups (group of 3 students)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beginning the instruction, you need to move students into triads and invite them to label themselves A, B, and C.</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pages 15–19 aloud. Focus students on the </a:t>
            </a: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 Invite students to turn and talk with their triad, and cold call students to share out: </a:t>
            </a:r>
            <a:r>
              <a:rPr lang="en" sz="1200" i="1" dirty="0">
                <a:solidFill>
                  <a:schemeClr val="dk1"/>
                </a:solidFill>
                <a:latin typeface="Calibri"/>
                <a:ea typeface="Calibri"/>
                <a:cs typeface="Calibri"/>
                <a:sym typeface="Calibri"/>
              </a:rPr>
              <a:t>“What happened on these pages?” </a:t>
            </a:r>
            <a:r>
              <a:rPr lang="en" sz="1200" b="1" dirty="0">
                <a:solidFill>
                  <a:schemeClr val="dk1"/>
                </a:solidFill>
                <a:latin typeface="Calibri"/>
                <a:ea typeface="Calibri"/>
                <a:cs typeface="Calibri"/>
                <a:sym typeface="Calibri"/>
              </a:rPr>
              <a:t>(Jack read small poems about animals and then the teacher typed it up and put it on the board.) </a:t>
            </a:r>
            <a:r>
              <a:rPr lang="en" sz="1200" i="1" dirty="0">
                <a:solidFill>
                  <a:schemeClr val="dk1"/>
                </a:solidFill>
                <a:latin typeface="Calibri"/>
                <a:ea typeface="Calibri"/>
                <a:cs typeface="Calibri"/>
                <a:sym typeface="Calibri"/>
              </a:rPr>
              <a:t>“How did Jack feel about it?” </a:t>
            </a:r>
            <a:r>
              <a:rPr lang="en" sz="1200" b="1" dirty="0">
                <a:solidFill>
                  <a:schemeClr val="dk1"/>
                </a:solidFill>
                <a:latin typeface="Calibri"/>
                <a:ea typeface="Calibri"/>
                <a:cs typeface="Calibri"/>
                <a:sym typeface="Calibri"/>
              </a:rPr>
              <a:t>(He liked the small poems and was proud to see his poem posted on the board.) </a:t>
            </a:r>
            <a:r>
              <a:rPr lang="en" sz="1200" i="1" dirty="0">
                <a:solidFill>
                  <a:schemeClr val="dk1"/>
                </a:solidFill>
                <a:latin typeface="Calibri"/>
                <a:ea typeface="Calibri"/>
                <a:cs typeface="Calibri"/>
                <a:sym typeface="Calibri"/>
              </a:rPr>
              <a:t>“How do you know he felt that way? What evidence of this can you find on those pages?” </a:t>
            </a:r>
            <a:r>
              <a:rPr lang="en" sz="1200" b="1" dirty="0">
                <a:solidFill>
                  <a:schemeClr val="dk1"/>
                </a:solidFill>
                <a:latin typeface="Calibri"/>
                <a:ea typeface="Calibri"/>
                <a:cs typeface="Calibri"/>
                <a:sym typeface="Calibri"/>
              </a:rPr>
              <a:t>(He writes, “I liked those small poems today” and “I guess it does look like a poem when you see it typed up like that.”)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on the anchor chart. Refer to What Happens and How Does Jack Feel about It? anchor chart (example, for teacher reference) as necessary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conversations in the triads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records in the anchor charts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about the meaning of chunks from a key sentence of Love That Dog, pages 12–19. Write and display student responses next to the chunks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997968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Shape 11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need to give each student a sheet of paper prior to this activity so they can use it for their sketch.</a:t>
            </a: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turn to the back of their copy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to find “Some of the poems used by Miss Stretchberry</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 The poem</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d</a:t>
            </a:r>
            <a:r>
              <a:rPr lang="en" sz="1200" dirty="0">
                <a:solidFill>
                  <a:schemeClr val="dk1"/>
                </a:solidFill>
                <a:latin typeface="Calibri"/>
                <a:ea typeface="Calibri"/>
                <a:cs typeface="Calibri"/>
                <a:sym typeface="Calibri"/>
              </a:rPr>
              <a:t>og” is the fourth of these poems. Tell students that it is by a poet named Valerie Worth, another famous American poet, this time a woman, who lived from 1933 to 1994.</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 model fluent reading, read “dog” </a:t>
            </a:r>
            <a:r>
              <a:rPr lang="en-US" sz="1200" dirty="0">
                <a:solidFill>
                  <a:schemeClr val="dk1"/>
                </a:solidFill>
                <a:latin typeface="Calibri"/>
                <a:ea typeface="Calibri"/>
                <a:cs typeface="Calibri"/>
                <a:sym typeface="Calibri"/>
              </a:rPr>
              <a:t>aloud </a:t>
            </a:r>
            <a:r>
              <a:rPr lang="en" sz="1200" dirty="0">
                <a:solidFill>
                  <a:schemeClr val="dk1"/>
                </a:solidFill>
                <a:latin typeface="Calibri"/>
                <a:ea typeface="Calibri"/>
                <a:cs typeface="Calibri"/>
                <a:sym typeface="Calibri"/>
              </a:rPr>
              <a:t>as students follow along, reading silently in their heads.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you are going to read the poem aloud again, and this time they should act out the poem as you say the lines, as though they are the dog.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you are going to read the poem for a final time. This time, you would like them to close their eyes to picture what they are hearing in their minds. Read the poem aloud again.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out: </a:t>
            </a:r>
            <a:r>
              <a:rPr lang="en" sz="1200" i="1" dirty="0">
                <a:solidFill>
                  <a:schemeClr val="dk1"/>
                </a:solidFill>
                <a:latin typeface="Calibri"/>
                <a:ea typeface="Calibri"/>
                <a:cs typeface="Calibri"/>
                <a:sym typeface="Calibri"/>
              </a:rPr>
              <a:t>“What is the gist of this poem? What is it mostly about?” </a:t>
            </a:r>
            <a:r>
              <a:rPr lang="en" sz="1200" b="1" dirty="0">
                <a:solidFill>
                  <a:schemeClr val="dk1"/>
                </a:solidFill>
                <a:latin typeface="Calibri"/>
                <a:ea typeface="Calibri"/>
                <a:cs typeface="Calibri"/>
                <a:sym typeface="Calibri"/>
              </a:rPr>
              <a:t>(a dog relaxing under a tree)</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paper</a:t>
            </a:r>
            <a:r>
              <a:rPr lang="en" sz="1200" dirty="0">
                <a:solidFill>
                  <a:schemeClr val="dk1"/>
                </a:solidFill>
                <a:latin typeface="Calibri"/>
                <a:ea typeface="Calibri"/>
                <a:cs typeface="Calibri"/>
                <a:sym typeface="Calibri"/>
              </a:rPr>
              <a:t> and invite students to sketch what they heard.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2 minutes, refocus students on the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and remind them of the characteristics of poetry they have discovered in the other poems so far. (next slide)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 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that students are following along as you read aloud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that students are acting out as you read the second time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that students are closing their eyes in order to picture what you read the third time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0302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0BA921F5-36F1-4B9C-9331-09B6A7C712A3}"/>
              </a:ext>
            </a:extLst>
          </p:cNvPr>
          <p:cNvPicPr>
            <a:picLocks noChangeAspect="1"/>
          </p:cNvPicPr>
          <p:nvPr userDrawn="1"/>
        </p:nvPicPr>
        <p:blipFill>
          <a:blip r:embed="rId13"/>
          <a:stretch>
            <a:fillRect/>
          </a:stretch>
        </p:blipFill>
        <p:spPr>
          <a:xfrm>
            <a:off x="8365808" y="4930382"/>
            <a:ext cx="762000" cy="142875"/>
          </a:xfrm>
          <a:prstGeom prst="rect">
            <a:avLst/>
          </a:prstGeom>
        </p:spPr>
      </p:pic>
      <p:pic>
        <p:nvPicPr>
          <p:cNvPr id="5" name="Picture 4">
            <a:extLst>
              <a:ext uri="{FF2B5EF4-FFF2-40B4-BE49-F238E27FC236}">
                <a16:creationId xmlns:a16="http://schemas.microsoft.com/office/drawing/2014/main" id="{6D1F7932-03E1-4275-8490-27BE0436F458}"/>
              </a:ext>
            </a:extLst>
          </p:cNvPr>
          <p:cNvPicPr>
            <a:picLocks noChangeAspect="1"/>
          </p:cNvPicPr>
          <p:nvPr userDrawn="1"/>
        </p:nvPicPr>
        <p:blipFill>
          <a:blip r:embed="rId14"/>
          <a:stretch>
            <a:fillRect/>
          </a:stretch>
        </p:blipFill>
        <p:spPr>
          <a:xfrm>
            <a:off x="4238964" y="4582487"/>
            <a:ext cx="666072" cy="555060"/>
          </a:xfrm>
          <a:prstGeom prst="rect">
            <a:avLst/>
          </a:prstGeom>
        </p:spPr>
      </p:pic>
      <p:pic>
        <p:nvPicPr>
          <p:cNvPr id="10" name="Picture 9">
            <a:extLst>
              <a:ext uri="{FF2B5EF4-FFF2-40B4-BE49-F238E27FC236}">
                <a16:creationId xmlns:a16="http://schemas.microsoft.com/office/drawing/2014/main" id="{6A69D5C7-8417-4B45-B19F-A490E9649EBB}"/>
              </a:ext>
            </a:extLst>
          </p:cNvPr>
          <p:cNvPicPr>
            <a:picLocks noChangeAspect="1"/>
          </p:cNvPicPr>
          <p:nvPr userDrawn="1"/>
        </p:nvPicPr>
        <p:blipFill>
          <a:blip r:embed="rId15"/>
          <a:stretch>
            <a:fillRect/>
          </a:stretch>
        </p:blipFill>
        <p:spPr>
          <a:xfrm>
            <a:off x="0" y="453193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a:t>
            </a:r>
            <a:r>
              <a:rPr lang="en"/>
              <a:t> 4</a:t>
            </a:r>
            <a:r>
              <a:rPr lang="en" sz="3400"/>
              <a:t>: Module </a:t>
            </a:r>
            <a:r>
              <a:rPr lang="en"/>
              <a:t>1</a:t>
            </a:r>
            <a:r>
              <a:rPr lang="en" sz="3400"/>
              <a:t>: Unit </a:t>
            </a:r>
            <a:r>
              <a:rPr lang="en"/>
              <a:t>1</a:t>
            </a:r>
            <a:r>
              <a:rPr lang="en" sz="3400"/>
              <a:t>: Lesson </a:t>
            </a:r>
            <a:r>
              <a:rPr lang="en"/>
              <a:t>6</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55" name="Shape 55"/>
          <p:cNvSpPr txBox="1">
            <a:spLocks noGrp="1"/>
          </p:cNvSpPr>
          <p:nvPr>
            <p:ph type="body" idx="1"/>
          </p:nvPr>
        </p:nvSpPr>
        <p:spPr>
          <a:xfrm>
            <a:off x="311700" y="1399775"/>
            <a:ext cx="8520600" cy="3524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60-75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Have students analyze what happened and how Jack felt about it.</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Read a poem titled, “dog” and identify characteristics of poetry within that poem</a:t>
            </a:r>
            <a:r>
              <a:rPr lang="en-US"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Determine a theme from details within a text</a:t>
            </a:r>
            <a:r>
              <a:rPr lang="en-US" sz="1600" dirty="0">
                <a:solidFill>
                  <a:schemeClr val="dk1"/>
                </a:solidFill>
              </a:rPr>
              <a:t>.</a:t>
            </a:r>
            <a:r>
              <a:rPr lang="en" sz="1600" dirty="0">
                <a:solidFill>
                  <a:schemeClr val="dk1"/>
                </a:solidFill>
              </a:rPr>
              <a:t> </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Summarize a poem in writing</a:t>
            </a:r>
            <a:r>
              <a:rPr lang="en-US" sz="1600" dirty="0">
                <a:solidFill>
                  <a:schemeClr val="dk1"/>
                </a:solidFill>
              </a:rPr>
              <a:t>.</a:t>
            </a:r>
            <a:r>
              <a:rPr lang="en" sz="1600" dirty="0">
                <a:solidFill>
                  <a:schemeClr val="dk1"/>
                </a:solidFill>
              </a:rPr>
              <a:t> </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108000"/>
              </a:lnSpc>
              <a:spcBef>
                <a:spcPts val="1000"/>
              </a:spcBef>
              <a:spcAft>
                <a:spcPts val="0"/>
              </a:spcAft>
              <a:buClr>
                <a:schemeClr val="dk1"/>
              </a:buClr>
              <a:buSzPts val="1600"/>
              <a:buFont typeface="Century Gothic"/>
              <a:buAutoNum type="arabicPeriod"/>
            </a:pPr>
            <a:r>
              <a:rPr lang="en" sz="1600" dirty="0">
                <a:solidFill>
                  <a:schemeClr val="dk1"/>
                </a:solidFill>
              </a:rPr>
              <a:t>I can determine the theme of “dog” from details in the text and summarize it.</a:t>
            </a:r>
            <a:endParaRPr sz="1600" dirty="0">
              <a:solidFill>
                <a:schemeClr val="dk1"/>
              </a:solidFill>
            </a:endParaRPr>
          </a:p>
          <a:p>
            <a:pPr marL="457200" lvl="0" indent="-330200" rtl="0">
              <a:lnSpc>
                <a:spcPct val="108000"/>
              </a:lnSpc>
              <a:spcBef>
                <a:spcPts val="0"/>
              </a:spcBef>
              <a:spcAft>
                <a:spcPts val="0"/>
              </a:spcAft>
              <a:buClr>
                <a:schemeClr val="dk1"/>
              </a:buClr>
              <a:buSzPts val="1600"/>
              <a:buFont typeface="Century Gothic"/>
              <a:buAutoNum type="arabicPeriod"/>
            </a:pPr>
            <a:r>
              <a:rPr lang="en" sz="1600" dirty="0">
                <a:solidFill>
                  <a:schemeClr val="dk1"/>
                </a:solidFill>
              </a:rPr>
              <a:t>I can identify the characteristics of poetry in “dog.”</a:t>
            </a:r>
            <a:r>
              <a:rPr lang="en" sz="1600" b="1" dirty="0">
                <a:solidFill>
                  <a:schemeClr val="dk1"/>
                </a:solidFill>
              </a:rPr>
              <a:t> </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Shape 12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Analyzing Poetry: “dog” </a:t>
            </a:r>
            <a:r>
              <a:rPr lang="en" sz="3000"/>
              <a:t>by Valerie Worth</a:t>
            </a:r>
            <a:endParaRPr sz="1800"/>
          </a:p>
        </p:txBody>
      </p:sp>
      <p:sp>
        <p:nvSpPr>
          <p:cNvPr id="123" name="Shape 123"/>
          <p:cNvSpPr txBox="1">
            <a:spLocks noGrp="1"/>
          </p:cNvSpPr>
          <p:nvPr>
            <p:ph type="body" idx="1"/>
          </p:nvPr>
        </p:nvSpPr>
        <p:spPr>
          <a:xfrm>
            <a:off x="311700" y="1262925"/>
            <a:ext cx="3831000" cy="3602700"/>
          </a:xfrm>
          <a:prstGeom prst="rect">
            <a:avLst/>
          </a:prstGeom>
        </p:spPr>
        <p:txBody>
          <a:bodyPr spcFirstLastPara="1" wrap="square" lIns="91425" tIns="91425" rIns="91425" bIns="91425" anchor="t" anchorCtr="0">
            <a:noAutofit/>
          </a:bodyPr>
          <a:lstStyle/>
          <a:p>
            <a:pPr marL="476250" lvl="0" rtl="0">
              <a:lnSpc>
                <a:spcPct val="90000"/>
              </a:lnSpc>
              <a:spcBef>
                <a:spcPts val="1000"/>
              </a:spcBef>
              <a:spcAft>
                <a:spcPts val="0"/>
              </a:spcAft>
              <a:buClr>
                <a:schemeClr val="dk1"/>
              </a:buClr>
              <a:buSzPts val="1500"/>
              <a:buFont typeface="+mj-lt"/>
              <a:buAutoNum type="arabicPeriod"/>
            </a:pPr>
            <a:r>
              <a:rPr lang="en" sz="1500" dirty="0">
                <a:solidFill>
                  <a:schemeClr val="dk1"/>
                </a:solidFill>
              </a:rPr>
              <a:t>Let’s refocus on the characteristics of a poem.</a:t>
            </a:r>
            <a:endParaRPr sz="1500" dirty="0">
              <a:solidFill>
                <a:schemeClr val="dk1"/>
              </a:solidFill>
            </a:endParaRPr>
          </a:p>
          <a:p>
            <a:pPr marL="457200" lvl="0" indent="0" rtl="0">
              <a:lnSpc>
                <a:spcPct val="90000"/>
              </a:lnSpc>
              <a:spcBef>
                <a:spcPts val="1000"/>
              </a:spcBef>
              <a:spcAft>
                <a:spcPts val="0"/>
              </a:spcAft>
              <a:buNone/>
            </a:pPr>
            <a:endParaRPr sz="1000" dirty="0">
              <a:solidFill>
                <a:schemeClr val="dk1"/>
              </a:solidFill>
            </a:endParaRPr>
          </a:p>
          <a:p>
            <a:pPr marL="476250" lvl="0" rtl="0">
              <a:lnSpc>
                <a:spcPct val="90000"/>
              </a:lnSpc>
              <a:spcBef>
                <a:spcPts val="1000"/>
              </a:spcBef>
              <a:spcAft>
                <a:spcPts val="0"/>
              </a:spcAft>
              <a:buClr>
                <a:schemeClr val="dk1"/>
              </a:buClr>
              <a:buSzPts val="1500"/>
              <a:buFont typeface="+mj-lt"/>
              <a:buAutoNum type="arabicPeriod" startAt="2"/>
            </a:pPr>
            <a:r>
              <a:rPr lang="en" sz="1500" dirty="0">
                <a:solidFill>
                  <a:schemeClr val="dk1"/>
                </a:solidFill>
              </a:rPr>
              <a:t>You will now get in your Triad groups.</a:t>
            </a:r>
            <a:endParaRPr sz="1500" dirty="0">
              <a:solidFill>
                <a:schemeClr val="dk1"/>
              </a:solidFill>
            </a:endParaRPr>
          </a:p>
          <a:p>
            <a:pPr marL="914400" lvl="1" indent="-330200" rtl="0">
              <a:lnSpc>
                <a:spcPct val="90000"/>
              </a:lnSpc>
              <a:spcBef>
                <a:spcPts val="0"/>
              </a:spcBef>
              <a:spcAft>
                <a:spcPts val="0"/>
              </a:spcAft>
              <a:buClr>
                <a:schemeClr val="dk1"/>
              </a:buClr>
              <a:buSzPts val="1600"/>
              <a:buAutoNum type="alphaLcPeriod"/>
            </a:pPr>
            <a:r>
              <a:rPr lang="en" sz="1600" dirty="0">
                <a:solidFill>
                  <a:schemeClr val="dk1"/>
                </a:solidFill>
              </a:rPr>
              <a:t>What did you notice? </a:t>
            </a:r>
            <a:endParaRPr sz="1600" dirty="0">
              <a:solidFill>
                <a:schemeClr val="dk1"/>
              </a:solidFill>
            </a:endParaRPr>
          </a:p>
          <a:p>
            <a:pPr marL="914400" lvl="0" indent="0" rtl="0">
              <a:lnSpc>
                <a:spcPct val="90000"/>
              </a:lnSpc>
              <a:spcBef>
                <a:spcPts val="1000"/>
              </a:spcBef>
              <a:spcAft>
                <a:spcPts val="0"/>
              </a:spcAft>
              <a:buNone/>
            </a:pPr>
            <a:endParaRPr sz="1000" dirty="0">
              <a:solidFill>
                <a:schemeClr val="dk1"/>
              </a:solidFill>
            </a:endParaRPr>
          </a:p>
          <a:p>
            <a:pPr marL="476250" lvl="0" rtl="0">
              <a:lnSpc>
                <a:spcPct val="90000"/>
              </a:lnSpc>
              <a:spcBef>
                <a:spcPts val="1000"/>
              </a:spcBef>
              <a:spcAft>
                <a:spcPts val="0"/>
              </a:spcAft>
              <a:buClr>
                <a:schemeClr val="dk1"/>
              </a:buClr>
              <a:buSzPts val="1500"/>
              <a:buFont typeface="+mj-lt"/>
              <a:buAutoNum type="arabicPeriod" startAt="3"/>
            </a:pPr>
            <a:r>
              <a:rPr lang="en" sz="1500" dirty="0">
                <a:solidFill>
                  <a:schemeClr val="dk1"/>
                </a:solidFill>
              </a:rPr>
              <a:t>Within your groups, you will use the I Notice/I Wonder note-catcher: “dog” to focus on the characteristic of poetry that your teacher assigns to you. </a:t>
            </a:r>
            <a:endParaRPr sz="1500" dirty="0">
              <a:solidFill>
                <a:schemeClr val="dk1"/>
              </a:solidFill>
            </a:endParaRPr>
          </a:p>
          <a:p>
            <a:pPr marL="3657600" lvl="0" indent="0" rtl="0">
              <a:lnSpc>
                <a:spcPct val="90000"/>
              </a:lnSpc>
              <a:spcBef>
                <a:spcPts val="1000"/>
              </a:spcBef>
              <a:spcAft>
                <a:spcPts val="0"/>
              </a:spcAft>
              <a:buNone/>
            </a:pPr>
            <a:endParaRPr sz="1500" dirty="0">
              <a:solidFill>
                <a:schemeClr val="dk1"/>
              </a:solidFill>
            </a:endParaRPr>
          </a:p>
        </p:txBody>
      </p:sp>
      <p:pic>
        <p:nvPicPr>
          <p:cNvPr id="124" name="Shape 124"/>
          <p:cNvPicPr preferRelativeResize="0"/>
          <p:nvPr/>
        </p:nvPicPr>
        <p:blipFill>
          <a:blip r:embed="rId3">
            <a:alphaModFix/>
          </a:blip>
          <a:stretch>
            <a:fillRect/>
          </a:stretch>
        </p:blipFill>
        <p:spPr>
          <a:xfrm>
            <a:off x="4299086" y="1556656"/>
            <a:ext cx="4533214" cy="2403361"/>
          </a:xfrm>
          <a:prstGeom prst="rect">
            <a:avLst/>
          </a:prstGeom>
          <a:noFill/>
          <a:ln>
            <a:noFill/>
          </a:ln>
        </p:spPr>
      </p:pic>
      <p:pic>
        <p:nvPicPr>
          <p:cNvPr id="6" name="Shape 96" descr="Head with Gears"/>
          <p:cNvPicPr preferRelativeResize="0"/>
          <p:nvPr/>
        </p:nvPicPr>
        <p:blipFill>
          <a:blip r:embed="rId4">
            <a:alphaModFix/>
          </a:blip>
          <a:stretch>
            <a:fillRect/>
          </a:stretch>
        </p:blipFill>
        <p:spPr>
          <a:xfrm>
            <a:off x="8222696" y="4339600"/>
            <a:ext cx="609604" cy="56236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132" name="Shape 132"/>
          <p:cNvPicPr preferRelativeResize="0"/>
          <p:nvPr/>
        </p:nvPicPr>
        <p:blipFill>
          <a:blip r:embed="rId3">
            <a:alphaModFix/>
          </a:blip>
          <a:stretch>
            <a:fillRect/>
          </a:stretch>
        </p:blipFill>
        <p:spPr>
          <a:xfrm>
            <a:off x="8031446" y="4354286"/>
            <a:ext cx="800854" cy="554768"/>
          </a:xfrm>
          <a:prstGeom prst="rect">
            <a:avLst/>
          </a:prstGeom>
          <a:noFill/>
          <a:ln>
            <a:noFill/>
          </a:ln>
        </p:spPr>
      </p:pic>
      <p:sp>
        <p:nvSpPr>
          <p:cNvPr id="130" name="Shape 130"/>
          <p:cNvSpPr txBox="1"/>
          <p:nvPr/>
        </p:nvSpPr>
        <p:spPr>
          <a:xfrm>
            <a:off x="311700" y="1016975"/>
            <a:ext cx="8520600" cy="4058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endParaRPr sz="1200" b="1" dirty="0">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600" b="1" dirty="0">
                <a:latin typeface="Century Gothic"/>
                <a:ea typeface="Century Gothic"/>
                <a:cs typeface="Century Gothic"/>
                <a:sym typeface="Century Gothic"/>
              </a:rPr>
              <a:t>Procedure</a:t>
            </a:r>
            <a:endParaRPr sz="1600" b="1" dirty="0">
              <a:latin typeface="Century Gothic"/>
              <a:ea typeface="Century Gothic"/>
              <a:cs typeface="Century Gothic"/>
              <a:sym typeface="Century Gothic"/>
            </a:endParaRPr>
          </a:p>
          <a:p>
            <a:pPr marL="457200" lvl="0" indent="-330200" rtl="0">
              <a:lnSpc>
                <a:spcPct val="115000"/>
              </a:lnSpc>
              <a:spcBef>
                <a:spcPts val="0"/>
              </a:spcBef>
              <a:spcAft>
                <a:spcPts val="0"/>
              </a:spcAft>
              <a:buClr>
                <a:schemeClr val="dk1"/>
              </a:buClr>
              <a:buSzPts val="1600"/>
              <a:buFont typeface="Century Gothic"/>
              <a:buAutoNum type="arabicPeriod"/>
            </a:pPr>
            <a:r>
              <a:rPr lang="en" sz="1600" dirty="0">
                <a:solidFill>
                  <a:schemeClr val="dk1"/>
                </a:solidFill>
                <a:latin typeface="Century Gothic"/>
                <a:ea typeface="Century Gothic"/>
                <a:cs typeface="Century Gothic"/>
                <a:sym typeface="Century Gothic"/>
              </a:rPr>
              <a:t>Choose a timekeeper.</a:t>
            </a:r>
            <a:endParaRPr sz="1600" dirty="0">
              <a:solidFill>
                <a:schemeClr val="dk1"/>
              </a:solidFill>
              <a:latin typeface="Century Gothic"/>
              <a:ea typeface="Century Gothic"/>
              <a:cs typeface="Century Gothic"/>
              <a:sym typeface="Century Gothic"/>
            </a:endParaRPr>
          </a:p>
          <a:p>
            <a:pPr marL="457200" lvl="0" indent="-330200" rtl="0">
              <a:lnSpc>
                <a:spcPct val="115000"/>
              </a:lnSpc>
              <a:spcBef>
                <a:spcPts val="0"/>
              </a:spcBef>
              <a:spcAft>
                <a:spcPts val="0"/>
              </a:spcAft>
              <a:buClr>
                <a:schemeClr val="dk1"/>
              </a:buClr>
              <a:buSzPts val="1600"/>
              <a:buFont typeface="Calibri"/>
              <a:buAutoNum type="arabicPeriod"/>
            </a:pPr>
            <a:r>
              <a:rPr lang="en" sz="1600" dirty="0">
                <a:solidFill>
                  <a:schemeClr val="dk1"/>
                </a:solidFill>
                <a:latin typeface="Century Gothic"/>
                <a:ea typeface="Century Gothic"/>
                <a:cs typeface="Century Gothic"/>
                <a:sym typeface="Century Gothic"/>
              </a:rPr>
              <a:t>Independently read the poem and record what you notice and wonder about the specific characteristic of poetry you have been allocated. (4 minutes)</a:t>
            </a:r>
            <a:endParaRPr sz="1600" dirty="0">
              <a:solidFill>
                <a:schemeClr val="dk1"/>
              </a:solidFill>
              <a:latin typeface="Century Gothic"/>
              <a:ea typeface="Century Gothic"/>
              <a:cs typeface="Century Gothic"/>
              <a:sym typeface="Century Gothic"/>
            </a:endParaRPr>
          </a:p>
          <a:p>
            <a:pPr marL="457200" lvl="0" indent="-330200" rtl="0">
              <a:lnSpc>
                <a:spcPct val="115000"/>
              </a:lnSpc>
              <a:spcBef>
                <a:spcPts val="0"/>
              </a:spcBef>
              <a:spcAft>
                <a:spcPts val="0"/>
              </a:spcAft>
              <a:buClr>
                <a:schemeClr val="dk1"/>
              </a:buClr>
              <a:buSzPts val="1600"/>
              <a:buFont typeface="Century Gothic"/>
              <a:buAutoNum type="arabicPeriod"/>
            </a:pPr>
            <a:r>
              <a:rPr lang="en" sz="1600" dirty="0">
                <a:solidFill>
                  <a:schemeClr val="dk1"/>
                </a:solidFill>
                <a:latin typeface="Century Gothic"/>
                <a:ea typeface="Century Gothic"/>
                <a:cs typeface="Century Gothic"/>
                <a:sym typeface="Century Gothic"/>
              </a:rPr>
              <a:t>Partner C will go first. Partner C will share one notice with the group. Refer the group back to the text.</a:t>
            </a:r>
            <a:endParaRPr sz="1600" dirty="0">
              <a:solidFill>
                <a:schemeClr val="dk1"/>
              </a:solidFill>
              <a:latin typeface="Century Gothic"/>
              <a:ea typeface="Century Gothic"/>
              <a:cs typeface="Century Gothic"/>
              <a:sym typeface="Century Gothic"/>
            </a:endParaRPr>
          </a:p>
          <a:p>
            <a:pPr marL="457200" lvl="0" indent="-330200" rtl="0">
              <a:lnSpc>
                <a:spcPct val="115000"/>
              </a:lnSpc>
              <a:spcBef>
                <a:spcPts val="0"/>
              </a:spcBef>
              <a:spcAft>
                <a:spcPts val="0"/>
              </a:spcAft>
              <a:buClr>
                <a:schemeClr val="dk1"/>
              </a:buClr>
              <a:buSzPts val="1600"/>
              <a:buFont typeface="Century Gothic"/>
              <a:buAutoNum type="arabicPeriod"/>
            </a:pPr>
            <a:r>
              <a:rPr lang="en" sz="1600" dirty="0">
                <a:solidFill>
                  <a:schemeClr val="dk1"/>
                </a:solidFill>
                <a:latin typeface="Century Gothic"/>
                <a:ea typeface="Century Gothic"/>
                <a:cs typeface="Century Gothic"/>
                <a:sym typeface="Century Gothic"/>
              </a:rPr>
              <a:t>Repeat step 3 with partner A, and then partner B.</a:t>
            </a:r>
            <a:endParaRPr sz="1600" dirty="0">
              <a:solidFill>
                <a:schemeClr val="dk1"/>
              </a:solidFill>
              <a:latin typeface="Century Gothic"/>
              <a:ea typeface="Century Gothic"/>
              <a:cs typeface="Century Gothic"/>
              <a:sym typeface="Century Gothic"/>
            </a:endParaRPr>
          </a:p>
          <a:p>
            <a:pPr marL="457200" lvl="0" indent="-330200" rtl="0">
              <a:lnSpc>
                <a:spcPct val="115000"/>
              </a:lnSpc>
              <a:spcBef>
                <a:spcPts val="0"/>
              </a:spcBef>
              <a:spcAft>
                <a:spcPts val="0"/>
              </a:spcAft>
              <a:buClr>
                <a:schemeClr val="dk1"/>
              </a:buClr>
              <a:buSzPts val="1600"/>
              <a:buFont typeface="Century Gothic"/>
              <a:buAutoNum type="arabicPeriod"/>
            </a:pPr>
            <a:r>
              <a:rPr lang="en" sz="1600" dirty="0">
                <a:solidFill>
                  <a:schemeClr val="dk1"/>
                </a:solidFill>
                <a:latin typeface="Century Gothic"/>
                <a:ea typeface="Century Gothic"/>
                <a:cs typeface="Century Gothic"/>
                <a:sym typeface="Century Gothic"/>
              </a:rPr>
              <a:t>Group members add to their note-catcher if necessary.</a:t>
            </a:r>
            <a:endParaRPr sz="1600" dirty="0">
              <a:solidFill>
                <a:schemeClr val="dk1"/>
              </a:solidFill>
              <a:latin typeface="Century Gothic"/>
              <a:ea typeface="Century Gothic"/>
              <a:cs typeface="Century Gothic"/>
              <a:sym typeface="Century Gothic"/>
            </a:endParaRPr>
          </a:p>
          <a:p>
            <a:pPr marL="457200" lvl="0" indent="-330200" rtl="0">
              <a:lnSpc>
                <a:spcPct val="115000"/>
              </a:lnSpc>
              <a:spcBef>
                <a:spcPts val="0"/>
              </a:spcBef>
              <a:spcAft>
                <a:spcPts val="0"/>
              </a:spcAft>
              <a:buClr>
                <a:schemeClr val="dk1"/>
              </a:buClr>
              <a:buSzPts val="1600"/>
              <a:buFont typeface="Century Gothic"/>
              <a:buAutoNum type="arabicPeriod"/>
            </a:pPr>
            <a:r>
              <a:rPr lang="en" sz="1600" dirty="0">
                <a:solidFill>
                  <a:schemeClr val="dk1"/>
                </a:solidFill>
                <a:latin typeface="Century Gothic"/>
                <a:ea typeface="Century Gothic"/>
                <a:cs typeface="Century Gothic"/>
                <a:sym typeface="Century Gothic"/>
              </a:rPr>
              <a:t>Continue cycling partner C, partner A, and partner B until all notices have been discussed. (3 minutes)</a:t>
            </a:r>
            <a:endParaRPr sz="1600" dirty="0">
              <a:solidFill>
                <a:schemeClr val="dk1"/>
              </a:solidFill>
              <a:latin typeface="Century Gothic"/>
              <a:ea typeface="Century Gothic"/>
              <a:cs typeface="Century Gothic"/>
              <a:sym typeface="Century Gothic"/>
            </a:endParaRPr>
          </a:p>
          <a:p>
            <a:pPr marL="457200" lvl="0" indent="-330200" rtl="0">
              <a:lnSpc>
                <a:spcPct val="115000"/>
              </a:lnSpc>
              <a:spcBef>
                <a:spcPts val="0"/>
              </a:spcBef>
              <a:spcAft>
                <a:spcPts val="0"/>
              </a:spcAft>
              <a:buClr>
                <a:schemeClr val="dk1"/>
              </a:buClr>
              <a:buSzPts val="1600"/>
              <a:buFont typeface="Century Gothic"/>
              <a:buAutoNum type="arabicPeriod"/>
            </a:pPr>
            <a:r>
              <a:rPr lang="en" sz="1600" dirty="0">
                <a:solidFill>
                  <a:schemeClr val="dk1"/>
                </a:solidFill>
                <a:latin typeface="Century Gothic"/>
                <a:ea typeface="Century Gothic"/>
                <a:cs typeface="Century Gothic"/>
                <a:sym typeface="Century Gothic"/>
              </a:rPr>
              <a:t>Repeat steps 3–6 with wonders. (3 minutes)</a:t>
            </a:r>
            <a:endParaRPr sz="1600" dirty="0">
              <a:solidFill>
                <a:schemeClr val="dk1"/>
              </a:solidFill>
              <a:latin typeface="Century Gothic"/>
              <a:ea typeface="Century Gothic"/>
              <a:cs typeface="Century Gothic"/>
              <a:sym typeface="Century Gothic"/>
            </a:endParaRPr>
          </a:p>
          <a:p>
            <a:pPr marL="457200" lvl="0" indent="-330200" rtl="0">
              <a:lnSpc>
                <a:spcPct val="115000"/>
              </a:lnSpc>
              <a:spcBef>
                <a:spcPts val="0"/>
              </a:spcBef>
              <a:spcAft>
                <a:spcPts val="0"/>
              </a:spcAft>
              <a:buClr>
                <a:schemeClr val="dk1"/>
              </a:buClr>
              <a:buSzPts val="1600"/>
              <a:buFont typeface="Century Gothic"/>
              <a:buAutoNum type="arabicPeriod"/>
            </a:pPr>
            <a:r>
              <a:rPr lang="en" sz="1600" dirty="0">
                <a:solidFill>
                  <a:schemeClr val="dk1"/>
                </a:solidFill>
                <a:latin typeface="Century Gothic"/>
                <a:ea typeface="Century Gothic"/>
                <a:cs typeface="Century Gothic"/>
                <a:sym typeface="Century Gothic"/>
              </a:rPr>
              <a:t>Choose someone from your triad to present your ideas to the whole group.</a:t>
            </a:r>
            <a:endParaRPr sz="1600" b="1" dirty="0">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latin typeface="Century Gothic"/>
              <a:ea typeface="Century Gothic"/>
              <a:cs typeface="Century Gothic"/>
              <a:sym typeface="Century Gothic"/>
            </a:endParaRPr>
          </a:p>
        </p:txBody>
      </p:sp>
      <p:sp>
        <p:nvSpPr>
          <p:cNvPr id="131" name="Shape 131"/>
          <p:cNvSpPr txBox="1">
            <a:spLocks noGrp="1"/>
          </p:cNvSpPr>
          <p:nvPr>
            <p:ph type="title"/>
          </p:nvPr>
        </p:nvSpPr>
        <p:spPr>
          <a:xfrm>
            <a:off x="311700" y="334175"/>
            <a:ext cx="8520600" cy="448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Final Word Protocol </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Shape 137"/>
          <p:cNvSpPr txBox="1"/>
          <p:nvPr/>
        </p:nvSpPr>
        <p:spPr>
          <a:xfrm>
            <a:off x="311700" y="1016975"/>
            <a:ext cx="8520600" cy="4058100"/>
          </a:xfrm>
          <a:prstGeom prst="rect">
            <a:avLst/>
          </a:prstGeom>
          <a:noFill/>
          <a:ln>
            <a:noFill/>
          </a:ln>
        </p:spPr>
        <p:txBody>
          <a:bodyPr spcFirstLastPara="1" wrap="square" lIns="91425" tIns="45700" rIns="91425" bIns="45700" anchor="t" anchorCtr="0">
            <a:noAutofit/>
          </a:bodyPr>
          <a:lstStyle/>
          <a:p>
            <a:pPr marL="457200" lvl="0" indent="0" rtl="0">
              <a:spcBef>
                <a:spcPts val="0"/>
              </a:spcBef>
              <a:spcAft>
                <a:spcPts val="0"/>
              </a:spcAft>
              <a:buNone/>
            </a:pPr>
            <a:endParaRPr sz="2400">
              <a:solidFill>
                <a:schemeClr val="dk1"/>
              </a:solidFill>
            </a:endParaRPr>
          </a:p>
          <a:p>
            <a:pPr marL="457200" lvl="0" indent="0" rtl="0">
              <a:spcBef>
                <a:spcPts val="0"/>
              </a:spcBef>
              <a:spcAft>
                <a:spcPts val="0"/>
              </a:spcAft>
              <a:buNone/>
            </a:pPr>
            <a:endParaRPr sz="2400">
              <a:solidFill>
                <a:schemeClr val="dk1"/>
              </a:solidFill>
            </a:endParaRPr>
          </a:p>
          <a:p>
            <a:pPr marL="457200" lvl="0" indent="0" rtl="0">
              <a:spcBef>
                <a:spcPts val="0"/>
              </a:spcBef>
              <a:spcAft>
                <a:spcPts val="0"/>
              </a:spcAft>
              <a:buClr>
                <a:schemeClr val="dk1"/>
              </a:buClr>
              <a:buSzPts val="1100"/>
              <a:buFont typeface="Arial"/>
              <a:buNone/>
            </a:pPr>
            <a:r>
              <a:rPr lang="en" sz="2400">
                <a:solidFill>
                  <a:schemeClr val="dk1"/>
                </a:solidFill>
              </a:rPr>
              <a:t>I</a:t>
            </a:r>
            <a:r>
              <a:rPr lang="en" sz="2400">
                <a:solidFill>
                  <a:schemeClr val="dk1"/>
                </a:solidFill>
                <a:latin typeface="Century Gothic"/>
                <a:ea typeface="Century Gothic"/>
                <a:cs typeface="Century Gothic"/>
                <a:sym typeface="Century Gothic"/>
              </a:rPr>
              <a:t> can determine the theme of “dog” from details in the text and summarize it. </a:t>
            </a:r>
            <a:endParaRPr sz="1200" b="1">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a:latin typeface="Century Gothic"/>
              <a:ea typeface="Century Gothic"/>
              <a:cs typeface="Century Gothic"/>
              <a:sym typeface="Century Gothic"/>
            </a:endParaRPr>
          </a:p>
        </p:txBody>
      </p:sp>
      <p:sp>
        <p:nvSpPr>
          <p:cNvPr id="138" name="Shape 138"/>
          <p:cNvSpPr txBox="1">
            <a:spLocks noGrp="1"/>
          </p:cNvSpPr>
          <p:nvPr>
            <p:ph type="title"/>
          </p:nvPr>
        </p:nvSpPr>
        <p:spPr>
          <a:xfrm>
            <a:off x="311700" y="334175"/>
            <a:ext cx="8520600" cy="448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How are you doing? </a:t>
            </a:r>
            <a:endParaRPr dirty="0"/>
          </a:p>
        </p:txBody>
      </p:sp>
      <p:pic>
        <p:nvPicPr>
          <p:cNvPr id="139" name="Shape 139"/>
          <p:cNvPicPr preferRelativeResize="0"/>
          <p:nvPr/>
        </p:nvPicPr>
        <p:blipFill>
          <a:blip r:embed="rId3">
            <a:alphaModFix/>
          </a:blip>
          <a:stretch>
            <a:fillRect/>
          </a:stretch>
        </p:blipFill>
        <p:spPr>
          <a:xfrm>
            <a:off x="7581251" y="4452258"/>
            <a:ext cx="487604" cy="487845"/>
          </a:xfrm>
          <a:prstGeom prst="rect">
            <a:avLst/>
          </a:prstGeom>
          <a:noFill/>
          <a:ln>
            <a:noFill/>
          </a:ln>
        </p:spPr>
      </p:pic>
      <p:pic>
        <p:nvPicPr>
          <p:cNvPr id="140" name="Shape 140"/>
          <p:cNvPicPr preferRelativeResize="0"/>
          <p:nvPr/>
        </p:nvPicPr>
        <p:blipFill>
          <a:blip r:embed="rId4">
            <a:alphaModFix/>
          </a:blip>
          <a:stretch>
            <a:fillRect/>
          </a:stretch>
        </p:blipFill>
        <p:spPr>
          <a:xfrm>
            <a:off x="8068855" y="4474030"/>
            <a:ext cx="763445" cy="48784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Shape 1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dive into language!</a:t>
            </a:r>
            <a:endParaRPr dirty="0"/>
          </a:p>
        </p:txBody>
      </p:sp>
      <p:sp>
        <p:nvSpPr>
          <p:cNvPr id="146" name="Shape 146"/>
          <p:cNvSpPr txBox="1">
            <a:spLocks noGrp="1"/>
          </p:cNvSpPr>
          <p:nvPr>
            <p:ph type="body" idx="1"/>
          </p:nvPr>
        </p:nvSpPr>
        <p:spPr>
          <a:xfrm>
            <a:off x="311700" y="1148400"/>
            <a:ext cx="8520600" cy="3995100"/>
          </a:xfrm>
          <a:prstGeom prst="rect">
            <a:avLst/>
          </a:prstGeom>
        </p:spPr>
        <p:txBody>
          <a:bodyPr spcFirstLastPara="1" wrap="square" lIns="91425" tIns="91425" rIns="91425" bIns="91425" anchor="t" anchorCtr="0">
            <a:noAutofit/>
          </a:bodyPr>
          <a:lstStyle/>
          <a:p>
            <a:pPr marL="3733800" lvl="0" indent="-457200" rtl="0">
              <a:lnSpc>
                <a:spcPct val="100000"/>
              </a:lnSpc>
              <a:spcBef>
                <a:spcPts val="0"/>
              </a:spcBef>
              <a:spcAft>
                <a:spcPts val="0"/>
              </a:spcAft>
              <a:buSzPts val="2400"/>
              <a:buFont typeface="+mj-lt"/>
              <a:buAutoNum type="arabicPeriod"/>
            </a:pPr>
            <a:r>
              <a:rPr lang="en" sz="2400" dirty="0"/>
              <a:t>In your triad groups, discuss what you think a Language Dive may be. </a:t>
            </a:r>
          </a:p>
          <a:p>
            <a:pPr marL="3733800" lvl="0" indent="-457200" rtl="0">
              <a:lnSpc>
                <a:spcPct val="100000"/>
              </a:lnSpc>
              <a:spcBef>
                <a:spcPts val="0"/>
              </a:spcBef>
              <a:spcAft>
                <a:spcPts val="0"/>
              </a:spcAft>
              <a:buSzPts val="2400"/>
              <a:buFont typeface="+mj-lt"/>
              <a:buAutoNum type="arabicPeriod"/>
            </a:pPr>
            <a:r>
              <a:rPr lang="en" sz="2400" dirty="0"/>
              <a:t>Read the sentence</a:t>
            </a:r>
            <a:r>
              <a:rPr lang="en-US" sz="2400" dirty="0"/>
              <a:t>.</a:t>
            </a:r>
            <a:endParaRPr sz="2400" dirty="0"/>
          </a:p>
          <a:p>
            <a:pPr marL="0" lvl="0" indent="0" rtl="0">
              <a:lnSpc>
                <a:spcPct val="100000"/>
              </a:lnSpc>
              <a:spcBef>
                <a:spcPts val="0"/>
              </a:spcBef>
              <a:spcAft>
                <a:spcPts val="0"/>
              </a:spcAft>
              <a:buNone/>
            </a:pPr>
            <a:r>
              <a:rPr lang="en" sz="2400" dirty="0"/>
              <a:t>								</a:t>
            </a:r>
            <a:endParaRPr sz="2400" dirty="0"/>
          </a:p>
          <a:p>
            <a:pPr marL="0" lvl="0" indent="0" algn="r" rtl="0">
              <a:lnSpc>
                <a:spcPct val="100000"/>
              </a:lnSpc>
              <a:spcBef>
                <a:spcPts val="0"/>
              </a:spcBef>
              <a:spcAft>
                <a:spcPts val="0"/>
              </a:spcAft>
              <a:buNone/>
            </a:pPr>
            <a:r>
              <a:rPr lang="en" sz="2400" i="1" dirty="0">
                <a:solidFill>
                  <a:srgbClr val="FF0000"/>
                </a:solidFill>
              </a:rPr>
              <a:t>sleeps/ All afternoon/  In his loose skin.</a:t>
            </a:r>
            <a:endParaRPr sz="2400" dirty="0">
              <a:solidFill>
                <a:srgbClr val="FF0000"/>
              </a:solidFill>
            </a:endParaRPr>
          </a:p>
          <a:p>
            <a:pPr marL="5486400" lvl="0" indent="0" rtl="0">
              <a:lnSpc>
                <a:spcPct val="100000"/>
              </a:lnSpc>
              <a:spcBef>
                <a:spcPts val="0"/>
              </a:spcBef>
              <a:spcAft>
                <a:spcPts val="0"/>
              </a:spcAft>
              <a:buNone/>
            </a:pPr>
            <a:endParaRPr sz="2400" dirty="0"/>
          </a:p>
          <a:p>
            <a:pPr marL="3733800" lvl="0" indent="-457200" rtl="0">
              <a:lnSpc>
                <a:spcPct val="100000"/>
              </a:lnSpc>
              <a:spcBef>
                <a:spcPts val="0"/>
              </a:spcBef>
              <a:spcAft>
                <a:spcPts val="0"/>
              </a:spcAft>
              <a:buSzPts val="2400"/>
              <a:buFont typeface="+mj-lt"/>
              <a:buAutoNum type="arabicPeriod" startAt="3"/>
            </a:pPr>
            <a:r>
              <a:rPr lang="en" sz="2400" dirty="0"/>
              <a:t>Discuss the meaning of these lines within your triads. </a:t>
            </a:r>
            <a:endParaRPr sz="2400" dirty="0"/>
          </a:p>
          <a:p>
            <a:pPr marL="0" lvl="0" indent="0" rtl="0">
              <a:lnSpc>
                <a:spcPct val="100000"/>
              </a:lnSpc>
              <a:spcBef>
                <a:spcPts val="0"/>
              </a:spcBef>
              <a:spcAft>
                <a:spcPts val="0"/>
              </a:spcAft>
              <a:buNone/>
            </a:pPr>
            <a:r>
              <a:rPr lang="en" dirty="0"/>
              <a:t>								</a:t>
            </a:r>
            <a:endParaRPr dirty="0"/>
          </a:p>
          <a:p>
            <a:pPr marL="0" lvl="0" indent="0" rtl="0">
              <a:lnSpc>
                <a:spcPct val="100000"/>
              </a:lnSpc>
              <a:spcBef>
                <a:spcPts val="0"/>
              </a:spcBef>
              <a:spcAft>
                <a:spcPts val="0"/>
              </a:spcAft>
              <a:buNone/>
            </a:pPr>
            <a:endParaRPr dirty="0"/>
          </a:p>
        </p:txBody>
      </p:sp>
      <p:pic>
        <p:nvPicPr>
          <p:cNvPr id="147" name="Shape 147"/>
          <p:cNvPicPr preferRelativeResize="0"/>
          <p:nvPr/>
        </p:nvPicPr>
        <p:blipFill>
          <a:blip r:embed="rId3">
            <a:alphaModFix/>
          </a:blip>
          <a:stretch>
            <a:fillRect/>
          </a:stretch>
        </p:blipFill>
        <p:spPr>
          <a:xfrm>
            <a:off x="481775" y="1480275"/>
            <a:ext cx="2487200" cy="3096100"/>
          </a:xfrm>
          <a:prstGeom prst="rect">
            <a:avLst/>
          </a:prstGeom>
          <a:noFill/>
          <a:ln w="9525" cap="flat" cmpd="sng">
            <a:solidFill>
              <a:srgbClr val="000000"/>
            </a:solidFill>
            <a:prstDash val="solid"/>
            <a:round/>
            <a:headEnd type="none" w="sm" len="sm"/>
            <a:tailEnd type="none" w="sm" len="sm"/>
          </a:ln>
        </p:spPr>
      </p:pic>
      <p:pic>
        <p:nvPicPr>
          <p:cNvPr id="148" name="Shape 148"/>
          <p:cNvPicPr preferRelativeResize="0"/>
          <p:nvPr/>
        </p:nvPicPr>
        <p:blipFill>
          <a:blip r:embed="rId4">
            <a:alphaModFix/>
          </a:blip>
          <a:stretch>
            <a:fillRect/>
          </a:stretch>
        </p:blipFill>
        <p:spPr>
          <a:xfrm>
            <a:off x="8229600" y="4430486"/>
            <a:ext cx="602700" cy="59528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dive into language!</a:t>
            </a:r>
            <a:endParaRPr dirty="0"/>
          </a:p>
        </p:txBody>
      </p:sp>
      <p:sp>
        <p:nvSpPr>
          <p:cNvPr id="154" name="Shape 154"/>
          <p:cNvSpPr txBox="1">
            <a:spLocks noGrp="1"/>
          </p:cNvSpPr>
          <p:nvPr>
            <p:ph type="body" idx="1"/>
          </p:nvPr>
        </p:nvSpPr>
        <p:spPr>
          <a:xfrm>
            <a:off x="311700" y="1152475"/>
            <a:ext cx="8520600" cy="38733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endParaRPr sz="1600" dirty="0"/>
          </a:p>
          <a:p>
            <a:pPr marL="3657600" lvl="0" rtl="0">
              <a:lnSpc>
                <a:spcPct val="100000"/>
              </a:lnSpc>
              <a:spcBef>
                <a:spcPts val="0"/>
              </a:spcBef>
              <a:spcAft>
                <a:spcPts val="0"/>
              </a:spcAft>
              <a:buSzPts val="1800"/>
              <a:buFont typeface="+mj-lt"/>
              <a:buAutoNum type="arabicPeriod"/>
            </a:pPr>
            <a:r>
              <a:rPr lang="en" sz="2000" dirty="0"/>
              <a:t>Take the sentence apart in “chunks” and discuss the meaning of each in your triads: </a:t>
            </a:r>
          </a:p>
          <a:p>
            <a:pPr marL="3314700" lvl="0" indent="0" rtl="0">
              <a:lnSpc>
                <a:spcPct val="100000"/>
              </a:lnSpc>
              <a:spcBef>
                <a:spcPts val="0"/>
              </a:spcBef>
              <a:spcAft>
                <a:spcPts val="0"/>
              </a:spcAft>
              <a:buSzPts val="1800"/>
              <a:buNone/>
            </a:pPr>
            <a:r>
              <a:rPr lang="en" sz="2000" dirty="0">
                <a:solidFill>
                  <a:srgbClr val="FF0000"/>
                </a:solidFill>
              </a:rPr>
              <a:t>     sleeps</a:t>
            </a:r>
            <a:endParaRPr sz="2000" dirty="0">
              <a:solidFill>
                <a:srgbClr val="FF0000"/>
              </a:solidFill>
            </a:endParaRPr>
          </a:p>
          <a:p>
            <a:pPr marL="0" lvl="0" indent="0" rtl="0">
              <a:lnSpc>
                <a:spcPct val="100000"/>
              </a:lnSpc>
              <a:spcBef>
                <a:spcPts val="0"/>
              </a:spcBef>
              <a:spcAft>
                <a:spcPts val="0"/>
              </a:spcAft>
              <a:buNone/>
            </a:pPr>
            <a:r>
              <a:rPr lang="en" sz="2000" dirty="0">
                <a:solidFill>
                  <a:srgbClr val="FF0000"/>
                </a:solidFill>
              </a:rPr>
              <a:t>			             All afternoon</a:t>
            </a:r>
            <a:endParaRPr sz="2000" dirty="0">
              <a:solidFill>
                <a:srgbClr val="FF0000"/>
              </a:solidFill>
            </a:endParaRPr>
          </a:p>
          <a:p>
            <a:pPr marL="0" lvl="0" indent="0" rtl="0">
              <a:lnSpc>
                <a:spcPct val="100000"/>
              </a:lnSpc>
              <a:spcBef>
                <a:spcPts val="0"/>
              </a:spcBef>
              <a:spcAft>
                <a:spcPts val="0"/>
              </a:spcAft>
              <a:buNone/>
            </a:pPr>
            <a:r>
              <a:rPr lang="en" sz="2000" dirty="0">
                <a:solidFill>
                  <a:srgbClr val="FF0000"/>
                </a:solidFill>
              </a:rPr>
              <a:t>				In his loose skin</a:t>
            </a:r>
            <a:endParaRPr sz="2000" dirty="0">
              <a:solidFill>
                <a:srgbClr val="FF0000"/>
              </a:solidFill>
            </a:endParaRPr>
          </a:p>
          <a:p>
            <a:pPr marL="3657600" lvl="0" indent="-342900" rtl="0">
              <a:lnSpc>
                <a:spcPct val="100000"/>
              </a:lnSpc>
              <a:spcBef>
                <a:spcPts val="0"/>
              </a:spcBef>
              <a:spcAft>
                <a:spcPts val="0"/>
              </a:spcAft>
              <a:buSzPts val="1800"/>
              <a:buFont typeface="+mj-lt"/>
              <a:buAutoNum type="arabicPeriod" startAt="2"/>
            </a:pPr>
            <a:r>
              <a:rPr lang="en" sz="2000" dirty="0">
                <a:solidFill>
                  <a:schemeClr val="dk1"/>
                </a:solidFill>
              </a:rPr>
              <a:t>After discussing the chunks, reconstruct the sentence and follow your teacher’s instructions for discussion.</a:t>
            </a:r>
            <a:endParaRPr sz="2000" dirty="0">
              <a:solidFill>
                <a:schemeClr val="dk1"/>
              </a:solidFill>
            </a:endParaRPr>
          </a:p>
          <a:p>
            <a:pPr marL="0" lvl="0" indent="0" rtl="0">
              <a:lnSpc>
                <a:spcPct val="100000"/>
              </a:lnSpc>
              <a:spcBef>
                <a:spcPts val="0"/>
              </a:spcBef>
              <a:spcAft>
                <a:spcPts val="0"/>
              </a:spcAft>
              <a:buNone/>
            </a:pPr>
            <a:r>
              <a:rPr lang="en" dirty="0"/>
              <a:t>								</a:t>
            </a:r>
            <a:endParaRPr dirty="0"/>
          </a:p>
          <a:p>
            <a:pPr marL="0" lvl="0" indent="0" rtl="0">
              <a:lnSpc>
                <a:spcPct val="100000"/>
              </a:lnSpc>
              <a:spcBef>
                <a:spcPts val="0"/>
              </a:spcBef>
              <a:spcAft>
                <a:spcPts val="0"/>
              </a:spcAft>
              <a:buNone/>
            </a:pPr>
            <a:endParaRPr dirty="0"/>
          </a:p>
        </p:txBody>
      </p:sp>
      <p:pic>
        <p:nvPicPr>
          <p:cNvPr id="155" name="Shape 155"/>
          <p:cNvPicPr preferRelativeResize="0"/>
          <p:nvPr/>
        </p:nvPicPr>
        <p:blipFill>
          <a:blip r:embed="rId3">
            <a:alphaModFix/>
          </a:blip>
          <a:stretch>
            <a:fillRect/>
          </a:stretch>
        </p:blipFill>
        <p:spPr>
          <a:xfrm>
            <a:off x="576447" y="1530110"/>
            <a:ext cx="2743200" cy="2714625"/>
          </a:xfrm>
          <a:prstGeom prst="rect">
            <a:avLst/>
          </a:prstGeom>
          <a:noFill/>
          <a:ln w="9525" cap="flat" cmpd="sng">
            <a:solidFill>
              <a:srgbClr val="000000"/>
            </a:solidFill>
            <a:prstDash val="solid"/>
            <a:round/>
            <a:headEnd type="none" w="sm" len="sm"/>
            <a:tailEnd type="none" w="sm" len="sm"/>
          </a:ln>
        </p:spPr>
      </p:pic>
      <p:pic>
        <p:nvPicPr>
          <p:cNvPr id="6" name="Shape 148"/>
          <p:cNvPicPr preferRelativeResize="0"/>
          <p:nvPr/>
        </p:nvPicPr>
        <p:blipFill>
          <a:blip r:embed="rId4">
            <a:alphaModFix/>
          </a:blip>
          <a:stretch>
            <a:fillRect/>
          </a:stretch>
        </p:blipFill>
        <p:spPr>
          <a:xfrm>
            <a:off x="8229600" y="4430486"/>
            <a:ext cx="602700" cy="59528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Shape 16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200" dirty="0"/>
              <a:t>Let’s dive into language!</a:t>
            </a:r>
            <a:endParaRPr sz="3200" dirty="0"/>
          </a:p>
        </p:txBody>
      </p:sp>
      <p:sp>
        <p:nvSpPr>
          <p:cNvPr id="162" name="Shape 162"/>
          <p:cNvSpPr txBox="1">
            <a:spLocks noGrp="1"/>
          </p:cNvSpPr>
          <p:nvPr>
            <p:ph type="body" idx="1"/>
          </p:nvPr>
        </p:nvSpPr>
        <p:spPr>
          <a:xfrm>
            <a:off x="311700" y="1152475"/>
            <a:ext cx="8520600" cy="38733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endParaRPr sz="1600"/>
          </a:p>
          <a:p>
            <a:pPr marL="3200400" lvl="0" indent="457200" rtl="0">
              <a:lnSpc>
                <a:spcPct val="100000"/>
              </a:lnSpc>
              <a:spcBef>
                <a:spcPts val="0"/>
              </a:spcBef>
              <a:spcAft>
                <a:spcPts val="0"/>
              </a:spcAft>
              <a:buNone/>
            </a:pPr>
            <a:r>
              <a:rPr lang="en" sz="3600">
                <a:solidFill>
                  <a:srgbClr val="FF0000"/>
                </a:solidFill>
              </a:rPr>
              <a:t>sleeps</a:t>
            </a:r>
            <a:endParaRPr sz="3600">
              <a:solidFill>
                <a:srgbClr val="FF0000"/>
              </a:solidFill>
            </a:endParaRPr>
          </a:p>
          <a:p>
            <a:pPr marL="0" lvl="0" indent="0" rtl="0">
              <a:lnSpc>
                <a:spcPct val="100000"/>
              </a:lnSpc>
              <a:spcBef>
                <a:spcPts val="0"/>
              </a:spcBef>
              <a:spcAft>
                <a:spcPts val="0"/>
              </a:spcAft>
              <a:buNone/>
            </a:pPr>
            <a:r>
              <a:rPr lang="en" sz="3600">
                <a:solidFill>
                  <a:srgbClr val="FF0000"/>
                </a:solidFill>
              </a:rPr>
              <a:t>								</a:t>
            </a:r>
            <a:endParaRPr sz="3600">
              <a:solidFill>
                <a:srgbClr val="FF0000"/>
              </a:solidFill>
            </a:endParaRPr>
          </a:p>
          <a:p>
            <a:pPr marL="3200400" lvl="0" indent="457200" rtl="0">
              <a:lnSpc>
                <a:spcPct val="100000"/>
              </a:lnSpc>
              <a:spcBef>
                <a:spcPts val="0"/>
              </a:spcBef>
              <a:spcAft>
                <a:spcPts val="0"/>
              </a:spcAft>
              <a:buNone/>
            </a:pPr>
            <a:r>
              <a:rPr lang="en" sz="3600">
                <a:solidFill>
                  <a:srgbClr val="FF0000"/>
                </a:solidFill>
              </a:rPr>
              <a:t>All afternoon</a:t>
            </a:r>
            <a:endParaRPr sz="3600">
              <a:solidFill>
                <a:srgbClr val="FF0000"/>
              </a:solidFill>
            </a:endParaRPr>
          </a:p>
          <a:p>
            <a:pPr marL="0" lvl="0" indent="0" rtl="0">
              <a:lnSpc>
                <a:spcPct val="100000"/>
              </a:lnSpc>
              <a:spcBef>
                <a:spcPts val="0"/>
              </a:spcBef>
              <a:spcAft>
                <a:spcPts val="0"/>
              </a:spcAft>
              <a:buNone/>
            </a:pPr>
            <a:r>
              <a:rPr lang="en" sz="3600">
                <a:solidFill>
                  <a:srgbClr val="FF0000"/>
                </a:solidFill>
              </a:rPr>
              <a:t>								</a:t>
            </a:r>
            <a:endParaRPr sz="3600">
              <a:solidFill>
                <a:srgbClr val="FF0000"/>
              </a:solidFill>
            </a:endParaRPr>
          </a:p>
          <a:p>
            <a:pPr marL="3200400" lvl="0" indent="457200" rtl="0">
              <a:lnSpc>
                <a:spcPct val="100000"/>
              </a:lnSpc>
              <a:spcBef>
                <a:spcPts val="0"/>
              </a:spcBef>
              <a:spcAft>
                <a:spcPts val="0"/>
              </a:spcAft>
              <a:buNone/>
            </a:pPr>
            <a:r>
              <a:rPr lang="en" sz="3600">
                <a:solidFill>
                  <a:srgbClr val="FF0000"/>
                </a:solidFill>
              </a:rPr>
              <a:t>In his loose skin</a:t>
            </a:r>
            <a:endParaRPr sz="3600">
              <a:solidFill>
                <a:srgbClr val="FF0000"/>
              </a:solidFill>
            </a:endParaRPr>
          </a:p>
          <a:p>
            <a:pPr marL="0" lvl="0" indent="0" rtl="0">
              <a:lnSpc>
                <a:spcPct val="100000"/>
              </a:lnSpc>
              <a:spcBef>
                <a:spcPts val="0"/>
              </a:spcBef>
              <a:spcAft>
                <a:spcPts val="0"/>
              </a:spcAft>
              <a:buNone/>
            </a:pPr>
            <a:endParaRPr>
              <a:solidFill>
                <a:schemeClr val="dk1"/>
              </a:solidFill>
            </a:endParaRPr>
          </a:p>
          <a:p>
            <a:pPr marL="0" lvl="0" indent="0" rtl="0">
              <a:lnSpc>
                <a:spcPct val="100000"/>
              </a:lnSpc>
              <a:spcBef>
                <a:spcPts val="0"/>
              </a:spcBef>
              <a:spcAft>
                <a:spcPts val="0"/>
              </a:spcAft>
              <a:buNone/>
            </a:pPr>
            <a:r>
              <a:rPr lang="en"/>
              <a:t>								</a:t>
            </a:r>
            <a:endParaRPr/>
          </a:p>
          <a:p>
            <a:pPr marL="0" lvl="0" indent="0" rtl="0">
              <a:lnSpc>
                <a:spcPct val="100000"/>
              </a:lnSpc>
              <a:spcBef>
                <a:spcPts val="0"/>
              </a:spcBef>
              <a:spcAft>
                <a:spcPts val="0"/>
              </a:spcAft>
              <a:buNone/>
            </a:pPr>
            <a:r>
              <a:rPr lang="en"/>
              <a:t>.</a:t>
            </a:r>
            <a:endParaRPr/>
          </a:p>
        </p:txBody>
      </p:sp>
      <p:pic>
        <p:nvPicPr>
          <p:cNvPr id="163" name="Shape 163"/>
          <p:cNvPicPr preferRelativeResize="0"/>
          <p:nvPr/>
        </p:nvPicPr>
        <p:blipFill>
          <a:blip r:embed="rId3">
            <a:alphaModFix/>
          </a:blip>
          <a:stretch>
            <a:fillRect/>
          </a:stretch>
        </p:blipFill>
        <p:spPr>
          <a:xfrm>
            <a:off x="621950" y="1492327"/>
            <a:ext cx="2743200" cy="2714625"/>
          </a:xfrm>
          <a:prstGeom prst="rect">
            <a:avLst/>
          </a:prstGeom>
          <a:noFill/>
          <a:ln w="9525" cap="flat" cmpd="sng">
            <a:solidFill>
              <a:srgbClr val="000000"/>
            </a:solidFill>
            <a:prstDash val="solid"/>
            <a:round/>
            <a:headEnd type="none" w="sm" len="sm"/>
            <a:tailEnd type="none" w="sm" len="sm"/>
          </a:ln>
        </p:spPr>
      </p:pic>
      <p:pic>
        <p:nvPicPr>
          <p:cNvPr id="6" name="Shape 148"/>
          <p:cNvPicPr preferRelativeResize="0"/>
          <p:nvPr/>
        </p:nvPicPr>
        <p:blipFill>
          <a:blip r:embed="rId4">
            <a:alphaModFix/>
          </a:blip>
          <a:stretch>
            <a:fillRect/>
          </a:stretch>
        </p:blipFill>
        <p:spPr>
          <a:xfrm>
            <a:off x="8229600" y="4430486"/>
            <a:ext cx="602700" cy="59528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200" dirty="0"/>
              <a:t>Let’s dive into language!</a:t>
            </a:r>
            <a:endParaRPr sz="3200" dirty="0"/>
          </a:p>
        </p:txBody>
      </p:sp>
      <p:sp>
        <p:nvSpPr>
          <p:cNvPr id="170" name="Shape 170"/>
          <p:cNvSpPr txBox="1">
            <a:spLocks noGrp="1"/>
          </p:cNvSpPr>
          <p:nvPr>
            <p:ph type="body" idx="1"/>
          </p:nvPr>
        </p:nvSpPr>
        <p:spPr>
          <a:xfrm>
            <a:off x="4070850" y="1152475"/>
            <a:ext cx="4761300" cy="38733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endParaRPr sz="3600"/>
          </a:p>
          <a:p>
            <a:pPr marL="0" lvl="0" indent="0" rtl="0">
              <a:lnSpc>
                <a:spcPct val="100000"/>
              </a:lnSpc>
              <a:spcBef>
                <a:spcPts val="0"/>
              </a:spcBef>
              <a:spcAft>
                <a:spcPts val="0"/>
              </a:spcAft>
              <a:buNone/>
            </a:pPr>
            <a:endParaRPr sz="3600"/>
          </a:p>
          <a:p>
            <a:pPr marL="0" lvl="0" indent="0" rtl="0">
              <a:lnSpc>
                <a:spcPct val="100000"/>
              </a:lnSpc>
              <a:spcBef>
                <a:spcPts val="0"/>
              </a:spcBef>
              <a:spcAft>
                <a:spcPts val="0"/>
              </a:spcAft>
              <a:buNone/>
            </a:pPr>
            <a:r>
              <a:rPr lang="en" sz="3600"/>
              <a:t>I sleep _________.</a:t>
            </a:r>
            <a:endParaRPr sz="3600">
              <a:solidFill>
                <a:schemeClr val="dk1"/>
              </a:solidFill>
            </a:endParaRPr>
          </a:p>
          <a:p>
            <a:pPr marL="0" lvl="0" indent="0" rtl="0">
              <a:lnSpc>
                <a:spcPct val="100000"/>
              </a:lnSpc>
              <a:spcBef>
                <a:spcPts val="0"/>
              </a:spcBef>
              <a:spcAft>
                <a:spcPts val="0"/>
              </a:spcAft>
              <a:buNone/>
            </a:pPr>
            <a:r>
              <a:rPr lang="en"/>
              <a:t>								</a:t>
            </a:r>
            <a:endParaRPr/>
          </a:p>
          <a:p>
            <a:pPr marL="0" lvl="0" indent="0" rtl="0">
              <a:lnSpc>
                <a:spcPct val="100000"/>
              </a:lnSpc>
              <a:spcBef>
                <a:spcPts val="0"/>
              </a:spcBef>
              <a:spcAft>
                <a:spcPts val="0"/>
              </a:spcAft>
              <a:buNone/>
            </a:pPr>
            <a:endParaRPr/>
          </a:p>
        </p:txBody>
      </p:sp>
      <p:pic>
        <p:nvPicPr>
          <p:cNvPr id="171" name="Shape 171"/>
          <p:cNvPicPr preferRelativeResize="0"/>
          <p:nvPr/>
        </p:nvPicPr>
        <p:blipFill>
          <a:blip r:embed="rId3">
            <a:alphaModFix/>
          </a:blip>
          <a:stretch>
            <a:fillRect/>
          </a:stretch>
        </p:blipFill>
        <p:spPr>
          <a:xfrm>
            <a:off x="672300" y="1496763"/>
            <a:ext cx="2743200" cy="2714625"/>
          </a:xfrm>
          <a:prstGeom prst="rect">
            <a:avLst/>
          </a:prstGeom>
          <a:noFill/>
          <a:ln w="9525" cap="flat" cmpd="sng">
            <a:solidFill>
              <a:srgbClr val="000000"/>
            </a:solidFill>
            <a:prstDash val="solid"/>
            <a:round/>
            <a:headEnd type="none" w="sm" len="sm"/>
            <a:tailEnd type="none" w="sm" len="sm"/>
          </a:ln>
        </p:spPr>
      </p:pic>
      <p:pic>
        <p:nvPicPr>
          <p:cNvPr id="6" name="Shape 148"/>
          <p:cNvPicPr preferRelativeResize="0"/>
          <p:nvPr/>
        </p:nvPicPr>
        <p:blipFill>
          <a:blip r:embed="rId4">
            <a:alphaModFix/>
          </a:blip>
          <a:stretch>
            <a:fillRect/>
          </a:stretch>
        </p:blipFill>
        <p:spPr>
          <a:xfrm>
            <a:off x="8229600" y="4430486"/>
            <a:ext cx="602700" cy="59528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Shape 17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Show What We Know...</a:t>
            </a:r>
            <a:endParaRPr dirty="0"/>
          </a:p>
        </p:txBody>
      </p:sp>
      <p:sp>
        <p:nvSpPr>
          <p:cNvPr id="178" name="Shape 178"/>
          <p:cNvSpPr txBox="1">
            <a:spLocks noGrp="1"/>
          </p:cNvSpPr>
          <p:nvPr>
            <p:ph type="body" idx="1"/>
          </p:nvPr>
        </p:nvSpPr>
        <p:spPr>
          <a:xfrm>
            <a:off x="311700" y="1152475"/>
            <a:ext cx="8520600" cy="3653700"/>
          </a:xfrm>
          <a:prstGeom prst="rect">
            <a:avLst/>
          </a:prstGeom>
        </p:spPr>
        <p:txBody>
          <a:bodyPr spcFirstLastPara="1" wrap="square" lIns="91425" tIns="91425" rIns="91425" bIns="91425" anchor="t" anchorCtr="0">
            <a:noAutofit/>
          </a:bodyPr>
          <a:lstStyle/>
          <a:p>
            <a:pPr marL="3200400" lvl="6" indent="-342900" rtl="0">
              <a:spcBef>
                <a:spcPts val="0"/>
              </a:spcBef>
              <a:spcAft>
                <a:spcPts val="0"/>
              </a:spcAft>
              <a:buSzPts val="1800"/>
              <a:buAutoNum type="arabicPeriod"/>
            </a:pPr>
            <a:r>
              <a:rPr lang="en" sz="2000" dirty="0"/>
              <a:t>What is the theme in this poem? What is a message or main idea the poet wants you to take away?</a:t>
            </a:r>
            <a:endParaRPr sz="2000" dirty="0"/>
          </a:p>
          <a:p>
            <a:pPr marL="3200400" lvl="6" indent="-342900" rtl="0">
              <a:spcBef>
                <a:spcPts val="0"/>
              </a:spcBef>
              <a:spcAft>
                <a:spcPts val="0"/>
              </a:spcAft>
              <a:buSzPts val="1800"/>
              <a:buAutoNum type="arabicPeriod"/>
            </a:pPr>
            <a:r>
              <a:rPr lang="en" sz="2000" dirty="0"/>
              <a:t>What details support this? </a:t>
            </a:r>
            <a:endParaRPr sz="2000" dirty="0"/>
          </a:p>
          <a:p>
            <a:pPr marL="3200400" lvl="6" indent="-342900" rtl="0">
              <a:spcBef>
                <a:spcPts val="0"/>
              </a:spcBef>
              <a:spcAft>
                <a:spcPts val="0"/>
              </a:spcAft>
              <a:buSzPts val="1800"/>
              <a:buAutoNum type="arabicPeriod"/>
            </a:pPr>
            <a:r>
              <a:rPr lang="en" sz="2000" dirty="0"/>
              <a:t>In your triad, summarize the poem.</a:t>
            </a:r>
            <a:endParaRPr sz="2000" dirty="0"/>
          </a:p>
          <a:p>
            <a:pPr marL="2743200" lvl="0" indent="0" rtl="0">
              <a:spcBef>
                <a:spcPts val="0"/>
              </a:spcBef>
              <a:spcAft>
                <a:spcPts val="0"/>
              </a:spcAft>
              <a:buNone/>
            </a:pPr>
            <a:r>
              <a:rPr lang="en" dirty="0"/>
              <a:t> </a:t>
            </a:r>
            <a:endParaRPr dirty="0"/>
          </a:p>
        </p:txBody>
      </p:sp>
      <p:pic>
        <p:nvPicPr>
          <p:cNvPr id="179" name="Shape 179"/>
          <p:cNvPicPr preferRelativeResize="0"/>
          <p:nvPr/>
        </p:nvPicPr>
        <p:blipFill>
          <a:blip r:embed="rId3">
            <a:alphaModFix/>
          </a:blip>
          <a:stretch>
            <a:fillRect/>
          </a:stretch>
        </p:blipFill>
        <p:spPr>
          <a:xfrm>
            <a:off x="570950" y="1555750"/>
            <a:ext cx="2457450" cy="2609850"/>
          </a:xfrm>
          <a:prstGeom prst="rect">
            <a:avLst/>
          </a:prstGeom>
          <a:noFill/>
          <a:ln w="9525" cap="flat" cmpd="sng">
            <a:solidFill>
              <a:srgbClr val="000000"/>
            </a:solidFill>
            <a:prstDash val="solid"/>
            <a:round/>
            <a:headEnd type="none" w="sm" len="sm"/>
            <a:tailEnd type="none" w="sm" len="sm"/>
          </a:ln>
        </p:spPr>
      </p:pic>
      <p:pic>
        <p:nvPicPr>
          <p:cNvPr id="181" name="Shape 181"/>
          <p:cNvPicPr preferRelativeResize="0"/>
          <p:nvPr/>
        </p:nvPicPr>
        <p:blipFill>
          <a:blip r:embed="rId4">
            <a:alphaModFix/>
          </a:blip>
          <a:stretch>
            <a:fillRect/>
          </a:stretch>
        </p:blipFill>
        <p:spPr>
          <a:xfrm>
            <a:off x="3356450" y="3075888"/>
            <a:ext cx="2790825" cy="1776425"/>
          </a:xfrm>
          <a:prstGeom prst="rect">
            <a:avLst/>
          </a:prstGeom>
          <a:noFill/>
          <a:ln w="9525" cap="flat" cmpd="sng">
            <a:solidFill>
              <a:srgbClr val="000000"/>
            </a:solidFill>
            <a:prstDash val="solid"/>
            <a:round/>
            <a:headEnd type="none" w="sm" len="sm"/>
            <a:tailEnd type="none" w="sm" len="sm"/>
          </a:ln>
        </p:spPr>
      </p:pic>
      <p:pic>
        <p:nvPicPr>
          <p:cNvPr id="8" name="Shape 96" descr="Head with Gears"/>
          <p:cNvPicPr preferRelativeResize="0"/>
          <p:nvPr/>
        </p:nvPicPr>
        <p:blipFill>
          <a:blip r:embed="rId5">
            <a:alphaModFix/>
          </a:blip>
          <a:stretch>
            <a:fillRect/>
          </a:stretch>
        </p:blipFill>
        <p:spPr>
          <a:xfrm>
            <a:off x="8222696" y="4339600"/>
            <a:ext cx="609604" cy="562364"/>
          </a:xfrm>
          <a:prstGeom prst="rect">
            <a:avLst/>
          </a:prstGeom>
          <a:noFill/>
          <a:ln>
            <a:noFill/>
          </a:ln>
        </p:spPr>
      </p:pic>
      <p:pic>
        <p:nvPicPr>
          <p:cNvPr id="9" name="Shape 98" descr="Users"/>
          <p:cNvPicPr preferRelativeResize="0"/>
          <p:nvPr/>
        </p:nvPicPr>
        <p:blipFill>
          <a:blip r:embed="rId6">
            <a:alphaModFix/>
          </a:blip>
          <a:stretch>
            <a:fillRect/>
          </a:stretch>
        </p:blipFill>
        <p:spPr>
          <a:xfrm>
            <a:off x="7631948" y="4339600"/>
            <a:ext cx="590748" cy="63301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8">
                                            <p:txEl>
                                              <p:pRg st="0" end="0"/>
                                            </p:txEl>
                                          </p:spTgt>
                                        </p:tgtEl>
                                        <p:attrNameLst>
                                          <p:attrName>style.visibility</p:attrName>
                                        </p:attrNameLst>
                                      </p:cBhvr>
                                      <p:to>
                                        <p:strVal val="visible"/>
                                      </p:to>
                                    </p:set>
                                    <p:animEffect transition="in" filter="fade">
                                      <p:cBhvr>
                                        <p:cTn id="7" dur="1000"/>
                                        <p:tgtEl>
                                          <p:spTgt spid="1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8">
                                            <p:txEl>
                                              <p:pRg st="1" end="1"/>
                                            </p:txEl>
                                          </p:spTgt>
                                        </p:tgtEl>
                                        <p:attrNameLst>
                                          <p:attrName>style.visibility</p:attrName>
                                        </p:attrNameLst>
                                      </p:cBhvr>
                                      <p:to>
                                        <p:strVal val="visible"/>
                                      </p:to>
                                    </p:set>
                                    <p:animEffect transition="in" filter="fade">
                                      <p:cBhvr>
                                        <p:cTn id="12" dur="1000"/>
                                        <p:tgtEl>
                                          <p:spTgt spid="17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8">
                                            <p:txEl>
                                              <p:pRg st="2" end="2"/>
                                            </p:txEl>
                                          </p:spTgt>
                                        </p:tgtEl>
                                        <p:attrNameLst>
                                          <p:attrName>style.visibility</p:attrName>
                                        </p:attrNameLst>
                                      </p:cBhvr>
                                      <p:to>
                                        <p:strVal val="visible"/>
                                      </p:to>
                                    </p:set>
                                    <p:animEffect transition="in" filter="fade">
                                      <p:cBhvr>
                                        <p:cTn id="17" dur="1000"/>
                                        <p:tgtEl>
                                          <p:spTgt spid="17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8">
                                            <p:txEl>
                                              <p:pRg st="3" end="3"/>
                                            </p:txEl>
                                          </p:spTgt>
                                        </p:tgtEl>
                                        <p:attrNameLst>
                                          <p:attrName>style.visibility</p:attrName>
                                        </p:attrNameLst>
                                      </p:cBhvr>
                                      <p:to>
                                        <p:strVal val="visible"/>
                                      </p:to>
                                    </p:set>
                                    <p:animEffect transition="in" filter="fade">
                                      <p:cBhvr>
                                        <p:cTn id="22" dur="1000"/>
                                        <p:tgtEl>
                                          <p:spTgt spid="17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 </a:t>
            </a:r>
            <a:endParaRPr/>
          </a:p>
        </p:txBody>
      </p:sp>
      <p:sp>
        <p:nvSpPr>
          <p:cNvPr id="188" name="Shape 18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3816350" lvl="0" indent="-457200" rtl="0">
              <a:spcBef>
                <a:spcPts val="0"/>
              </a:spcBef>
              <a:spcAft>
                <a:spcPts val="0"/>
              </a:spcAft>
              <a:buClr>
                <a:schemeClr val="dk1"/>
              </a:buClr>
              <a:buSzPct val="100000"/>
              <a:buFont typeface="+mj-lt"/>
              <a:buAutoNum type="arabicPeriod"/>
            </a:pPr>
            <a:r>
              <a:rPr lang="en" sz="2000" dirty="0">
                <a:solidFill>
                  <a:schemeClr val="dk1"/>
                </a:solidFill>
              </a:rPr>
              <a:t>Read from your independent reading book.</a:t>
            </a:r>
          </a:p>
          <a:p>
            <a:pPr marL="3359150" lvl="0" indent="0" rtl="0">
              <a:spcBef>
                <a:spcPts val="0"/>
              </a:spcBef>
              <a:spcAft>
                <a:spcPts val="0"/>
              </a:spcAft>
              <a:buClr>
                <a:schemeClr val="dk1"/>
              </a:buClr>
              <a:buSzPct val="100000"/>
              <a:buNone/>
            </a:pPr>
            <a:endParaRPr sz="2000" dirty="0">
              <a:solidFill>
                <a:schemeClr val="dk1"/>
              </a:solidFill>
            </a:endParaRPr>
          </a:p>
          <a:p>
            <a:pPr marL="3816350" lvl="0" indent="-457200" rtl="0">
              <a:spcBef>
                <a:spcPts val="0"/>
              </a:spcBef>
              <a:spcAft>
                <a:spcPts val="0"/>
              </a:spcAft>
              <a:buClr>
                <a:schemeClr val="dk1"/>
              </a:buClr>
              <a:buSzPct val="100000"/>
              <a:buFont typeface="+mj-lt"/>
              <a:buAutoNum type="arabicPeriod" startAt="2"/>
            </a:pPr>
            <a:r>
              <a:rPr lang="en" sz="2000" dirty="0">
                <a:solidFill>
                  <a:schemeClr val="dk1"/>
                </a:solidFill>
              </a:rPr>
              <a:t>Select a prompt and respond in your reading journal.</a:t>
            </a:r>
            <a:endParaRPr sz="2000" dirty="0">
              <a:solidFill>
                <a:schemeClr val="dk1"/>
              </a:solidFill>
            </a:endParaRPr>
          </a:p>
          <a:p>
            <a:pPr marL="0" lvl="0" indent="0" rtl="0">
              <a:lnSpc>
                <a:spcPct val="115000"/>
              </a:lnSpc>
              <a:spcBef>
                <a:spcPts val="0"/>
              </a:spcBef>
              <a:spcAft>
                <a:spcPts val="0"/>
              </a:spcAft>
              <a:buClr>
                <a:schemeClr val="dk1"/>
              </a:buClr>
              <a:buSzPts val="1100"/>
              <a:buFont typeface="Arial"/>
              <a:buNone/>
            </a:pPr>
            <a:endParaRPr sz="2000" dirty="0">
              <a:solidFill>
                <a:schemeClr val="dk1"/>
              </a:solidFill>
            </a:endParaRPr>
          </a:p>
          <a:p>
            <a:pPr marL="0" lvl="0" indent="0" rtl="0">
              <a:spcBef>
                <a:spcPts val="0"/>
              </a:spcBef>
              <a:spcAft>
                <a:spcPts val="0"/>
              </a:spcAft>
              <a:buNone/>
            </a:pPr>
            <a:endParaRPr sz="2000" dirty="0"/>
          </a:p>
        </p:txBody>
      </p:sp>
      <p:pic>
        <p:nvPicPr>
          <p:cNvPr id="189" name="Shape 189"/>
          <p:cNvPicPr preferRelativeResize="0"/>
          <p:nvPr/>
        </p:nvPicPr>
        <p:blipFill>
          <a:blip r:embed="rId3">
            <a:alphaModFix/>
          </a:blip>
          <a:stretch>
            <a:fillRect/>
          </a:stretch>
        </p:blipFill>
        <p:spPr>
          <a:xfrm>
            <a:off x="683400" y="1152475"/>
            <a:ext cx="2609850" cy="29815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108000"/>
              </a:lnSpc>
              <a:spcBef>
                <a:spcPts val="0"/>
              </a:spcBef>
              <a:spcAft>
                <a:spcPts val="0"/>
              </a:spcAft>
              <a:buClr>
                <a:schemeClr val="dk1"/>
              </a:buClr>
              <a:buSzPts val="1100"/>
              <a:buFont typeface="Arial"/>
              <a:buNone/>
            </a:pPr>
            <a:r>
              <a:rPr lang="en" sz="3200"/>
              <a:t>Small Group Block /All Block</a:t>
            </a:r>
            <a:endParaRPr sz="3200"/>
          </a:p>
          <a:p>
            <a:pPr marL="0" lvl="0" indent="0" rtl="0">
              <a:lnSpc>
                <a:spcPct val="115000"/>
              </a:lnSpc>
              <a:spcBef>
                <a:spcPts val="0"/>
              </a:spcBef>
              <a:spcAft>
                <a:spcPts val="0"/>
              </a:spcAft>
              <a:buClr>
                <a:schemeClr val="dk1"/>
              </a:buClr>
              <a:buSzPts val="1100"/>
              <a:buFont typeface="Arial"/>
              <a:buNone/>
            </a:pPr>
            <a:endParaRPr sz="3200"/>
          </a:p>
          <a:p>
            <a:pPr marL="0" lvl="0" indent="0" rtl="0">
              <a:spcBef>
                <a:spcPts val="0"/>
              </a:spcBef>
              <a:spcAft>
                <a:spcPts val="0"/>
              </a:spcAft>
              <a:buNone/>
            </a:pPr>
            <a:endParaRPr/>
          </a:p>
        </p:txBody>
      </p:sp>
      <p:sp>
        <p:nvSpPr>
          <p:cNvPr id="195" name="Shape 195"/>
          <p:cNvSpPr txBox="1">
            <a:spLocks noGrp="1"/>
          </p:cNvSpPr>
          <p:nvPr>
            <p:ph type="body" idx="1"/>
          </p:nvPr>
        </p:nvSpPr>
        <p:spPr>
          <a:xfrm>
            <a:off x="311700" y="906875"/>
            <a:ext cx="8520600" cy="4152300"/>
          </a:xfrm>
          <a:prstGeom prst="rect">
            <a:avLst/>
          </a:prstGeom>
        </p:spPr>
        <p:txBody>
          <a:bodyPr spcFirstLastPara="1" wrap="square" lIns="91425" tIns="91425" rIns="91425" bIns="91425" anchor="t" anchorCtr="0">
            <a:noAutofit/>
          </a:bodyPr>
          <a:lstStyle/>
          <a:p>
            <a:pPr marL="0" lvl="0" indent="0" rtl="0">
              <a:lnSpc>
                <a:spcPct val="108000"/>
              </a:lnSpc>
              <a:spcBef>
                <a:spcPts val="0"/>
              </a:spcBef>
              <a:spcAft>
                <a:spcPts val="0"/>
              </a:spcAft>
              <a:buClr>
                <a:schemeClr val="dk1"/>
              </a:buClr>
              <a:buSzPts val="1100"/>
              <a:buFont typeface="Arial"/>
              <a:buNone/>
            </a:pPr>
            <a:r>
              <a:rPr lang="en" sz="2100">
                <a:solidFill>
                  <a:schemeClr val="dk1"/>
                </a:solidFill>
              </a:rPr>
              <a:t>Activities for today:</a:t>
            </a:r>
            <a:endParaRPr sz="2100">
              <a:solidFill>
                <a:schemeClr val="dk1"/>
              </a:solidFill>
            </a:endParaRPr>
          </a:p>
          <a:p>
            <a:pPr marL="0" lvl="0" indent="0" rtl="0">
              <a:lnSpc>
                <a:spcPct val="108000"/>
              </a:lnSpc>
              <a:spcBef>
                <a:spcPts val="1000"/>
              </a:spcBef>
              <a:spcAft>
                <a:spcPts val="0"/>
              </a:spcAft>
              <a:buClr>
                <a:schemeClr val="dk1"/>
              </a:buClr>
              <a:buSzPts val="1100"/>
              <a:buFont typeface="Arial"/>
              <a:buNone/>
            </a:pPr>
            <a:r>
              <a:rPr lang="en">
                <a:solidFill>
                  <a:schemeClr val="dk1"/>
                </a:solidFill>
              </a:rPr>
              <a:t>Welcome to the time in our day where we get to work on a activities in small groups related to building our skills as readers.</a:t>
            </a:r>
            <a:endParaRPr>
              <a:solidFill>
                <a:schemeClr val="dk1"/>
              </a:solidFill>
            </a:endParaRPr>
          </a:p>
          <a:p>
            <a:pPr marL="0" lvl="0" indent="0" rtl="0">
              <a:lnSpc>
                <a:spcPct val="108000"/>
              </a:lnSpc>
              <a:spcBef>
                <a:spcPts val="2100"/>
              </a:spcBef>
              <a:spcAft>
                <a:spcPts val="0"/>
              </a:spcAft>
              <a:buNone/>
            </a:pPr>
            <a:r>
              <a:rPr lang="en">
                <a:solidFill>
                  <a:schemeClr val="dk1"/>
                </a:solidFill>
              </a:rPr>
              <a:t>During this time, you will get a chance to work in pairs or groups to support each other as you read.</a:t>
            </a:r>
            <a:endParaRPr>
              <a:solidFill>
                <a:schemeClr val="dk1"/>
              </a:solidFill>
            </a:endParaRPr>
          </a:p>
          <a:p>
            <a:pPr marL="0" lvl="0" indent="0" rtl="0">
              <a:lnSpc>
                <a:spcPct val="108000"/>
              </a:lnSpc>
              <a:spcBef>
                <a:spcPts val="2100"/>
              </a:spcBef>
              <a:spcAft>
                <a:spcPts val="0"/>
              </a:spcAft>
              <a:buNone/>
            </a:pPr>
            <a:r>
              <a:rPr lang="en" sz="2100">
                <a:solidFill>
                  <a:schemeClr val="dk1"/>
                </a:solidFill>
              </a:rPr>
              <a:t>Groups assigned:</a:t>
            </a:r>
            <a:endParaRPr sz="2100">
              <a:solidFill>
                <a:schemeClr val="dk1"/>
              </a:solidFill>
            </a:endParaRPr>
          </a:p>
          <a:p>
            <a:pPr marL="0" lvl="0" indent="0" rtl="0">
              <a:lnSpc>
                <a:spcPct val="108000"/>
              </a:lnSpc>
              <a:spcBef>
                <a:spcPts val="2100"/>
              </a:spcBef>
              <a:spcAft>
                <a:spcPts val="0"/>
              </a:spcAft>
              <a:buNone/>
            </a:pPr>
            <a:endParaRPr sz="2100">
              <a:solidFill>
                <a:schemeClr val="dk1"/>
              </a:solidFill>
            </a:endParaRPr>
          </a:p>
          <a:p>
            <a:pPr marL="0" lvl="0" indent="0" rtl="0">
              <a:lnSpc>
                <a:spcPct val="108000"/>
              </a:lnSpc>
              <a:spcBef>
                <a:spcPts val="2100"/>
              </a:spcBef>
              <a:spcAft>
                <a:spcPts val="0"/>
              </a:spcAft>
              <a:buClr>
                <a:schemeClr val="dk1"/>
              </a:buClr>
              <a:buSzPts val="1100"/>
              <a:buFont typeface="Arial"/>
              <a:buNone/>
            </a:pPr>
            <a:endParaRPr sz="2100">
              <a:solidFill>
                <a:schemeClr val="dk1"/>
              </a:solidFill>
            </a:endParaRPr>
          </a:p>
          <a:p>
            <a:pPr marL="0" lvl="0" indent="0" rtl="0">
              <a:lnSpc>
                <a:spcPct val="115000"/>
              </a:lnSpc>
              <a:spcBef>
                <a:spcPts val="2100"/>
              </a:spcBef>
              <a:spcAft>
                <a:spcPts val="0"/>
              </a:spcAft>
              <a:buClr>
                <a:schemeClr val="dk1"/>
              </a:buClr>
              <a:buSzPts val="1100"/>
              <a:buFont typeface="Arial"/>
              <a:buNone/>
            </a:pPr>
            <a:endParaRPr sz="2100">
              <a:solidFill>
                <a:schemeClr val="dk1"/>
              </a:solidFill>
            </a:endParaRPr>
          </a:p>
          <a:p>
            <a:pPr marL="0" lvl="0" indent="0" rtl="0">
              <a:spcBef>
                <a:spcPts val="0"/>
              </a:spcBef>
              <a:spcAft>
                <a:spcPts val="0"/>
              </a:spcAft>
              <a:buNone/>
            </a:pPr>
            <a:endParaRPr/>
          </a:p>
        </p:txBody>
      </p:sp>
      <p:graphicFrame>
        <p:nvGraphicFramePr>
          <p:cNvPr id="196" name="Shape 196"/>
          <p:cNvGraphicFramePr/>
          <p:nvPr>
            <p:extLst>
              <p:ext uri="{D42A27DB-BD31-4B8C-83A1-F6EECF244321}">
                <p14:modId xmlns:p14="http://schemas.microsoft.com/office/powerpoint/2010/main" val="2575902434"/>
              </p:ext>
            </p:extLst>
          </p:nvPr>
        </p:nvGraphicFramePr>
        <p:xfrm>
          <a:off x="426450" y="3514675"/>
          <a:ext cx="7239000" cy="1484757"/>
        </p:xfrm>
        <a:graphic>
          <a:graphicData uri="http://schemas.openxmlformats.org/drawingml/2006/table">
            <a:tbl>
              <a:tblPr>
                <a:noFill/>
                <a:tableStyleId>{D5C9C9D8-4CBB-4F9C-8B02-7D8683777E99}</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28625">
                <a:tc>
                  <a:txBody>
                    <a:bodyPr/>
                    <a:lstStyle/>
                    <a:p>
                      <a:pPr marL="0" lvl="0" indent="0" rtl="0">
                        <a:lnSpc>
                          <a:spcPct val="120000"/>
                        </a:lnSpc>
                        <a:spcBef>
                          <a:spcPts val="0"/>
                        </a:spcBef>
                        <a:spcAft>
                          <a:spcPts val="0"/>
                        </a:spcAft>
                        <a:buNone/>
                      </a:pPr>
                      <a:r>
                        <a:rPr lang="en" dirty="0">
                          <a:latin typeface="Century Gothic" panose="020B0502020202020204" pitchFamily="34" charset="0"/>
                        </a:rPr>
                        <a:t>Group 1</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lnSpc>
                          <a:spcPct val="120000"/>
                        </a:lnSpc>
                        <a:spcBef>
                          <a:spcPts val="0"/>
                        </a:spcBef>
                        <a:spcAft>
                          <a:spcPts val="0"/>
                        </a:spcAft>
                        <a:buNone/>
                      </a:pPr>
                      <a:r>
                        <a:rPr lang="en" dirty="0">
                          <a:latin typeface="Century Gothic" panose="020B0502020202020204" pitchFamily="34" charset="0"/>
                        </a:rPr>
                        <a:t>Group 2</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lnSpc>
                          <a:spcPct val="120000"/>
                        </a:lnSpc>
                        <a:spcBef>
                          <a:spcPts val="0"/>
                        </a:spcBef>
                        <a:spcAft>
                          <a:spcPts val="0"/>
                        </a:spcAft>
                        <a:buNone/>
                      </a:pPr>
                      <a:r>
                        <a:rPr lang="en" dirty="0">
                          <a:latin typeface="Century Gothic" panose="020B0502020202020204" pitchFamily="34" charset="0"/>
                        </a:rPr>
                        <a:t>Group 3</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lnSpc>
                          <a:spcPct val="120000"/>
                        </a:lnSpc>
                        <a:spcBef>
                          <a:spcPts val="0"/>
                        </a:spcBef>
                        <a:spcAft>
                          <a:spcPts val="0"/>
                        </a:spcAft>
                        <a:buNone/>
                      </a:pPr>
                      <a:r>
                        <a:rPr lang="en" dirty="0">
                          <a:latin typeface="Century Gothic" panose="020B0502020202020204" pitchFamily="34" charset="0"/>
                        </a:rPr>
                        <a:t>Group 4</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1038225">
                <a:tc>
                  <a:txBody>
                    <a:bodyPr/>
                    <a:lstStyle/>
                    <a:p>
                      <a:pPr marL="0" lvl="0" indent="0" rtl="0">
                        <a:spcBef>
                          <a:spcPts val="0"/>
                        </a:spcBef>
                        <a:spcAft>
                          <a:spcPts val="0"/>
                        </a:spcAft>
                        <a:buNone/>
                      </a:pPr>
                      <a:r>
                        <a:rPr lang="en"/>
                        <a:t> </a:t>
                      </a: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spcBef>
                          <a:spcPts val="0"/>
                        </a:spcBef>
                        <a:spcAft>
                          <a:spcPts val="0"/>
                        </a:spcAft>
                        <a:buNone/>
                      </a:pPr>
                      <a:r>
                        <a:rPr lang="en"/>
                        <a:t> </a:t>
                      </a: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spcBef>
                          <a:spcPts val="0"/>
                        </a:spcBef>
                        <a:spcAft>
                          <a:spcPts val="0"/>
                        </a:spcAft>
                        <a:buNone/>
                      </a:pPr>
                      <a:r>
                        <a:rPr lang="en"/>
                        <a:t> </a:t>
                      </a: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spcBef>
                          <a:spcPts val="0"/>
                        </a:spcBef>
                        <a:spcAft>
                          <a:spcPts val="0"/>
                        </a:spcAft>
                        <a:buNone/>
                      </a:pPr>
                      <a:r>
                        <a:rPr lang="en"/>
                        <a:t> </a:t>
                      </a: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197" name="Shape 197"/>
          <p:cNvSpPr txBox="1"/>
          <p:nvPr/>
        </p:nvSpPr>
        <p:spPr>
          <a:xfrm>
            <a:off x="304800" y="3048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a:t>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a:t>
            </a:r>
            <a:r>
              <a:rPr lang="en"/>
              <a:t> 6</a:t>
            </a:r>
            <a:endParaRPr sz="3400"/>
          </a:p>
          <a:p>
            <a:pPr marL="0" lvl="0" indent="0" rtl="0">
              <a:lnSpc>
                <a:spcPct val="90000"/>
              </a:lnSpc>
              <a:spcBef>
                <a:spcPts val="0"/>
              </a:spcBef>
              <a:spcAft>
                <a:spcPts val="0"/>
              </a:spcAft>
              <a:buNone/>
            </a:pPr>
            <a:r>
              <a:rPr lang="en" sz="1800" b="1"/>
              <a:t>Teacher slide, before teaching.</a:t>
            </a:r>
            <a:endParaRPr sz="1800"/>
          </a:p>
        </p:txBody>
      </p:sp>
      <p:sp>
        <p:nvSpPr>
          <p:cNvPr id="61" name="Shape 61"/>
          <p:cNvSpPr txBox="1">
            <a:spLocks noGrp="1"/>
          </p:cNvSpPr>
          <p:nvPr>
            <p:ph type="body" idx="1"/>
          </p:nvPr>
        </p:nvSpPr>
        <p:spPr>
          <a:xfrm>
            <a:off x="311700" y="1326250"/>
            <a:ext cx="8520600" cy="3539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6: </a:t>
            </a:r>
            <a:r>
              <a:rPr lang="en" i="1">
                <a:solidFill>
                  <a:schemeClr val="dk1"/>
                </a:solidFill>
              </a:rPr>
              <a:t>Materials and Student Pairings</a:t>
            </a:r>
            <a:endParaRPr i="1">
              <a:solidFill>
                <a:schemeClr val="dk1"/>
              </a:solidFill>
            </a:endParaRPr>
          </a:p>
          <a:p>
            <a:pPr marL="0" lvl="0" indent="0" rtl="0">
              <a:lnSpc>
                <a:spcPct val="90000"/>
              </a:lnSpc>
              <a:spcBef>
                <a:spcPts val="1000"/>
              </a:spcBef>
              <a:spcAft>
                <a:spcPts val="0"/>
              </a:spcAft>
              <a:buNone/>
            </a:pPr>
            <a:r>
              <a:rPr lang="en">
                <a:solidFill>
                  <a:schemeClr val="dk1"/>
                </a:solidFill>
              </a:rPr>
              <a:t>Materials:</a:t>
            </a:r>
            <a:r>
              <a:rPr lang="en" b="1">
                <a:solidFill>
                  <a:schemeClr val="dk1"/>
                </a:solidFill>
              </a:rPr>
              <a:t> </a:t>
            </a:r>
            <a:endParaRPr b="1">
              <a:solidFill>
                <a:schemeClr val="dk1"/>
              </a:solidFill>
            </a:endParaRPr>
          </a:p>
          <a:p>
            <a:pPr marL="457200" lvl="0" indent="-342900" rtl="0">
              <a:lnSpc>
                <a:spcPct val="90000"/>
              </a:lnSpc>
              <a:spcBef>
                <a:spcPts val="1000"/>
              </a:spcBef>
              <a:spcAft>
                <a:spcPts val="0"/>
              </a:spcAft>
              <a:buClr>
                <a:schemeClr val="dk1"/>
              </a:buClr>
              <a:buSzPts val="1800"/>
              <a:buChar char="●"/>
            </a:pPr>
            <a:r>
              <a:rPr lang="en" i="1">
                <a:solidFill>
                  <a:schemeClr val="dk1"/>
                </a:solidFill>
              </a:rPr>
              <a:t>Love That Dog</a:t>
            </a:r>
            <a:r>
              <a:rPr lang="en">
                <a:solidFill>
                  <a:schemeClr val="dk1"/>
                </a:solidFill>
              </a:rPr>
              <a:t> </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What Happens and How Does Jack Feel about It? anchor chart </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What Makes a Poem a Poem? anchor chart</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I Notice/I Wonder Note-catcher: “dog” </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Directions for Final Word Protocol</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Language Dive Guide: “dog” </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Criteria of an Effective Summary anchor chart </a:t>
            </a:r>
            <a:endParaRPr>
              <a:solidFill>
                <a:schemeClr val="dk1"/>
              </a:solidFill>
            </a:endParaRPr>
          </a:p>
          <a:p>
            <a:pPr marL="0" lvl="0" indent="0" rtl="0">
              <a:lnSpc>
                <a:spcPct val="90000"/>
              </a:lnSpc>
              <a:spcBef>
                <a:spcPts val="1000"/>
              </a:spcBef>
              <a:spcAft>
                <a:spcPts val="0"/>
              </a:spcAft>
              <a:buNone/>
            </a:pPr>
            <a:r>
              <a:rPr lang="en">
                <a:solidFill>
                  <a:schemeClr val="dk1"/>
                </a:solidFill>
              </a:rPr>
              <a:t>See Student Pairing Suggestions in the Notes</a:t>
            </a:r>
            <a:endParaRPr>
              <a:solidFill>
                <a:schemeClr val="dk1"/>
              </a:solidFill>
            </a:endParaRPr>
          </a:p>
          <a:p>
            <a:pPr marL="0" lvl="0" indent="0" rtl="0">
              <a:lnSpc>
                <a:spcPct val="90000"/>
              </a:lnSpc>
              <a:spcBef>
                <a:spcPts val="1000"/>
              </a:spcBef>
              <a:spcAft>
                <a:spcPts val="0"/>
              </a:spcAft>
              <a:buNone/>
            </a:pPr>
            <a:endParaRPr>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6</a:t>
            </a:r>
            <a:endParaRPr sz="3400"/>
          </a:p>
          <a:p>
            <a:pPr marL="0" lvl="0" indent="0" rtl="0">
              <a:lnSpc>
                <a:spcPct val="90000"/>
              </a:lnSpc>
              <a:spcBef>
                <a:spcPts val="0"/>
              </a:spcBef>
              <a:spcAft>
                <a:spcPts val="0"/>
              </a:spcAft>
              <a:buNone/>
            </a:pPr>
            <a:r>
              <a:rPr lang="en" sz="1800" b="1"/>
              <a:t>Teacher slide, before teaching.</a:t>
            </a:r>
            <a:endParaRPr sz="1800"/>
          </a:p>
        </p:txBody>
      </p:sp>
      <p:sp>
        <p:nvSpPr>
          <p:cNvPr id="67" name="Shape 6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6: </a:t>
            </a:r>
            <a:r>
              <a:rPr lang="en" i="1" dirty="0">
                <a:solidFill>
                  <a:schemeClr val="dk1"/>
                </a:solidFill>
              </a:rPr>
              <a:t>Pre-reading and Protocols</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Preview the poem “dog” and review the example anchor charts and note-catchers to determine what students need to understand from reading the poem</a:t>
            </a:r>
            <a:r>
              <a:rPr lang="en-US" dirty="0">
                <a:solidFill>
                  <a:schemeClr val="dk1"/>
                </a:solidFill>
              </a:rPr>
              <a:t>.</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Final Word and Thumb-O-Meter protocols. </a:t>
            </a:r>
            <a:endParaRPr dirty="0">
              <a:solidFill>
                <a:schemeClr val="dk1"/>
              </a:solidFill>
            </a:endParaRPr>
          </a:p>
          <a:p>
            <a:pPr marL="0" lvl="0" indent="0" rtl="0">
              <a:lnSpc>
                <a:spcPct val="90000"/>
              </a:lnSpc>
              <a:spcBef>
                <a:spcPts val="1000"/>
              </a:spcBef>
              <a:spcAft>
                <a:spcPts val="0"/>
              </a:spcAft>
              <a:buNone/>
            </a:pPr>
            <a:endParaRPr sz="120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6</a:t>
            </a:r>
            <a:endParaRPr sz="4000" b="1">
              <a:solidFill>
                <a:srgbClr val="000000"/>
              </a:solidFill>
              <a:latin typeface="Overlock"/>
              <a:ea typeface="Overlock"/>
              <a:cs typeface="Overlock"/>
              <a:sym typeface="Overlock"/>
            </a:endParaRPr>
          </a:p>
        </p:txBody>
      </p:sp>
      <p:pic>
        <p:nvPicPr>
          <p:cNvPr id="5" name="Picture 4">
            <a:extLst>
              <a:ext uri="{FF2B5EF4-FFF2-40B4-BE49-F238E27FC236}">
                <a16:creationId xmlns:a16="http://schemas.microsoft.com/office/drawing/2014/main" id="{0BA8C8F0-1716-41C3-AF0F-979FA76A8C9B}"/>
              </a:ext>
            </a:extLst>
          </p:cNvPr>
          <p:cNvPicPr>
            <a:picLocks noChangeAspect="1"/>
          </p:cNvPicPr>
          <p:nvPr/>
        </p:nvPicPr>
        <p:blipFill>
          <a:blip r:embed="rId3"/>
          <a:stretch>
            <a:fillRect/>
          </a:stretch>
        </p:blipFill>
        <p:spPr>
          <a:xfrm>
            <a:off x="3352239" y="304194"/>
            <a:ext cx="2439522" cy="112119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79" name="Shape 79"/>
          <p:cNvSpPr txBox="1">
            <a:spLocks noGrp="1"/>
          </p:cNvSpPr>
          <p:nvPr>
            <p:ph type="body" idx="1"/>
          </p:nvPr>
        </p:nvSpPr>
        <p:spPr>
          <a:xfrm>
            <a:off x="1807029" y="1122625"/>
            <a:ext cx="7025146" cy="36912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100" dirty="0">
                <a:solidFill>
                  <a:schemeClr val="dk1"/>
                </a:solidFill>
              </a:rPr>
              <a:t>Welcome to Module 1, Lesson 6. Today, you’re going to closely read a poem and determine characteristics of poetry.  </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sz="1600" dirty="0"/>
              <a:t>Here is a list of what we will do today as we dig deeper: </a:t>
            </a:r>
            <a:endParaRPr sz="1600" dirty="0"/>
          </a:p>
          <a:p>
            <a:pPr lvl="0" indent="-330200" rtl="0">
              <a:lnSpc>
                <a:spcPct val="100000"/>
              </a:lnSpc>
              <a:spcBef>
                <a:spcPts val="0"/>
              </a:spcBef>
              <a:spcAft>
                <a:spcPts val="0"/>
              </a:spcAft>
              <a:buSzPts val="1600"/>
              <a:buChar char="●"/>
            </a:pPr>
            <a:r>
              <a:rPr lang="en" sz="1600" dirty="0"/>
              <a:t>Continue analyzing what happened and how Jack felt (pages 12-19).</a:t>
            </a:r>
            <a:endParaRPr sz="1600" dirty="0"/>
          </a:p>
          <a:p>
            <a:pPr lvl="0" indent="0" rtl="0">
              <a:lnSpc>
                <a:spcPct val="100000"/>
              </a:lnSpc>
              <a:spcBef>
                <a:spcPts val="0"/>
              </a:spcBef>
              <a:spcAft>
                <a:spcPts val="0"/>
              </a:spcAft>
              <a:buNone/>
            </a:pPr>
            <a:endParaRPr sz="1600" dirty="0"/>
          </a:p>
          <a:p>
            <a:pPr lvl="0" indent="-330200" rtl="0">
              <a:lnSpc>
                <a:spcPct val="100000"/>
              </a:lnSpc>
              <a:spcBef>
                <a:spcPts val="0"/>
              </a:spcBef>
              <a:spcAft>
                <a:spcPts val="0"/>
              </a:spcAft>
              <a:buSzPts val="1600"/>
              <a:buChar char="●"/>
            </a:pPr>
            <a:r>
              <a:rPr lang="en" sz="1600" dirty="0"/>
              <a:t>Participate in your very first Language Dive to determine meaning.</a:t>
            </a:r>
            <a:endParaRPr sz="1600" dirty="0"/>
          </a:p>
          <a:p>
            <a:pPr lvl="0" indent="0" rtl="0">
              <a:lnSpc>
                <a:spcPct val="100000"/>
              </a:lnSpc>
              <a:spcBef>
                <a:spcPts val="0"/>
              </a:spcBef>
              <a:spcAft>
                <a:spcPts val="0"/>
              </a:spcAft>
              <a:buNone/>
            </a:pPr>
            <a:endParaRPr sz="1600" dirty="0"/>
          </a:p>
          <a:p>
            <a:pPr lvl="0" indent="-330200" rtl="0">
              <a:lnSpc>
                <a:spcPct val="100000"/>
              </a:lnSpc>
              <a:spcBef>
                <a:spcPts val="0"/>
              </a:spcBef>
              <a:spcAft>
                <a:spcPts val="0"/>
              </a:spcAft>
              <a:buSzPts val="1600"/>
              <a:buChar char="●"/>
            </a:pPr>
            <a:r>
              <a:rPr lang="en" sz="1600" dirty="0"/>
              <a:t>Determine the theme of a poem and summarize a poem.</a:t>
            </a:r>
            <a:endParaRPr sz="1600" dirty="0"/>
          </a:p>
          <a:p>
            <a:pPr marL="0" lvl="0" indent="0" rtl="0">
              <a:lnSpc>
                <a:spcPct val="100000"/>
              </a:lnSpc>
              <a:spcBef>
                <a:spcPts val="0"/>
              </a:spcBef>
              <a:spcAft>
                <a:spcPts val="0"/>
              </a:spcAft>
              <a:buNone/>
            </a:pPr>
            <a:endParaRPr dirty="0"/>
          </a:p>
          <a:p>
            <a:pPr marL="0" lvl="0" indent="0">
              <a:lnSpc>
                <a:spcPct val="100000"/>
              </a:lnSpc>
              <a:spcBef>
                <a:spcPts val="0"/>
              </a:spcBef>
              <a:spcAft>
                <a:spcPts val="0"/>
              </a:spcAft>
              <a:buNone/>
            </a:pPr>
            <a:endParaRPr dirty="0"/>
          </a:p>
        </p:txBody>
      </p:sp>
      <p:pic>
        <p:nvPicPr>
          <p:cNvPr id="80" name="Shape 80"/>
          <p:cNvPicPr preferRelativeResize="0"/>
          <p:nvPr/>
        </p:nvPicPr>
        <p:blipFill>
          <a:blip r:embed="rId3">
            <a:alphaModFix/>
          </a:blip>
          <a:stretch>
            <a:fillRect/>
          </a:stretch>
        </p:blipFill>
        <p:spPr>
          <a:xfrm>
            <a:off x="311700" y="1926771"/>
            <a:ext cx="1235129" cy="154584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1000"/>
                                        <p:tgtEl>
                                          <p:spTgt spid="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1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What are our learning targets?</a:t>
            </a:r>
            <a:endParaRPr/>
          </a:p>
        </p:txBody>
      </p:sp>
      <p:sp>
        <p:nvSpPr>
          <p:cNvPr id="86" name="Shape 86"/>
          <p:cNvSpPr txBox="1">
            <a:spLocks noGrp="1"/>
          </p:cNvSpPr>
          <p:nvPr>
            <p:ph type="body" idx="1"/>
          </p:nvPr>
        </p:nvSpPr>
        <p:spPr>
          <a:xfrm>
            <a:off x="311700" y="1181700"/>
            <a:ext cx="7048800" cy="3416400"/>
          </a:xfrm>
          <a:prstGeom prst="rect">
            <a:avLst/>
          </a:prstGeom>
        </p:spPr>
        <p:txBody>
          <a:bodyPr spcFirstLastPara="1" wrap="square" lIns="91425" tIns="91425" rIns="91425" bIns="91425" anchor="t" anchorCtr="0">
            <a:noAutofit/>
          </a:bodyPr>
          <a:lstStyle/>
          <a:p>
            <a:pPr marL="457200" lvl="0" indent="0" rtl="0">
              <a:spcBef>
                <a:spcPts val="0"/>
              </a:spcBef>
              <a:spcAft>
                <a:spcPts val="0"/>
              </a:spcAft>
              <a:buNone/>
            </a:pPr>
            <a:r>
              <a:rPr lang="en" sz="2400" dirty="0">
                <a:solidFill>
                  <a:schemeClr val="dk1"/>
                </a:solidFill>
                <a:latin typeface="Arial"/>
                <a:ea typeface="Arial"/>
                <a:cs typeface="Arial"/>
                <a:sym typeface="Arial"/>
              </a:rPr>
              <a:t>I</a:t>
            </a:r>
            <a:r>
              <a:rPr lang="en" sz="2400" dirty="0">
                <a:solidFill>
                  <a:schemeClr val="dk1"/>
                </a:solidFill>
              </a:rPr>
              <a:t> can determine the theme of “dog” from details in the text and summarize it. </a:t>
            </a:r>
            <a:endParaRPr sz="2400" dirty="0">
              <a:solidFill>
                <a:schemeClr val="dk1"/>
              </a:solidFill>
            </a:endParaRPr>
          </a:p>
          <a:p>
            <a:pPr marL="1371600" lvl="0" indent="0" rtl="0">
              <a:spcBef>
                <a:spcPts val="0"/>
              </a:spcBef>
              <a:spcAft>
                <a:spcPts val="0"/>
              </a:spcAft>
              <a:buNone/>
            </a:pPr>
            <a:endParaRPr sz="2400" dirty="0">
              <a:solidFill>
                <a:schemeClr val="dk1"/>
              </a:solidFill>
            </a:endParaRPr>
          </a:p>
          <a:p>
            <a:pPr marL="1371600" lvl="0" indent="0">
              <a:spcBef>
                <a:spcPts val="0"/>
              </a:spcBef>
              <a:spcAft>
                <a:spcPts val="0"/>
              </a:spcAft>
              <a:buNone/>
            </a:pPr>
            <a:endParaRPr dirty="0">
              <a:solidFill>
                <a:schemeClr val="dk1"/>
              </a:solidFill>
            </a:endParaRPr>
          </a:p>
          <a:p>
            <a:pPr marL="457200" lvl="0" indent="0" rtl="0">
              <a:spcBef>
                <a:spcPts val="0"/>
              </a:spcBef>
              <a:spcAft>
                <a:spcPts val="0"/>
              </a:spcAft>
              <a:buNone/>
            </a:pPr>
            <a:r>
              <a:rPr lang="en" sz="2400" dirty="0">
                <a:solidFill>
                  <a:schemeClr val="dk1"/>
                </a:solidFill>
              </a:rPr>
              <a:t>I can identify the characteristics of poetry in “dog.” </a:t>
            </a:r>
            <a:r>
              <a:rPr lang="en" sz="2400" b="1" dirty="0">
                <a:solidFill>
                  <a:schemeClr val="dk1"/>
                </a:solidFill>
              </a:rPr>
              <a:t>		</a:t>
            </a:r>
            <a:endParaRPr sz="2400" b="1" dirty="0">
              <a:solidFill>
                <a:schemeClr val="dk1"/>
              </a:solidFill>
            </a:endParaRPr>
          </a:p>
          <a:p>
            <a:pPr marL="0" lvl="0" indent="0" rtl="0">
              <a:spcBef>
                <a:spcPts val="0"/>
              </a:spcBef>
              <a:spcAft>
                <a:spcPts val="0"/>
              </a:spcAft>
              <a:buNone/>
            </a:pPr>
            <a:endParaRPr dirty="0"/>
          </a:p>
        </p:txBody>
      </p:sp>
      <p:pic>
        <p:nvPicPr>
          <p:cNvPr id="87" name="Shape 87" descr="https://d30y9cdsu7xlg0.cloudfront.net/png/709687-200.png"/>
          <p:cNvPicPr preferRelativeResize="0"/>
          <p:nvPr/>
        </p:nvPicPr>
        <p:blipFill>
          <a:blip r:embed="rId3">
            <a:alphaModFix/>
          </a:blip>
          <a:stretch>
            <a:fillRect/>
          </a:stretch>
        </p:blipFill>
        <p:spPr>
          <a:xfrm>
            <a:off x="7522029" y="4245429"/>
            <a:ext cx="968547" cy="738362"/>
          </a:xfrm>
          <a:prstGeom prst="rect">
            <a:avLst/>
          </a:prstGeom>
          <a:noFill/>
          <a:ln>
            <a:noFill/>
          </a:ln>
        </p:spPr>
      </p:pic>
      <p:pic>
        <p:nvPicPr>
          <p:cNvPr id="88" name="Shape 88"/>
          <p:cNvPicPr preferRelativeResize="0"/>
          <p:nvPr/>
        </p:nvPicPr>
        <p:blipFill>
          <a:blip r:embed="rId4">
            <a:alphaModFix/>
          </a:blip>
          <a:stretch>
            <a:fillRect/>
          </a:stretch>
        </p:blipFill>
        <p:spPr>
          <a:xfrm>
            <a:off x="8106112" y="4336412"/>
            <a:ext cx="726188" cy="5171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Shape 93"/>
          <p:cNvSpPr txBox="1">
            <a:spLocks noGrp="1"/>
          </p:cNvSpPr>
          <p:nvPr>
            <p:ph type="title"/>
          </p:nvPr>
        </p:nvSpPr>
        <p:spPr>
          <a:xfrm>
            <a:off x="311700" y="334175"/>
            <a:ext cx="8520600" cy="4743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What happened?</a:t>
            </a:r>
            <a:r>
              <a:rPr lang="en" sz="2600"/>
              <a:t>(</a:t>
            </a:r>
            <a:r>
              <a:rPr lang="en" sz="2400" i="1"/>
              <a:t>Love That Dog</a:t>
            </a:r>
            <a:r>
              <a:rPr lang="en" sz="2400"/>
              <a:t> pages 12-19)</a:t>
            </a:r>
            <a:endParaRPr sz="2400"/>
          </a:p>
          <a:p>
            <a:pPr marL="0" lvl="0" indent="0" rtl="0">
              <a:lnSpc>
                <a:spcPct val="90000"/>
              </a:lnSpc>
              <a:spcBef>
                <a:spcPts val="0"/>
              </a:spcBef>
              <a:spcAft>
                <a:spcPts val="0"/>
              </a:spcAft>
              <a:buClr>
                <a:schemeClr val="dk1"/>
              </a:buClr>
              <a:buSzPts val="1100"/>
              <a:buFont typeface="Arial"/>
              <a:buNone/>
            </a:pPr>
            <a:endParaRPr sz="1800"/>
          </a:p>
        </p:txBody>
      </p:sp>
      <p:sp>
        <p:nvSpPr>
          <p:cNvPr id="94" name="Shape 94"/>
          <p:cNvSpPr txBox="1">
            <a:spLocks noGrp="1"/>
          </p:cNvSpPr>
          <p:nvPr>
            <p:ph type="body" idx="1"/>
          </p:nvPr>
        </p:nvSpPr>
        <p:spPr>
          <a:xfrm>
            <a:off x="359375" y="1033200"/>
            <a:ext cx="8574000" cy="3884100"/>
          </a:xfrm>
          <a:prstGeom prst="rect">
            <a:avLst/>
          </a:prstGeom>
        </p:spPr>
        <p:txBody>
          <a:bodyPr spcFirstLastPara="1" wrap="square" lIns="91425" tIns="91425" rIns="91425" bIns="91425" anchor="t" anchorCtr="0">
            <a:noAutofit/>
          </a:bodyPr>
          <a:lstStyle/>
          <a:p>
            <a:pPr marL="457200" lvl="0" indent="-330200" rtl="0">
              <a:lnSpc>
                <a:spcPct val="90000"/>
              </a:lnSpc>
              <a:spcBef>
                <a:spcPts val="1000"/>
              </a:spcBef>
              <a:spcAft>
                <a:spcPts val="0"/>
              </a:spcAft>
              <a:buClr>
                <a:schemeClr val="dk1"/>
              </a:buClr>
              <a:buSzPts val="1600"/>
              <a:buAutoNum type="arabicPeriod"/>
            </a:pPr>
            <a:r>
              <a:rPr lang="en" dirty="0">
                <a:solidFill>
                  <a:schemeClr val="dk1"/>
                </a:solidFill>
              </a:rPr>
              <a:t>Read silently in your heads as your teacher reads pages 12-19 aloud.  </a:t>
            </a:r>
            <a:endParaRPr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dirty="0">
                <a:solidFill>
                  <a:schemeClr val="dk1"/>
                </a:solidFill>
              </a:rPr>
              <a:t>For pages 12-14, turn and talk in your triad, and answer the following questions:</a:t>
            </a:r>
            <a:endParaRPr dirty="0">
              <a:solidFill>
                <a:schemeClr val="dk1"/>
              </a:solidFill>
            </a:endParaRPr>
          </a:p>
          <a:p>
            <a:pPr marL="914400" lvl="1" indent="-330200" rtl="0">
              <a:lnSpc>
                <a:spcPct val="90000"/>
              </a:lnSpc>
              <a:spcBef>
                <a:spcPts val="0"/>
              </a:spcBef>
              <a:spcAft>
                <a:spcPts val="0"/>
              </a:spcAft>
              <a:buClr>
                <a:schemeClr val="dk1"/>
              </a:buClr>
              <a:buSzPts val="1600"/>
              <a:buAutoNum type="alphaLcPeriod"/>
            </a:pPr>
            <a:r>
              <a:rPr lang="en" sz="1800" dirty="0">
                <a:solidFill>
                  <a:schemeClr val="dk1"/>
                </a:solidFill>
              </a:rPr>
              <a:t>What happened on these pages?</a:t>
            </a:r>
            <a:endParaRPr sz="1800" dirty="0">
              <a:solidFill>
                <a:schemeClr val="dk1"/>
              </a:solidFill>
            </a:endParaRPr>
          </a:p>
          <a:p>
            <a:pPr marL="914400" lvl="1" indent="-330200" rtl="0">
              <a:lnSpc>
                <a:spcPct val="90000"/>
              </a:lnSpc>
              <a:spcBef>
                <a:spcPts val="0"/>
              </a:spcBef>
              <a:spcAft>
                <a:spcPts val="0"/>
              </a:spcAft>
              <a:buClr>
                <a:schemeClr val="dk1"/>
              </a:buClr>
              <a:buSzPts val="1600"/>
              <a:buAutoNum type="alphaLcPeriod"/>
            </a:pPr>
            <a:r>
              <a:rPr lang="en" sz="1800" dirty="0">
                <a:solidFill>
                  <a:schemeClr val="dk1"/>
                </a:solidFill>
              </a:rPr>
              <a:t>How did Jack feel about it?</a:t>
            </a:r>
            <a:endParaRPr sz="1800" dirty="0">
              <a:solidFill>
                <a:schemeClr val="dk1"/>
              </a:solidFill>
            </a:endParaRPr>
          </a:p>
          <a:p>
            <a:pPr marL="914400" lvl="1" indent="-330200" rtl="0">
              <a:lnSpc>
                <a:spcPct val="90000"/>
              </a:lnSpc>
              <a:spcBef>
                <a:spcPts val="0"/>
              </a:spcBef>
              <a:spcAft>
                <a:spcPts val="0"/>
              </a:spcAft>
              <a:buClr>
                <a:schemeClr val="dk1"/>
              </a:buClr>
              <a:buSzPts val="1600"/>
              <a:buAutoNum type="alphaLcPeriod"/>
            </a:pPr>
            <a:r>
              <a:rPr lang="en" sz="1800" dirty="0">
                <a:solidFill>
                  <a:schemeClr val="dk1"/>
                </a:solidFill>
              </a:rPr>
              <a:t>How do you know he felt that way? What evidence of this can you find on those pages?</a:t>
            </a:r>
            <a:endParaRPr sz="18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dirty="0">
                <a:solidFill>
                  <a:schemeClr val="dk1"/>
                </a:solidFill>
              </a:rPr>
              <a:t>Share out when your teacher asks you to. </a:t>
            </a:r>
            <a:endParaRPr dirty="0">
              <a:solidFill>
                <a:schemeClr val="dk1"/>
              </a:solidFill>
            </a:endParaRPr>
          </a:p>
          <a:p>
            <a:pPr marL="0" lvl="0" indent="0" rtl="0">
              <a:lnSpc>
                <a:spcPct val="90000"/>
              </a:lnSpc>
              <a:spcBef>
                <a:spcPts val="1000"/>
              </a:spcBef>
              <a:spcAft>
                <a:spcPts val="0"/>
              </a:spcAft>
              <a:buNone/>
            </a:pPr>
            <a:endParaRPr sz="1600" dirty="0">
              <a:solidFill>
                <a:schemeClr val="dk1"/>
              </a:solidFill>
            </a:endParaRPr>
          </a:p>
        </p:txBody>
      </p:sp>
      <p:pic>
        <p:nvPicPr>
          <p:cNvPr id="95" name="Shape 95"/>
          <p:cNvPicPr preferRelativeResize="0"/>
          <p:nvPr/>
        </p:nvPicPr>
        <p:blipFill>
          <a:blip r:embed="rId3">
            <a:alphaModFix/>
          </a:blip>
          <a:stretch>
            <a:fillRect/>
          </a:stretch>
        </p:blipFill>
        <p:spPr>
          <a:xfrm>
            <a:off x="864850" y="3483137"/>
            <a:ext cx="4848150" cy="1266825"/>
          </a:xfrm>
          <a:prstGeom prst="rect">
            <a:avLst/>
          </a:prstGeom>
          <a:noFill/>
          <a:ln>
            <a:noFill/>
          </a:ln>
        </p:spPr>
      </p:pic>
      <p:pic>
        <p:nvPicPr>
          <p:cNvPr id="96" name="Shape 96" descr="Head with Gears"/>
          <p:cNvPicPr preferRelativeResize="0"/>
          <p:nvPr/>
        </p:nvPicPr>
        <p:blipFill>
          <a:blip r:embed="rId4">
            <a:alphaModFix/>
          </a:blip>
          <a:stretch>
            <a:fillRect/>
          </a:stretch>
        </p:blipFill>
        <p:spPr>
          <a:xfrm>
            <a:off x="8222696" y="4339600"/>
            <a:ext cx="609604" cy="562364"/>
          </a:xfrm>
          <a:prstGeom prst="rect">
            <a:avLst/>
          </a:prstGeom>
          <a:noFill/>
          <a:ln>
            <a:noFill/>
          </a:ln>
        </p:spPr>
      </p:pic>
      <p:pic>
        <p:nvPicPr>
          <p:cNvPr id="98" name="Shape 98" descr="Users"/>
          <p:cNvPicPr preferRelativeResize="0"/>
          <p:nvPr/>
        </p:nvPicPr>
        <p:blipFill>
          <a:blip r:embed="rId5">
            <a:alphaModFix/>
          </a:blip>
          <a:stretch>
            <a:fillRect/>
          </a:stretch>
        </p:blipFill>
        <p:spPr>
          <a:xfrm>
            <a:off x="7631948" y="4339600"/>
            <a:ext cx="590748" cy="63301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4">
                                            <p:txEl>
                                              <p:pRg st="0" end="0"/>
                                            </p:txEl>
                                          </p:spTgt>
                                        </p:tgtEl>
                                        <p:attrNameLst>
                                          <p:attrName>style.visibility</p:attrName>
                                        </p:attrNameLst>
                                      </p:cBhvr>
                                      <p:to>
                                        <p:strVal val="visible"/>
                                      </p:to>
                                    </p:set>
                                    <p:animEffect transition="in" filter="fade">
                                      <p:cBhvr>
                                        <p:cTn id="7" dur="1200"/>
                                        <p:tgtEl>
                                          <p:spTgt spid="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4">
                                            <p:txEl>
                                              <p:pRg st="1" end="1"/>
                                            </p:txEl>
                                          </p:spTgt>
                                        </p:tgtEl>
                                        <p:attrNameLst>
                                          <p:attrName>style.visibility</p:attrName>
                                        </p:attrNameLst>
                                      </p:cBhvr>
                                      <p:to>
                                        <p:strVal val="visible"/>
                                      </p:to>
                                    </p:set>
                                    <p:animEffect transition="in" filter="fade">
                                      <p:cBhvr>
                                        <p:cTn id="12" dur="1200"/>
                                        <p:tgtEl>
                                          <p:spTgt spid="9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4">
                                            <p:txEl>
                                              <p:pRg st="2" end="2"/>
                                            </p:txEl>
                                          </p:spTgt>
                                        </p:tgtEl>
                                        <p:attrNameLst>
                                          <p:attrName>style.visibility</p:attrName>
                                        </p:attrNameLst>
                                      </p:cBhvr>
                                      <p:to>
                                        <p:strVal val="visible"/>
                                      </p:to>
                                    </p:set>
                                    <p:animEffect transition="in" filter="fade">
                                      <p:cBhvr>
                                        <p:cTn id="17" dur="1200"/>
                                        <p:tgtEl>
                                          <p:spTgt spid="9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4">
                                            <p:txEl>
                                              <p:pRg st="3" end="3"/>
                                            </p:txEl>
                                          </p:spTgt>
                                        </p:tgtEl>
                                        <p:attrNameLst>
                                          <p:attrName>style.visibility</p:attrName>
                                        </p:attrNameLst>
                                      </p:cBhvr>
                                      <p:to>
                                        <p:strVal val="visible"/>
                                      </p:to>
                                    </p:set>
                                    <p:animEffect transition="in" filter="fade">
                                      <p:cBhvr>
                                        <p:cTn id="22" dur="1200"/>
                                        <p:tgtEl>
                                          <p:spTgt spid="9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4">
                                            <p:txEl>
                                              <p:pRg st="4" end="4"/>
                                            </p:txEl>
                                          </p:spTgt>
                                        </p:tgtEl>
                                        <p:attrNameLst>
                                          <p:attrName>style.visibility</p:attrName>
                                        </p:attrNameLst>
                                      </p:cBhvr>
                                      <p:to>
                                        <p:strVal val="visible"/>
                                      </p:to>
                                    </p:set>
                                    <p:animEffect transition="in" filter="fade">
                                      <p:cBhvr>
                                        <p:cTn id="27" dur="1200"/>
                                        <p:tgtEl>
                                          <p:spTgt spid="9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4">
                                            <p:txEl>
                                              <p:pRg st="5" end="5"/>
                                            </p:txEl>
                                          </p:spTgt>
                                        </p:tgtEl>
                                        <p:attrNameLst>
                                          <p:attrName>style.visibility</p:attrName>
                                        </p:attrNameLst>
                                      </p:cBhvr>
                                      <p:to>
                                        <p:strVal val="visible"/>
                                      </p:to>
                                    </p:set>
                                    <p:animEffect transition="in" filter="fade">
                                      <p:cBhvr>
                                        <p:cTn id="32" dur="1200"/>
                                        <p:tgtEl>
                                          <p:spTgt spid="9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4">
                                            <p:txEl>
                                              <p:pRg st="6" end="6"/>
                                            </p:txEl>
                                          </p:spTgt>
                                        </p:tgtEl>
                                        <p:attrNameLst>
                                          <p:attrName>style.visibility</p:attrName>
                                        </p:attrNameLst>
                                      </p:cBhvr>
                                      <p:to>
                                        <p:strVal val="visible"/>
                                      </p:to>
                                    </p:set>
                                    <p:animEffect transition="in" filter="fade">
                                      <p:cBhvr>
                                        <p:cTn id="37" dur="1200"/>
                                        <p:tgtEl>
                                          <p:spTgt spid="9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Shape 104"/>
          <p:cNvSpPr txBox="1">
            <a:spLocks noGrp="1"/>
          </p:cNvSpPr>
          <p:nvPr>
            <p:ph type="title"/>
          </p:nvPr>
        </p:nvSpPr>
        <p:spPr>
          <a:xfrm>
            <a:off x="311700" y="334175"/>
            <a:ext cx="8520600" cy="4743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What happened?</a:t>
            </a:r>
            <a:r>
              <a:rPr lang="en" sz="2600"/>
              <a:t>(</a:t>
            </a:r>
            <a:r>
              <a:rPr lang="en" sz="2400" i="1"/>
              <a:t>Love That Dog</a:t>
            </a:r>
            <a:r>
              <a:rPr lang="en" sz="2400"/>
              <a:t> pages 12-19)</a:t>
            </a:r>
            <a:endParaRPr sz="2400"/>
          </a:p>
          <a:p>
            <a:pPr marL="0" lvl="0" indent="0" rtl="0">
              <a:lnSpc>
                <a:spcPct val="90000"/>
              </a:lnSpc>
              <a:spcBef>
                <a:spcPts val="0"/>
              </a:spcBef>
              <a:spcAft>
                <a:spcPts val="0"/>
              </a:spcAft>
              <a:buClr>
                <a:schemeClr val="dk1"/>
              </a:buClr>
              <a:buSzPts val="1100"/>
              <a:buFont typeface="Arial"/>
              <a:buNone/>
            </a:pPr>
            <a:endParaRPr sz="1800"/>
          </a:p>
        </p:txBody>
      </p:sp>
      <p:sp>
        <p:nvSpPr>
          <p:cNvPr id="105" name="Shape 105"/>
          <p:cNvSpPr txBox="1">
            <a:spLocks noGrp="1"/>
          </p:cNvSpPr>
          <p:nvPr>
            <p:ph type="body" idx="1"/>
          </p:nvPr>
        </p:nvSpPr>
        <p:spPr>
          <a:xfrm>
            <a:off x="359375" y="1033200"/>
            <a:ext cx="8574000" cy="3884100"/>
          </a:xfrm>
          <a:prstGeom prst="rect">
            <a:avLst/>
          </a:prstGeom>
        </p:spPr>
        <p:txBody>
          <a:bodyPr spcFirstLastPara="1" wrap="square" lIns="91425" tIns="91425" rIns="91425" bIns="91425" anchor="t" anchorCtr="0">
            <a:noAutofit/>
          </a:bodyPr>
          <a:lstStyle/>
          <a:p>
            <a:pPr marL="457200" lvl="0" indent="-330200" rtl="0">
              <a:lnSpc>
                <a:spcPct val="90000"/>
              </a:lnSpc>
              <a:spcBef>
                <a:spcPts val="1000"/>
              </a:spcBef>
              <a:spcAft>
                <a:spcPts val="0"/>
              </a:spcAft>
              <a:buClr>
                <a:schemeClr val="dk1"/>
              </a:buClr>
              <a:buSzPts val="1600"/>
              <a:buAutoNum type="arabicPeriod"/>
            </a:pPr>
            <a:r>
              <a:rPr lang="en" dirty="0">
                <a:solidFill>
                  <a:schemeClr val="dk1"/>
                </a:solidFill>
              </a:rPr>
              <a:t> For pages 15-19, turn and talk in your triad, and answer the following questions:</a:t>
            </a:r>
            <a:endParaRPr dirty="0">
              <a:solidFill>
                <a:schemeClr val="dk1"/>
              </a:solidFill>
            </a:endParaRPr>
          </a:p>
          <a:p>
            <a:pPr marL="914400" lvl="1" indent="-330200" rtl="0">
              <a:lnSpc>
                <a:spcPct val="90000"/>
              </a:lnSpc>
              <a:spcBef>
                <a:spcPts val="0"/>
              </a:spcBef>
              <a:spcAft>
                <a:spcPts val="0"/>
              </a:spcAft>
              <a:buClr>
                <a:schemeClr val="dk1"/>
              </a:buClr>
              <a:buSzPts val="1600"/>
              <a:buAutoNum type="alphaLcPeriod"/>
            </a:pPr>
            <a:r>
              <a:rPr lang="en" sz="1800" dirty="0">
                <a:solidFill>
                  <a:schemeClr val="dk1"/>
                </a:solidFill>
              </a:rPr>
              <a:t>What happened on these pages?</a:t>
            </a:r>
            <a:endParaRPr sz="1800" dirty="0">
              <a:solidFill>
                <a:schemeClr val="dk1"/>
              </a:solidFill>
            </a:endParaRPr>
          </a:p>
          <a:p>
            <a:pPr marL="914400" lvl="1" indent="-330200" rtl="0">
              <a:lnSpc>
                <a:spcPct val="90000"/>
              </a:lnSpc>
              <a:spcBef>
                <a:spcPts val="0"/>
              </a:spcBef>
              <a:spcAft>
                <a:spcPts val="0"/>
              </a:spcAft>
              <a:buClr>
                <a:schemeClr val="dk1"/>
              </a:buClr>
              <a:buSzPts val="1600"/>
              <a:buAutoNum type="alphaLcPeriod"/>
            </a:pPr>
            <a:r>
              <a:rPr lang="en" sz="1800" dirty="0">
                <a:solidFill>
                  <a:schemeClr val="dk1"/>
                </a:solidFill>
              </a:rPr>
              <a:t>How did Jack feel about it?</a:t>
            </a:r>
            <a:endParaRPr sz="1800" dirty="0">
              <a:solidFill>
                <a:schemeClr val="dk1"/>
              </a:solidFill>
            </a:endParaRPr>
          </a:p>
          <a:p>
            <a:pPr marL="914400" lvl="1" indent="-330200" rtl="0">
              <a:lnSpc>
                <a:spcPct val="90000"/>
              </a:lnSpc>
              <a:spcBef>
                <a:spcPts val="0"/>
              </a:spcBef>
              <a:spcAft>
                <a:spcPts val="0"/>
              </a:spcAft>
              <a:buClr>
                <a:schemeClr val="dk1"/>
              </a:buClr>
              <a:buSzPts val="1600"/>
              <a:buAutoNum type="alphaLcPeriod"/>
            </a:pPr>
            <a:r>
              <a:rPr lang="en" sz="1800" dirty="0">
                <a:solidFill>
                  <a:schemeClr val="dk1"/>
                </a:solidFill>
              </a:rPr>
              <a:t>How do you know he felt that way? What evidence of this can you find on those pages?</a:t>
            </a:r>
            <a:endParaRPr sz="18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dirty="0">
                <a:solidFill>
                  <a:schemeClr val="dk1"/>
                </a:solidFill>
              </a:rPr>
              <a:t>Share out when your teacher asks you to. </a:t>
            </a:r>
            <a:endParaRPr dirty="0">
              <a:solidFill>
                <a:schemeClr val="dk1"/>
              </a:solidFill>
            </a:endParaRPr>
          </a:p>
          <a:p>
            <a:pPr marL="0" lvl="0" indent="0" rtl="0">
              <a:lnSpc>
                <a:spcPct val="90000"/>
              </a:lnSpc>
              <a:spcBef>
                <a:spcPts val="1000"/>
              </a:spcBef>
              <a:spcAft>
                <a:spcPts val="0"/>
              </a:spcAft>
              <a:buNone/>
            </a:pPr>
            <a:endParaRPr sz="1600" dirty="0">
              <a:solidFill>
                <a:schemeClr val="dk1"/>
              </a:solidFill>
            </a:endParaRPr>
          </a:p>
        </p:txBody>
      </p:sp>
      <p:pic>
        <p:nvPicPr>
          <p:cNvPr id="9" name="Shape 96" descr="Head with Gears"/>
          <p:cNvPicPr preferRelativeResize="0"/>
          <p:nvPr/>
        </p:nvPicPr>
        <p:blipFill>
          <a:blip r:embed="rId3">
            <a:alphaModFix/>
          </a:blip>
          <a:stretch>
            <a:fillRect/>
          </a:stretch>
        </p:blipFill>
        <p:spPr>
          <a:xfrm>
            <a:off x="8222696" y="4339600"/>
            <a:ext cx="609604" cy="562364"/>
          </a:xfrm>
          <a:prstGeom prst="rect">
            <a:avLst/>
          </a:prstGeom>
          <a:noFill/>
          <a:ln>
            <a:noFill/>
          </a:ln>
        </p:spPr>
      </p:pic>
      <p:pic>
        <p:nvPicPr>
          <p:cNvPr id="10" name="Shape 98" descr="Users"/>
          <p:cNvPicPr preferRelativeResize="0"/>
          <p:nvPr/>
        </p:nvPicPr>
        <p:blipFill>
          <a:blip r:embed="rId4">
            <a:alphaModFix/>
          </a:blip>
          <a:stretch>
            <a:fillRect/>
          </a:stretch>
        </p:blipFill>
        <p:spPr>
          <a:xfrm>
            <a:off x="7631948" y="4339600"/>
            <a:ext cx="590748" cy="633014"/>
          </a:xfrm>
          <a:prstGeom prst="rect">
            <a:avLst/>
          </a:prstGeom>
          <a:noFill/>
          <a:ln>
            <a:noFill/>
          </a:ln>
        </p:spPr>
      </p:pic>
      <p:pic>
        <p:nvPicPr>
          <p:cNvPr id="11" name="Shape 95"/>
          <p:cNvPicPr preferRelativeResize="0"/>
          <p:nvPr/>
        </p:nvPicPr>
        <p:blipFill>
          <a:blip r:embed="rId5">
            <a:alphaModFix/>
          </a:blip>
          <a:stretch>
            <a:fillRect/>
          </a:stretch>
        </p:blipFill>
        <p:spPr>
          <a:xfrm>
            <a:off x="864850" y="3483137"/>
            <a:ext cx="4848150" cy="12668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5">
                                            <p:txEl>
                                              <p:pRg st="0" end="0"/>
                                            </p:txEl>
                                          </p:spTgt>
                                        </p:tgtEl>
                                        <p:attrNameLst>
                                          <p:attrName>style.visibility</p:attrName>
                                        </p:attrNameLst>
                                      </p:cBhvr>
                                      <p:to>
                                        <p:strVal val="visible"/>
                                      </p:to>
                                    </p:set>
                                    <p:animEffect transition="in" filter="fade">
                                      <p:cBhvr>
                                        <p:cTn id="7" dur="1200"/>
                                        <p:tgtEl>
                                          <p:spTgt spid="10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5">
                                            <p:txEl>
                                              <p:pRg st="1" end="1"/>
                                            </p:txEl>
                                          </p:spTgt>
                                        </p:tgtEl>
                                        <p:attrNameLst>
                                          <p:attrName>style.visibility</p:attrName>
                                        </p:attrNameLst>
                                      </p:cBhvr>
                                      <p:to>
                                        <p:strVal val="visible"/>
                                      </p:to>
                                    </p:set>
                                    <p:animEffect transition="in" filter="fade">
                                      <p:cBhvr>
                                        <p:cTn id="12" dur="1200"/>
                                        <p:tgtEl>
                                          <p:spTgt spid="10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5">
                                            <p:txEl>
                                              <p:pRg st="2" end="2"/>
                                            </p:txEl>
                                          </p:spTgt>
                                        </p:tgtEl>
                                        <p:attrNameLst>
                                          <p:attrName>style.visibility</p:attrName>
                                        </p:attrNameLst>
                                      </p:cBhvr>
                                      <p:to>
                                        <p:strVal val="visible"/>
                                      </p:to>
                                    </p:set>
                                    <p:animEffect transition="in" filter="fade">
                                      <p:cBhvr>
                                        <p:cTn id="17" dur="1200"/>
                                        <p:tgtEl>
                                          <p:spTgt spid="10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5">
                                            <p:txEl>
                                              <p:pRg st="3" end="3"/>
                                            </p:txEl>
                                          </p:spTgt>
                                        </p:tgtEl>
                                        <p:attrNameLst>
                                          <p:attrName>style.visibility</p:attrName>
                                        </p:attrNameLst>
                                      </p:cBhvr>
                                      <p:to>
                                        <p:strVal val="visible"/>
                                      </p:to>
                                    </p:set>
                                    <p:animEffect transition="in" filter="fade">
                                      <p:cBhvr>
                                        <p:cTn id="22" dur="1200"/>
                                        <p:tgtEl>
                                          <p:spTgt spid="10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5">
                                            <p:txEl>
                                              <p:pRg st="4" end="4"/>
                                            </p:txEl>
                                          </p:spTgt>
                                        </p:tgtEl>
                                        <p:attrNameLst>
                                          <p:attrName>style.visibility</p:attrName>
                                        </p:attrNameLst>
                                      </p:cBhvr>
                                      <p:to>
                                        <p:strVal val="visible"/>
                                      </p:to>
                                    </p:set>
                                    <p:animEffect transition="in" filter="fade">
                                      <p:cBhvr>
                                        <p:cTn id="27" dur="1200"/>
                                        <p:tgtEl>
                                          <p:spTgt spid="10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5">
                                            <p:txEl>
                                              <p:pRg st="5" end="5"/>
                                            </p:txEl>
                                          </p:spTgt>
                                        </p:tgtEl>
                                        <p:attrNameLst>
                                          <p:attrName>style.visibility</p:attrName>
                                        </p:attrNameLst>
                                      </p:cBhvr>
                                      <p:to>
                                        <p:strVal val="visible"/>
                                      </p:to>
                                    </p:set>
                                    <p:animEffect transition="in" filter="fade">
                                      <p:cBhvr>
                                        <p:cTn id="32" dur="1200"/>
                                        <p:tgtEl>
                                          <p:spTgt spid="10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Shape 11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a:t>Analyzing Poetry: “dog” </a:t>
            </a:r>
            <a:r>
              <a:rPr lang="en" sz="3000"/>
              <a:t>by Valerie Worth</a:t>
            </a:r>
            <a:endParaRPr sz="3000"/>
          </a:p>
          <a:p>
            <a:pPr marL="0" lvl="0" indent="0" rtl="0">
              <a:lnSpc>
                <a:spcPct val="90000"/>
              </a:lnSpc>
              <a:spcBef>
                <a:spcPts val="0"/>
              </a:spcBef>
              <a:spcAft>
                <a:spcPts val="0"/>
              </a:spcAft>
              <a:buNone/>
            </a:pPr>
            <a:endParaRPr sz="1800"/>
          </a:p>
        </p:txBody>
      </p:sp>
      <p:sp>
        <p:nvSpPr>
          <p:cNvPr id="116" name="Shape 116"/>
          <p:cNvSpPr txBox="1">
            <a:spLocks noGrp="1"/>
          </p:cNvSpPr>
          <p:nvPr>
            <p:ph type="body" idx="1"/>
          </p:nvPr>
        </p:nvSpPr>
        <p:spPr>
          <a:xfrm>
            <a:off x="265350" y="1258200"/>
            <a:ext cx="8613300" cy="3885300"/>
          </a:xfrm>
          <a:prstGeom prst="rect">
            <a:avLst/>
          </a:prstGeom>
        </p:spPr>
        <p:txBody>
          <a:bodyPr spcFirstLastPara="1" wrap="square" lIns="91425" tIns="91425" rIns="91425" bIns="91425" anchor="t" anchorCtr="0">
            <a:noAutofit/>
          </a:bodyPr>
          <a:lstStyle/>
          <a:p>
            <a:pPr marL="2286000" lvl="0" indent="0" algn="l" rtl="0">
              <a:lnSpc>
                <a:spcPct val="115000"/>
              </a:lnSpc>
              <a:spcBef>
                <a:spcPts val="0"/>
              </a:spcBef>
              <a:spcAft>
                <a:spcPts val="0"/>
              </a:spcAft>
              <a:buNone/>
            </a:pPr>
            <a:endParaRPr dirty="0">
              <a:solidFill>
                <a:schemeClr val="dk1"/>
              </a:solidFill>
            </a:endParaRPr>
          </a:p>
          <a:p>
            <a:pPr marL="2286000" lvl="0" indent="-342900" algn="l" rtl="0">
              <a:lnSpc>
                <a:spcPct val="115000"/>
              </a:lnSpc>
              <a:spcBef>
                <a:spcPts val="0"/>
              </a:spcBef>
              <a:spcAft>
                <a:spcPts val="0"/>
              </a:spcAft>
              <a:buClr>
                <a:schemeClr val="dk1"/>
              </a:buClr>
              <a:buSzPts val="1800"/>
              <a:buFont typeface="Arial"/>
              <a:buChar char="●"/>
            </a:pPr>
            <a:r>
              <a:rPr lang="en" dirty="0">
                <a:solidFill>
                  <a:schemeClr val="dk1"/>
                </a:solidFill>
              </a:rPr>
              <a:t>Turn to the back of your copy of </a:t>
            </a:r>
            <a:r>
              <a:rPr lang="en" i="1" dirty="0">
                <a:solidFill>
                  <a:schemeClr val="dk1"/>
                </a:solidFill>
              </a:rPr>
              <a:t>Love That Dog</a:t>
            </a:r>
            <a:r>
              <a:rPr lang="en" dirty="0">
                <a:solidFill>
                  <a:schemeClr val="dk1"/>
                </a:solidFill>
              </a:rPr>
              <a:t> to find “Some of the poems used by Miss Stretchberry</a:t>
            </a:r>
            <a:r>
              <a:rPr lang="en-US" dirty="0">
                <a:solidFill>
                  <a:schemeClr val="dk1"/>
                </a:solidFill>
              </a:rPr>
              <a:t>”. The poem </a:t>
            </a:r>
            <a:r>
              <a:rPr lang="en" dirty="0">
                <a:solidFill>
                  <a:schemeClr val="dk1"/>
                </a:solidFill>
              </a:rPr>
              <a:t>“dog” is the fourth of these poems. </a:t>
            </a:r>
            <a:endParaRPr dirty="0">
              <a:solidFill>
                <a:schemeClr val="dk1"/>
              </a:solidFill>
            </a:endParaRPr>
          </a:p>
          <a:p>
            <a:pPr marL="2286000" lvl="0" indent="-342900" rtl="0">
              <a:lnSpc>
                <a:spcPct val="115000"/>
              </a:lnSpc>
              <a:spcBef>
                <a:spcPts val="0"/>
              </a:spcBef>
              <a:spcAft>
                <a:spcPts val="0"/>
              </a:spcAft>
              <a:buClr>
                <a:schemeClr val="dk1"/>
              </a:buClr>
              <a:buSzPts val="1800"/>
              <a:buFont typeface="Century Gothic"/>
              <a:buChar char="●"/>
            </a:pPr>
            <a:r>
              <a:rPr lang="en" dirty="0">
                <a:solidFill>
                  <a:schemeClr val="dk1"/>
                </a:solidFill>
              </a:rPr>
              <a:t>First read: Follow along while your teacher reads aloud. </a:t>
            </a:r>
            <a:endParaRPr dirty="0">
              <a:solidFill>
                <a:schemeClr val="dk1"/>
              </a:solidFill>
            </a:endParaRPr>
          </a:p>
          <a:p>
            <a:pPr marL="2286000" lvl="0" indent="-342900" rtl="0">
              <a:lnSpc>
                <a:spcPct val="115000"/>
              </a:lnSpc>
              <a:spcBef>
                <a:spcPts val="0"/>
              </a:spcBef>
              <a:spcAft>
                <a:spcPts val="0"/>
              </a:spcAft>
              <a:buClr>
                <a:schemeClr val="dk1"/>
              </a:buClr>
              <a:buSzPts val="1800"/>
              <a:buFont typeface="Century Gothic"/>
              <a:buChar char="●"/>
            </a:pPr>
            <a:r>
              <a:rPr lang="en" dirty="0">
                <a:solidFill>
                  <a:schemeClr val="dk1"/>
                </a:solidFill>
              </a:rPr>
              <a:t>Second read: Act out the lines of the poem.</a:t>
            </a:r>
            <a:endParaRPr dirty="0">
              <a:solidFill>
                <a:schemeClr val="dk1"/>
              </a:solidFill>
            </a:endParaRPr>
          </a:p>
          <a:p>
            <a:pPr marL="2286000" lvl="0" indent="-342900" rtl="0">
              <a:lnSpc>
                <a:spcPct val="115000"/>
              </a:lnSpc>
              <a:spcBef>
                <a:spcPts val="0"/>
              </a:spcBef>
              <a:spcAft>
                <a:spcPts val="0"/>
              </a:spcAft>
              <a:buClr>
                <a:schemeClr val="dk1"/>
              </a:buClr>
              <a:buSzPts val="1800"/>
              <a:buFont typeface="Century Gothic"/>
              <a:buChar char="●"/>
            </a:pPr>
            <a:r>
              <a:rPr lang="en" dirty="0">
                <a:solidFill>
                  <a:schemeClr val="dk1"/>
                </a:solidFill>
              </a:rPr>
              <a:t>Third read: Visualize as the poem is read. </a:t>
            </a:r>
            <a:endParaRPr dirty="0">
              <a:solidFill>
                <a:schemeClr val="dk1"/>
              </a:solidFill>
            </a:endParaRPr>
          </a:p>
          <a:p>
            <a:pPr marL="0" lvl="0" indent="0" rtl="0">
              <a:lnSpc>
                <a:spcPct val="100000"/>
              </a:lnSpc>
              <a:spcBef>
                <a:spcPts val="1000"/>
              </a:spcBef>
              <a:spcAft>
                <a:spcPts val="0"/>
              </a:spcAft>
              <a:buNone/>
            </a:pPr>
            <a:endParaRPr sz="1400" dirty="0">
              <a:solidFill>
                <a:schemeClr val="dk1"/>
              </a:solidFill>
            </a:endParaRPr>
          </a:p>
        </p:txBody>
      </p:sp>
      <p:pic>
        <p:nvPicPr>
          <p:cNvPr id="117" name="Shape 117"/>
          <p:cNvPicPr preferRelativeResize="0"/>
          <p:nvPr/>
        </p:nvPicPr>
        <p:blipFill>
          <a:blip r:embed="rId3">
            <a:alphaModFix/>
          </a:blip>
          <a:stretch>
            <a:fillRect/>
          </a:stretch>
        </p:blipFill>
        <p:spPr>
          <a:xfrm>
            <a:off x="489325" y="1670957"/>
            <a:ext cx="1543050" cy="293600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Suzanne Goin</DisplayName>
        <AccountId>1203</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FDD204-2A92-4185-8BCD-4DBAFEC16DC8}">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6D4CA457-F871-4261-B955-DE455B11E019}">
  <ds:schemaRefs>
    <ds:schemaRef ds:uri="http://schemas.microsoft.com/sharepoint/v3/contenttype/forms"/>
  </ds:schemaRefs>
</ds:datastoreItem>
</file>

<file path=customXml/itemProps3.xml><?xml version="1.0" encoding="utf-8"?>
<ds:datastoreItem xmlns:ds="http://schemas.openxmlformats.org/officeDocument/2006/customXml" ds:itemID="{AF017E46-A5D3-45CF-8E94-DCECA16768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79</TotalTime>
  <Words>6461</Words>
  <Application>Microsoft Office PowerPoint</Application>
  <PresentationFormat>On-screen Show (16:9)</PresentationFormat>
  <Paragraphs>427</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Century Gothic</vt:lpstr>
      <vt:lpstr>Calibri</vt:lpstr>
      <vt:lpstr>Overlock</vt:lpstr>
      <vt:lpstr>Arial</vt:lpstr>
      <vt:lpstr>Simple Light</vt:lpstr>
      <vt:lpstr>Grade 4: Module 1: Unit 1: Lesson 6 Teacher slide, before teaching.</vt:lpstr>
      <vt:lpstr>Grade 4: Module 1: Unit 1: Lesson 6 Teacher slide, before teaching.</vt:lpstr>
      <vt:lpstr>Grade 4: Module 1: Unit 1: Lesson 6 Teacher slide, before teaching.</vt:lpstr>
      <vt:lpstr>PowerPoint Presentation</vt:lpstr>
      <vt:lpstr>Hello, Students!</vt:lpstr>
      <vt:lpstr>What are our learning targets?</vt:lpstr>
      <vt:lpstr>What happened?(Love That Dog pages 12-19) </vt:lpstr>
      <vt:lpstr>What happened?(Love That Dog pages 12-19) </vt:lpstr>
      <vt:lpstr>Analyzing Poetry: “dog” by Valerie Worth </vt:lpstr>
      <vt:lpstr>Analyzing Poetry: “dog” by Valerie Worth</vt:lpstr>
      <vt:lpstr>Final Word Protocol </vt:lpstr>
      <vt:lpstr>How are you doing? </vt:lpstr>
      <vt:lpstr>Let’s dive into language!</vt:lpstr>
      <vt:lpstr>Let’s dive into language!</vt:lpstr>
      <vt:lpstr>Let’s dive into language!</vt:lpstr>
      <vt:lpstr>Let’s dive into language!</vt:lpstr>
      <vt:lpstr>Let’s Show What We Know...</vt:lpstr>
      <vt:lpstr>Homework </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1: Lesson 6 Teacher slide, before teaching.</dc:title>
  <dc:creator>nbravo</dc:creator>
  <cp:lastModifiedBy>Natalie Ivey</cp:lastModifiedBy>
  <cp:revision>20</cp:revision>
  <dcterms:modified xsi:type="dcterms:W3CDTF">2018-08-31T15:29:40Z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