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720998-54B2-4A4F-B954-FF4F46837CAC}" v="19" dt="2018-10-09T14:01:46.061"/>
  </p1510:revLst>
</p1510:revInfo>
</file>

<file path=ppt/tableStyles.xml><?xml version="1.0" encoding="utf-8"?>
<a:tblStyleLst xmlns:a="http://schemas.openxmlformats.org/drawingml/2006/main" def="{3A72998E-A0A2-4475-9554-DF0B35D4CEFE}">
  <a:tblStyle styleId="{3A72998E-A0A2-4475-9554-DF0B35D4CEFE}"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5889" autoAdjust="0"/>
  </p:normalViewPr>
  <p:slideViewPr>
    <p:cSldViewPr snapToGrid="0">
      <p:cViewPr varScale="1">
        <p:scale>
          <a:sx n="74" d="100"/>
          <a:sy n="74" d="100"/>
        </p:scale>
        <p:origin x="1060" y="5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2.fntdata"/><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2E720998-54B2-4A4F-B954-FF4F46837CAC}"/>
    <pc:docChg chg="undo custSel modSld modMainMaster">
      <pc:chgData name="Steven Benson" userId="7888f041-e9c4-484d-a793-6a135ed92492" providerId="ADAL" clId="{2E720998-54B2-4A4F-B954-FF4F46837CAC}" dt="2018-10-09T14:01:46.061" v="18" actId="14100"/>
      <pc:docMkLst>
        <pc:docMk/>
      </pc:docMkLst>
      <pc:sldChg chg="addSp modSp">
        <pc:chgData name="Steven Benson" userId="7888f041-e9c4-484d-a793-6a135ed92492" providerId="ADAL" clId="{2E720998-54B2-4A4F-B954-FF4F46837CAC}" dt="2018-10-09T14:01:04.796" v="6" actId="1076"/>
        <pc:sldMkLst>
          <pc:docMk/>
          <pc:sldMk cId="0" sldId="259"/>
        </pc:sldMkLst>
        <pc:picChg chg="add mod">
          <ac:chgData name="Steven Benson" userId="7888f041-e9c4-484d-a793-6a135ed92492" providerId="ADAL" clId="{2E720998-54B2-4A4F-B954-FF4F46837CAC}" dt="2018-10-09T14:01:04.796" v="6" actId="1076"/>
          <ac:picMkLst>
            <pc:docMk/>
            <pc:sldMk cId="0" sldId="259"/>
            <ac:picMk id="3" creationId="{4476AFB2-A494-41BD-A26E-58194FF25C54}"/>
          </ac:picMkLst>
        </pc:picChg>
      </pc:sldChg>
      <pc:sldChg chg="delSp modSp">
        <pc:chgData name="Steven Benson" userId="7888f041-e9c4-484d-a793-6a135ed92492" providerId="ADAL" clId="{2E720998-54B2-4A4F-B954-FF4F46837CAC}" dt="2018-10-09T14:01:26.230" v="12" actId="478"/>
        <pc:sldMkLst>
          <pc:docMk/>
          <pc:sldMk cId="0" sldId="261"/>
        </pc:sldMkLst>
        <pc:spChg chg="del mod">
          <ac:chgData name="Steven Benson" userId="7888f041-e9c4-484d-a793-6a135ed92492" providerId="ADAL" clId="{2E720998-54B2-4A4F-B954-FF4F46837CAC}" dt="2018-10-09T14:01:26.230" v="12" actId="478"/>
          <ac:spMkLst>
            <pc:docMk/>
            <pc:sldMk cId="0" sldId="261"/>
            <ac:spMk id="162" creationId="{00000000-0000-0000-0000-000000000000}"/>
          </ac:spMkLst>
        </pc:spChg>
        <pc:picChg chg="mod">
          <ac:chgData name="Steven Benson" userId="7888f041-e9c4-484d-a793-6a135ed92492" providerId="ADAL" clId="{2E720998-54B2-4A4F-B954-FF4F46837CAC}" dt="2018-10-09T14:01:17.781" v="10" actId="1076"/>
          <ac:picMkLst>
            <pc:docMk/>
            <pc:sldMk cId="0" sldId="261"/>
            <ac:picMk id="163" creationId="{00000000-0000-0000-0000-000000000000}"/>
          </ac:picMkLst>
        </pc:picChg>
      </pc:sldChg>
      <pc:sldChg chg="modSp">
        <pc:chgData name="Steven Benson" userId="7888f041-e9c4-484d-a793-6a135ed92492" providerId="ADAL" clId="{2E720998-54B2-4A4F-B954-FF4F46837CAC}" dt="2018-10-09T14:01:30.276" v="13" actId="14100"/>
        <pc:sldMkLst>
          <pc:docMk/>
          <pc:sldMk cId="0" sldId="262"/>
        </pc:sldMkLst>
        <pc:picChg chg="mod">
          <ac:chgData name="Steven Benson" userId="7888f041-e9c4-484d-a793-6a135ed92492" providerId="ADAL" clId="{2E720998-54B2-4A4F-B954-FF4F46837CAC}" dt="2018-10-09T14:01:30.276" v="13" actId="14100"/>
          <ac:picMkLst>
            <pc:docMk/>
            <pc:sldMk cId="0" sldId="262"/>
            <ac:picMk id="169" creationId="{00000000-0000-0000-0000-000000000000}"/>
          </ac:picMkLst>
        </pc:picChg>
      </pc:sldChg>
      <pc:sldChg chg="modSp">
        <pc:chgData name="Steven Benson" userId="7888f041-e9c4-484d-a793-6a135ed92492" providerId="ADAL" clId="{2E720998-54B2-4A4F-B954-FF4F46837CAC}" dt="2018-10-09T14:01:34.029" v="14" actId="14100"/>
        <pc:sldMkLst>
          <pc:docMk/>
          <pc:sldMk cId="0" sldId="264"/>
        </pc:sldMkLst>
        <pc:picChg chg="mod">
          <ac:chgData name="Steven Benson" userId="7888f041-e9c4-484d-a793-6a135ed92492" providerId="ADAL" clId="{2E720998-54B2-4A4F-B954-FF4F46837CAC}" dt="2018-10-09T14:01:34.029" v="14" actId="14100"/>
          <ac:picMkLst>
            <pc:docMk/>
            <pc:sldMk cId="0" sldId="264"/>
            <ac:picMk id="181" creationId="{00000000-0000-0000-0000-000000000000}"/>
          </ac:picMkLst>
        </pc:picChg>
      </pc:sldChg>
      <pc:sldChg chg="modSp">
        <pc:chgData name="Steven Benson" userId="7888f041-e9c4-484d-a793-6a135ed92492" providerId="ADAL" clId="{2E720998-54B2-4A4F-B954-FF4F46837CAC}" dt="2018-10-09T14:01:36.614" v="15" actId="14100"/>
        <pc:sldMkLst>
          <pc:docMk/>
          <pc:sldMk cId="0" sldId="265"/>
        </pc:sldMkLst>
        <pc:picChg chg="mod">
          <ac:chgData name="Steven Benson" userId="7888f041-e9c4-484d-a793-6a135ed92492" providerId="ADAL" clId="{2E720998-54B2-4A4F-B954-FF4F46837CAC}" dt="2018-10-09T14:01:36.614" v="15" actId="14100"/>
          <ac:picMkLst>
            <pc:docMk/>
            <pc:sldMk cId="0" sldId="265"/>
            <ac:picMk id="187" creationId="{00000000-0000-0000-0000-000000000000}"/>
          </ac:picMkLst>
        </pc:picChg>
      </pc:sldChg>
      <pc:sldChg chg="modSp">
        <pc:chgData name="Steven Benson" userId="7888f041-e9c4-484d-a793-6a135ed92492" providerId="ADAL" clId="{2E720998-54B2-4A4F-B954-FF4F46837CAC}" dt="2018-10-09T14:01:39.150" v="16" actId="14100"/>
        <pc:sldMkLst>
          <pc:docMk/>
          <pc:sldMk cId="0" sldId="266"/>
        </pc:sldMkLst>
        <pc:picChg chg="mod">
          <ac:chgData name="Steven Benson" userId="7888f041-e9c4-484d-a793-6a135ed92492" providerId="ADAL" clId="{2E720998-54B2-4A4F-B954-FF4F46837CAC}" dt="2018-10-09T14:01:39.150" v="16" actId="14100"/>
          <ac:picMkLst>
            <pc:docMk/>
            <pc:sldMk cId="0" sldId="266"/>
            <ac:picMk id="193" creationId="{00000000-0000-0000-0000-000000000000}"/>
          </ac:picMkLst>
        </pc:picChg>
      </pc:sldChg>
      <pc:sldChg chg="modSp">
        <pc:chgData name="Steven Benson" userId="7888f041-e9c4-484d-a793-6a135ed92492" providerId="ADAL" clId="{2E720998-54B2-4A4F-B954-FF4F46837CAC}" dt="2018-10-09T14:01:42.468" v="17" actId="14100"/>
        <pc:sldMkLst>
          <pc:docMk/>
          <pc:sldMk cId="0" sldId="267"/>
        </pc:sldMkLst>
        <pc:picChg chg="mod">
          <ac:chgData name="Steven Benson" userId="7888f041-e9c4-484d-a793-6a135ed92492" providerId="ADAL" clId="{2E720998-54B2-4A4F-B954-FF4F46837CAC}" dt="2018-10-09T14:01:42.468" v="17" actId="14100"/>
          <ac:picMkLst>
            <pc:docMk/>
            <pc:sldMk cId="0" sldId="267"/>
            <ac:picMk id="199" creationId="{00000000-0000-0000-0000-000000000000}"/>
          </ac:picMkLst>
        </pc:picChg>
      </pc:sldChg>
      <pc:sldChg chg="modSp">
        <pc:chgData name="Steven Benson" userId="7888f041-e9c4-484d-a793-6a135ed92492" providerId="ADAL" clId="{2E720998-54B2-4A4F-B954-FF4F46837CAC}" dt="2018-10-09T14:01:46.061" v="18" actId="14100"/>
        <pc:sldMkLst>
          <pc:docMk/>
          <pc:sldMk cId="0" sldId="268"/>
        </pc:sldMkLst>
        <pc:picChg chg="mod">
          <ac:chgData name="Steven Benson" userId="7888f041-e9c4-484d-a793-6a135ed92492" providerId="ADAL" clId="{2E720998-54B2-4A4F-B954-FF4F46837CAC}" dt="2018-10-09T14:01:46.061" v="18" actId="14100"/>
          <ac:picMkLst>
            <pc:docMk/>
            <pc:sldMk cId="0" sldId="268"/>
            <ac:picMk id="206" creationId="{00000000-0000-0000-0000-000000000000}"/>
          </ac:picMkLst>
        </pc:picChg>
      </pc:sldChg>
      <pc:sldMasterChg chg="addSp modSp">
        <pc:chgData name="Steven Benson" userId="7888f041-e9c4-484d-a793-6a135ed92492" providerId="ADAL" clId="{2E720998-54B2-4A4F-B954-FF4F46837CAC}" dt="2018-10-09T14:00:45.739" v="1" actId="1076"/>
        <pc:sldMasterMkLst>
          <pc:docMk/>
          <pc:sldMasterMk cId="0" sldId="2147483670"/>
        </pc:sldMasterMkLst>
        <pc:picChg chg="add mod">
          <ac:chgData name="Steven Benson" userId="7888f041-e9c4-484d-a793-6a135ed92492" providerId="ADAL" clId="{2E720998-54B2-4A4F-B954-FF4F46837CAC}" dt="2018-10-09T14:00:45.739" v="1" actId="1076"/>
          <ac:picMkLst>
            <pc:docMk/>
            <pc:sldMasterMk cId="0" sldId="2147483670"/>
            <ac:picMk id="5" creationId="{46BA56D1-13F5-4964-B390-AAC02E746DC2}"/>
          </ac:picMkLst>
        </pc:picChg>
        <pc:picChg chg="add mod">
          <ac:chgData name="Steven Benson" userId="7888f041-e9c4-484d-a793-6a135ed92492" providerId="ADAL" clId="{2E720998-54B2-4A4F-B954-FF4F46837CAC}" dt="2018-10-09T14:00:45.739" v="1" actId="1076"/>
          <ac:picMkLst>
            <pc:docMk/>
            <pc:sldMasterMk cId="0" sldId="2147483670"/>
            <ac:picMk id="9" creationId="{A9052AFA-33ED-4013-AD22-E3935D824F1B}"/>
          </ac:picMkLst>
        </pc:picChg>
        <pc:picChg chg="add mod">
          <ac:chgData name="Steven Benson" userId="7888f041-e9c4-484d-a793-6a135ed92492" providerId="ADAL" clId="{2E720998-54B2-4A4F-B954-FF4F46837CAC}" dt="2018-10-09T14:00:45.739" v="1" actId="1076"/>
          <ac:picMkLst>
            <pc:docMk/>
            <pc:sldMasterMk cId="0" sldId="2147483670"/>
            <ac:picMk id="10" creationId="{E7815B0B-65F0-47ED-8BFF-2D2713930B8E}"/>
          </ac:picMkLst>
        </pc:picChg>
      </pc:sldMasterChg>
      <pc:sldMasterChg chg="addSp modSp">
        <pc:chgData name="Steven Benson" userId="7888f041-e9c4-484d-a793-6a135ed92492" providerId="ADAL" clId="{2E720998-54B2-4A4F-B954-FF4F46837CAC}" dt="2018-10-09T14:00:51.630" v="3" actId="1076"/>
        <pc:sldMasterMkLst>
          <pc:docMk/>
          <pc:sldMasterMk cId="0" sldId="2147483671"/>
        </pc:sldMasterMkLst>
        <pc:picChg chg="add mod">
          <ac:chgData name="Steven Benson" userId="7888f041-e9c4-484d-a793-6a135ed92492" providerId="ADAL" clId="{2E720998-54B2-4A4F-B954-FF4F46837CAC}" dt="2018-10-09T14:00:51.630" v="3" actId="1076"/>
          <ac:picMkLst>
            <pc:docMk/>
            <pc:sldMasterMk cId="0" sldId="2147483671"/>
            <ac:picMk id="7" creationId="{46BA56D1-13F5-4964-B390-AAC02E746DC2}"/>
          </ac:picMkLst>
        </pc:picChg>
        <pc:picChg chg="add mod">
          <ac:chgData name="Steven Benson" userId="7888f041-e9c4-484d-a793-6a135ed92492" providerId="ADAL" clId="{2E720998-54B2-4A4F-B954-FF4F46837CAC}" dt="2018-10-09T14:00:51.630" v="3" actId="1076"/>
          <ac:picMkLst>
            <pc:docMk/>
            <pc:sldMasterMk cId="0" sldId="2147483671"/>
            <ac:picMk id="8" creationId="{A9052AFA-33ED-4013-AD22-E3935D824F1B}"/>
          </ac:picMkLst>
        </pc:picChg>
        <pc:picChg chg="add mod">
          <ac:chgData name="Steven Benson" userId="7888f041-e9c4-484d-a793-6a135ed92492" providerId="ADAL" clId="{2E720998-54B2-4A4F-B954-FF4F46837CAC}" dt="2018-10-09T14:00:51.630" v="3" actId="1076"/>
          <ac:picMkLst>
            <pc:docMk/>
            <pc:sldMasterMk cId="0" sldId="2147483671"/>
            <ac:picMk id="9" creationId="{E7815B0B-65F0-47ED-8BFF-2D2713930B8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6371908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spcBef>
                <a:spcPts val="0"/>
              </a:spcBef>
              <a:spcAft>
                <a:spcPts val="0"/>
              </a:spcAft>
              <a:buNone/>
            </a:pPr>
            <a:r>
              <a:rPr lang="en" sz="1200" b="1" dirty="0">
                <a:latin typeface="Calibri"/>
                <a:ea typeface="Calibri"/>
                <a:cs typeface="Calibri"/>
                <a:sym typeface="Calibri"/>
              </a:rPr>
              <a:t>50-60 Minutes</a:t>
            </a:r>
            <a:endParaRPr sz="1200" b="1"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Engaging the Reader and Reviewing Learning Targets: Narrative Structure Chapter 6 (10-12 minutes)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Close Read of “Those Winter Sundays” (25-30 minutes)</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Comparing and Contrasting Text Structures (12-15 minutes)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 </a:t>
            </a:r>
            <a:r>
              <a:rPr lang="en" sz="1200" dirty="0">
                <a:solidFill>
                  <a:schemeClr val="dk1"/>
                </a:solidFill>
                <a:latin typeface="Calibri"/>
                <a:ea typeface="Calibri"/>
                <a:cs typeface="Calibri"/>
                <a:sym typeface="Calibri"/>
              </a:rPr>
              <a:t>(2-3 minutes)</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Debrief Learning Targets </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Preview Homework (1-2 minutes)</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Complete a first read of Chapter 8. Take notes using the </a:t>
            </a:r>
            <a:r>
              <a:rPr lang="en" sz="1200" b="1" dirty="0">
                <a:latin typeface="Calibri"/>
                <a:ea typeface="Calibri"/>
                <a:cs typeface="Calibri"/>
                <a:sym typeface="Calibri"/>
              </a:rPr>
              <a:t>Structured Notes graphic organizer</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880460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005e0c0c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4005e0c0c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(Discussion Appointment)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4) Close Read of “Those Winter Sundays”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4 of 6 for Work Time A. On this slide, students will work with questions 4 focused on the text structure of the poem.</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done creating images for each stanza, point to Question 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 prepare students to complete this table more independently, model completing one piece of evidence from the poem about the father and one inference about what this shows the father cares about.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fill in the chart and think about how the poet uses the stanzas to develop the narrator and the father.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inferences and add to the displayed Note-catcher.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and ask students to revise their work as necessary.</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inferences to be related to evidence from the poem. If students offer something that is illogical or unconnected to the poem, push them to justify their answer using evidence from the text.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Because this is a new concept for students, it may require additional teacher modeling of the skills required for each question.</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2221182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005e0c0ce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4005e0c0ce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(Discussion Appointment)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5) Close Read of “Those Winter Sundays”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This is Slide 5 of 6 for Work Time A. On this slide, students will work with questions 5 focused on the text structure of the poem.</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After students are mostly done with Question 4, call the whole group back together.</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 preparation for students working with a partner on Question 5, briefly model adding at least one point to the chart from the first stanza that builds to the narrator’s realization in the last two lines.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continue to work with their partner on Questions 5.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 they work, circulate and support where needed.</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When they are done, cold call pairs to share their ideas about Questions 5.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 students share, add to the displayed Note-catcher.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Encourage students to revise their own Note-catchers if necessary.</a:t>
            </a:r>
            <a:endParaRPr sz="1200" dirty="0">
              <a:latin typeface="Calibri"/>
              <a:ea typeface="Calibri"/>
              <a:cs typeface="Calibri"/>
              <a:sym typeface="Calibri"/>
            </a:endParaRPr>
          </a:p>
          <a:p>
            <a:pPr marL="228600" lvl="0" indent="-15240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Look for students to add points directly from the text that lead to the narrator’s realization in the last two lines.</a:t>
            </a:r>
            <a:endParaRPr sz="1200" dirty="0">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Because this is a new concept for students, it may require additional teacher modeling of the skills required for each question.</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693040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005e0c0ce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005e0c0ce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(Discussion Appointment)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6) Close Read of “Those Winter Sundays”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6 of 6 for Work Time A. On this slide, students will work with questions 6 focused on the text structure of the poem.</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continue to work with their partner on 6 which asks them to take notes on the connection of the poem to The Golden Rule.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they work, circulate and support where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pairs are mostly done with Question 6, cold call a pair to share what they think “Those Winter Sundays” is saying about the Golden Rule.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that in the Class Consensus box on the displayed Note-catcher.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another pair to add to or change it, depending on their ideas.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Do this several times until many students have had a voice in creating the class consensus.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5 minutes, ask students to give a thumbs-up if they approve of the class consensus. If most students give a thumbs-up, ask them to add the consensus to their own Note-catchers.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add notes that refer to both the text and, possibly, the TED Talk to make a connection between the poem and The Golden Rule.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Because this is a new concept for students, it may require additional teacher modeling of the skills required for each question.</a:t>
            </a:r>
            <a:endParaRPr sz="1200" dirty="0">
              <a:latin typeface="Calibri" panose="020F0502020204030204" pitchFamily="34" charset="0"/>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94543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Comparing and Contrasting Text Structures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Poem text structure analysis is introduced in this section. Because it requires new and complex skills, the teacher guides this skill heavily. In the next two lessons, students will practice these skills more independently.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Comparing and Contrasting Text Structures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 blank </a:t>
            </a:r>
            <a:r>
              <a:rPr lang="en" sz="1200" b="1" dirty="0">
                <a:solidFill>
                  <a:schemeClr val="dk1"/>
                </a:solidFill>
                <a:latin typeface="Calibri"/>
                <a:ea typeface="Calibri"/>
                <a:cs typeface="Calibri"/>
                <a:sym typeface="Calibri"/>
              </a:rPr>
              <a:t>Comparing and Contrasting Text Structures Note-catcher </a:t>
            </a:r>
            <a:r>
              <a:rPr lang="en" sz="1200" dirty="0">
                <a:solidFill>
                  <a:schemeClr val="dk1"/>
                </a:solidFill>
                <a:latin typeface="Calibri"/>
                <a:ea typeface="Calibri"/>
                <a:cs typeface="Calibri"/>
                <a:sym typeface="Calibri"/>
              </a:rPr>
              <a:t>using the document camera or recreated on chart paper.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how to use this graphic organizer by doing a think-aloud and referring to the </a:t>
            </a:r>
            <a:r>
              <a:rPr lang="en" sz="1200" b="1" dirty="0">
                <a:solidFill>
                  <a:schemeClr val="dk1"/>
                </a:solidFill>
                <a:latin typeface="Calibri"/>
                <a:ea typeface="Calibri"/>
                <a:cs typeface="Calibri"/>
                <a:sym typeface="Calibri"/>
              </a:rPr>
              <a:t>Close Reading Note-catcher </a:t>
            </a:r>
            <a:r>
              <a:rPr lang="en" sz="1200" dirty="0">
                <a:solidFill>
                  <a:schemeClr val="dk1"/>
                </a:solidFill>
                <a:latin typeface="Calibri"/>
                <a:ea typeface="Calibri"/>
                <a:cs typeface="Calibri"/>
                <a:sym typeface="Calibri"/>
              </a:rPr>
              <a:t>the class just completed. Invite students to fill out their Note-catchers as you model.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following these steps: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First, look to the </a:t>
            </a:r>
            <a:r>
              <a:rPr lang="en" sz="1200" b="1" dirty="0">
                <a:solidFill>
                  <a:schemeClr val="dk1"/>
                </a:solidFill>
                <a:latin typeface="Calibri"/>
                <a:ea typeface="Calibri"/>
                <a:cs typeface="Calibri"/>
                <a:sym typeface="Calibri"/>
              </a:rPr>
              <a:t>Close Reading Note-catcher </a:t>
            </a:r>
            <a:r>
              <a:rPr lang="en" sz="1200" dirty="0">
                <a:solidFill>
                  <a:schemeClr val="dk1"/>
                </a:solidFill>
                <a:latin typeface="Calibri"/>
                <a:ea typeface="Calibri"/>
                <a:cs typeface="Calibri"/>
                <a:sym typeface="Calibri"/>
              </a:rPr>
              <a:t>for how “Those Winter Sundays” relates to the Golden Rule. Fill that in.</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Point to the next box and say something like: “</a:t>
            </a:r>
            <a:r>
              <a:rPr lang="en" sz="1200" i="1" dirty="0">
                <a:solidFill>
                  <a:schemeClr val="dk1"/>
                </a:solidFill>
                <a:latin typeface="Calibri"/>
                <a:ea typeface="Calibri"/>
                <a:cs typeface="Calibri"/>
                <a:sym typeface="Calibri"/>
              </a:rPr>
              <a:t>We just looked at the text structure of the poem. It has three stanzas with four lines each. The last two lines are the narrator reflecting on his childhood.”</a:t>
            </a:r>
            <a:r>
              <a:rPr lang="en" sz="1200" dirty="0">
                <a:solidFill>
                  <a:schemeClr val="dk1"/>
                </a:solidFill>
                <a:latin typeface="Calibri"/>
                <a:ea typeface="Calibri"/>
                <a:cs typeface="Calibri"/>
                <a:sym typeface="Calibri"/>
              </a:rPr>
              <a:t> Add that to the Note-catcher.</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Lastly, point to the third box and say something like: “</a:t>
            </a:r>
            <a:r>
              <a:rPr lang="en" sz="1200" i="1" dirty="0">
                <a:solidFill>
                  <a:schemeClr val="dk1"/>
                </a:solidFill>
                <a:latin typeface="Calibri"/>
                <a:ea typeface="Calibri"/>
                <a:cs typeface="Calibri"/>
                <a:sym typeface="Calibri"/>
              </a:rPr>
              <a:t>The structure helps create the meaning because the first two stanzas show what the narrator’s father did to show his love for his son. The last two lines then show that the narrator did not appreciate all the things his father did for him. His father was following the Golden Rule, but the son didn’t know until later.”</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look at their </a:t>
            </a:r>
            <a:r>
              <a:rPr lang="en" sz="1200" b="1" dirty="0">
                <a:solidFill>
                  <a:schemeClr val="dk1"/>
                </a:solidFill>
                <a:latin typeface="Calibri"/>
                <a:ea typeface="Calibri"/>
                <a:cs typeface="Calibri"/>
                <a:sym typeface="Calibri"/>
              </a:rPr>
              <a:t>Narrative Structure Chapter 6 graphic organizer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this organizer describes the structure and the meaning created by the end of the chapter, so they can use it to help them answer the questions.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work with their partner to use their </a:t>
            </a:r>
            <a:r>
              <a:rPr lang="en" sz="1200" b="1" dirty="0">
                <a:solidFill>
                  <a:schemeClr val="dk1"/>
                </a:solidFill>
                <a:latin typeface="Calibri"/>
                <a:ea typeface="Calibri"/>
                <a:cs typeface="Calibri"/>
                <a:sym typeface="Calibri"/>
              </a:rPr>
              <a:t>Narrative Structure Chapter 6 graphic organizer </a:t>
            </a:r>
            <a:r>
              <a:rPr lang="en" sz="1200" dirty="0">
                <a:solidFill>
                  <a:schemeClr val="dk1"/>
                </a:solidFill>
                <a:latin typeface="Calibri"/>
                <a:ea typeface="Calibri"/>
                <a:cs typeface="Calibri"/>
                <a:sym typeface="Calibri"/>
              </a:rPr>
              <a:t>to help them fill in the column on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Chapter 6.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Look for students to reference their graphic organizer to discuss the structure for Chapter 6. </a:t>
            </a:r>
            <a:endParaRPr sz="1200" dirty="0">
              <a:latin typeface="Calibri" panose="020F0502020204030204" pitchFamily="34" charset="0"/>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Listen for students to compare and contrast how the structure of each type of text supports the meaning.</a:t>
            </a:r>
            <a:endParaRPr sz="1200" dirty="0">
              <a:latin typeface="Calibri" panose="020F0502020204030204" pitchFamily="34" charset="0"/>
              <a:sym typeface="Calibri"/>
            </a:endParaRPr>
          </a:p>
          <a:p>
            <a:pPr marL="0" lvl="0" indent="0" rtl="0">
              <a:spcBef>
                <a:spcPts val="0"/>
              </a:spcBef>
              <a:spcAft>
                <a:spcPts val="0"/>
              </a:spcAft>
              <a:buNone/>
            </a:pPr>
            <a:endParaRPr sz="1200" dirty="0">
              <a:latin typeface="Calibri" panose="020F0502020204030204" pitchFamily="34" charset="0"/>
              <a:sym typeface="Calibri"/>
            </a:endParaRPr>
          </a:p>
          <a:p>
            <a:pPr marL="0" lvl="0" indent="0" rtl="0">
              <a:spcBef>
                <a:spcPts val="0"/>
              </a:spcBef>
              <a:spcAft>
                <a:spcPts val="0"/>
              </a:spcAft>
              <a:buNone/>
            </a:pPr>
            <a:r>
              <a:rPr lang="en" sz="1200" dirty="0">
                <a:latin typeface="Calibri" panose="020F0502020204030204" pitchFamily="34" charset="0"/>
                <a:sym typeface="Calibri"/>
              </a:rPr>
              <a:t>Support for Any Students Who Need It:</a:t>
            </a:r>
            <a:endParaRPr sz="1200" dirty="0">
              <a:latin typeface="Calibri" panose="020F0502020204030204" pitchFamily="34" charset="0"/>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Offer extended guidance and support about how the author uses the text structure to communicate the meaning.</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33749999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Closing and Assessment A. Debrief Learning Targets</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Reread the learning targets on the slide.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use Fist to Five to rate how confident they are that they have mastered the learning targets.</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who are showing less than a ‘3’ to note for possible support during small group time.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sz="1200">
              <a:latin typeface="Calibri"/>
              <a:ea typeface="Calibri"/>
              <a:cs typeface="Calibri"/>
              <a:sym typeface="Calibri"/>
            </a:endParaRPr>
          </a:p>
        </p:txBody>
      </p:sp>
    </p:spTree>
    <p:extLst>
      <p:ext uri="{BB962C8B-B14F-4D97-AF65-F5344CB8AC3E}">
        <p14:creationId xmlns:p14="http://schemas.microsoft.com/office/powerpoint/2010/main" val="39803833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collecting the </a:t>
            </a:r>
            <a:r>
              <a:rPr lang="en" sz="1200" b="1" dirty="0">
                <a:solidFill>
                  <a:schemeClr val="dk1"/>
                </a:solidFill>
                <a:latin typeface="Calibri"/>
                <a:ea typeface="Calibri"/>
                <a:cs typeface="Calibri"/>
                <a:sym typeface="Calibri"/>
              </a:rPr>
              <a:t>Comparing and Contrasting Text Structures Note-catcher </a:t>
            </a:r>
            <a:r>
              <a:rPr lang="en" sz="1200" dirty="0">
                <a:solidFill>
                  <a:schemeClr val="dk1"/>
                </a:solidFill>
                <a:latin typeface="Calibri"/>
                <a:ea typeface="Calibri"/>
                <a:cs typeface="Calibri"/>
                <a:sym typeface="Calibri"/>
              </a:rPr>
              <a:t>to review, so that misconceptions can be addressed in the next lesson.</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Homework: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Chapter 8</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Read the slide aloud to briefly preview the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use the </a:t>
            </a:r>
            <a:r>
              <a:rPr lang="en" sz="1200" b="1" dirty="0">
                <a:solidFill>
                  <a:schemeClr val="dk1"/>
                </a:solidFill>
                <a:latin typeface="Calibri"/>
                <a:ea typeface="Calibri"/>
                <a:cs typeface="Calibri"/>
                <a:sym typeface="Calibri"/>
              </a:rPr>
              <a:t>Homework: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Chapter 8,</a:t>
            </a:r>
            <a:r>
              <a:rPr lang="en" sz="1200" dirty="0">
                <a:solidFill>
                  <a:schemeClr val="dk1"/>
                </a:solidFill>
                <a:latin typeface="Calibri"/>
                <a:ea typeface="Calibri"/>
                <a:cs typeface="Calibri"/>
                <a:sym typeface="Calibri"/>
              </a:rPr>
              <a:t> as needed.</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09163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41347edace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g41347edace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will vary, but 30-50 minutes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p:txBody>
      </p:sp>
      <p:sp>
        <p:nvSpPr>
          <p:cNvPr id="224" name="Google Shape;224;g41347edace_1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1959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Structure Chapter 6 graphic organizer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“Those Winter Sundays” by Robert Hayden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“Those Winter Sundays” Note-</a:t>
            </a:r>
            <a:r>
              <a:rPr lang="en" sz="1200" dirty="0">
                <a:solidFill>
                  <a:schemeClr val="dk1"/>
                </a:solidFill>
                <a:latin typeface="Calibri"/>
                <a:ea typeface="Calibri"/>
                <a:cs typeface="Calibri"/>
                <a:sym typeface="Calibri"/>
              </a:rPr>
              <a:t>catcher (one per student and one for teacher modeling)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Comparing and Contrasting Text Structures Note-</a:t>
            </a:r>
            <a:r>
              <a:rPr lang="en" sz="1200" dirty="0">
                <a:solidFill>
                  <a:schemeClr val="dk1"/>
                </a:solidFill>
                <a:latin typeface="Calibri"/>
                <a:ea typeface="Calibri"/>
                <a:cs typeface="Calibri"/>
                <a:sym typeface="Calibri"/>
              </a:rPr>
              <a:t>catcher (one per student and one for modeling)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 8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Graphic Organizer, Chapter 8 </a:t>
            </a:r>
            <a:r>
              <a:rPr lang="en" sz="1200" dirty="0">
                <a:solidFill>
                  <a:schemeClr val="dk1"/>
                </a:solidFill>
                <a:latin typeface="Calibri"/>
                <a:ea typeface="Calibri"/>
                <a:cs typeface="Calibri"/>
                <a:sym typeface="Calibri"/>
              </a:rPr>
              <a:t>(optional for students needing more support)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Alternative to a document camera: Recreate the </a:t>
            </a:r>
            <a:r>
              <a:rPr lang="en" sz="1200" b="1" dirty="0">
                <a:solidFill>
                  <a:schemeClr val="dk1"/>
                </a:solidFill>
                <a:latin typeface="Calibri"/>
                <a:ea typeface="Calibri"/>
                <a:cs typeface="Calibri"/>
                <a:sym typeface="Calibri"/>
              </a:rPr>
              <a:t>Close Reading note-catcher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Comparing and Contrasting Text Structures note-catcher</a:t>
            </a:r>
            <a:r>
              <a:rPr lang="en" sz="1200" dirty="0">
                <a:solidFill>
                  <a:schemeClr val="dk1"/>
                </a:solidFill>
                <a:latin typeface="Calibri"/>
                <a:ea typeface="Calibri"/>
                <a:cs typeface="Calibri"/>
                <a:sym typeface="Calibri"/>
              </a:rPr>
              <a:t> on chart paper to display and fill in with the whole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Decide which Discussion Appointments to use in this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0796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Poem, “Those Winter Sundays”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“Those Winter Sundays” Note-catcher (for Teacher Reference)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Chapter 6 of </a:t>
            </a:r>
            <a:r>
              <a:rPr lang="en" sz="1200" i="1" dirty="0">
                <a:solidFill>
                  <a:schemeClr val="dk1"/>
                </a:solidFill>
                <a:latin typeface="Calibri"/>
                <a:ea typeface="Calibri"/>
                <a:cs typeface="Calibri"/>
                <a:sym typeface="Calibri"/>
              </a:rPr>
              <a:t>To Kill A Mockingbird</a:t>
            </a:r>
            <a:endParaRPr sz="1200" i="1"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27339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solidFill>
                  <a:schemeClr val="dk1"/>
                </a:solidFill>
              </a:rPr>
              <a:t>Comparing Text Structures:</a:t>
            </a:r>
            <a:endParaRPr>
              <a:solidFill>
                <a:schemeClr val="dk1"/>
              </a:solidFill>
            </a:endParaRPr>
          </a:p>
          <a:p>
            <a:pPr marL="0" lvl="0" indent="0">
              <a:spcBef>
                <a:spcPts val="0"/>
              </a:spcBef>
              <a:spcAft>
                <a:spcPts val="0"/>
              </a:spcAft>
              <a:buClr>
                <a:schemeClr val="dk1"/>
              </a:buClr>
              <a:buSzPts val="1100"/>
              <a:buFont typeface="Arial"/>
              <a:buNone/>
            </a:pPr>
            <a:r>
              <a:rPr lang="en" i="1">
                <a:solidFill>
                  <a:schemeClr val="dk1"/>
                </a:solidFill>
              </a:rPr>
              <a:t>To Kill a Mockingbird</a:t>
            </a:r>
            <a:r>
              <a:rPr lang="en">
                <a:solidFill>
                  <a:schemeClr val="dk1"/>
                </a:solidFill>
              </a:rPr>
              <a:t> and “Those Winter Sundays” (Chapters 6 &amp; 7)</a:t>
            </a:r>
            <a:endParaRPr>
              <a:solidFill>
                <a:schemeClr val="dk1"/>
              </a:solidFill>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000060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Clarify,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a:t>
            </a:r>
            <a:r>
              <a:rPr lang="en-US" sz="1200" dirty="0">
                <a:solidFill>
                  <a:schemeClr val="dk1"/>
                </a:solidFill>
                <a:latin typeface="Calibri"/>
                <a:ea typeface="Calibri"/>
                <a:cs typeface="Calibri"/>
                <a:sym typeface="Calibri"/>
              </a:rPr>
              <a:t>“</a:t>
            </a:r>
            <a:r>
              <a:rPr lang="en-US" sz="1200" i="1" dirty="0">
                <a:solidFill>
                  <a:schemeClr val="dk1"/>
                </a:solidFill>
                <a:latin typeface="Calibri"/>
                <a:ea typeface="Calibri"/>
                <a:cs typeface="Calibri"/>
                <a:sym typeface="Calibri"/>
              </a:rPr>
              <a:t>I</a:t>
            </a:r>
            <a:r>
              <a:rPr lang="en" sz="1200" i="1" dirty="0">
                <a:solidFill>
                  <a:schemeClr val="dk1"/>
                </a:solidFill>
                <a:latin typeface="Calibri"/>
                <a:ea typeface="Calibri"/>
                <a:cs typeface="Calibri"/>
                <a:sym typeface="Calibri"/>
              </a:rPr>
              <a:t>n the opening of this lesson, you will focus on Chapter 6, even though you read both Chapters 6 and 7 for homework. This is intentional, since Chapter 6 is more integral to the work of the module, and since during Work Time, you will compare Chapter 6 with the poem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Those Winter Sundays</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by Robert Hayden.</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6617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Engaging the Reader and Reviewing Learning Targets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their Structured Notes and copies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Narrative Structure graphic organizer</a:t>
            </a:r>
            <a:r>
              <a:rPr lang="en" sz="1200" dirty="0">
                <a:solidFill>
                  <a:schemeClr val="dk1"/>
                </a:solidFill>
                <a:latin typeface="Calibri"/>
                <a:ea typeface="Calibri"/>
                <a:cs typeface="Calibri"/>
                <a:sym typeface="Calibri"/>
              </a:rPr>
              <a:t>, Chapter 6 and ask students to complete it.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they need to fill it out only for Chapter 6, not Chapter 7.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Let them know that they will not write the summary paragraph today; instead, they will use their graphic organizer to talk about the structure of the chapter.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have finished, read the learning targets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first learning target is focused on a skill that is new to the students, but it will build on what they have already done on narrative structure in previous lessons.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many students, it is important to know in advance that this a new skill to prepare them for additional support and grappling that may occur, so do not skip this piece.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279189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6-8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(Discussion Appointment)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1) Close Read of “Those Winter Sundays”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or 6 for Work Time A. On this slide, students will complete multiple reads of the poem, mainly for gist.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for students. This strategy also supports students’ comprehension by allowing them to make initial meaning without working so hard to read the text.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meet with their selected Discussion Appointment partner.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“Those Winter Sundays” and the </a:t>
            </a:r>
            <a:r>
              <a:rPr lang="en" sz="1200" b="1" dirty="0">
                <a:solidFill>
                  <a:schemeClr val="dk1"/>
                </a:solidFill>
                <a:latin typeface="Calibri"/>
                <a:ea typeface="Calibri"/>
                <a:cs typeface="Calibri"/>
                <a:sym typeface="Calibri"/>
              </a:rPr>
              <a:t>Close Reading “Those Winter Sundays” Note-catcher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class to read along silently while the poem is read aloud. Set clear expectations that students read along silently in their heads as you read the text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their partner and reread the text aloud. Set the expectation that students read very quietly, because everyone else will be reading, too.</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they have done that, ask students to read the poem silently and encourage them to think hard as they are reading about what the poet seems to be saying.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think the gist of this poem might be?”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share their thoughts with their partner and take notes on their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pair to share their answer.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document camera (</a:t>
            </a:r>
            <a:r>
              <a:rPr lang="en" sz="1200" b="0" dirty="0">
                <a:solidFill>
                  <a:schemeClr val="dk1"/>
                </a:solidFill>
                <a:latin typeface="Calibri"/>
                <a:ea typeface="Calibri"/>
                <a:cs typeface="Calibri"/>
                <a:sym typeface="Calibri"/>
              </a:rPr>
              <a:t>Alternative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recreate note-catcher on chart paper) display a blank </a:t>
            </a:r>
            <a:r>
              <a:rPr lang="en" sz="1200" b="1" dirty="0">
                <a:solidFill>
                  <a:schemeClr val="dk1"/>
                </a:solidFill>
                <a:latin typeface="Calibri"/>
                <a:ea typeface="Calibri"/>
                <a:cs typeface="Calibri"/>
                <a:sym typeface="Calibri"/>
              </a:rPr>
              <a:t>Close Reading Note-catcher </a:t>
            </a:r>
            <a:r>
              <a:rPr lang="en" sz="1200" dirty="0">
                <a:solidFill>
                  <a:schemeClr val="dk1"/>
                </a:solidFill>
                <a:latin typeface="Calibri"/>
                <a:ea typeface="Calibri"/>
                <a:cs typeface="Calibri"/>
                <a:sym typeface="Calibri"/>
              </a:rPr>
              <a:t>and fill it in with correct answers as students give them.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them to revise and correct their own Note-catchers as well.</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cold calling about the gist of the poem, listen for students to say: </a:t>
            </a:r>
            <a:r>
              <a:rPr lang="en" sz="1200" b="0" dirty="0">
                <a:solidFill>
                  <a:schemeClr val="dk1"/>
                </a:solidFill>
                <a:latin typeface="Calibri"/>
                <a:ea typeface="Calibri"/>
                <a:cs typeface="Calibri"/>
                <a:sym typeface="Calibri"/>
              </a:rPr>
              <a:t>“The gist is that the narrator didn’t understand when he was a child that his father loved him.”</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Consider briefly reviewing with students who need it what it means to read the poem for "the gist</a:t>
            </a:r>
            <a:r>
              <a:rPr lang="en-US" sz="1200" dirty="0">
                <a:latin typeface="Calibri" panose="020F0502020204030204" pitchFamily="34" charset="0"/>
                <a:sym typeface="Calibri"/>
              </a:rPr>
              <a:t>.</a:t>
            </a:r>
            <a:r>
              <a:rPr lang="en" sz="1200" dirty="0">
                <a:latin typeface="Calibri" panose="020F0502020204030204" pitchFamily="34" charset="0"/>
                <a:sym typeface="Calibri"/>
              </a:rPr>
              <a:t>”</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2876299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07ba4ed0b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407ba4ed0b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(Discussion Appointment)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2) Close Read of “Those Winter Sundays”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6. On this slide, students will look more closely at specific vocabulary used in the poem.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students to grapple with a complex text before explicit teaching of vocabulary. After students have read for gist, they can identify challenging vocabulary for themselves. Teachers can address student-selected vocabulary as well as predetermined vocabulary in subsequent encounters with the text.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a:t>
            </a:r>
            <a:r>
              <a:rPr lang="en-US" sz="1200" dirty="0">
                <a:solidFill>
                  <a:schemeClr val="dk1"/>
                </a:solidFill>
                <a:latin typeface="Calibri"/>
                <a:ea typeface="Calibri"/>
                <a:cs typeface="Calibri"/>
                <a:sym typeface="Calibri"/>
              </a:rPr>
              <a:t>“</a:t>
            </a:r>
            <a:r>
              <a:rPr lang="en-US" sz="1200" i="1" dirty="0">
                <a:solidFill>
                  <a:schemeClr val="dk1"/>
                </a:solidFill>
                <a:latin typeface="Calibri"/>
                <a:ea typeface="Calibri"/>
                <a:cs typeface="Calibri"/>
                <a:sym typeface="Calibri"/>
              </a:rPr>
              <a:t>P</a:t>
            </a:r>
            <a:r>
              <a:rPr lang="en" sz="1200" i="1" dirty="0">
                <a:solidFill>
                  <a:schemeClr val="dk1"/>
                </a:solidFill>
                <a:latin typeface="Calibri"/>
                <a:ea typeface="Calibri"/>
                <a:cs typeface="Calibri"/>
                <a:sym typeface="Calibri"/>
              </a:rPr>
              <a:t>oets choose words the way composers of music choose notes—each and every one matters.</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look at the vocabulary chart on their Note-catchers.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find each word and discuss with their partner to figure out what it might mean.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pairs to share their inferences and add correct meanings to the displayed Note-catcher.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the meanings as necessary and ask students to write the actual meaning on the chart.</a:t>
            </a:r>
            <a:endParaRPr sz="1200" dirty="0">
              <a:solidFill>
                <a:schemeClr val="dk1"/>
              </a:solidFill>
              <a:latin typeface="Calibri"/>
              <a:ea typeface="Calibri"/>
              <a:cs typeface="Calibri"/>
              <a:sym typeface="Calibri"/>
            </a:endParaRPr>
          </a:p>
          <a:p>
            <a:pPr marL="76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Look for students</a:t>
            </a:r>
            <a:r>
              <a:rPr lang="en-US" sz="1200" dirty="0">
                <a:latin typeface="Calibri"/>
                <a:ea typeface="Calibri"/>
                <a:cs typeface="Calibri"/>
                <a:sym typeface="Calibri"/>
              </a:rPr>
              <a:t>’</a:t>
            </a:r>
            <a:r>
              <a:rPr lang="en" sz="1200" dirty="0">
                <a:latin typeface="Calibri"/>
                <a:ea typeface="Calibri"/>
                <a:cs typeface="Calibri"/>
                <a:sym typeface="Calibri"/>
              </a:rPr>
              <a:t> inferred meaning to be similar to the actual meaning. Note inferences that are far off base, for support during small group time.</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panose="020F0502020204030204" pitchFamily="34" charset="0"/>
                <a:sym typeface="Calibri"/>
              </a:rPr>
              <a:t>Listen for students to predict the meaning of the unfamiliar words by using context clues.</a:t>
            </a:r>
            <a:endParaRPr sz="1200" dirty="0">
              <a:latin typeface="Calibri" panose="020F0502020204030204" pitchFamily="34" charset="0"/>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2734440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07ba4ed0b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07ba4ed0b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(Discussion Appointment)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3) Close Read of “Those Winter Sundays”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6 for Work Time A. On this slide, students will identify the stanzas of the poem.</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a:t>
            </a:r>
            <a:r>
              <a:rPr lang="en-US" sz="1200" dirty="0">
                <a:solidFill>
                  <a:schemeClr val="dk1"/>
                </a:solidFill>
                <a:latin typeface="Calibri"/>
                <a:ea typeface="Calibri"/>
                <a:cs typeface="Calibri"/>
                <a:sym typeface="Calibri"/>
              </a:rPr>
              <a:t>“</a:t>
            </a:r>
            <a:r>
              <a:rPr lang="en-US" sz="1200" i="1" dirty="0">
                <a:solidFill>
                  <a:schemeClr val="dk1"/>
                </a:solidFill>
                <a:latin typeface="Calibri"/>
                <a:ea typeface="Calibri"/>
                <a:cs typeface="Calibri"/>
                <a:sym typeface="Calibri"/>
              </a:rPr>
              <a:t>I</a:t>
            </a:r>
            <a:r>
              <a:rPr lang="en" sz="1200" i="1" dirty="0">
                <a:solidFill>
                  <a:schemeClr val="dk1"/>
                </a:solidFill>
                <a:latin typeface="Calibri"/>
                <a:ea typeface="Calibri"/>
                <a:cs typeface="Calibri"/>
                <a:sym typeface="Calibri"/>
              </a:rPr>
              <a:t>n addition to choosing words carefully, poets choose structure carefully—how they build the text. This poem has been built in stanzas. It has three stanzas, and these are the basic structure, or building blocks, of the poem.</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draw the images that the author creates in each stanza.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third stanza has been broken into two parts: the first two lines and the last two lines.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inferences to be related to evidence from the poem. If students offer something that is illogical or unconnected to the poem, push them to justify their answer using evidence from the text.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381717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9" name="Picture 8">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10" name="Picture 9">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4173"/>
            <a:ext cx="762000" cy="142875"/>
          </a:xfrm>
          <a:prstGeom prst="rect">
            <a:avLst/>
          </a:prstGeom>
        </p:spPr>
      </p:pic>
      <p:pic>
        <p:nvPicPr>
          <p:cNvPr id="8" name="Picture 7">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92264"/>
            <a:ext cx="493555" cy="546772"/>
          </a:xfrm>
          <a:prstGeom prst="rect">
            <a:avLst/>
          </a:prstGeom>
        </p:spPr>
      </p:pic>
      <p:pic>
        <p:nvPicPr>
          <p:cNvPr id="9" name="Picture 8">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92264"/>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a:t>
            </a:r>
            <a:r>
              <a:rPr lang="en"/>
              <a:t>15</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50-60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 complete a scaffolded close read of the poem “Those Winter Sundays” with a focus on meaning, connection to The Golden Rule, and text structure. The notes from the close read of this poem will then be used to introduce to students how to compare and contrast text structures of two texts.</a:t>
            </a:r>
            <a:endParaRPr sz="160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I can compare and contrast the structure of Chapter 6 of </a:t>
            </a:r>
            <a:r>
              <a:rPr lang="en" sz="1600" i="1">
                <a:solidFill>
                  <a:schemeClr val="dk1"/>
                </a:solidFill>
              </a:rPr>
              <a:t>To Kill a Mockingbird</a:t>
            </a:r>
            <a:r>
              <a:rPr lang="en" sz="1600">
                <a:solidFill>
                  <a:schemeClr val="dk1"/>
                </a:solidFill>
              </a:rPr>
              <a:t> and “Those Winter Sundays.”</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analyze how the structures of Chapter 6 of </a:t>
            </a:r>
            <a:r>
              <a:rPr lang="en" sz="1600" i="1">
                <a:solidFill>
                  <a:schemeClr val="dk1"/>
                </a:solidFill>
              </a:rPr>
              <a:t>To Kill a Mockingbird</a:t>
            </a:r>
            <a:r>
              <a:rPr lang="en" sz="1600">
                <a:solidFill>
                  <a:schemeClr val="dk1"/>
                </a:solidFill>
              </a:rPr>
              <a:t> and “Those Winter Sundays” affect meaning. </a:t>
            </a:r>
            <a:endParaRPr sz="1600">
              <a:solidFill>
                <a:schemeClr val="dk1"/>
              </a:solidFill>
            </a:endParaRPr>
          </a:p>
          <a:p>
            <a:pPr marL="0" lvl="0" indent="0" rtl="0">
              <a:lnSpc>
                <a:spcPct val="90000"/>
              </a:lnSpc>
              <a:spcBef>
                <a:spcPts val="1000"/>
              </a:spcBef>
              <a:spcAft>
                <a:spcPts val="0"/>
              </a:spcAft>
              <a:buNone/>
            </a:pPr>
            <a:endParaRPr sz="16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4"/>
          <p:cNvSpPr txBox="1">
            <a:spLocks noGrp="1"/>
          </p:cNvSpPr>
          <p:nvPr>
            <p:ph type="title"/>
          </p:nvPr>
        </p:nvSpPr>
        <p:spPr>
          <a:xfrm>
            <a:off x="311700" y="147514"/>
            <a:ext cx="8520600" cy="1225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Let’s take a closer look at the structure of the poem “Those Winter Sundays</a:t>
            </a:r>
            <a:r>
              <a:rPr lang="en-US" sz="3000" dirty="0"/>
              <a:t>.</a:t>
            </a:r>
            <a:r>
              <a:rPr lang="en" sz="3000" dirty="0"/>
              <a:t>”</a:t>
            </a:r>
            <a:endParaRPr sz="3000" dirty="0"/>
          </a:p>
        </p:txBody>
      </p:sp>
      <p:pic>
        <p:nvPicPr>
          <p:cNvPr id="187" name="Google Shape;187;p34"/>
          <p:cNvPicPr preferRelativeResize="0"/>
          <p:nvPr/>
        </p:nvPicPr>
        <p:blipFill>
          <a:blip r:embed="rId3">
            <a:alphaModFix/>
          </a:blip>
          <a:stretch>
            <a:fillRect/>
          </a:stretch>
        </p:blipFill>
        <p:spPr>
          <a:xfrm>
            <a:off x="2057399" y="1301400"/>
            <a:ext cx="5228691" cy="3287853"/>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5"/>
          <p:cNvSpPr txBox="1">
            <a:spLocks noGrp="1"/>
          </p:cNvSpPr>
          <p:nvPr>
            <p:ph type="title"/>
          </p:nvPr>
        </p:nvSpPr>
        <p:spPr>
          <a:xfrm>
            <a:off x="311700" y="0"/>
            <a:ext cx="8520600" cy="1225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take a closer look at the structure of the poem “Those Winter Sundays”.</a:t>
            </a:r>
            <a:endParaRPr sz="3000"/>
          </a:p>
        </p:txBody>
      </p:sp>
      <p:pic>
        <p:nvPicPr>
          <p:cNvPr id="193" name="Google Shape;193;p35"/>
          <p:cNvPicPr preferRelativeResize="0"/>
          <p:nvPr/>
        </p:nvPicPr>
        <p:blipFill>
          <a:blip r:embed="rId3">
            <a:alphaModFix/>
          </a:blip>
          <a:stretch>
            <a:fillRect/>
          </a:stretch>
        </p:blipFill>
        <p:spPr>
          <a:xfrm>
            <a:off x="1511425" y="1225200"/>
            <a:ext cx="5787051" cy="316564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6"/>
          <p:cNvSpPr txBox="1">
            <a:spLocks noGrp="1"/>
          </p:cNvSpPr>
          <p:nvPr>
            <p:ph type="title"/>
          </p:nvPr>
        </p:nvSpPr>
        <p:spPr>
          <a:xfrm>
            <a:off x="311700" y="0"/>
            <a:ext cx="8520600" cy="1225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Let’s take a closer look at the structure of the poem “Those Winter Sundays</a:t>
            </a:r>
            <a:r>
              <a:rPr lang="en-US" sz="3000" dirty="0"/>
              <a:t>.</a:t>
            </a:r>
            <a:r>
              <a:rPr lang="en" sz="3000" dirty="0"/>
              <a:t>”</a:t>
            </a:r>
            <a:endParaRPr sz="3000" dirty="0"/>
          </a:p>
        </p:txBody>
      </p:sp>
      <p:pic>
        <p:nvPicPr>
          <p:cNvPr id="199" name="Google Shape;199;p36"/>
          <p:cNvPicPr preferRelativeResize="0"/>
          <p:nvPr/>
        </p:nvPicPr>
        <p:blipFill>
          <a:blip r:embed="rId3">
            <a:alphaModFix/>
          </a:blip>
          <a:stretch>
            <a:fillRect/>
          </a:stretch>
        </p:blipFill>
        <p:spPr>
          <a:xfrm>
            <a:off x="940975" y="1225200"/>
            <a:ext cx="6760174" cy="3260536"/>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7"/>
          <p:cNvSpPr txBox="1">
            <a:spLocks noGrp="1"/>
          </p:cNvSpPr>
          <p:nvPr>
            <p:ph type="title"/>
          </p:nvPr>
        </p:nvSpPr>
        <p:spPr>
          <a:xfrm>
            <a:off x="311700" y="0"/>
            <a:ext cx="8520600" cy="1083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Compare and Contrast the Text Structure of two texts.</a:t>
            </a:r>
            <a:endParaRPr/>
          </a:p>
        </p:txBody>
      </p:sp>
      <p:sp>
        <p:nvSpPr>
          <p:cNvPr id="205" name="Google Shape;205;p37"/>
          <p:cNvSpPr txBox="1">
            <a:spLocks noGrp="1"/>
          </p:cNvSpPr>
          <p:nvPr>
            <p:ph type="body" idx="1"/>
          </p:nvPr>
        </p:nvSpPr>
        <p:spPr>
          <a:xfrm>
            <a:off x="311700" y="1748038"/>
            <a:ext cx="3806400" cy="2593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solidFill>
                  <a:schemeClr val="dk1"/>
                </a:solidFill>
              </a:rPr>
              <a:t>This Note-catcher asks you to think about how each text—“Those Winter Sundays” and Chapter 6 of </a:t>
            </a:r>
            <a:r>
              <a:rPr lang="en" i="1">
                <a:solidFill>
                  <a:schemeClr val="dk1"/>
                </a:solidFill>
              </a:rPr>
              <a:t>To Kill a Mockingbird</a:t>
            </a:r>
            <a:r>
              <a:rPr lang="en">
                <a:solidFill>
                  <a:schemeClr val="dk1"/>
                </a:solidFill>
              </a:rPr>
              <a:t>—uses text structure to help communicate something about the Golden Rule.</a:t>
            </a:r>
            <a:endParaRPr>
              <a:solidFill>
                <a:schemeClr val="dk1"/>
              </a:solidFill>
            </a:endParaRPr>
          </a:p>
          <a:p>
            <a:pPr marL="0" lvl="0" indent="0" rtl="0">
              <a:spcBef>
                <a:spcPts val="0"/>
              </a:spcBef>
              <a:spcAft>
                <a:spcPts val="0"/>
              </a:spcAft>
              <a:buNone/>
            </a:pPr>
            <a:endParaRPr/>
          </a:p>
        </p:txBody>
      </p:sp>
      <p:pic>
        <p:nvPicPr>
          <p:cNvPr id="206" name="Google Shape;206;p37"/>
          <p:cNvPicPr preferRelativeResize="0"/>
          <p:nvPr/>
        </p:nvPicPr>
        <p:blipFill>
          <a:blip r:embed="rId3">
            <a:alphaModFix/>
          </a:blip>
          <a:stretch>
            <a:fillRect/>
          </a:stretch>
        </p:blipFill>
        <p:spPr>
          <a:xfrm>
            <a:off x="4270500" y="1235700"/>
            <a:ext cx="4396948" cy="3370806"/>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our progress on today’s Learning Targets.</a:t>
            </a:r>
            <a:endParaRPr/>
          </a:p>
        </p:txBody>
      </p:sp>
      <p:sp>
        <p:nvSpPr>
          <p:cNvPr id="212" name="Google Shape;212;p38"/>
          <p:cNvSpPr txBox="1">
            <a:spLocks noGrp="1"/>
          </p:cNvSpPr>
          <p:nvPr>
            <p:ph type="body" idx="1"/>
          </p:nvPr>
        </p:nvSpPr>
        <p:spPr>
          <a:xfrm>
            <a:off x="311700" y="16212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The Learning Targets for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compare and contrast the structure of Chapter 6 of </a:t>
            </a:r>
            <a:r>
              <a:rPr lang="en" sz="1600" i="1" dirty="0">
                <a:solidFill>
                  <a:schemeClr val="dk1"/>
                </a:solidFill>
              </a:rPr>
              <a:t>To Kill a Mockingbird</a:t>
            </a:r>
            <a:r>
              <a:rPr lang="en" sz="1600" dirty="0">
                <a:solidFill>
                  <a:schemeClr val="dk1"/>
                </a:solidFill>
              </a:rPr>
              <a:t> and “Those Winter Sundays.”</a:t>
            </a:r>
          </a:p>
          <a:p>
            <a:pPr marL="457200" lvl="0" indent="-330200" rtl="0">
              <a:lnSpc>
                <a:spcPct val="90000"/>
              </a:lnSpc>
              <a:spcBef>
                <a:spcPts val="1000"/>
              </a:spcBef>
              <a:spcAft>
                <a:spcPts val="0"/>
              </a:spcAft>
              <a:buClr>
                <a:schemeClr val="dk1"/>
              </a:buClr>
              <a:buSzPts val="1600"/>
              <a:buAutoNum type="arabicPeriod"/>
            </a:pPr>
            <a:endParaRPr lang="en"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analyze how the structures of Chapter 6 of </a:t>
            </a:r>
            <a:r>
              <a:rPr lang="en" sz="1600" i="1" dirty="0">
                <a:solidFill>
                  <a:schemeClr val="dk1"/>
                </a:solidFill>
              </a:rPr>
              <a:t>To Kill a Mockingbird</a:t>
            </a:r>
            <a:r>
              <a:rPr lang="en" sz="1600" dirty="0">
                <a:solidFill>
                  <a:schemeClr val="dk1"/>
                </a:solidFill>
              </a:rPr>
              <a:t> and “Those Winter Sundays” affect meaning</a:t>
            </a:r>
            <a:r>
              <a:rPr lang="en-US" sz="1600" dirty="0">
                <a:solidFill>
                  <a:schemeClr val="dk1"/>
                </a:solidFill>
              </a:rPr>
              <a:t>.</a:t>
            </a:r>
            <a:endParaRPr dirty="0"/>
          </a:p>
        </p:txBody>
      </p:sp>
      <p:pic>
        <p:nvPicPr>
          <p:cNvPr id="213" name="Google Shape;213;p38"/>
          <p:cNvPicPr preferRelativeResize="0"/>
          <p:nvPr/>
        </p:nvPicPr>
        <p:blipFill>
          <a:blip r:embed="rId3">
            <a:alphaModFix/>
          </a:blip>
          <a:stretch>
            <a:fillRect/>
          </a:stretch>
        </p:blipFill>
        <p:spPr>
          <a:xfrm>
            <a:off x="8403772" y="4365173"/>
            <a:ext cx="591814" cy="61343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9"/>
          <p:cNvSpPr txBox="1">
            <a:spLocks noGrp="1"/>
          </p:cNvSpPr>
          <p:nvPr>
            <p:ph type="title"/>
          </p:nvPr>
        </p:nvSpPr>
        <p:spPr>
          <a:xfrm>
            <a:off x="311700" y="12692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19" name="Google Shape;219;p39"/>
          <p:cNvSpPr txBox="1">
            <a:spLocks noGrp="1"/>
          </p:cNvSpPr>
          <p:nvPr>
            <p:ph type="body" idx="1"/>
          </p:nvPr>
        </p:nvSpPr>
        <p:spPr>
          <a:xfrm>
            <a:off x="311700" y="69962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solidFill>
                  <a:schemeClr val="dk1"/>
                </a:solidFill>
              </a:rPr>
              <a:t>Complete a first read of Chapter 8, using structured notes. </a:t>
            </a:r>
            <a:endParaRPr>
              <a:solidFill>
                <a:schemeClr val="dk1"/>
              </a:solidFill>
            </a:endParaRPr>
          </a:p>
          <a:p>
            <a:pPr marL="0" lvl="0" indent="0">
              <a:spcBef>
                <a:spcPts val="0"/>
              </a:spcBef>
              <a:spcAft>
                <a:spcPts val="0"/>
              </a:spcAft>
              <a:buNone/>
            </a:pPr>
            <a:r>
              <a:rPr lang="en">
                <a:solidFill>
                  <a:schemeClr val="dk1"/>
                </a:solidFill>
              </a:rPr>
              <a:t>Answer the focus question: What is an example of the Golden Rule in this chapter? </a:t>
            </a:r>
            <a:endParaRPr>
              <a:solidFill>
                <a:schemeClr val="dk1"/>
              </a:solidFill>
            </a:endParaRPr>
          </a:p>
          <a:p>
            <a:pPr marL="0" lvl="0" indent="0">
              <a:spcBef>
                <a:spcPts val="0"/>
              </a:spcBef>
              <a:spcAft>
                <a:spcPts val="0"/>
              </a:spcAft>
              <a:buNone/>
            </a:pPr>
            <a:r>
              <a:rPr lang="en">
                <a:solidFill>
                  <a:schemeClr val="dk1"/>
                </a:solidFill>
              </a:rPr>
              <a:t>Use the strongest evidence from the novel in your answer.</a:t>
            </a:r>
            <a:endParaRPr/>
          </a:p>
        </p:txBody>
      </p:sp>
      <p:graphicFrame>
        <p:nvGraphicFramePr>
          <p:cNvPr id="2" name="Table 1"/>
          <p:cNvGraphicFramePr>
            <a:graphicFrameLocks noGrp="1"/>
          </p:cNvGraphicFramePr>
          <p:nvPr>
            <p:extLst>
              <p:ext uri="{D42A27DB-BD31-4B8C-83A1-F6EECF244321}">
                <p14:modId xmlns:p14="http://schemas.microsoft.com/office/powerpoint/2010/main" val="1391267142"/>
              </p:ext>
            </p:extLst>
          </p:nvPr>
        </p:nvGraphicFramePr>
        <p:xfrm>
          <a:off x="463180" y="2258347"/>
          <a:ext cx="8082105" cy="2372360"/>
        </p:xfrm>
        <a:graphic>
          <a:graphicData uri="http://schemas.openxmlformats.org/drawingml/2006/table">
            <a:tbl>
              <a:tblPr firstRow="1" bandRow="1">
                <a:tableStyleId>{2D5ABB26-0587-4C30-8999-92F81FD0307C}</a:tableStyleId>
              </a:tblPr>
              <a:tblGrid>
                <a:gridCol w="2040534">
                  <a:extLst>
                    <a:ext uri="{9D8B030D-6E8A-4147-A177-3AD203B41FA5}">
                      <a16:colId xmlns:a16="http://schemas.microsoft.com/office/drawing/2014/main" val="20000"/>
                    </a:ext>
                  </a:extLst>
                </a:gridCol>
                <a:gridCol w="3156857">
                  <a:extLst>
                    <a:ext uri="{9D8B030D-6E8A-4147-A177-3AD203B41FA5}">
                      <a16:colId xmlns:a16="http://schemas.microsoft.com/office/drawing/2014/main" val="20001"/>
                    </a:ext>
                  </a:extLst>
                </a:gridCol>
                <a:gridCol w="2884714">
                  <a:extLst>
                    <a:ext uri="{9D8B030D-6E8A-4147-A177-3AD203B41FA5}">
                      <a16:colId xmlns:a16="http://schemas.microsoft.com/office/drawing/2014/main" val="20002"/>
                    </a:ext>
                  </a:extLst>
                </a:gridCol>
              </a:tblGrid>
              <a:tr h="370840">
                <a:tc>
                  <a:txBody>
                    <a:bodyPr/>
                    <a:lstStyle/>
                    <a:p>
                      <a:r>
                        <a:rPr lang="en-US" b="1" dirty="0">
                          <a:latin typeface="Century Gothic" panose="020B0502020202020204" pitchFamily="34" charset="0"/>
                        </a:rPr>
                        <a:t>Word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US" b="1" dirty="0">
                          <a:latin typeface="Century Gothic" panose="020B0502020202020204" pitchFamily="34" charset="0"/>
                        </a:rPr>
                        <a:t>Definition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US" b="1" dirty="0">
                          <a:latin typeface="Century Gothic" panose="020B0502020202020204" pitchFamily="34" charset="0"/>
                        </a:rPr>
                        <a:t>Context clues:</a:t>
                      </a:r>
                      <a:r>
                        <a:rPr lang="en-US" b="1" baseline="0" dirty="0">
                          <a:latin typeface="Century Gothic" panose="020B0502020202020204" pitchFamily="34" charset="0"/>
                        </a:rPr>
                        <a:t> How did you figure out this word?</a:t>
                      </a:r>
                      <a:endParaRPr lang="en-US" b="1" dirty="0">
                        <a:latin typeface="Century Gothic" panose="020B0502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0000"/>
                  </a:ext>
                </a:extLst>
              </a:tr>
              <a:tr h="370840">
                <a:tc>
                  <a:txBody>
                    <a:bodyPr/>
                    <a:lstStyle/>
                    <a:p>
                      <a:r>
                        <a:rPr lang="en-US" dirty="0">
                          <a:latin typeface="Century Gothic" panose="020B0502020202020204" pitchFamily="34" charset="0"/>
                        </a:rPr>
                        <a:t>unfathomable (85)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en-US" dirty="0">
                          <a:latin typeface="Century Gothic" panose="020B0502020202020204" pitchFamily="34" charset="0"/>
                        </a:rPr>
                        <a:t>aberration (85)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r>
                        <a:rPr lang="en-US" dirty="0">
                          <a:latin typeface="Century Gothic" panose="020B0502020202020204" pitchFamily="34" charset="0"/>
                        </a:rPr>
                        <a:t>procured (89)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r>
                        <a:rPr lang="en-US" dirty="0">
                          <a:latin typeface="Century Gothic" panose="020B0502020202020204" pitchFamily="34" charset="0"/>
                        </a:rPr>
                        <a:t>caricature (90)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r>
                        <a:rPr lang="en-US" dirty="0">
                          <a:latin typeface="Century Gothic" panose="020B0502020202020204" pitchFamily="34" charset="0"/>
                        </a:rPr>
                        <a:t>quelled (94)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27" name="Google Shape;227;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28" name="Google Shape;228;p40"/>
          <p:cNvGraphicFramePr/>
          <p:nvPr/>
        </p:nvGraphicFramePr>
        <p:xfrm>
          <a:off x="577216" y="1385887"/>
          <a:ext cx="7989600" cy="3230175"/>
        </p:xfrm>
        <a:graphic>
          <a:graphicData uri="http://schemas.openxmlformats.org/drawingml/2006/table">
            <a:tbl>
              <a:tblPr firstRow="1" bandRow="1">
                <a:noFill/>
                <a:tableStyleId>{3A72998E-A0A2-4475-9554-DF0B35D4CEFE}</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15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15:</a:t>
            </a:r>
            <a:r>
              <a:rPr lang="en" i="1" dirty="0">
                <a:solidFill>
                  <a:schemeClr val="dk1"/>
                </a:solidFill>
              </a:rPr>
              <a:t>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Students will use several documents in today’s lesson. Prepare one copy per student for the documents listed below and consider a system for organizing and easily identifying documents being used:</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914400" lvl="1" indent="-342900" rtl="0">
              <a:spcBef>
                <a:spcPts val="0"/>
              </a:spcBef>
              <a:spcAft>
                <a:spcPts val="0"/>
              </a:spcAft>
              <a:buClr>
                <a:schemeClr val="dk1"/>
              </a:buClr>
              <a:buSzPts val="1800"/>
              <a:buChar char="○"/>
            </a:pPr>
            <a:r>
              <a:rPr lang="en" sz="1800" b="1" dirty="0">
                <a:solidFill>
                  <a:schemeClr val="dk1"/>
                </a:solidFill>
              </a:rPr>
              <a:t>Narrative Structure Chapter 6 graphic organizer</a:t>
            </a:r>
            <a:endParaRPr sz="1800" b="1" dirty="0">
              <a:solidFill>
                <a:schemeClr val="dk1"/>
              </a:solidFill>
            </a:endParaRPr>
          </a:p>
          <a:p>
            <a:pPr marL="914400" lvl="1" indent="-342900" rtl="0">
              <a:spcBef>
                <a:spcPts val="0"/>
              </a:spcBef>
              <a:spcAft>
                <a:spcPts val="0"/>
              </a:spcAft>
              <a:buClr>
                <a:schemeClr val="dk1"/>
              </a:buClr>
              <a:buSzPts val="1800"/>
              <a:buChar char="○"/>
            </a:pPr>
            <a:r>
              <a:rPr lang="en" sz="1800" dirty="0">
                <a:solidFill>
                  <a:schemeClr val="dk1"/>
                </a:solidFill>
              </a:rPr>
              <a:t>“Those Winter Sundays” by Robert Hayden</a:t>
            </a:r>
            <a:endParaRPr sz="1800" dirty="0">
              <a:solidFill>
                <a:schemeClr val="dk1"/>
              </a:solidFill>
            </a:endParaRPr>
          </a:p>
          <a:p>
            <a:pPr marL="914400" lvl="1" indent="-342900" rtl="0">
              <a:spcBef>
                <a:spcPts val="0"/>
              </a:spcBef>
              <a:spcAft>
                <a:spcPts val="0"/>
              </a:spcAft>
              <a:buClr>
                <a:schemeClr val="dk1"/>
              </a:buClr>
              <a:buSzPts val="1800"/>
              <a:buChar char="○"/>
            </a:pPr>
            <a:r>
              <a:rPr lang="en" sz="1800" b="1" dirty="0">
                <a:solidFill>
                  <a:schemeClr val="dk1"/>
                </a:solidFill>
              </a:rPr>
              <a:t>Close Reading “Those Winter Sundays” Note-catcher</a:t>
            </a:r>
            <a:endParaRPr sz="1800" b="1" dirty="0">
              <a:solidFill>
                <a:schemeClr val="dk1"/>
              </a:solidFill>
            </a:endParaRPr>
          </a:p>
          <a:p>
            <a:pPr marL="914400" lvl="1" indent="-342900" rtl="0">
              <a:spcBef>
                <a:spcPts val="0"/>
              </a:spcBef>
              <a:spcAft>
                <a:spcPts val="0"/>
              </a:spcAft>
              <a:buClr>
                <a:schemeClr val="dk1"/>
              </a:buClr>
              <a:buSzPts val="1800"/>
              <a:buChar char="○"/>
            </a:pPr>
            <a:r>
              <a:rPr lang="en" sz="1800" b="1" dirty="0">
                <a:solidFill>
                  <a:schemeClr val="dk1"/>
                </a:solidFill>
              </a:rPr>
              <a:t>Comparing and Contrasting Text Structures Note-catcher </a:t>
            </a:r>
            <a:endParaRPr sz="1600" b="1"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b="1"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15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15: </a:t>
            </a:r>
            <a:r>
              <a:rPr lang="en" dirty="0">
                <a:solidFill>
                  <a:schemeClr val="dk1"/>
                </a:solidFill>
              </a:rPr>
              <a:t>Reading and protocols to read in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In advance, read “Those Winter Sundays” several times to become familiar with both the meaning and the structure. </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Reread and annotate Chapter 6 of </a:t>
            </a:r>
            <a:r>
              <a:rPr lang="en" i="1" dirty="0">
                <a:solidFill>
                  <a:schemeClr val="dk1"/>
                </a:solidFill>
              </a:rPr>
              <a:t>To Kill A Mockingbird </a:t>
            </a:r>
            <a:r>
              <a:rPr lang="en" dirty="0">
                <a:solidFill>
                  <a:schemeClr val="dk1"/>
                </a:solidFill>
              </a:rPr>
              <a:t>in preparation for discussion and use in compare and contrast of text structures.</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15 </a:t>
            </a:r>
            <a:endParaRPr sz="4000" b="1">
              <a:solidFill>
                <a:srgbClr val="000000"/>
              </a:solidFill>
              <a:latin typeface="Overlock"/>
              <a:ea typeface="Overlock"/>
              <a:cs typeface="Overlock"/>
              <a:sym typeface="Overlock"/>
            </a:endParaRPr>
          </a:p>
        </p:txBody>
      </p:sp>
      <p:sp>
        <p:nvSpPr>
          <p:cNvPr id="148" name="Google Shape;148;p28"/>
          <p:cNvSpPr txBox="1">
            <a:spLocks noGrp="1"/>
          </p:cNvSpPr>
          <p:nvPr>
            <p:ph type="title"/>
          </p:nvPr>
        </p:nvSpPr>
        <p:spPr>
          <a:xfrm>
            <a:off x="311700" y="334175"/>
            <a:ext cx="8520600" cy="13572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2400"/>
              <a:t>Comparing Text Structures:</a:t>
            </a:r>
            <a:endParaRPr sz="2400"/>
          </a:p>
          <a:p>
            <a:pPr marL="0" lvl="0" indent="0">
              <a:spcBef>
                <a:spcPts val="0"/>
              </a:spcBef>
              <a:spcAft>
                <a:spcPts val="0"/>
              </a:spcAft>
              <a:buClr>
                <a:schemeClr val="dk1"/>
              </a:buClr>
              <a:buSzPts val="1100"/>
              <a:buFont typeface="Arial"/>
              <a:buNone/>
            </a:pPr>
            <a:r>
              <a:rPr lang="en" sz="2400" i="1"/>
              <a:t>To Kill a Mockingbird</a:t>
            </a:r>
            <a:r>
              <a:rPr lang="en" sz="2400"/>
              <a:t> and “Those Winter Sundays” (Chapters 6 &amp; 7)</a:t>
            </a:r>
            <a:endParaRPr sz="2400"/>
          </a:p>
          <a:p>
            <a:pPr marL="0" lvl="0" indent="0">
              <a:spcBef>
                <a:spcPts val="0"/>
              </a:spcBef>
              <a:spcAft>
                <a:spcPts val="0"/>
              </a:spcAft>
              <a:buNone/>
            </a:pPr>
            <a:endParaRPr sz="2400"/>
          </a:p>
        </p:txBody>
      </p:sp>
      <p:pic>
        <p:nvPicPr>
          <p:cNvPr id="3" name="Picture 2">
            <a:extLst>
              <a:ext uri="{FF2B5EF4-FFF2-40B4-BE49-F238E27FC236}">
                <a16:creationId xmlns:a16="http://schemas.microsoft.com/office/drawing/2014/main" id="{4476AFB2-A494-41BD-A26E-58194FF25C54}"/>
              </a:ext>
            </a:extLst>
          </p:cNvPr>
          <p:cNvPicPr>
            <a:picLocks noChangeAspect="1"/>
          </p:cNvPicPr>
          <p:nvPr/>
        </p:nvPicPr>
        <p:blipFill>
          <a:blip r:embed="rId3"/>
          <a:stretch>
            <a:fillRect/>
          </a:stretch>
        </p:blipFill>
        <p:spPr>
          <a:xfrm>
            <a:off x="3349913" y="2927751"/>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54" name="Google Shape;154;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dirty="0"/>
              <a:t>In this lesson, you’ll get support with learning a new skill as a reader</a:t>
            </a:r>
            <a:r>
              <a:rPr lang="en-US" dirty="0"/>
              <a:t> </a:t>
            </a:r>
            <a:r>
              <a:rPr lang="en" dirty="0"/>
              <a:t>- how to compare the text structures of two texts. We’ll do a close read of a poem that may be new to you, and then you’ll compare the structure and meaning of the poem to Chapter 6 of </a:t>
            </a:r>
            <a:r>
              <a:rPr lang="en" i="1" dirty="0"/>
              <a:t>To Kill A Mockingbird.</a:t>
            </a:r>
            <a:endParaRPr i="1"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Here’s what you’ll be learning and doing today:</a:t>
            </a:r>
            <a:endParaRPr dirty="0"/>
          </a:p>
          <a:p>
            <a:pPr marL="457200" lvl="0" indent="-342900" rtl="0">
              <a:lnSpc>
                <a:spcPct val="100000"/>
              </a:lnSpc>
              <a:spcBef>
                <a:spcPts val="0"/>
              </a:spcBef>
              <a:spcAft>
                <a:spcPts val="0"/>
              </a:spcAft>
              <a:buSzPts val="1800"/>
              <a:buChar char="●"/>
            </a:pPr>
            <a:r>
              <a:rPr lang="en" dirty="0"/>
              <a:t>Focus on the </a:t>
            </a:r>
            <a:r>
              <a:rPr lang="en" b="1" dirty="0"/>
              <a:t>Narrative Structure of Chapter 6 of </a:t>
            </a:r>
            <a:r>
              <a:rPr lang="en" b="1" i="1" dirty="0"/>
              <a:t>To Kill A Mockingbird</a:t>
            </a:r>
            <a:endParaRPr b="1" i="1" dirty="0"/>
          </a:p>
          <a:p>
            <a:pPr marL="457200" lvl="0" indent="-342900" rtl="0">
              <a:lnSpc>
                <a:spcPct val="100000"/>
              </a:lnSpc>
              <a:spcBef>
                <a:spcPts val="0"/>
              </a:spcBef>
              <a:spcAft>
                <a:spcPts val="0"/>
              </a:spcAft>
              <a:buSzPts val="1800"/>
              <a:buChar char="●"/>
            </a:pPr>
            <a:r>
              <a:rPr lang="en" dirty="0"/>
              <a:t>Participate in a Close Read of the poem “Those Winter Sundays” by Robert Hayden</a:t>
            </a:r>
            <a:endParaRPr dirty="0"/>
          </a:p>
          <a:p>
            <a:pPr marL="457200" lvl="0" indent="-342900" rtl="0">
              <a:lnSpc>
                <a:spcPct val="100000"/>
              </a:lnSpc>
              <a:spcBef>
                <a:spcPts val="0"/>
              </a:spcBef>
              <a:spcAft>
                <a:spcPts val="0"/>
              </a:spcAft>
              <a:buSzPts val="1800"/>
              <a:buChar char="●"/>
            </a:pPr>
            <a:r>
              <a:rPr lang="en" dirty="0"/>
              <a:t>Learn how to compare the structures of two different texts</a:t>
            </a:r>
            <a:endParaRPr dirty="0"/>
          </a:p>
          <a:p>
            <a:pPr marL="0" lvl="0" indent="0">
              <a:lnSpc>
                <a:spcPct val="100000"/>
              </a:lnSpc>
              <a:spcBef>
                <a:spcPts val="0"/>
              </a:spcBef>
              <a:spcAft>
                <a:spcPts val="0"/>
              </a:spcAft>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85050" y="0"/>
            <a:ext cx="8520600" cy="1219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take a look at today’s        Learning Targets.</a:t>
            </a:r>
            <a:endParaRPr/>
          </a:p>
        </p:txBody>
      </p:sp>
      <p:sp>
        <p:nvSpPr>
          <p:cNvPr id="160" name="Google Shape;160;p30"/>
          <p:cNvSpPr txBox="1">
            <a:spLocks noGrp="1"/>
          </p:cNvSpPr>
          <p:nvPr>
            <p:ph type="body" idx="1"/>
          </p:nvPr>
        </p:nvSpPr>
        <p:spPr>
          <a:xfrm>
            <a:off x="5030950" y="1214075"/>
            <a:ext cx="4002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compare and contrast the structure of Chapter 6 of </a:t>
            </a:r>
            <a:r>
              <a:rPr lang="en" sz="1600" i="1" dirty="0">
                <a:solidFill>
                  <a:schemeClr val="dk1"/>
                </a:solidFill>
              </a:rPr>
              <a:t>To Kill a Mockingbird</a:t>
            </a:r>
            <a:r>
              <a:rPr lang="en" sz="1600" dirty="0">
                <a:solidFill>
                  <a:schemeClr val="dk1"/>
                </a:solidFill>
              </a:rPr>
              <a:t> and “Those Winter Sundays.”</a:t>
            </a:r>
          </a:p>
          <a:p>
            <a:pPr marL="457200" lvl="0" indent="-330200" rtl="0">
              <a:lnSpc>
                <a:spcPct val="90000"/>
              </a:lnSpc>
              <a:spcBef>
                <a:spcPts val="1000"/>
              </a:spcBef>
              <a:spcAft>
                <a:spcPts val="0"/>
              </a:spcAft>
              <a:buClr>
                <a:schemeClr val="dk1"/>
              </a:buClr>
              <a:buSzPts val="1600"/>
              <a:buAutoNum type="arabicPeriod"/>
            </a:pPr>
            <a:endParaRPr lang="en"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analyze how the structures of Chapter 6 of </a:t>
            </a:r>
            <a:r>
              <a:rPr lang="en" sz="1600" i="1" dirty="0">
                <a:solidFill>
                  <a:schemeClr val="dk1"/>
                </a:solidFill>
              </a:rPr>
              <a:t>To Kill a Mockingbird</a:t>
            </a:r>
            <a:r>
              <a:rPr lang="en" sz="1600" dirty="0">
                <a:solidFill>
                  <a:schemeClr val="dk1"/>
                </a:solidFill>
              </a:rPr>
              <a:t> and “Those Winter Sundays” affect meaning. </a:t>
            </a:r>
            <a:endParaRPr sz="1600" dirty="0">
              <a:solidFill>
                <a:schemeClr val="dk1"/>
              </a:solidFill>
            </a:endParaRPr>
          </a:p>
          <a:p>
            <a:pPr marL="0" lvl="0" indent="0" rtl="0">
              <a:spcBef>
                <a:spcPts val="0"/>
              </a:spcBef>
              <a:spcAft>
                <a:spcPts val="0"/>
              </a:spcAft>
              <a:buNone/>
            </a:pPr>
            <a:endParaRPr dirty="0"/>
          </a:p>
        </p:txBody>
      </p:sp>
      <p:pic>
        <p:nvPicPr>
          <p:cNvPr id="161" name="Google Shape;161;p30"/>
          <p:cNvPicPr preferRelativeResize="0"/>
          <p:nvPr/>
        </p:nvPicPr>
        <p:blipFill>
          <a:blip r:embed="rId3">
            <a:alphaModFix/>
          </a:blip>
          <a:stretch>
            <a:fillRect/>
          </a:stretch>
        </p:blipFill>
        <p:spPr>
          <a:xfrm>
            <a:off x="8390850" y="4521669"/>
            <a:ext cx="672179" cy="516006"/>
          </a:xfrm>
          <a:prstGeom prst="rect">
            <a:avLst/>
          </a:prstGeom>
          <a:noFill/>
          <a:ln>
            <a:noFill/>
          </a:ln>
        </p:spPr>
      </p:pic>
      <p:pic>
        <p:nvPicPr>
          <p:cNvPr id="163" name="Google Shape;163;p30"/>
          <p:cNvPicPr preferRelativeResize="0"/>
          <p:nvPr/>
        </p:nvPicPr>
        <p:blipFill>
          <a:blip r:embed="rId4">
            <a:alphaModFix/>
          </a:blip>
          <a:stretch>
            <a:fillRect/>
          </a:stretch>
        </p:blipFill>
        <p:spPr>
          <a:xfrm rot="5400000">
            <a:off x="969675" y="768675"/>
            <a:ext cx="3003275" cy="450272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31"/>
          <p:cNvSpPr txBox="1">
            <a:spLocks noGrp="1"/>
          </p:cNvSpPr>
          <p:nvPr>
            <p:ph type="title"/>
          </p:nvPr>
        </p:nvSpPr>
        <p:spPr>
          <a:xfrm>
            <a:off x="275902" y="181508"/>
            <a:ext cx="8520600" cy="1200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read the poem “Those Winter Sundays” for gist.</a:t>
            </a:r>
            <a:endParaRPr dirty="0"/>
          </a:p>
        </p:txBody>
      </p:sp>
      <p:pic>
        <p:nvPicPr>
          <p:cNvPr id="169" name="Google Shape;169;p31"/>
          <p:cNvPicPr preferRelativeResize="0"/>
          <p:nvPr/>
        </p:nvPicPr>
        <p:blipFill>
          <a:blip r:embed="rId3">
            <a:alphaModFix/>
          </a:blip>
          <a:stretch>
            <a:fillRect/>
          </a:stretch>
        </p:blipFill>
        <p:spPr>
          <a:xfrm>
            <a:off x="5308028" y="1133525"/>
            <a:ext cx="3488474" cy="3757652"/>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2"/>
          <p:cNvSpPr txBox="1">
            <a:spLocks noGrp="1"/>
          </p:cNvSpPr>
          <p:nvPr>
            <p:ph type="title"/>
          </p:nvPr>
        </p:nvSpPr>
        <p:spPr>
          <a:xfrm>
            <a:off x="311700" y="107525"/>
            <a:ext cx="8520600" cy="1705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take a closer look at some key vocabulary from the poem “Those Winter Sundays</a:t>
            </a:r>
            <a:r>
              <a:rPr lang="en-US" dirty="0"/>
              <a:t>.</a:t>
            </a:r>
            <a:r>
              <a:rPr lang="en" dirty="0"/>
              <a:t>”</a:t>
            </a:r>
            <a:endParaRPr dirty="0"/>
          </a:p>
        </p:txBody>
      </p:sp>
      <p:graphicFrame>
        <p:nvGraphicFramePr>
          <p:cNvPr id="2" name="Table 1"/>
          <p:cNvGraphicFramePr>
            <a:graphicFrameLocks noGrp="1"/>
          </p:cNvGraphicFramePr>
          <p:nvPr>
            <p:extLst>
              <p:ext uri="{D42A27DB-BD31-4B8C-83A1-F6EECF244321}">
                <p14:modId xmlns:p14="http://schemas.microsoft.com/office/powerpoint/2010/main" val="1945130908"/>
              </p:ext>
            </p:extLst>
          </p:nvPr>
        </p:nvGraphicFramePr>
        <p:xfrm>
          <a:off x="620486" y="2172607"/>
          <a:ext cx="7674428" cy="2372359"/>
        </p:xfrm>
        <a:graphic>
          <a:graphicData uri="http://schemas.openxmlformats.org/drawingml/2006/table">
            <a:tbl>
              <a:tblPr firstRow="1" bandRow="1">
                <a:tableStyleId>{2D5ABB26-0587-4C30-8999-92F81FD0307C}</a:tableStyleId>
              </a:tblPr>
              <a:tblGrid>
                <a:gridCol w="2540373">
                  <a:extLst>
                    <a:ext uri="{9D8B030D-6E8A-4147-A177-3AD203B41FA5}">
                      <a16:colId xmlns:a16="http://schemas.microsoft.com/office/drawing/2014/main" val="20000"/>
                    </a:ext>
                  </a:extLst>
                </a:gridCol>
                <a:gridCol w="2858941">
                  <a:extLst>
                    <a:ext uri="{9D8B030D-6E8A-4147-A177-3AD203B41FA5}">
                      <a16:colId xmlns:a16="http://schemas.microsoft.com/office/drawing/2014/main" val="20001"/>
                    </a:ext>
                  </a:extLst>
                </a:gridCol>
                <a:gridCol w="2275114">
                  <a:extLst>
                    <a:ext uri="{9D8B030D-6E8A-4147-A177-3AD203B41FA5}">
                      <a16:colId xmlns:a16="http://schemas.microsoft.com/office/drawing/2014/main" val="20002"/>
                    </a:ext>
                  </a:extLst>
                </a:gridCol>
              </a:tblGrid>
              <a:tr h="370840">
                <a:tc>
                  <a:txBody>
                    <a:bodyPr/>
                    <a:lstStyle/>
                    <a:p>
                      <a:r>
                        <a:rPr lang="en-US" b="1" dirty="0">
                          <a:latin typeface="Century Gothic" panose="020B0502020202020204" pitchFamily="34" charset="0"/>
                        </a:rPr>
                        <a:t>Word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US" b="1" dirty="0">
                          <a:latin typeface="Century Gothic" panose="020B0502020202020204" pitchFamily="34" charset="0"/>
                        </a:rPr>
                        <a:t>Predicted meaning from context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r>
                        <a:rPr lang="en-US" b="1" dirty="0">
                          <a:latin typeface="Century Gothic" panose="020B0502020202020204" pitchFamily="34" charset="0"/>
                        </a:rPr>
                        <a:t>Actual meaning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0000"/>
                  </a:ext>
                </a:extLst>
              </a:tr>
              <a:tr h="370840">
                <a:tc>
                  <a:txBody>
                    <a:bodyPr/>
                    <a:lstStyle/>
                    <a:p>
                      <a:r>
                        <a:rPr lang="en-US" dirty="0">
                          <a:latin typeface="Century Gothic" panose="020B0502020202020204" pitchFamily="34" charset="0"/>
                        </a:rPr>
                        <a:t>banked (line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en-US" dirty="0">
                          <a:latin typeface="Century Gothic" panose="020B0502020202020204" pitchFamily="34" charset="0"/>
                        </a:rPr>
                        <a:t>chronic (line 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r>
                        <a:rPr lang="en-US" dirty="0">
                          <a:latin typeface="Century Gothic" panose="020B0502020202020204" pitchFamily="34" charset="0"/>
                        </a:rPr>
                        <a:t>indifferently (line 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r>
                        <a:rPr lang="en-US" dirty="0">
                          <a:latin typeface="Century Gothic" panose="020B0502020202020204" pitchFamily="34" charset="0"/>
                        </a:rPr>
                        <a:t>austere (line 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r>
                        <a:rPr lang="en-US" dirty="0">
                          <a:latin typeface="Century Gothic" panose="020B0502020202020204" pitchFamily="34" charset="0"/>
                        </a:rPr>
                        <a:t>offices (line 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3"/>
          <p:cNvSpPr txBox="1">
            <a:spLocks noGrp="1"/>
          </p:cNvSpPr>
          <p:nvPr>
            <p:ph type="title"/>
          </p:nvPr>
        </p:nvSpPr>
        <p:spPr>
          <a:xfrm>
            <a:off x="311700" y="334175"/>
            <a:ext cx="8520600" cy="1225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look at the structure of the poem “Those Winter Sundays</a:t>
            </a:r>
            <a:r>
              <a:rPr lang="en-US" dirty="0"/>
              <a:t>.</a:t>
            </a:r>
            <a:r>
              <a:rPr lang="en" dirty="0"/>
              <a:t>”</a:t>
            </a:r>
            <a:endParaRPr dirty="0"/>
          </a:p>
        </p:txBody>
      </p:sp>
      <p:pic>
        <p:nvPicPr>
          <p:cNvPr id="181" name="Google Shape;181;p33"/>
          <p:cNvPicPr preferRelativeResize="0"/>
          <p:nvPr/>
        </p:nvPicPr>
        <p:blipFill>
          <a:blip r:embed="rId3">
            <a:alphaModFix/>
          </a:blip>
          <a:stretch>
            <a:fillRect/>
          </a:stretch>
        </p:blipFill>
        <p:spPr>
          <a:xfrm>
            <a:off x="1229700" y="1559376"/>
            <a:ext cx="6730901" cy="2909108"/>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4FD5BE-7A99-42A8-9BC3-29383ABFF77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E0BB64E-0B1C-4F80-B428-119F608E4A1B}">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a1502afc-75e6-4a80-976c-76583f90c737"/>
    <ds:schemaRef ds:uri="http://www.w3.org/XML/1998/namespace"/>
  </ds:schemaRefs>
</ds:datastoreItem>
</file>

<file path=customXml/itemProps3.xml><?xml version="1.0" encoding="utf-8"?>
<ds:datastoreItem xmlns:ds="http://schemas.openxmlformats.org/officeDocument/2006/customXml" ds:itemID="{19A1D1C7-815E-4D84-B3A9-C4F943EDAB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TotalTime>
  <Words>3978</Words>
  <Application>Microsoft Office PowerPoint</Application>
  <PresentationFormat>On-screen Show (16:9)</PresentationFormat>
  <Paragraphs>357</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Arial</vt:lpstr>
      <vt:lpstr>Century Gothic</vt:lpstr>
      <vt:lpstr>Calibri</vt:lpstr>
      <vt:lpstr>Overlock</vt:lpstr>
      <vt:lpstr>Simple Light</vt:lpstr>
      <vt:lpstr>Office Theme</vt:lpstr>
      <vt:lpstr>Grade 8: Module 2: Unit 1: Lesson 15 Teacher slide, before teaching.</vt:lpstr>
      <vt:lpstr>Grade 8: Module 2: Unit 1: Lesson 15  Teacher slide, before teaching.</vt:lpstr>
      <vt:lpstr>Grade 8: Module 2: Unit 1: Lesson 15  Teacher slide, before teaching.</vt:lpstr>
      <vt:lpstr>Comparing Text Structures: To Kill a Mockingbird and “Those Winter Sundays” (Chapters 6 &amp; 7) </vt:lpstr>
      <vt:lpstr>Hello, Students!</vt:lpstr>
      <vt:lpstr>Let’s take a look at today’s        Learning Targets.</vt:lpstr>
      <vt:lpstr>Let’s read the poem “Those Winter Sundays” for gist.</vt:lpstr>
      <vt:lpstr>Let’s take a closer look at some key vocabulary from the poem “Those Winter Sundays.”</vt:lpstr>
      <vt:lpstr>Let’s look at the structure of the poem “Those Winter Sundays.”</vt:lpstr>
      <vt:lpstr>Let’s take a closer look at the structure of the poem “Those Winter Sundays.”</vt:lpstr>
      <vt:lpstr>Let’s take a closer look at the structure of the poem “Those Winter Sundays”.</vt:lpstr>
      <vt:lpstr>Let’s take a closer look at the structure of the poem “Those Winter Sundays.”</vt:lpstr>
      <vt:lpstr>Let’s Compare and Contrast the Text Structure of two texts.</vt:lpstr>
      <vt:lpstr>Let’s review our progress on today’s Learning Targets.</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15 Teacher slide, before teaching.</dc:title>
  <dc:creator>nbravo</dc:creator>
  <cp:lastModifiedBy>Steven Benson</cp:lastModifiedBy>
  <cp:revision>3</cp:revision>
  <dcterms:modified xsi:type="dcterms:W3CDTF">2018-10-09T14:01:53Z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