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4.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EA79BA-01AC-45E1-B94B-BA66D1067934}">
  <a:tblStyle styleId="{F7EA79BA-01AC-45E1-B94B-BA66D106793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2DE304A-F812-456F-AC2F-5BCB2578420C}"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085" autoAdjust="0"/>
  </p:normalViewPr>
  <p:slideViewPr>
    <p:cSldViewPr snapToGrid="0">
      <p:cViewPr varScale="1">
        <p:scale>
          <a:sx n="87" d="100"/>
          <a:sy n="87" d="100"/>
        </p:scale>
        <p:origin x="533"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824269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These exercises allow students to review and apply knowledge they have learned in Cycle 7 in a fun, engaging activity.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993995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See Slide 7</a:t>
            </a: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Remind them to persevere and try their best to show all that they know about the spelling patterns they have learned. The spelling pattern of this week is to spell words using what they have learned with “oi,” “oy,” “ou,” and “ow”  spelling patterns. </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62" name="Google Shape;262;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3" name="Google Shape;263;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2015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6a09764fa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6a09764fa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with this page, or have them use paper/pencil and draw and label </a:t>
            </a:r>
            <a:r>
              <a:rPr lang="en-US" sz="1200" dirty="0">
                <a:solidFill>
                  <a:schemeClr val="dk1"/>
                </a:solidFill>
                <a:latin typeface="Calibri"/>
                <a:ea typeface="Calibri"/>
                <a:cs typeface="Calibri"/>
                <a:sym typeface="Calibri"/>
              </a:rPr>
              <a:t>four</a:t>
            </a:r>
            <a:r>
              <a:rPr lang="en" sz="1200" dirty="0">
                <a:solidFill>
                  <a:schemeClr val="dk1"/>
                </a:solidFill>
                <a:latin typeface="Calibri"/>
                <a:ea typeface="Calibri"/>
                <a:cs typeface="Calibri"/>
                <a:sym typeface="Calibri"/>
              </a:rPr>
              <a:t> columns.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will practice with a partner. You and your partner will each have a Word List. You will take turns reading and writing the words. Your partner will read a word, and you will decide if it goes in the /oi/, /oy/, /ou/ or /ow/ star. If it does, then you choose which star to write it on. You will write the words on the lines of the Word Star. Your goal is to get all Word Stars completely filled. When you are finished with all the words, you will take turns reading the words on each Word Star.”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Lists and Word Stars to partners and observe as students practice the exercise.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identify the correct spelling or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quickly complete the exercise practice, consider inviting them to create descriptive oral sentences that contain the words from their Word Stars.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0274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43e5a47b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43e5a47b0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11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 Tell students to </a:t>
            </a:r>
            <a:r>
              <a:rPr lang="en" dirty="0">
                <a:solidFill>
                  <a:schemeClr val="dk1"/>
                </a:solidFill>
              </a:rPr>
              <a:t>reference gr</a:t>
            </a:r>
            <a:r>
              <a:rPr lang="en-US" dirty="0">
                <a:solidFill>
                  <a:schemeClr val="dk1"/>
                </a:solidFill>
              </a:rPr>
              <a:t>a</a:t>
            </a:r>
            <a:r>
              <a:rPr lang="en" dirty="0">
                <a:solidFill>
                  <a:schemeClr val="dk1"/>
                </a:solidFill>
              </a:rPr>
              <a:t>y and blue charts (Gray: Partner A words and Blue: Partner B words).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check their work.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checking their work, saying words aloud to themselves.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644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think of one way they took responsibility for their learning to become a proficient reader. Define “responsibility” for students. (Something they did by themselves on their own as a learner to become a proficient reader.)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Responses will vary. Example: </a:t>
            </a:r>
            <a:r>
              <a:rPr lang="en" sz="1000" dirty="0">
                <a:solidFill>
                  <a:schemeClr val="dk1"/>
                </a:solidFill>
              </a:rPr>
              <a:t>“My goal is to listen for where the vowel sound is in words.”</a:t>
            </a:r>
            <a:endParaRPr sz="1000" dirty="0">
              <a:solidFill>
                <a:schemeClr val="dk1"/>
              </a:solidFill>
            </a:endParaRPr>
          </a:p>
          <a:p>
            <a:pPr marL="4445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Provide sentence frames. Examples:</a:t>
            </a:r>
            <a:endParaRPr sz="1200" dirty="0">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“My goal is to _____.”</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toward my goal during small group time, I will _____.”</a:t>
            </a:r>
            <a:endParaRPr sz="1200" dirty="0">
              <a:solidFill>
                <a:schemeClr val="dk1"/>
              </a:solidFill>
              <a:latin typeface="Calibri"/>
              <a:ea typeface="Calibri"/>
              <a:cs typeface="Calibri"/>
              <a:sym typeface="Calibri"/>
            </a:endParaRPr>
          </a:p>
        </p:txBody>
      </p:sp>
      <p:sp>
        <p:nvSpPr>
          <p:cNvPr id="291" name="Google Shape;291;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2" name="Google Shape;292;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639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43e5a47b0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443e5a47b0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9197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43e5a47b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43e5a47b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Project syllable slice word list if technology is available.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paper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474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43e5a47b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443e5a47b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0297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43e5a47b0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43e5a47b0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 </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Independent work time rotations</a:t>
            </a: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only. Use steps to guide students through Syllable Sleuth.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958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43e5a47b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43e5a47b0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Teacher Reference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5419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Stars for “oi” and “oy”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Lists (copied and cut apart)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Stars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grouping.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1162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 None.</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352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the work of adding the suffix “-ed” to base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still grapple with syllable types.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the correct spelling pattern based on syllable type.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knowledge of syllable types to read and spell words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4693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 with “oi” and “oy.”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8613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identify spelling patterns.”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3775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6a09764f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6a09764f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some group practice, then proceeds to students working in partnerships to complete. (Slides 7-11)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Word Workout, Word Stars Instructional Practice: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“We have been working with words with two sounds: /ow/ and /oy/.”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“Who can remind us of the two spellings for each sound?”</a:t>
            </a:r>
            <a:r>
              <a:rPr lang="en" sz="1200" b="1" dirty="0">
                <a:latin typeface="Calibri"/>
                <a:ea typeface="Calibri"/>
                <a:cs typeface="Calibri"/>
                <a:sym typeface="Calibri"/>
              </a:rPr>
              <a:t> </a:t>
            </a:r>
            <a:r>
              <a:rPr lang="en" sz="1200" b="0" dirty="0">
                <a:latin typeface="Calibri"/>
                <a:ea typeface="Calibri"/>
                <a:cs typeface="Calibri"/>
                <a:sym typeface="Calibri"/>
              </a:rPr>
              <a:t>(“oi” and “oy”; “ou” and “ow”)</a:t>
            </a: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“Right! And how do we know when to use ‘oi’ or ‘oy’ for /oy/?”</a:t>
            </a:r>
            <a:r>
              <a:rPr lang="en" sz="1200" b="1" dirty="0">
                <a:latin typeface="Calibri"/>
                <a:ea typeface="Calibri"/>
                <a:cs typeface="Calibri"/>
                <a:sym typeface="Calibri"/>
              </a:rPr>
              <a:t> </a:t>
            </a:r>
            <a:r>
              <a:rPr lang="en" sz="1200" b="0" dirty="0">
                <a:latin typeface="Calibri"/>
                <a:ea typeface="Calibri"/>
                <a:cs typeface="Calibri"/>
                <a:sym typeface="Calibri"/>
              </a:rPr>
              <a:t>(“</a:t>
            </a:r>
            <a:r>
              <a:rPr lang="en-US" sz="1200" b="0" dirty="0">
                <a:latin typeface="Calibri"/>
                <a:ea typeface="Calibri"/>
                <a:cs typeface="Calibri"/>
                <a:sym typeface="Calibri"/>
              </a:rPr>
              <a:t>O</a:t>
            </a:r>
            <a:r>
              <a:rPr lang="en" sz="1200" b="0" dirty="0">
                <a:latin typeface="Calibri"/>
                <a:ea typeface="Calibri"/>
                <a:cs typeface="Calibri"/>
                <a:sym typeface="Calibri"/>
              </a:rPr>
              <a:t>i” when the sound is in the middle of the syllable or word, followed by a consonant; “oy” when the sound is at the end of the syllable or word.)</a:t>
            </a:r>
            <a:endParaRPr lang="en" sz="1200" b="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“How do we know when to use ‘ou’ or ‘ow’ for /ow/?”</a:t>
            </a:r>
            <a:r>
              <a:rPr lang="en" sz="1200" b="1" dirty="0">
                <a:latin typeface="Calibri"/>
                <a:ea typeface="Calibri"/>
                <a:cs typeface="Calibri"/>
                <a:sym typeface="Calibri"/>
              </a:rPr>
              <a:t> </a:t>
            </a:r>
            <a:r>
              <a:rPr lang="en" sz="1200" b="0" dirty="0">
                <a:latin typeface="Calibri"/>
                <a:ea typeface="Calibri"/>
                <a:cs typeface="Calibri"/>
                <a:sym typeface="Calibri"/>
              </a:rPr>
              <a:t>(“</a:t>
            </a:r>
            <a:r>
              <a:rPr lang="en-US" sz="1200" b="0" dirty="0">
                <a:latin typeface="Calibri"/>
                <a:ea typeface="Calibri"/>
                <a:cs typeface="Calibri"/>
                <a:sym typeface="Calibri"/>
              </a:rPr>
              <a:t>O</a:t>
            </a:r>
            <a:r>
              <a:rPr lang="en" sz="1200" b="0" dirty="0">
                <a:latin typeface="Calibri"/>
                <a:ea typeface="Calibri"/>
                <a:cs typeface="Calibri"/>
                <a:sym typeface="Calibri"/>
              </a:rPr>
              <a:t>u” when the sound is in the middle of the syllable or word, followed by a consonant; “ow” when the sound is at the end of the syllable or word.)</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“Great! Today you are going to use the exercise: Word Stars for your Work Workout. You will work with a partner to practice reading and spelling words with the /oy/ and /ow/ sounds to complete a Word Star. I’ll show you with these /oy/ Word Stars.”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the Words Stars workout with the “oi” and “oy” Word Stars.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Display enlarged Word Stars for “oi” and “oy”</a:t>
            </a:r>
            <a:r>
              <a:rPr lang="en" sz="1200" b="1" dirty="0">
                <a:latin typeface="Calibri"/>
                <a:ea typeface="Calibri"/>
                <a:cs typeface="Calibri"/>
                <a:sym typeface="Calibri"/>
              </a:rPr>
              <a:t> </a:t>
            </a:r>
            <a:r>
              <a:rPr lang="en" sz="1200" dirty="0">
                <a:latin typeface="Calibri"/>
                <a:ea typeface="Calibri"/>
                <a:cs typeface="Calibri"/>
                <a:sym typeface="Calibri"/>
              </a:rPr>
              <a:t>on the board.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“This Word Star has ‘oi’ in the center, so all the words we add here will be /oy/ words spelled with ‘oi.’ The other Word Star has ‘oy’ in the center, so all the words we add here will be /oy/ words spelled with ‘oy.’”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solidFill>
                  <a:schemeClr val="dk1"/>
                </a:solidFill>
                <a:latin typeface="Calibri"/>
                <a:ea typeface="Calibri"/>
                <a:cs typeface="Calibri"/>
                <a:sym typeface="Calibri"/>
              </a:rPr>
              <a:t>“If I say the word ‘coin,’ on which Word Star should I write this word?”</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“oi” Word Star)</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Write “coin” on one of the lines of the Word Star.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“You and your partner will each have a Word List with /oy/ and /ow/words. You will take turns reading and writing the words. Your partner will read a word, and you will decide on which Word Star to write it. Then you will read a word and your partner will decide on which Word Star to write it. You will write the words on the lines of the Word Star just as I did with ‘coin. Your goal is to get all the words on the correct Word Stars. When you are finished with all the words, you can check your work with the Word Lists.” </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“When you practice this exercise, you’ll work with a partner </a:t>
            </a:r>
            <a:r>
              <a:rPr lang="en-US" sz="1200" dirty="0">
                <a:latin typeface="Calibri"/>
                <a:ea typeface="Calibri"/>
                <a:cs typeface="Calibri"/>
                <a:sym typeface="Calibri"/>
              </a:rPr>
              <a:t>to</a:t>
            </a:r>
            <a:r>
              <a:rPr lang="en" sz="1200" dirty="0">
                <a:latin typeface="Calibri"/>
                <a:ea typeface="Calibri"/>
                <a:cs typeface="Calibri"/>
                <a:sym typeface="Calibri"/>
              </a:rPr>
              <a:t> practice reading and writing /oy/ and /ow/ words.”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students able to identify the correct spelling patterns? </a:t>
            </a:r>
            <a:endParaRPr sz="1200" dirty="0">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“I notice when /ow/ is in the middle of a word, it is usually spelled with ‘ou.’”</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1089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6a09764fa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6a09764fa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This is the list for Student A and Student B.</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1509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See Slide 7</a:t>
            </a:r>
          </a:p>
          <a:p>
            <a:pPr marL="0" marR="0" lvl="0" indent="0" algn="l" rtl="0">
              <a:spcBef>
                <a:spcPts val="0"/>
              </a:spcBef>
              <a:spcAft>
                <a:spcPts val="0"/>
              </a:spcAft>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Muffin Man”</a:t>
            </a:r>
            <a:endParaRPr sz="1200" dirty="0">
              <a:highlight>
                <a:srgbClr val="FFFFFF"/>
              </a:highlight>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“show what they’ve learned.” </a:t>
            </a:r>
            <a:endParaRPr sz="1200" dirty="0">
              <a:latin typeface="Calibri" panose="020F0502020204030204" pitchFamily="34" charset="0"/>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54" name="Google Shape;254;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5" name="Google Shape;255;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01381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242800" y="256525"/>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00" name="Google Shape;200;p30"/>
          <p:cNvSpPr txBox="1">
            <a:spLocks noGrp="1"/>
          </p:cNvSpPr>
          <p:nvPr>
            <p:ph type="body" idx="1"/>
          </p:nvPr>
        </p:nvSpPr>
        <p:spPr>
          <a:xfrm>
            <a:off x="178675" y="1219199"/>
            <a:ext cx="8520600" cy="3711325"/>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t>This lesson serves as a cycle review. During Word Workout “exercise,” or learning activity students apply skills learned during this cycle. In Word Stars, students apply their knowledge of vowel patterns “oi,” “oy,” “ou,” and “ow,”to read and spell words correctly. </a:t>
            </a:r>
            <a:endParaRPr sz="1800" dirty="0"/>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282575" lvl="0" indent="-244475" algn="l" rtl="0">
              <a:lnSpc>
                <a:spcPct val="70000"/>
              </a:lnSpc>
              <a:spcBef>
                <a:spcPts val="800"/>
              </a:spcBef>
              <a:spcAft>
                <a:spcPts val="0"/>
              </a:spcAft>
              <a:buClr>
                <a:schemeClr val="dk1"/>
              </a:buClr>
              <a:buSzPts val="1600"/>
              <a:buChar char="•"/>
            </a:pPr>
            <a:r>
              <a:rPr lang="en" sz="1600" dirty="0"/>
              <a:t>Syllable Types</a:t>
            </a:r>
          </a:p>
          <a:p>
            <a:pPr marL="282575" lvl="0" indent="-244475" algn="l" rtl="0">
              <a:lnSpc>
                <a:spcPct val="70000"/>
              </a:lnSpc>
              <a:spcBef>
                <a:spcPts val="800"/>
              </a:spcBef>
              <a:spcAft>
                <a:spcPts val="0"/>
              </a:spcAft>
              <a:buClr>
                <a:schemeClr val="dk1"/>
              </a:buClr>
              <a:buSzPts val="1600"/>
              <a:buChar char="•"/>
            </a:pPr>
            <a:r>
              <a:rPr lang="en" sz="1600" dirty="0"/>
              <a:t>“</a:t>
            </a:r>
            <a:r>
              <a:rPr lang="en-US" sz="1600" dirty="0"/>
              <a:t>o</a:t>
            </a:r>
            <a:r>
              <a:rPr lang="en" sz="1600" dirty="0"/>
              <a:t>i,” “oy,” “ou,” “ow” spelling patterns </a:t>
            </a:r>
            <a:endParaRPr sz="1600" dirty="0"/>
          </a:p>
          <a:p>
            <a:pPr marL="177800" lvl="0" indent="0" algn="l" rtl="0">
              <a:lnSpc>
                <a:spcPct val="70000"/>
              </a:lnSpc>
              <a:spcBef>
                <a:spcPts val="800"/>
              </a:spcBef>
              <a:spcAft>
                <a:spcPts val="0"/>
              </a:spcAft>
              <a:buNone/>
            </a:pPr>
            <a:endParaRPr sz="16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629869" y="342900"/>
            <a:ext cx="75783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Work Time Learning Targets</a:t>
            </a:r>
            <a:endParaRPr sz="3200"/>
          </a:p>
        </p:txBody>
      </p:sp>
      <p:sp>
        <p:nvSpPr>
          <p:cNvPr id="266" name="Google Shape;266;p3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67" name="Google Shape;267;p39"/>
          <p:cNvSpPr txBox="1">
            <a:spLocks noGrp="1"/>
          </p:cNvSpPr>
          <p:nvPr>
            <p:ph type="body" idx="2"/>
          </p:nvPr>
        </p:nvSpPr>
        <p:spPr>
          <a:xfrm>
            <a:off x="430375" y="1309700"/>
            <a:ext cx="8274000" cy="3565500"/>
          </a:xfrm>
          <a:prstGeom prst="rect">
            <a:avLst/>
          </a:prstGeom>
          <a:noFill/>
          <a:ln>
            <a:noFill/>
          </a:ln>
        </p:spPr>
        <p:txBody>
          <a:bodyPr spcFirstLastPara="1" wrap="square" lIns="68575" tIns="34275" rIns="68575" bIns="34275" anchor="t" anchorCtr="0">
            <a:noAutofit/>
          </a:bodyPr>
          <a:lstStyle/>
          <a:p>
            <a:pPr marL="342900" lvl="0" indent="-317500" algn="l" rtl="0">
              <a:lnSpc>
                <a:spcPct val="150000"/>
              </a:lnSpc>
              <a:spcBef>
                <a:spcPts val="1700"/>
              </a:spcBef>
              <a:spcAft>
                <a:spcPts val="0"/>
              </a:spcAft>
              <a:buSzPts val="2400"/>
              <a:buFont typeface="Century Gothic"/>
              <a:buChar char="●"/>
            </a:pPr>
            <a:r>
              <a:rPr lang="en" dirty="0"/>
              <a:t>I can read and spell words with “oi,” “oy,” “ou,” and “ow.”</a:t>
            </a:r>
            <a:endParaRPr dirty="0"/>
          </a:p>
          <a:p>
            <a:pPr marL="342900" marR="0" lvl="0" indent="0" algn="l" rtl="0">
              <a:lnSpc>
                <a:spcPct val="90000"/>
              </a:lnSpc>
              <a:spcBef>
                <a:spcPts val="0"/>
              </a:spcBef>
              <a:spcAft>
                <a:spcPts val="0"/>
              </a:spcAft>
              <a:buNone/>
            </a:pPr>
            <a:endParaRPr dirty="0"/>
          </a:p>
        </p:txBody>
      </p:sp>
      <p:pic>
        <p:nvPicPr>
          <p:cNvPr id="268" name="Google Shape;268;p39"/>
          <p:cNvPicPr preferRelativeResize="0"/>
          <p:nvPr/>
        </p:nvPicPr>
        <p:blipFill>
          <a:blip r:embed="rId3">
            <a:alphaModFix/>
          </a:blip>
          <a:stretch>
            <a:fillRect/>
          </a:stretch>
        </p:blipFill>
        <p:spPr>
          <a:xfrm>
            <a:off x="8326911" y="4288965"/>
            <a:ext cx="754928" cy="58623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273" name="Google Shape;273;p40"/>
          <p:cNvPicPr preferRelativeResize="0"/>
          <p:nvPr/>
        </p:nvPicPr>
        <p:blipFill>
          <a:blip r:embed="rId3">
            <a:alphaModFix/>
          </a:blip>
          <a:stretch>
            <a:fillRect/>
          </a:stretch>
        </p:blipFill>
        <p:spPr>
          <a:xfrm>
            <a:off x="5594125" y="2571750"/>
            <a:ext cx="2457950" cy="2457950"/>
          </a:xfrm>
          <a:prstGeom prst="rect">
            <a:avLst/>
          </a:prstGeom>
          <a:noFill/>
          <a:ln>
            <a:noFill/>
          </a:ln>
        </p:spPr>
      </p:pic>
      <p:pic>
        <p:nvPicPr>
          <p:cNvPr id="274" name="Google Shape;274;p40"/>
          <p:cNvPicPr preferRelativeResize="0"/>
          <p:nvPr/>
        </p:nvPicPr>
        <p:blipFill>
          <a:blip r:embed="rId3">
            <a:alphaModFix/>
          </a:blip>
          <a:stretch>
            <a:fillRect/>
          </a:stretch>
        </p:blipFill>
        <p:spPr>
          <a:xfrm>
            <a:off x="5420800" y="75625"/>
            <a:ext cx="2457950" cy="2457950"/>
          </a:xfrm>
          <a:prstGeom prst="rect">
            <a:avLst/>
          </a:prstGeom>
          <a:noFill/>
          <a:ln>
            <a:noFill/>
          </a:ln>
        </p:spPr>
      </p:pic>
      <p:pic>
        <p:nvPicPr>
          <p:cNvPr id="275" name="Google Shape;275;p40"/>
          <p:cNvPicPr preferRelativeResize="0"/>
          <p:nvPr/>
        </p:nvPicPr>
        <p:blipFill>
          <a:blip r:embed="rId3">
            <a:alphaModFix/>
          </a:blip>
          <a:stretch>
            <a:fillRect/>
          </a:stretch>
        </p:blipFill>
        <p:spPr>
          <a:xfrm>
            <a:off x="1436200" y="2571750"/>
            <a:ext cx="2457950" cy="2457950"/>
          </a:xfrm>
          <a:prstGeom prst="rect">
            <a:avLst/>
          </a:prstGeom>
          <a:noFill/>
          <a:ln>
            <a:noFill/>
          </a:ln>
        </p:spPr>
      </p:pic>
      <p:pic>
        <p:nvPicPr>
          <p:cNvPr id="276" name="Google Shape;276;p40"/>
          <p:cNvPicPr preferRelativeResize="0"/>
          <p:nvPr/>
        </p:nvPicPr>
        <p:blipFill>
          <a:blip r:embed="rId3">
            <a:alphaModFix/>
          </a:blip>
          <a:stretch>
            <a:fillRect/>
          </a:stretch>
        </p:blipFill>
        <p:spPr>
          <a:xfrm>
            <a:off x="1292550" y="75625"/>
            <a:ext cx="2457950" cy="2457950"/>
          </a:xfrm>
          <a:prstGeom prst="rect">
            <a:avLst/>
          </a:prstGeom>
          <a:noFill/>
          <a:ln>
            <a:noFill/>
          </a:ln>
        </p:spPr>
      </p:pic>
      <p:sp>
        <p:nvSpPr>
          <p:cNvPr id="277" name="Google Shape;277;p40"/>
          <p:cNvSpPr txBox="1"/>
          <p:nvPr/>
        </p:nvSpPr>
        <p:spPr>
          <a:xfrm>
            <a:off x="2279425" y="1196150"/>
            <a:ext cx="481200" cy="51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oi</a:t>
            </a:r>
            <a:endParaRPr sz="2400" b="1">
              <a:latin typeface="Century Gothic"/>
              <a:ea typeface="Century Gothic"/>
              <a:cs typeface="Century Gothic"/>
              <a:sym typeface="Century Gothic"/>
            </a:endParaRPr>
          </a:p>
        </p:txBody>
      </p:sp>
      <p:sp>
        <p:nvSpPr>
          <p:cNvPr id="278" name="Google Shape;278;p40"/>
          <p:cNvSpPr txBox="1"/>
          <p:nvPr/>
        </p:nvSpPr>
        <p:spPr>
          <a:xfrm>
            <a:off x="6356847" y="1130834"/>
            <a:ext cx="629400" cy="51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oy</a:t>
            </a:r>
            <a:endParaRPr sz="2400" b="1" dirty="0">
              <a:latin typeface="Century Gothic"/>
              <a:ea typeface="Century Gothic"/>
              <a:cs typeface="Century Gothic"/>
              <a:sym typeface="Century Gothic"/>
            </a:endParaRPr>
          </a:p>
        </p:txBody>
      </p:sp>
      <p:sp>
        <p:nvSpPr>
          <p:cNvPr id="279" name="Google Shape;279;p40"/>
          <p:cNvSpPr txBox="1"/>
          <p:nvPr/>
        </p:nvSpPr>
        <p:spPr>
          <a:xfrm>
            <a:off x="2351279" y="3622207"/>
            <a:ext cx="629400" cy="60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ou</a:t>
            </a:r>
            <a:endParaRPr sz="2400" b="1">
              <a:latin typeface="Century Gothic"/>
              <a:ea typeface="Century Gothic"/>
              <a:cs typeface="Century Gothic"/>
              <a:sym typeface="Century Gothic"/>
            </a:endParaRPr>
          </a:p>
        </p:txBody>
      </p:sp>
      <p:sp>
        <p:nvSpPr>
          <p:cNvPr id="280" name="Google Shape;280;p40"/>
          <p:cNvSpPr txBox="1"/>
          <p:nvPr/>
        </p:nvSpPr>
        <p:spPr>
          <a:xfrm>
            <a:off x="6504372" y="3665751"/>
            <a:ext cx="681000" cy="51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ow</a:t>
            </a:r>
            <a:endParaRPr sz="2400" b="1" dirty="0">
              <a:latin typeface="Century Gothic"/>
              <a:ea typeface="Century Gothic"/>
              <a:cs typeface="Century Gothic"/>
              <a:sym typeface="Century Gothic"/>
            </a:endParaRPr>
          </a:p>
        </p:txBody>
      </p:sp>
      <p:sp>
        <p:nvSpPr>
          <p:cNvPr id="281" name="Google Shape;281;p40"/>
          <p:cNvSpPr txBox="1"/>
          <p:nvPr/>
        </p:nvSpPr>
        <p:spPr>
          <a:xfrm>
            <a:off x="3231150" y="75625"/>
            <a:ext cx="2681700" cy="79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Century Gothic"/>
                <a:ea typeface="Century Gothic"/>
                <a:cs typeface="Century Gothic"/>
                <a:sym typeface="Century Gothic"/>
              </a:rPr>
              <a:t>Word Stars</a:t>
            </a:r>
            <a:endParaRPr sz="3000" b="1">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749250" y="124872"/>
            <a:ext cx="7886700" cy="55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graphicFrame>
        <p:nvGraphicFramePr>
          <p:cNvPr id="287" name="Google Shape;287;p41"/>
          <p:cNvGraphicFramePr/>
          <p:nvPr/>
        </p:nvGraphicFramePr>
        <p:xfrm>
          <a:off x="853175" y="589125"/>
          <a:ext cx="7239000" cy="4393900"/>
        </p:xfrm>
        <a:graphic>
          <a:graphicData uri="http://schemas.openxmlformats.org/drawingml/2006/table">
            <a:tbl>
              <a:tblPr>
                <a:noFill/>
                <a:tableStyleId>{F7EA79BA-01AC-45E1-B94B-BA66D1067934}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56675">
                <a:tc>
                  <a:txBody>
                    <a:bodyPr/>
                    <a:lstStyle/>
                    <a:p>
                      <a:pPr marL="0" lvl="0" indent="0" algn="ctr" rtl="0">
                        <a:spcBef>
                          <a:spcPts val="0"/>
                        </a:spcBef>
                        <a:spcAft>
                          <a:spcPts val="0"/>
                        </a:spcAft>
                        <a:buNone/>
                      </a:pPr>
                      <a:r>
                        <a:rPr lang="en" b="1">
                          <a:latin typeface="Century Gothic"/>
                          <a:ea typeface="Century Gothic"/>
                          <a:cs typeface="Century Gothic"/>
                          <a:sym typeface="Century Gothic"/>
                        </a:rPr>
                        <a:t>oi</a:t>
                      </a:r>
                      <a:endParaRPr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b="1">
                          <a:latin typeface="Century Gothic"/>
                          <a:ea typeface="Century Gothic"/>
                          <a:cs typeface="Century Gothic"/>
                          <a:sym typeface="Century Gothic"/>
                        </a:rPr>
                        <a:t>oy</a:t>
                      </a:r>
                      <a:endParaRPr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b="1">
                          <a:latin typeface="Century Gothic"/>
                          <a:ea typeface="Century Gothic"/>
                          <a:cs typeface="Century Gothic"/>
                          <a:sym typeface="Century Gothic"/>
                        </a:rPr>
                        <a:t>ou</a:t>
                      </a:r>
                      <a:endParaRPr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b="1">
                          <a:latin typeface="Century Gothic"/>
                          <a:ea typeface="Century Gothic"/>
                          <a:cs typeface="Century Gothic"/>
                          <a:sym typeface="Century Gothic"/>
                        </a:rPr>
                        <a:t>ow</a:t>
                      </a:r>
                      <a:endParaRPr b="1">
                        <a:latin typeface="Century Gothic"/>
                        <a:ea typeface="Century Gothic"/>
                        <a:cs typeface="Century Gothic"/>
                        <a:sym typeface="Century Gothic"/>
                      </a:endParaRPr>
                    </a:p>
                  </a:txBody>
                  <a:tcPr marL="91425" marR="91425" marT="91425" marB="91425">
                    <a:solidFill>
                      <a:srgbClr val="CFE2F3"/>
                    </a:solidFill>
                  </a:tcPr>
                </a:tc>
                <a:extLst>
                  <a:ext uri="{0D108BD9-81ED-4DB2-BD59-A6C34878D82A}">
                    <a16:rowId xmlns:a16="http://schemas.microsoft.com/office/drawing/2014/main" val="10000"/>
                  </a:ext>
                </a:extLst>
              </a:tr>
              <a:tr h="328300">
                <a:tc>
                  <a:txBody>
                    <a:bodyPr/>
                    <a:lstStyle/>
                    <a:p>
                      <a:pPr marL="0" lvl="0" indent="0" algn="ctr" rtl="0">
                        <a:spcBef>
                          <a:spcPts val="0"/>
                        </a:spcBef>
                        <a:spcAft>
                          <a:spcPts val="0"/>
                        </a:spcAft>
                        <a:buNone/>
                      </a:pPr>
                      <a:r>
                        <a:rPr lang="en">
                          <a:latin typeface="Century Gothic"/>
                          <a:ea typeface="Century Gothic"/>
                          <a:cs typeface="Century Gothic"/>
                          <a:sym typeface="Century Gothic"/>
                        </a:rPr>
                        <a:t>coin</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boy</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ouch</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bow</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1"/>
                  </a:ext>
                </a:extLst>
              </a:tr>
              <a:tr h="299925">
                <a:tc>
                  <a:txBody>
                    <a:bodyPr/>
                    <a:lstStyle/>
                    <a:p>
                      <a:pPr marL="0" lvl="0" indent="0" algn="ctr" rtl="0">
                        <a:spcBef>
                          <a:spcPts val="0"/>
                        </a:spcBef>
                        <a:spcAft>
                          <a:spcPts val="0"/>
                        </a:spcAft>
                        <a:buNone/>
                      </a:pPr>
                      <a:r>
                        <a:rPr lang="en">
                          <a:latin typeface="Century Gothic"/>
                          <a:ea typeface="Century Gothic"/>
                          <a:cs typeface="Century Gothic"/>
                          <a:sym typeface="Century Gothic"/>
                        </a:rPr>
                        <a:t>point</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ploy</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ground</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wow</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2"/>
                  </a:ext>
                </a:extLst>
              </a:tr>
              <a:tr h="300175">
                <a:tc>
                  <a:txBody>
                    <a:bodyPr/>
                    <a:lstStyle/>
                    <a:p>
                      <a:pPr marL="0" lvl="0" indent="0" algn="ctr" rtl="0">
                        <a:spcBef>
                          <a:spcPts val="0"/>
                        </a:spcBef>
                        <a:spcAft>
                          <a:spcPts val="0"/>
                        </a:spcAft>
                        <a:buNone/>
                      </a:pPr>
                      <a:r>
                        <a:rPr lang="en">
                          <a:latin typeface="Century Gothic"/>
                          <a:ea typeface="Century Gothic"/>
                          <a:cs typeface="Century Gothic"/>
                          <a:sym typeface="Century Gothic"/>
                        </a:rPr>
                        <a:t>void</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soy</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bound</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chow</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3"/>
                  </a:ext>
                </a:extLst>
              </a:tr>
              <a:tr h="314100">
                <a:tc>
                  <a:txBody>
                    <a:bodyPr/>
                    <a:lstStyle/>
                    <a:p>
                      <a:pPr marL="0" lvl="0" indent="0" algn="ctr" rtl="0">
                        <a:spcBef>
                          <a:spcPts val="0"/>
                        </a:spcBef>
                        <a:spcAft>
                          <a:spcPts val="0"/>
                        </a:spcAft>
                        <a:buNone/>
                      </a:pPr>
                      <a:r>
                        <a:rPr lang="en">
                          <a:latin typeface="Century Gothic"/>
                          <a:ea typeface="Century Gothic"/>
                          <a:cs typeface="Century Gothic"/>
                          <a:sym typeface="Century Gothic"/>
                        </a:rPr>
                        <a:t>join</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coy</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loud</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how</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4"/>
                  </a:ext>
                </a:extLst>
              </a:tr>
              <a:tr h="300150">
                <a:tc>
                  <a:txBody>
                    <a:bodyPr/>
                    <a:lstStyle/>
                    <a:p>
                      <a:pPr marL="0" lvl="0" indent="0" algn="ctr" rtl="0">
                        <a:spcBef>
                          <a:spcPts val="0"/>
                        </a:spcBef>
                        <a:spcAft>
                          <a:spcPts val="0"/>
                        </a:spcAft>
                        <a:buNone/>
                      </a:pPr>
                      <a:r>
                        <a:rPr lang="en">
                          <a:latin typeface="Century Gothic"/>
                          <a:ea typeface="Century Gothic"/>
                          <a:cs typeface="Century Gothic"/>
                          <a:sym typeface="Century Gothic"/>
                        </a:rPr>
                        <a:t>spoil</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convoy</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mount</a:t>
                      </a:r>
                      <a:endParaRPr>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allow</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5"/>
                  </a:ext>
                </a:extLst>
              </a:tr>
              <a:tr h="311175">
                <a:tc>
                  <a:txBody>
                    <a:bodyPr/>
                    <a:lstStyle/>
                    <a:p>
                      <a:pPr marL="0" lvl="0" indent="0" algn="ctr" rtl="0">
                        <a:spcBef>
                          <a:spcPts val="0"/>
                        </a:spcBef>
                        <a:spcAft>
                          <a:spcPts val="0"/>
                        </a:spcAft>
                        <a:buNone/>
                      </a:pPr>
                      <a:r>
                        <a:rPr lang="en">
                          <a:latin typeface="Century Gothic"/>
                          <a:ea typeface="Century Gothic"/>
                          <a:cs typeface="Century Gothic"/>
                          <a:sym typeface="Century Gothic"/>
                        </a:rPr>
                        <a:t>groin</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Troy</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proud</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brow</a:t>
                      </a:r>
                      <a:endParaRPr>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6"/>
                  </a:ext>
                </a:extLst>
              </a:tr>
              <a:tr h="314375">
                <a:tc>
                  <a:txBody>
                    <a:bodyPr/>
                    <a:lstStyle/>
                    <a:p>
                      <a:pPr marL="0" lvl="0" indent="0" algn="ctr" rtl="0">
                        <a:spcBef>
                          <a:spcPts val="0"/>
                        </a:spcBef>
                        <a:spcAft>
                          <a:spcPts val="0"/>
                        </a:spcAft>
                        <a:buNone/>
                      </a:pPr>
                      <a:r>
                        <a:rPr lang="en">
                          <a:latin typeface="Century Gothic"/>
                          <a:ea typeface="Century Gothic"/>
                          <a:cs typeface="Century Gothic"/>
                          <a:sym typeface="Century Gothic"/>
                        </a:rPr>
                        <a:t>joint</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joy</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pouch</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vow</a:t>
                      </a:r>
                      <a:endParaRPr>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7"/>
                  </a:ext>
                </a:extLst>
              </a:tr>
              <a:tr h="311200">
                <a:tc>
                  <a:txBody>
                    <a:bodyPr/>
                    <a:lstStyle/>
                    <a:p>
                      <a:pPr marL="0" lvl="0" indent="0" algn="ctr" rtl="0">
                        <a:spcBef>
                          <a:spcPts val="0"/>
                        </a:spcBef>
                        <a:spcAft>
                          <a:spcPts val="0"/>
                        </a:spcAft>
                        <a:buNone/>
                      </a:pPr>
                      <a:r>
                        <a:rPr lang="en">
                          <a:latin typeface="Century Gothic"/>
                          <a:ea typeface="Century Gothic"/>
                          <a:cs typeface="Century Gothic"/>
                          <a:sym typeface="Century Gothic"/>
                        </a:rPr>
                        <a:t>loin</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Roy</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pound</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cow</a:t>
                      </a:r>
                      <a:endParaRPr>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8"/>
                  </a:ext>
                </a:extLst>
              </a:tr>
              <a:tr h="311200">
                <a:tc>
                  <a:txBody>
                    <a:bodyPr/>
                    <a:lstStyle/>
                    <a:p>
                      <a:pPr marL="0" lvl="0" indent="0" algn="ctr" rtl="0">
                        <a:spcBef>
                          <a:spcPts val="0"/>
                        </a:spcBef>
                        <a:spcAft>
                          <a:spcPts val="0"/>
                        </a:spcAft>
                        <a:buNone/>
                      </a:pPr>
                      <a:r>
                        <a:rPr lang="en">
                          <a:latin typeface="Century Gothic"/>
                          <a:ea typeface="Century Gothic"/>
                          <a:cs typeface="Century Gothic"/>
                          <a:sym typeface="Century Gothic"/>
                        </a:rPr>
                        <a:t>oink</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decoy</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slouch</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now</a:t>
                      </a:r>
                      <a:endParaRPr>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9"/>
                  </a:ext>
                </a:extLst>
              </a:tr>
              <a:tr h="431800">
                <a:tc>
                  <a:txBody>
                    <a:bodyPr/>
                    <a:lstStyle/>
                    <a:p>
                      <a:pPr marL="0" lvl="0" indent="0" algn="ctr" rtl="0">
                        <a:spcBef>
                          <a:spcPts val="0"/>
                        </a:spcBef>
                        <a:spcAft>
                          <a:spcPts val="0"/>
                        </a:spcAft>
                        <a:buNone/>
                      </a:pPr>
                      <a:r>
                        <a:rPr lang="en">
                          <a:latin typeface="Century Gothic"/>
                          <a:ea typeface="Century Gothic"/>
                          <a:cs typeface="Century Gothic"/>
                          <a:sym typeface="Century Gothic"/>
                        </a:rPr>
                        <a:t>hoist</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batboy</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round</a:t>
                      </a:r>
                      <a:endParaRPr>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plow</a:t>
                      </a:r>
                      <a:endParaRPr>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5" name="Google Shape;295;p4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is one goal you are working on to become a more proficient reader</a:t>
            </a:r>
            <a:r>
              <a:rPr lang="en" sz="24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296" name="Google Shape;296;p42"/>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02" name="Google Shape;302;p43"/>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segment words by their syllables.</a:t>
            </a:r>
            <a:endParaRPr sz="2600"/>
          </a:p>
        </p:txBody>
      </p:sp>
      <p:pic>
        <p:nvPicPr>
          <p:cNvPr id="303" name="Google Shape;303;p43"/>
          <p:cNvPicPr preferRelativeResize="0"/>
          <p:nvPr/>
        </p:nvPicPr>
        <p:blipFill>
          <a:blip r:embed="rId3">
            <a:alphaModFix/>
          </a:blip>
          <a:stretch>
            <a:fillRect/>
          </a:stretch>
        </p:blipFill>
        <p:spPr>
          <a:xfrm>
            <a:off x="8316686" y="4299858"/>
            <a:ext cx="732529" cy="60126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graphicFrame>
        <p:nvGraphicFramePr>
          <p:cNvPr id="309" name="Google Shape;309;p44"/>
          <p:cNvGraphicFramePr/>
          <p:nvPr>
            <p:extLst>
              <p:ext uri="{D42A27DB-BD31-4B8C-83A1-F6EECF244321}">
                <p14:modId xmlns:p14="http://schemas.microsoft.com/office/powerpoint/2010/main" val="3319609555"/>
              </p:ext>
            </p:extLst>
          </p:nvPr>
        </p:nvGraphicFramePr>
        <p:xfrm>
          <a:off x="80963" y="477300"/>
          <a:ext cx="8982075" cy="4687951"/>
        </p:xfrm>
        <a:graphic>
          <a:graphicData uri="http://schemas.openxmlformats.org/drawingml/2006/table">
            <a:tbl>
              <a:tblPr>
                <a:noFill/>
                <a:tableStyleId>{E2DE304A-F812-456F-AC2F-5BCB2578420C}</a:tableStyleId>
              </a:tblPr>
              <a:tblGrid>
                <a:gridCol w="3125650">
                  <a:extLst>
                    <a:ext uri="{9D8B030D-6E8A-4147-A177-3AD203B41FA5}">
                      <a16:colId xmlns:a16="http://schemas.microsoft.com/office/drawing/2014/main" val="20000"/>
                    </a:ext>
                  </a:extLst>
                </a:gridCol>
                <a:gridCol w="2816300">
                  <a:extLst>
                    <a:ext uri="{9D8B030D-6E8A-4147-A177-3AD203B41FA5}">
                      <a16:colId xmlns:a16="http://schemas.microsoft.com/office/drawing/2014/main" val="20001"/>
                    </a:ext>
                  </a:extLst>
                </a:gridCol>
                <a:gridCol w="3040125">
                  <a:extLst>
                    <a:ext uri="{9D8B030D-6E8A-4147-A177-3AD203B41FA5}">
                      <a16:colId xmlns:a16="http://schemas.microsoft.com/office/drawing/2014/main" val="20002"/>
                    </a:ext>
                  </a:extLst>
                </a:gridCol>
              </a:tblGrid>
              <a:tr h="404025">
                <a:tc>
                  <a:txBody>
                    <a:bodyPr/>
                    <a:lstStyle/>
                    <a:p>
                      <a:pPr marL="0" lvl="0" indent="0" algn="ctr" rtl="0">
                        <a:lnSpc>
                          <a:spcPct val="120000"/>
                        </a:lnSpc>
                        <a:spcBef>
                          <a:spcPts val="0"/>
                        </a:spcBef>
                        <a:spcAft>
                          <a:spcPts val="0"/>
                        </a:spcAft>
                        <a:buNone/>
                      </a:pPr>
                      <a:r>
                        <a:rPr lang="en" sz="1600" b="1" dirty="0">
                          <a:latin typeface="Century Gothic"/>
                          <a:ea typeface="Century Gothic"/>
                          <a:cs typeface="Century Gothic"/>
                          <a:sym typeface="Century Gothic"/>
                        </a:rPr>
                        <a:t>Teacher Group Syllable Slice</a:t>
                      </a:r>
                      <a:endParaRPr sz="1600" b="1"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1600" b="1">
                          <a:latin typeface="Century Gothic"/>
                          <a:ea typeface="Century Gothic"/>
                          <a:cs typeface="Century Gothic"/>
                          <a:sym typeface="Century Gothic"/>
                        </a:rPr>
                        <a:t>Partner Work Syllable Slice         </a:t>
                      </a:r>
                      <a:endParaRPr sz="1600" b="1">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1600" b="1">
                          <a:latin typeface="Century Gothic"/>
                          <a:ea typeface="Century Gothic"/>
                          <a:cs typeface="Century Gothic"/>
                          <a:sym typeface="Century Gothic"/>
                        </a:rPr>
                        <a:t>Independent Syllable Slice</a:t>
                      </a:r>
                      <a:endParaRPr sz="1600" b="1">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897504">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We are going to work together to find and count the syllables. We will share the pen and work together.</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Let’s be Syllable Sleuths! That will help us break apart the words.</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Let’s segment the syllables in each word with a slice (/).</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Let’s write the total number of syllables for each word.</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If we have time, we will create sentences with our words.</a:t>
                      </a:r>
                      <a:endParaRPr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Decide who will go first.</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When it is your turn, write the word from the list on your whiteboard or paper.</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Be Syllable Sleuths to break apart the words and find the syllables, and read the words.</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Segment syllables in each word with a slice (/).</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Write the total number of syllables after you “slice” the syllables in the word.</a:t>
                      </a:r>
                      <a:endParaRPr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Write the words on your whiteboard or paper.</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Segment syllables in each word with a slice (/).</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Write the total number of syllables after you “slice” the syllables in the word.</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Write a silly sentence using as many words from the list that you can.</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Find another independent worker, check each other’s work and read your silly sentence to each other.</a:t>
                      </a:r>
                      <a:endParaRPr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5"/>
          <p:cNvSpPr txBox="1">
            <a:spLocks noGrp="1"/>
          </p:cNvSpPr>
          <p:nvPr>
            <p:ph type="body" idx="1"/>
          </p:nvPr>
        </p:nvSpPr>
        <p:spPr>
          <a:xfrm>
            <a:off x="629841" y="154122"/>
            <a:ext cx="38685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         Syllable Slice</a:t>
            </a:r>
            <a:endParaRPr sz="2400">
              <a:latin typeface="Century Gothic"/>
              <a:ea typeface="Century Gothic"/>
              <a:cs typeface="Century Gothic"/>
              <a:sym typeface="Century Gothic"/>
            </a:endParaRPr>
          </a:p>
        </p:txBody>
      </p:sp>
      <p:sp>
        <p:nvSpPr>
          <p:cNvPr id="315" name="Google Shape;315;p45"/>
          <p:cNvSpPr txBox="1">
            <a:spLocks noGrp="1"/>
          </p:cNvSpPr>
          <p:nvPr>
            <p:ph type="body" idx="2"/>
          </p:nvPr>
        </p:nvSpPr>
        <p:spPr>
          <a:xfrm>
            <a:off x="301525" y="949400"/>
            <a:ext cx="4196700" cy="3543300"/>
          </a:xfrm>
          <a:prstGeom prst="rect">
            <a:avLst/>
          </a:prstGeom>
        </p:spPr>
        <p:txBody>
          <a:bodyPr spcFirstLastPara="1" wrap="square" lIns="68575" tIns="34275" rIns="68575" bIns="34275" anchor="t" anchorCtr="0">
            <a:noAutofit/>
          </a:bodyPr>
          <a:lstStyle/>
          <a:p>
            <a:pPr marL="0" lvl="0" indent="0" algn="l" rtl="0">
              <a:lnSpc>
                <a:spcPct val="120000"/>
              </a:lnSpc>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Group &amp; Partners will begin with Syllable Sleuth. This is an optional step for independent workers.</a:t>
            </a:r>
            <a:endParaRPr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Segment syllables in each word with a slice (/).</a:t>
            </a:r>
            <a:endParaRPr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Write the total number of syllables after you “slice.”</a:t>
            </a:r>
            <a:endParaRPr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If you have time, create sentences with the words.</a:t>
            </a:r>
            <a:endParaRPr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dirty="0">
              <a:latin typeface="Century Gothic"/>
              <a:ea typeface="Century Gothic"/>
              <a:cs typeface="Century Gothic"/>
              <a:sym typeface="Century Gothic"/>
            </a:endParaRPr>
          </a:p>
          <a:p>
            <a:pPr marL="0" lvl="0" indent="0" algn="l" rtl="0">
              <a:spcBef>
                <a:spcPts val="800"/>
              </a:spcBef>
              <a:spcAft>
                <a:spcPts val="0"/>
              </a:spcAft>
              <a:buNone/>
            </a:pPr>
            <a:endParaRPr dirty="0"/>
          </a:p>
        </p:txBody>
      </p:sp>
      <p:sp>
        <p:nvSpPr>
          <p:cNvPr id="316" name="Google Shape;316;p45"/>
          <p:cNvSpPr txBox="1">
            <a:spLocks noGrp="1"/>
          </p:cNvSpPr>
          <p:nvPr>
            <p:ph type="body" idx="3"/>
          </p:nvPr>
        </p:nvSpPr>
        <p:spPr>
          <a:xfrm>
            <a:off x="4693000" y="154122"/>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endParaRPr dirty="0">
              <a:latin typeface="Century Gothic" panose="020B0502020202020204" pitchFamily="34" charset="0"/>
            </a:endParaRPr>
          </a:p>
          <a:p>
            <a:pPr marL="0" lvl="0" indent="0" algn="l" rtl="0">
              <a:spcBef>
                <a:spcPts val="800"/>
              </a:spcBef>
              <a:spcAft>
                <a:spcPts val="0"/>
              </a:spcAft>
              <a:buNone/>
            </a:pPr>
            <a:r>
              <a:rPr lang="en" dirty="0">
                <a:latin typeface="Century Gothic" panose="020B0502020202020204" pitchFamily="34" charset="0"/>
              </a:rPr>
              <a:t>Example: nap/kin   </a:t>
            </a:r>
            <a:r>
              <a:rPr lang="en" u="sng" dirty="0">
                <a:latin typeface="Century Gothic" panose="020B0502020202020204" pitchFamily="34" charset="0"/>
              </a:rPr>
              <a:t>2 </a:t>
            </a:r>
            <a:endParaRPr u="sng" dirty="0">
              <a:latin typeface="Century Gothic" panose="020B0502020202020204" pitchFamily="34" charset="0"/>
            </a:endParaRPr>
          </a:p>
        </p:txBody>
      </p:sp>
      <p:sp>
        <p:nvSpPr>
          <p:cNvPr id="317" name="Google Shape;317;p45"/>
          <p:cNvSpPr txBox="1">
            <a:spLocks noGrp="1"/>
          </p:cNvSpPr>
          <p:nvPr>
            <p:ph type="body" idx="4"/>
          </p:nvPr>
        </p:nvSpPr>
        <p:spPr>
          <a:xfrm>
            <a:off x="4693000" y="949398"/>
            <a:ext cx="3887400" cy="38127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cornflower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outstanding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outlandish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empower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paranoid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disappoint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employer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enjoyment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corduroy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boardinghouse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powwow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embroider ________</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spcBef>
                <a:spcPts val="800"/>
              </a:spcBef>
              <a:spcAft>
                <a:spcPts val="0"/>
              </a:spcAft>
              <a:buNone/>
            </a:pPr>
            <a:endParaRPr dirty="0"/>
          </a:p>
        </p:txBody>
      </p:sp>
      <p:pic>
        <p:nvPicPr>
          <p:cNvPr id="318" name="Google Shape;318;p45"/>
          <p:cNvPicPr preferRelativeResize="0"/>
          <p:nvPr/>
        </p:nvPicPr>
        <p:blipFill>
          <a:blip r:embed="rId3">
            <a:alphaModFix/>
          </a:blip>
          <a:stretch>
            <a:fillRect/>
          </a:stretch>
        </p:blipFill>
        <p:spPr>
          <a:xfrm>
            <a:off x="265900" y="154125"/>
            <a:ext cx="1155137" cy="7619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a:t>Syllable Sleuth Steps</a:t>
            </a:r>
            <a:endParaRPr/>
          </a:p>
          <a:p>
            <a:pPr marL="0" lvl="0" indent="0" algn="l" rtl="0">
              <a:spcBef>
                <a:spcPts val="0"/>
              </a:spcBef>
              <a:spcAft>
                <a:spcPts val="0"/>
              </a:spcAft>
              <a:buNone/>
            </a:pPr>
            <a:endParaRPr/>
          </a:p>
        </p:txBody>
      </p:sp>
      <p:sp>
        <p:nvSpPr>
          <p:cNvPr id="324" name="Google Shape;324;p46"/>
          <p:cNvSpPr txBox="1">
            <a:spLocks noGrp="1"/>
          </p:cNvSpPr>
          <p:nvPr>
            <p:ph type="body" idx="1"/>
          </p:nvPr>
        </p:nvSpPr>
        <p:spPr>
          <a:xfrm>
            <a:off x="628650" y="861975"/>
            <a:ext cx="7886700" cy="38310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0"/>
              </a:spcBef>
              <a:spcAft>
                <a:spcPts val="0"/>
              </a:spcAft>
              <a:buSzPts val="2500"/>
              <a:buAutoNum type="arabicPeriod"/>
            </a:pPr>
            <a:r>
              <a:rPr lang="en" sz="2500"/>
              <a:t>Find the vowels and put a dot below them.</a:t>
            </a:r>
            <a:endParaRPr sz="2500"/>
          </a:p>
          <a:p>
            <a:pPr marL="0" lvl="0" indent="0" algn="l" rtl="0">
              <a:lnSpc>
                <a:spcPct val="120000"/>
              </a:lnSpc>
              <a:spcBef>
                <a:spcPts val="0"/>
              </a:spcBef>
              <a:spcAft>
                <a:spcPts val="0"/>
              </a:spcAft>
              <a:buNone/>
            </a:pPr>
            <a:r>
              <a:rPr lang="en" sz="2500"/>
              <a:t>2.  Look for consonants between the vowels.</a:t>
            </a:r>
            <a:endParaRPr sz="2500"/>
          </a:p>
          <a:p>
            <a:pPr marL="0" lvl="0" indent="0" algn="l" rtl="0">
              <a:lnSpc>
                <a:spcPct val="120000"/>
              </a:lnSpc>
              <a:spcBef>
                <a:spcPts val="0"/>
              </a:spcBef>
              <a:spcAft>
                <a:spcPts val="0"/>
              </a:spcAft>
              <a:buNone/>
            </a:pPr>
            <a:r>
              <a:rPr lang="en" sz="2500"/>
              <a:t>3.  Break the words into syllables.</a:t>
            </a:r>
            <a:endParaRPr sz="2500"/>
          </a:p>
          <a:p>
            <a:pPr marL="0" lvl="0" indent="0" algn="l" rtl="0">
              <a:lnSpc>
                <a:spcPct val="120000"/>
              </a:lnSpc>
              <a:spcBef>
                <a:spcPts val="0"/>
              </a:spcBef>
              <a:spcAft>
                <a:spcPts val="0"/>
              </a:spcAft>
              <a:buNone/>
            </a:pPr>
            <a:r>
              <a:rPr lang="en" sz="2500"/>
              <a:t>4.  Read each syllable using the spelling pattern.</a:t>
            </a:r>
            <a:endParaRPr sz="2500"/>
          </a:p>
          <a:p>
            <a:pPr marL="914400" lvl="1" indent="-374650" algn="l" rtl="0">
              <a:lnSpc>
                <a:spcPct val="120000"/>
              </a:lnSpc>
              <a:spcBef>
                <a:spcPts val="0"/>
              </a:spcBef>
              <a:spcAft>
                <a:spcPts val="0"/>
              </a:spcAft>
              <a:buSzPts val="2300"/>
              <a:buFont typeface="Century Gothic"/>
              <a:buAutoNum type="alphaLcPeriod"/>
            </a:pPr>
            <a:r>
              <a:rPr lang="en" sz="2300"/>
              <a:t>Closed</a:t>
            </a:r>
            <a:endParaRPr sz="2300"/>
          </a:p>
          <a:p>
            <a:pPr marL="914400" lvl="1" indent="-374650" algn="l" rtl="0">
              <a:lnSpc>
                <a:spcPct val="120000"/>
              </a:lnSpc>
              <a:spcBef>
                <a:spcPts val="0"/>
              </a:spcBef>
              <a:spcAft>
                <a:spcPts val="0"/>
              </a:spcAft>
              <a:buSzPts val="2300"/>
              <a:buFont typeface="Century Gothic"/>
              <a:buAutoNum type="alphaLcPeriod"/>
            </a:pPr>
            <a:r>
              <a:rPr lang="en" sz="2300"/>
              <a:t>Open</a:t>
            </a:r>
            <a:endParaRPr sz="2300"/>
          </a:p>
          <a:p>
            <a:pPr marL="914400" lvl="1" indent="-374650" algn="l" rtl="0">
              <a:lnSpc>
                <a:spcPct val="120000"/>
              </a:lnSpc>
              <a:spcBef>
                <a:spcPts val="0"/>
              </a:spcBef>
              <a:spcAft>
                <a:spcPts val="0"/>
              </a:spcAft>
              <a:buSzPts val="2300"/>
              <a:buFont typeface="Century Gothic"/>
              <a:buAutoNum type="alphaLcPeriod"/>
            </a:pPr>
            <a:r>
              <a:rPr lang="en" sz="2300"/>
              <a:t>Magic “e”</a:t>
            </a:r>
            <a:endParaRPr sz="2300"/>
          </a:p>
          <a:p>
            <a:pPr marL="914400" lvl="1" indent="-374650" algn="l" rtl="0">
              <a:lnSpc>
                <a:spcPct val="120000"/>
              </a:lnSpc>
              <a:spcBef>
                <a:spcPts val="0"/>
              </a:spcBef>
              <a:spcAft>
                <a:spcPts val="0"/>
              </a:spcAft>
              <a:buSzPts val="2300"/>
              <a:buFont typeface="Century Gothic"/>
              <a:buAutoNum type="alphaLcPeriod"/>
            </a:pPr>
            <a:r>
              <a:rPr lang="en" sz="2300"/>
              <a:t>R-controlled</a:t>
            </a:r>
            <a:endParaRPr sz="2300"/>
          </a:p>
          <a:p>
            <a:pPr marL="914400" lvl="1" indent="-374650" algn="l" rtl="0">
              <a:lnSpc>
                <a:spcPct val="120000"/>
              </a:lnSpc>
              <a:spcBef>
                <a:spcPts val="0"/>
              </a:spcBef>
              <a:spcAft>
                <a:spcPts val="0"/>
              </a:spcAft>
              <a:buSzPts val="2300"/>
              <a:buFont typeface="Century Gothic"/>
              <a:buAutoNum type="alphaLcPeriod"/>
            </a:pPr>
            <a:r>
              <a:rPr lang="en" sz="2300"/>
              <a:t>Vowel team</a:t>
            </a:r>
            <a:endParaRPr sz="2300"/>
          </a:p>
          <a:p>
            <a:pPr marL="0" lvl="0" indent="0" algn="l" rtl="0">
              <a:spcBef>
                <a:spcPts val="80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7"/>
          <p:cNvSpPr txBox="1">
            <a:spLocks noGrp="1"/>
          </p:cNvSpPr>
          <p:nvPr>
            <p:ph type="title"/>
          </p:nvPr>
        </p:nvSpPr>
        <p:spPr>
          <a:xfrm>
            <a:off x="519793" y="132330"/>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Check Your Work</a:t>
            </a:r>
            <a:endParaRPr dirty="0"/>
          </a:p>
        </p:txBody>
      </p:sp>
      <p:sp>
        <p:nvSpPr>
          <p:cNvPr id="330" name="Google Shape;330;p47"/>
          <p:cNvSpPr txBox="1">
            <a:spLocks noGrp="1"/>
          </p:cNvSpPr>
          <p:nvPr>
            <p:ph type="body" idx="1"/>
          </p:nvPr>
        </p:nvSpPr>
        <p:spPr>
          <a:xfrm>
            <a:off x="519793" y="939604"/>
            <a:ext cx="7886700" cy="36999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corn/flow/er    </a:t>
            </a:r>
            <a:r>
              <a:rPr lang="en" sz="1800" u="sng" dirty="0">
                <a:latin typeface="Century Gothic" panose="020B0502020202020204" pitchFamily="34" charset="0"/>
                <a:ea typeface="Arial"/>
                <a:cs typeface="Arial"/>
                <a:sym typeface="Arial"/>
              </a:rPr>
              <a:t>3</a:t>
            </a:r>
            <a:endParaRPr sz="1800" u="sng"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out/stand/ing  </a:t>
            </a:r>
            <a:r>
              <a:rPr lang="en" sz="1800" u="sng" dirty="0">
                <a:latin typeface="Century Gothic" panose="020B0502020202020204" pitchFamily="34" charset="0"/>
                <a:ea typeface="Arial"/>
                <a:cs typeface="Arial"/>
                <a:sym typeface="Arial"/>
              </a:rPr>
              <a:t>3</a:t>
            </a:r>
            <a:endParaRPr sz="1800" u="sng"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out/land/ish    </a:t>
            </a:r>
            <a:r>
              <a:rPr lang="en" sz="1800" u="sng" dirty="0">
                <a:latin typeface="Century Gothic" panose="020B0502020202020204" pitchFamily="34" charset="0"/>
                <a:ea typeface="Arial"/>
                <a:cs typeface="Arial"/>
                <a:sym typeface="Arial"/>
              </a:rPr>
              <a:t>3</a:t>
            </a:r>
            <a:endParaRPr sz="1800" u="sng"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em/pow/er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par/a/noid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dis/ap/point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em/ploy/er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en/joy/ment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cor/du/roy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board/ing/house    </a:t>
            </a:r>
            <a:r>
              <a:rPr lang="en" sz="1800" u="sng" dirty="0">
                <a:latin typeface="Century Gothic" panose="020B0502020202020204" pitchFamily="34" charset="0"/>
                <a:ea typeface="Arial"/>
                <a:cs typeface="Arial"/>
                <a:sym typeface="Arial"/>
              </a:rPr>
              <a:t>3</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panose="020B0502020202020204" pitchFamily="34" charset="0"/>
                <a:ea typeface="Arial"/>
                <a:cs typeface="Arial"/>
                <a:sym typeface="Arial"/>
              </a:rPr>
              <a:t>pow/wow         </a:t>
            </a:r>
            <a:r>
              <a:rPr lang="en" sz="1800" u="sng" dirty="0">
                <a:latin typeface="Century Gothic" panose="020B0502020202020204" pitchFamily="34" charset="0"/>
                <a:ea typeface="Arial"/>
                <a:cs typeface="Arial"/>
                <a:sym typeface="Arial"/>
              </a:rPr>
              <a:t>2</a:t>
            </a:r>
            <a:endParaRPr sz="1800"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None/>
            </a:pPr>
            <a:r>
              <a:rPr lang="en" sz="1800" dirty="0">
                <a:latin typeface="Century Gothic" panose="020B0502020202020204" pitchFamily="34" charset="0"/>
                <a:ea typeface="Arial"/>
                <a:cs typeface="Arial"/>
                <a:sym typeface="Arial"/>
              </a:rPr>
              <a:t>em/broid/er     </a:t>
            </a:r>
            <a:r>
              <a:rPr lang="en" sz="1800" u="sng" dirty="0">
                <a:latin typeface="Century Gothic" panose="020B0502020202020204" pitchFamily="34" charset="0"/>
                <a:ea typeface="Arial"/>
                <a:cs typeface="Arial"/>
                <a:sym typeface="Arial"/>
              </a:rPr>
              <a:t>3</a:t>
            </a:r>
            <a:endParaRPr sz="1800" u="sng" dirty="0">
              <a:latin typeface="Century Gothic" panose="020B0502020202020204" pitchFamily="34" charset="0"/>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spcBef>
                <a:spcPts val="80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233547"/>
            <a:ext cx="8731200" cy="3175168"/>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35: </a:t>
            </a:r>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Enlarged Word Stars for “oi” and “oy”</a:t>
            </a:r>
            <a:endParaRPr sz="1800" dirty="0"/>
          </a:p>
          <a:p>
            <a:pPr marL="457200" lvl="0" indent="-342900" algn="l" rtl="0">
              <a:spcBef>
                <a:spcPts val="0"/>
              </a:spcBef>
              <a:spcAft>
                <a:spcPts val="0"/>
              </a:spcAft>
              <a:buSzPts val="1800"/>
              <a:buChar char="●"/>
            </a:pPr>
            <a:r>
              <a:rPr lang="en" sz="1800" dirty="0"/>
              <a:t>Word Lists (copied and cut apart) </a:t>
            </a:r>
            <a:endParaRPr sz="1800" dirty="0"/>
          </a:p>
          <a:p>
            <a:pPr marL="457200" lvl="0" indent="-342900" algn="l" rtl="0">
              <a:spcBef>
                <a:spcPts val="0"/>
              </a:spcBef>
              <a:spcAft>
                <a:spcPts val="0"/>
              </a:spcAft>
              <a:buSzPts val="1800"/>
              <a:buChar char="●"/>
            </a:pPr>
            <a:r>
              <a:rPr lang="en" sz="1800" dirty="0"/>
              <a:t>Word Stars</a:t>
            </a:r>
            <a:endParaRPr sz="1800" dirty="0"/>
          </a:p>
          <a:p>
            <a:pPr marL="457200" lvl="0" indent="-342900" algn="l" rtl="0">
              <a:spcBef>
                <a:spcPts val="0"/>
              </a:spcBef>
              <a:spcAft>
                <a:spcPts val="0"/>
              </a:spcAft>
              <a:buSzPts val="1800"/>
              <a:buChar char="●"/>
            </a:pPr>
            <a:r>
              <a:rPr lang="en" sz="1800" dirty="0"/>
              <a:t>Materials for Independent Work Time</a:t>
            </a:r>
            <a:endParaRPr sz="1800" dirty="0"/>
          </a:p>
          <a:p>
            <a:pPr marL="457200" lvl="0" indent="0" algn="l" rtl="0">
              <a:spcBef>
                <a:spcPts val="0"/>
              </a:spcBef>
              <a:spcAft>
                <a:spcPts val="0"/>
              </a:spcAft>
              <a:buNone/>
            </a:pPr>
            <a:endParaRPr sz="1800" dirty="0"/>
          </a:p>
          <a:p>
            <a:pPr marL="0" lvl="0" indent="0" algn="l" rtl="0">
              <a:spcBef>
                <a:spcPts val="0"/>
              </a:spcBef>
              <a:spcAft>
                <a:spcPts val="0"/>
              </a:spcAft>
              <a:buNone/>
            </a:pPr>
            <a:r>
              <a:rPr lang="en" sz="1800" dirty="0"/>
              <a:t>Materials to Gather from Previous Lessons</a:t>
            </a:r>
            <a:r>
              <a:rPr lang="en" sz="1800" b="1" dirty="0"/>
              <a:t>: </a:t>
            </a:r>
            <a:r>
              <a:rPr lang="en" sz="1800" dirty="0"/>
              <a:t>None.</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06" name="Google Shape;206;p31"/>
          <p:cNvSpPr txBox="1">
            <a:spLocks noGrp="1"/>
          </p:cNvSpPr>
          <p:nvPr>
            <p:ph type="title"/>
          </p:nvPr>
        </p:nvSpPr>
        <p:spPr>
          <a:xfrm>
            <a:off x="311700" y="320047"/>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7: Lesson 35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35</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endParaRPr lang="en"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 None.</a:t>
            </a:r>
            <a:endParaRPr dirty="0">
              <a:solidFill>
                <a:schemeClr val="dk1"/>
              </a:solidFill>
            </a:endParaRPr>
          </a:p>
          <a:p>
            <a:pPr marL="457200" lvl="0" indent="0" algn="l" rtl="0">
              <a:lnSpc>
                <a:spcPct val="90000"/>
              </a:lnSpc>
              <a:spcBef>
                <a:spcPts val="1000"/>
              </a:spcBef>
              <a:spcAft>
                <a:spcPts val="0"/>
              </a:spcAft>
              <a:buNone/>
            </a:pPr>
            <a:endParaRPr dirty="0">
              <a:solidFill>
                <a:schemeClr val="dk1"/>
              </a:solidFill>
            </a:endParaRPr>
          </a:p>
        </p:txBody>
      </p:sp>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18" name="Google Shape;218;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9" name="Google Shape;219;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20" name="Google Shape;220;p3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7: Lesson 35</a:t>
            </a:r>
            <a:endParaRPr sz="3200" b="1">
              <a:solidFill>
                <a:srgbClr val="404040"/>
              </a:solidFill>
              <a:latin typeface="Century Gothic"/>
              <a:ea typeface="Century Gothic"/>
              <a:cs typeface="Century Gothic"/>
              <a:sym typeface="Century Gothic"/>
            </a:endParaRPr>
          </a:p>
        </p:txBody>
      </p:sp>
      <p:pic>
        <p:nvPicPr>
          <p:cNvPr id="221" name="Google Shape;221;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2" name="Google Shape;222;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8" name="Google Shape;228;p34"/>
          <p:cNvSpPr txBox="1">
            <a:spLocks noGrp="1"/>
          </p:cNvSpPr>
          <p:nvPr>
            <p:ph type="body" idx="1"/>
          </p:nvPr>
        </p:nvSpPr>
        <p:spPr>
          <a:xfrm>
            <a:off x="311700" y="1189904"/>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dirty="0">
                <a:solidFill>
                  <a:srgbClr val="FF0000"/>
                </a:solidFill>
              </a:rPr>
              <a:t>“Do you know the words we’ll write, </a:t>
            </a:r>
            <a:endParaRPr sz="2800" dirty="0">
              <a:solidFill>
                <a:srgbClr val="FF0000"/>
              </a:solidFill>
            </a:endParaRPr>
          </a:p>
          <a:p>
            <a:pPr marL="0" lvl="0" indent="0" algn="ctr" rtl="0">
              <a:lnSpc>
                <a:spcPct val="100000"/>
              </a:lnSpc>
              <a:spcBef>
                <a:spcPts val="1000"/>
              </a:spcBef>
              <a:spcAft>
                <a:spcPts val="0"/>
              </a:spcAft>
              <a:buNone/>
            </a:pPr>
            <a:r>
              <a:rPr lang="en" sz="2800" dirty="0">
                <a:solidFill>
                  <a:srgbClr val="FF0000"/>
                </a:solidFill>
              </a:rPr>
              <a:t>the words we’ll write, </a:t>
            </a:r>
            <a:endParaRPr sz="2800" dirty="0">
              <a:solidFill>
                <a:srgbClr val="FF0000"/>
              </a:solidFill>
            </a:endParaRPr>
          </a:p>
          <a:p>
            <a:pPr marL="0" lvl="0" indent="0" algn="ctr" rtl="0">
              <a:lnSpc>
                <a:spcPct val="100000"/>
              </a:lnSpc>
              <a:spcBef>
                <a:spcPts val="1000"/>
              </a:spcBef>
              <a:spcAft>
                <a:spcPts val="0"/>
              </a:spcAft>
              <a:buNone/>
            </a:pPr>
            <a:r>
              <a:rPr lang="en" sz="2800" dirty="0">
                <a:solidFill>
                  <a:srgbClr val="FF0000"/>
                </a:solidFill>
              </a:rPr>
              <a:t>the words we’ll write? </a:t>
            </a:r>
            <a:endParaRPr sz="2800" dirty="0">
              <a:solidFill>
                <a:srgbClr val="FF0000"/>
              </a:solidFill>
            </a:endParaRPr>
          </a:p>
          <a:p>
            <a:pPr marL="0" lvl="0" indent="0" algn="ctr" rtl="0">
              <a:lnSpc>
                <a:spcPct val="100000"/>
              </a:lnSpc>
              <a:spcBef>
                <a:spcPts val="1000"/>
              </a:spcBef>
              <a:spcAft>
                <a:spcPts val="1000"/>
              </a:spcAft>
              <a:buNone/>
            </a:pPr>
            <a:r>
              <a:rPr lang="en" sz="2800" dirty="0">
                <a:solidFill>
                  <a:srgbClr val="FF0000"/>
                </a:solidFill>
              </a:rPr>
              <a:t> Do you know the words we’ll write in our stars today?”  </a:t>
            </a:r>
            <a:endParaRPr sz="28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34" name="Google Shape;234;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identify the correct spelling patterns for one-syllable words with “oi,” “oy,” “ou,” and “ow.”</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235" name="Google Shape;235;p35"/>
          <p:cNvPicPr preferRelativeResize="0"/>
          <p:nvPr/>
        </p:nvPicPr>
        <p:blipFill>
          <a:blip r:embed="rId3">
            <a:alphaModFix/>
          </a:blip>
          <a:stretch>
            <a:fillRect/>
          </a:stretch>
        </p:blipFill>
        <p:spPr>
          <a:xfrm>
            <a:off x="8331679" y="4329492"/>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239"/>
        <p:cNvGrpSpPr/>
        <p:nvPr/>
      </p:nvGrpSpPr>
      <p:grpSpPr>
        <a:xfrm>
          <a:off x="0" y="0"/>
          <a:ext cx="0" cy="0"/>
          <a:chOff x="0" y="0"/>
          <a:chExt cx="0" cy="0"/>
        </a:xfrm>
      </p:grpSpPr>
      <p:pic>
        <p:nvPicPr>
          <p:cNvPr id="240" name="Google Shape;240;p36"/>
          <p:cNvPicPr preferRelativeResize="0"/>
          <p:nvPr/>
        </p:nvPicPr>
        <p:blipFill>
          <a:blip r:embed="rId3">
            <a:alphaModFix/>
          </a:blip>
          <a:stretch>
            <a:fillRect/>
          </a:stretch>
        </p:blipFill>
        <p:spPr>
          <a:xfrm>
            <a:off x="213700" y="189650"/>
            <a:ext cx="3951975" cy="3951975"/>
          </a:xfrm>
          <a:prstGeom prst="rect">
            <a:avLst/>
          </a:prstGeom>
          <a:noFill/>
          <a:ln w="9525" cap="flat" cmpd="sng">
            <a:solidFill>
              <a:srgbClr val="D0E0E3"/>
            </a:solidFill>
            <a:prstDash val="solid"/>
            <a:round/>
            <a:headEnd type="none" w="sm" len="sm"/>
            <a:tailEnd type="none" w="sm" len="sm"/>
          </a:ln>
        </p:spPr>
      </p:pic>
      <p:pic>
        <p:nvPicPr>
          <p:cNvPr id="241" name="Google Shape;241;p36"/>
          <p:cNvPicPr preferRelativeResize="0"/>
          <p:nvPr/>
        </p:nvPicPr>
        <p:blipFill>
          <a:blip r:embed="rId3">
            <a:alphaModFix/>
          </a:blip>
          <a:stretch>
            <a:fillRect/>
          </a:stretch>
        </p:blipFill>
        <p:spPr>
          <a:xfrm>
            <a:off x="5112725" y="0"/>
            <a:ext cx="3860401" cy="4141624"/>
          </a:xfrm>
          <a:prstGeom prst="rect">
            <a:avLst/>
          </a:prstGeom>
          <a:noFill/>
          <a:ln>
            <a:noFill/>
          </a:ln>
        </p:spPr>
      </p:pic>
      <p:sp>
        <p:nvSpPr>
          <p:cNvPr id="242" name="Google Shape;242;p36"/>
          <p:cNvSpPr txBox="1"/>
          <p:nvPr/>
        </p:nvSpPr>
        <p:spPr>
          <a:xfrm>
            <a:off x="1642950" y="1958425"/>
            <a:ext cx="1014000" cy="79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Century Gothic"/>
                <a:ea typeface="Century Gothic"/>
                <a:cs typeface="Century Gothic"/>
                <a:sym typeface="Century Gothic"/>
              </a:rPr>
              <a:t>oi</a:t>
            </a:r>
            <a:endParaRPr sz="3600" b="1">
              <a:latin typeface="Century Gothic"/>
              <a:ea typeface="Century Gothic"/>
              <a:cs typeface="Century Gothic"/>
              <a:sym typeface="Century Gothic"/>
            </a:endParaRPr>
          </a:p>
        </p:txBody>
      </p:sp>
      <p:sp>
        <p:nvSpPr>
          <p:cNvPr id="243" name="Google Shape;243;p36"/>
          <p:cNvSpPr txBox="1"/>
          <p:nvPr/>
        </p:nvSpPr>
        <p:spPr>
          <a:xfrm>
            <a:off x="6645850" y="1928825"/>
            <a:ext cx="866100" cy="71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a:latin typeface="Century Gothic"/>
                <a:ea typeface="Century Gothic"/>
                <a:cs typeface="Century Gothic"/>
                <a:sym typeface="Century Gothic"/>
              </a:rPr>
              <a:t>oy</a:t>
            </a:r>
            <a:endParaRPr sz="3600" b="1">
              <a:latin typeface="Century Gothic"/>
              <a:ea typeface="Century Gothic"/>
              <a:cs typeface="Century Gothic"/>
              <a:sym typeface="Century Gothic"/>
            </a:endParaRPr>
          </a:p>
        </p:txBody>
      </p:sp>
      <p:sp>
        <p:nvSpPr>
          <p:cNvPr id="244" name="Google Shape;244;p36"/>
          <p:cNvSpPr txBox="1"/>
          <p:nvPr/>
        </p:nvSpPr>
        <p:spPr>
          <a:xfrm>
            <a:off x="3245725" y="221700"/>
            <a:ext cx="2681700" cy="79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Century Gothic"/>
                <a:ea typeface="Century Gothic"/>
                <a:cs typeface="Century Gothic"/>
                <a:sym typeface="Century Gothic"/>
              </a:rPr>
              <a:t>Word Stars</a:t>
            </a:r>
            <a:endParaRPr sz="3000" b="1">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37"/>
          <p:cNvPicPr preferRelativeResize="0"/>
          <p:nvPr/>
        </p:nvPicPr>
        <p:blipFill>
          <a:blip r:embed="rId3">
            <a:alphaModFix/>
          </a:blip>
          <a:stretch>
            <a:fillRect/>
          </a:stretch>
        </p:blipFill>
        <p:spPr>
          <a:xfrm rot="5400000">
            <a:off x="346586" y="404885"/>
            <a:ext cx="4788875" cy="4194351"/>
          </a:xfrm>
          <a:prstGeom prst="rect">
            <a:avLst/>
          </a:prstGeom>
          <a:noFill/>
          <a:ln>
            <a:noFill/>
          </a:ln>
        </p:spPr>
      </p:pic>
      <p:pic>
        <p:nvPicPr>
          <p:cNvPr id="250" name="Google Shape;250;p37"/>
          <p:cNvPicPr preferRelativeResize="0"/>
          <p:nvPr/>
        </p:nvPicPr>
        <p:blipFill>
          <a:blip r:embed="rId4">
            <a:alphaModFix/>
          </a:blip>
          <a:stretch>
            <a:fillRect/>
          </a:stretch>
        </p:blipFill>
        <p:spPr>
          <a:xfrm rot="5400000">
            <a:off x="4561151" y="648876"/>
            <a:ext cx="4677250" cy="381799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58" name="Google Shape;258;p38"/>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2400" b="1" dirty="0">
                <a:solidFill>
                  <a:srgbClr val="FF0000"/>
                </a:solidFill>
              </a:rPr>
              <a:t>Teacher:</a:t>
            </a:r>
            <a:r>
              <a:rPr lang="en" sz="2400" dirty="0">
                <a:solidFill>
                  <a:srgbClr val="FF0000"/>
                </a:solidFill>
              </a:rPr>
              <a:t> “Can you work together, together, together? Can you work together to</a:t>
            </a:r>
            <a:endParaRPr sz="2400" dirty="0">
              <a:solidFill>
                <a:srgbClr val="FF0000"/>
              </a:solidFill>
            </a:endParaRPr>
          </a:p>
          <a:p>
            <a:pPr marL="0" lvl="0" indent="0" algn="ctr" rtl="0">
              <a:lnSpc>
                <a:spcPct val="115000"/>
              </a:lnSpc>
              <a:spcBef>
                <a:spcPts val="0"/>
              </a:spcBef>
              <a:spcAft>
                <a:spcPts val="0"/>
              </a:spcAft>
              <a:buClr>
                <a:schemeClr val="dk1"/>
              </a:buClr>
              <a:buSzPts val="1100"/>
              <a:buFont typeface="Arial"/>
              <a:buNone/>
            </a:pPr>
            <a:r>
              <a:rPr lang="en" sz="2400" dirty="0">
                <a:solidFill>
                  <a:srgbClr val="FF0000"/>
                </a:solidFill>
              </a:rPr>
              <a:t>count the syllables?”</a:t>
            </a:r>
            <a:endParaRPr sz="2400" dirty="0">
              <a:solidFill>
                <a:srgbClr val="FF0000"/>
              </a:solidFill>
            </a:endParaRPr>
          </a:p>
          <a:p>
            <a:pPr marL="0" lvl="0" indent="0" algn="l" rtl="0">
              <a:lnSpc>
                <a:spcPct val="115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15000"/>
              </a:lnSpc>
              <a:spcBef>
                <a:spcPts val="0"/>
              </a:spcBef>
              <a:spcAft>
                <a:spcPts val="0"/>
              </a:spcAft>
              <a:buClr>
                <a:schemeClr val="dk1"/>
              </a:buClr>
              <a:buSzPts val="1100"/>
              <a:buFont typeface="Arial"/>
              <a:buNone/>
            </a:pPr>
            <a:r>
              <a:rPr lang="en" sz="2400" b="1" dirty="0">
                <a:solidFill>
                  <a:srgbClr val="FF0000"/>
                </a:solidFill>
              </a:rPr>
              <a:t>Students</a:t>
            </a:r>
            <a:r>
              <a:rPr lang="en" sz="2400" dirty="0">
                <a:solidFill>
                  <a:srgbClr val="FF0000"/>
                </a:solidFill>
              </a:rPr>
              <a:t>: “Yes, we’ll work together, together, together. Yes, we’ll work together to</a:t>
            </a:r>
            <a:endParaRPr sz="2400" dirty="0">
              <a:solidFill>
                <a:srgbClr val="FF0000"/>
              </a:solidFill>
            </a:endParaRPr>
          </a:p>
          <a:p>
            <a:pPr marL="0" lvl="0" indent="0" algn="ctr" rtl="0">
              <a:lnSpc>
                <a:spcPct val="115000"/>
              </a:lnSpc>
              <a:spcBef>
                <a:spcPts val="0"/>
              </a:spcBef>
              <a:spcAft>
                <a:spcPts val="0"/>
              </a:spcAft>
              <a:buClr>
                <a:schemeClr val="dk1"/>
              </a:buClr>
              <a:buSzPts val="1100"/>
              <a:buFont typeface="Arial"/>
              <a:buNone/>
            </a:pPr>
            <a:r>
              <a:rPr lang="en" sz="2400" dirty="0">
                <a:solidFill>
                  <a:srgbClr val="FF0000"/>
                </a:solidFill>
              </a:rPr>
              <a:t>count the syllables.”</a:t>
            </a:r>
            <a:endParaRPr sz="2400" dirty="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endParaRPr sz="2700" dirty="0">
              <a:solidFill>
                <a:srgbClr val="FF0000"/>
              </a:solidFill>
              <a:latin typeface="Calibri"/>
              <a:ea typeface="Calibri"/>
              <a:cs typeface="Calibri"/>
              <a:sym typeface="Calibri"/>
            </a:endParaRPr>
          </a:p>
          <a:p>
            <a:pPr marL="177800" marR="0" lvl="0" indent="-38100" algn="l" rtl="0">
              <a:lnSpc>
                <a:spcPct val="90000"/>
              </a:lnSpc>
              <a:spcBef>
                <a:spcPts val="800"/>
              </a:spcBef>
              <a:spcAft>
                <a:spcPts val="0"/>
              </a:spcAft>
              <a:buClr>
                <a:schemeClr val="dk1"/>
              </a:buClr>
              <a:buSzPts val="2100"/>
              <a:buFont typeface="Arial"/>
              <a:buNone/>
            </a:pPr>
            <a:endParaRPr b="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C7594C-2DC3-4490-AF9D-78456DC24E8A}"/>
</file>

<file path=customXml/itemProps2.xml><?xml version="1.0" encoding="utf-8"?>
<ds:datastoreItem xmlns:ds="http://schemas.openxmlformats.org/officeDocument/2006/customXml" ds:itemID="{DAB5F919-5CC1-42D9-B89C-DA7EF306CAF6}"/>
</file>

<file path=customXml/itemProps3.xml><?xml version="1.0" encoding="utf-8"?>
<ds:datastoreItem xmlns:ds="http://schemas.openxmlformats.org/officeDocument/2006/customXml" ds:itemID="{D00AD1C9-FCE1-4F2C-B344-49234B10D4A7}"/>
</file>

<file path=docProps/app.xml><?xml version="1.0" encoding="utf-8"?>
<Properties xmlns="http://schemas.openxmlformats.org/officeDocument/2006/extended-properties" xmlns:vt="http://schemas.openxmlformats.org/officeDocument/2006/docPropsVTypes">
  <TotalTime>53</TotalTime>
  <Words>3384</Words>
  <Application>Microsoft Office PowerPoint</Application>
  <PresentationFormat>On-screen Show (16:9)</PresentationFormat>
  <Paragraphs>399</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Century Gothic</vt:lpstr>
      <vt:lpstr>Arial</vt:lpstr>
      <vt:lpstr>Calibri</vt:lpstr>
      <vt:lpstr>Times New Roman</vt:lpstr>
      <vt:lpstr>Office Theme</vt:lpstr>
      <vt:lpstr>Office Theme</vt:lpstr>
      <vt:lpstr>Grade 2: Module 2: Part 1: Cycle 7: Lesson 35 Teacher slide, before teaching.</vt:lpstr>
      <vt:lpstr>Grade 2: Module 2: Part 1: Cycle 7: Lesson 35 Teacher slide, before teaching. </vt:lpstr>
      <vt:lpstr>Grade 2: Module 2: Part 1: Cycle 7: Lesson 35 Teacher slide, before teaching.</vt:lpstr>
      <vt:lpstr>PowerPoint Presentation</vt:lpstr>
      <vt:lpstr>Transition Song</vt:lpstr>
      <vt:lpstr>Opening Learning Targets   </vt:lpstr>
      <vt:lpstr>PowerPoint Presentation</vt:lpstr>
      <vt:lpstr>PowerPoint Presentation</vt:lpstr>
      <vt:lpstr>Transition Song </vt:lpstr>
      <vt:lpstr>Work Time Learning Targets</vt:lpstr>
      <vt:lpstr>PowerPoint Presentation</vt:lpstr>
      <vt:lpstr>Check Your Work</vt:lpstr>
      <vt:lpstr>Reflection Time </vt:lpstr>
      <vt:lpstr> Independent Work Learning Targets  </vt:lpstr>
      <vt:lpstr>PowerPoint Presentation</vt:lpstr>
      <vt:lpstr>PowerPoint Presentation</vt:lpstr>
      <vt:lpstr>Syllable Sleuth Steps </vt:lpstr>
      <vt:lpstr>Check Your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7: Lesson 35 Teacher slide, before teaching.</dc:title>
  <dc:creator>nbravo</dc:creator>
  <cp:lastModifiedBy>me@briannadasilva.com</cp:lastModifiedBy>
  <cp:revision>7</cp:revision>
  <dcterms:modified xsi:type="dcterms:W3CDTF">2018-12-10T19:02:58Z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