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6"/>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5" r:id="rId23"/>
    <p:sldId id="274" r:id="rId24"/>
    <p:sldId id="277" r:id="rId25"/>
  </p:sldIdLst>
  <p:sldSz cx="12192000" cy="6858000"/>
  <p:notesSz cx="6858000" cy="9144000"/>
  <p:embeddedFontLst>
    <p:embeddedFont>
      <p:font typeface="Calibri" panose="020F0502020204030204" pitchFamily="34" charset="0"/>
      <p:regular r:id="rId27"/>
      <p:bold r:id="rId28"/>
      <p:italic r:id="rId29"/>
      <p:boldItalic r:id="rId30"/>
    </p:embeddedFont>
    <p:embeddedFont>
      <p:font typeface="Century Gothic" panose="020B050202020202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0018" autoAdjust="0"/>
  </p:normalViewPr>
  <p:slideViewPr>
    <p:cSldViewPr snapToGrid="0">
      <p:cViewPr varScale="1">
        <p:scale>
          <a:sx n="53" d="100"/>
          <a:sy n="53" d="100"/>
        </p:scale>
        <p:origin x="117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9" Type="http://schemas.microsoft.com/office/2016/11/relationships/changesInfo" Target="changesInfos/changesInfo1.xml"/><Relationship Id="rId21" Type="http://schemas.openxmlformats.org/officeDocument/2006/relationships/slide" Target="slides/slide17.xml"/><Relationship Id="rId34" Type="http://schemas.openxmlformats.org/officeDocument/2006/relationships/font" Target="fonts/font8.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3.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4560167C-26E1-487B-AFE7-6C2E5A51C0F8}"/>
    <pc:docChg chg="modSld">
      <pc:chgData name="" userId="" providerId="" clId="Web-{4560167C-26E1-487B-AFE7-6C2E5A51C0F8}" dt="2018-08-08T23:48:51.168" v="31" actId="14100"/>
      <pc:docMkLst>
        <pc:docMk/>
      </pc:docMkLst>
      <pc:sldChg chg="addSp modSp">
        <pc:chgData name="" userId="" providerId="" clId="Web-{4560167C-26E1-487B-AFE7-6C2E5A51C0F8}" dt="2018-08-08T23:38:27.193" v="2" actId="14100"/>
        <pc:sldMkLst>
          <pc:docMk/>
          <pc:sldMk cId="0" sldId="260"/>
        </pc:sldMkLst>
        <pc:picChg chg="add mod">
          <ac:chgData name="" userId="" providerId="" clId="Web-{4560167C-26E1-487B-AFE7-6C2E5A51C0F8}" dt="2018-08-08T23:38:27.193" v="2" actId="14100"/>
          <ac:picMkLst>
            <pc:docMk/>
            <pc:sldMk cId="0" sldId="260"/>
            <ac:picMk id="2" creationId="{21F4D902-3850-4D23-95BF-0746F4F85D36}"/>
          </ac:picMkLst>
        </pc:picChg>
      </pc:sldChg>
      <pc:sldChg chg="addSp modSp">
        <pc:chgData name="" userId="" providerId="" clId="Web-{4560167C-26E1-487B-AFE7-6C2E5A51C0F8}" dt="2018-08-08T23:39:48.273" v="5" actId="14100"/>
        <pc:sldMkLst>
          <pc:docMk/>
          <pc:sldMk cId="0" sldId="262"/>
        </pc:sldMkLst>
        <pc:picChg chg="add mod">
          <ac:chgData name="" userId="" providerId="" clId="Web-{4560167C-26E1-487B-AFE7-6C2E5A51C0F8}" dt="2018-08-08T23:39:48.273" v="5" actId="14100"/>
          <ac:picMkLst>
            <pc:docMk/>
            <pc:sldMk cId="0" sldId="262"/>
            <ac:picMk id="2" creationId="{9FAC4524-2842-4E8B-AA87-1F56A69E2377}"/>
          </ac:picMkLst>
        </pc:picChg>
      </pc:sldChg>
      <pc:sldChg chg="addSp">
        <pc:chgData name="" userId="" providerId="" clId="Web-{4560167C-26E1-487B-AFE7-6C2E5A51C0F8}" dt="2018-08-08T23:40:19.085" v="6"/>
        <pc:sldMkLst>
          <pc:docMk/>
          <pc:sldMk cId="0" sldId="263"/>
        </pc:sldMkLst>
        <pc:picChg chg="add">
          <ac:chgData name="" userId="" providerId="" clId="Web-{4560167C-26E1-487B-AFE7-6C2E5A51C0F8}" dt="2018-08-08T23:40:19.085" v="6"/>
          <ac:picMkLst>
            <pc:docMk/>
            <pc:sldMk cId="0" sldId="263"/>
            <ac:picMk id="2" creationId="{9905A371-28A2-47A6-AEFF-CC4E64530809}"/>
          </ac:picMkLst>
        </pc:picChg>
      </pc:sldChg>
      <pc:sldChg chg="addSp modSp">
        <pc:chgData name="" userId="" providerId="" clId="Web-{4560167C-26E1-487B-AFE7-6C2E5A51C0F8}" dt="2018-08-08T23:41:10.726" v="13" actId="14100"/>
        <pc:sldMkLst>
          <pc:docMk/>
          <pc:sldMk cId="0" sldId="264"/>
        </pc:sldMkLst>
        <pc:spChg chg="mod">
          <ac:chgData name="" userId="" providerId="" clId="Web-{4560167C-26E1-487B-AFE7-6C2E5A51C0F8}" dt="2018-08-08T23:41:07.617" v="12" actId="1076"/>
          <ac:spMkLst>
            <pc:docMk/>
            <pc:sldMk cId="0" sldId="264"/>
            <ac:spMk id="155" creationId="{00000000-0000-0000-0000-000000000000}"/>
          </ac:spMkLst>
        </pc:spChg>
        <pc:picChg chg="add mod">
          <ac:chgData name="" userId="" providerId="" clId="Web-{4560167C-26E1-487B-AFE7-6C2E5A51C0F8}" dt="2018-08-08T23:41:10.726" v="13" actId="14100"/>
          <ac:picMkLst>
            <pc:docMk/>
            <pc:sldMk cId="0" sldId="264"/>
            <ac:picMk id="2" creationId="{8FE5D8AF-A25F-4A45-89CA-9FBB604E63E6}"/>
          </ac:picMkLst>
        </pc:picChg>
        <pc:picChg chg="mod">
          <ac:chgData name="" userId="" providerId="" clId="Web-{4560167C-26E1-487B-AFE7-6C2E5A51C0F8}" dt="2018-08-08T23:41:03.179" v="11" actId="1076"/>
          <ac:picMkLst>
            <pc:docMk/>
            <pc:sldMk cId="0" sldId="264"/>
            <ac:picMk id="154" creationId="{00000000-0000-0000-0000-000000000000}"/>
          </ac:picMkLst>
        </pc:picChg>
      </pc:sldChg>
      <pc:sldChg chg="addSp delSp modSp">
        <pc:chgData name="" userId="" providerId="" clId="Web-{4560167C-26E1-487B-AFE7-6C2E5A51C0F8}" dt="2018-08-08T23:42:22.194" v="22" actId="1076"/>
        <pc:sldMkLst>
          <pc:docMk/>
          <pc:sldMk cId="0" sldId="265"/>
        </pc:sldMkLst>
        <pc:spChg chg="mod">
          <ac:chgData name="" userId="" providerId="" clId="Web-{4560167C-26E1-487B-AFE7-6C2E5A51C0F8}" dt="2018-08-08T23:42:18.475" v="21" actId="1076"/>
          <ac:spMkLst>
            <pc:docMk/>
            <pc:sldMk cId="0" sldId="265"/>
            <ac:spMk id="163" creationId="{00000000-0000-0000-0000-000000000000}"/>
          </ac:spMkLst>
        </pc:spChg>
        <pc:spChg chg="mod">
          <ac:chgData name="" userId="" providerId="" clId="Web-{4560167C-26E1-487B-AFE7-6C2E5A51C0F8}" dt="2018-08-08T23:42:05.866" v="19" actId="1076"/>
          <ac:spMkLst>
            <pc:docMk/>
            <pc:sldMk cId="0" sldId="265"/>
            <ac:spMk id="165" creationId="{00000000-0000-0000-0000-000000000000}"/>
          </ac:spMkLst>
        </pc:spChg>
        <pc:picChg chg="add del">
          <ac:chgData name="" userId="" providerId="" clId="Web-{4560167C-26E1-487B-AFE7-6C2E5A51C0F8}" dt="2018-08-08T23:41:42.413" v="17"/>
          <ac:picMkLst>
            <pc:docMk/>
            <pc:sldMk cId="0" sldId="265"/>
            <ac:picMk id="2" creationId="{CB9A438D-BE94-4A78-9652-526A476BC624}"/>
          </ac:picMkLst>
        </pc:picChg>
        <pc:picChg chg="add mod">
          <ac:chgData name="" userId="" providerId="" clId="Web-{4560167C-26E1-487B-AFE7-6C2E5A51C0F8}" dt="2018-08-08T23:42:22.194" v="22" actId="1076"/>
          <ac:picMkLst>
            <pc:docMk/>
            <pc:sldMk cId="0" sldId="265"/>
            <ac:picMk id="3" creationId="{09F22164-CFEF-4E0D-B19C-C255F38C12D8}"/>
          </ac:picMkLst>
        </pc:picChg>
        <pc:picChg chg="mod">
          <ac:chgData name="" userId="" providerId="" clId="Web-{4560167C-26E1-487B-AFE7-6C2E5A51C0F8}" dt="2018-08-08T23:42:01.476" v="18" actId="1076"/>
          <ac:picMkLst>
            <pc:docMk/>
            <pc:sldMk cId="0" sldId="265"/>
            <ac:picMk id="164" creationId="{00000000-0000-0000-0000-000000000000}"/>
          </ac:picMkLst>
        </pc:picChg>
      </pc:sldChg>
      <pc:sldChg chg="addSp modSp">
        <pc:chgData name="" userId="" providerId="" clId="Web-{4560167C-26E1-487B-AFE7-6C2E5A51C0F8}" dt="2018-08-08T23:42:35.850" v="24" actId="14100"/>
        <pc:sldMkLst>
          <pc:docMk/>
          <pc:sldMk cId="0" sldId="266"/>
        </pc:sldMkLst>
        <pc:picChg chg="add mod">
          <ac:chgData name="" userId="" providerId="" clId="Web-{4560167C-26E1-487B-AFE7-6C2E5A51C0F8}" dt="2018-08-08T23:42:35.850" v="24" actId="14100"/>
          <ac:picMkLst>
            <pc:docMk/>
            <pc:sldMk cId="0" sldId="266"/>
            <ac:picMk id="2" creationId="{4FCBA503-04C1-404D-BB9A-26EC64E7EB7B}"/>
          </ac:picMkLst>
        </pc:picChg>
      </pc:sldChg>
      <pc:sldChg chg="addSp modSp">
        <pc:chgData name="" userId="" providerId="" clId="Web-{4560167C-26E1-487B-AFE7-6C2E5A51C0F8}" dt="2018-08-08T23:42:52.631" v="27" actId="14100"/>
        <pc:sldMkLst>
          <pc:docMk/>
          <pc:sldMk cId="0" sldId="267"/>
        </pc:sldMkLst>
        <pc:picChg chg="add mod">
          <ac:chgData name="" userId="" providerId="" clId="Web-{4560167C-26E1-487B-AFE7-6C2E5A51C0F8}" dt="2018-08-08T23:42:52.631" v="27" actId="14100"/>
          <ac:picMkLst>
            <pc:docMk/>
            <pc:sldMk cId="0" sldId="267"/>
            <ac:picMk id="2" creationId="{F557ADD3-2578-4038-8B9B-A57C2F75C291}"/>
          </ac:picMkLst>
        </pc:picChg>
      </pc:sldChg>
      <pc:sldChg chg="addSp modSp">
        <pc:chgData name="" userId="" providerId="" clId="Web-{4560167C-26E1-487B-AFE7-6C2E5A51C0F8}" dt="2018-08-08T23:48:51.168" v="31" actId="14100"/>
        <pc:sldMkLst>
          <pc:docMk/>
          <pc:sldMk cId="4047019471" sldId="273"/>
        </pc:sldMkLst>
        <pc:picChg chg="add mod">
          <ac:chgData name="" userId="" providerId="" clId="Web-{4560167C-26E1-487B-AFE7-6C2E5A51C0F8}" dt="2018-08-08T23:48:51.168" v="31" actId="14100"/>
          <ac:picMkLst>
            <pc:docMk/>
            <pc:sldMk cId="4047019471" sldId="273"/>
            <ac:picMk id="2" creationId="{BE639FAA-7DBF-4031-B005-7E1EC7B96579}"/>
          </ac:picMkLst>
        </pc:picChg>
      </pc:sldChg>
    </pc:docChg>
  </pc:docChgLst>
  <pc:docChgLst>
    <pc:chgData name="Jennifer Snapp" userId="S::jennifer.snapp@detroitk12.org::42622253-5fe4-47d2-9c8f-1ef2d995c939" providerId="AD" clId="Web-{4561AC74-F83A-4B5F-A897-6BE2AB9916D1}"/>
    <pc:docChg chg="sldOrd">
      <pc:chgData name="Jennifer Snapp" userId="S::jennifer.snapp@detroitk12.org::42622253-5fe4-47d2-9c8f-1ef2d995c939" providerId="AD" clId="Web-{4561AC74-F83A-4B5F-A897-6BE2AB9916D1}" dt="2018-10-08T17:35:54.042" v="0"/>
      <pc:docMkLst>
        <pc:docMk/>
      </pc:docMkLst>
      <pc:sldChg chg="ord">
        <pc:chgData name="Jennifer Snapp" userId="S::jennifer.snapp@detroitk12.org::42622253-5fe4-47d2-9c8f-1ef2d995c939" providerId="AD" clId="Web-{4561AC74-F83A-4B5F-A897-6BE2AB9916D1}" dt="2018-10-08T17:35:54.042" v="0"/>
        <pc:sldMkLst>
          <pc:docMk/>
          <pc:sldMk cId="3692346180" sldId="275"/>
        </pc:sldMkLst>
      </pc:sldChg>
    </pc:docChg>
  </pc:docChgLst>
  <pc:docChgLst>
    <pc:chgData name="April Imperio" userId="S::april.imperio@detroitk12.org::016b43d7-eba5-4d9b-8296-c2a9482fb2a0" providerId="AD" clId="Web-{ABD15A4F-F241-91DF-86CC-4FF5A4227F5E}"/>
    <pc:docChg chg="addSld delSld modSld">
      <pc:chgData name="April Imperio" userId="S::april.imperio@detroitk12.org::016b43d7-eba5-4d9b-8296-c2a9482fb2a0" providerId="AD" clId="Web-{ABD15A4F-F241-91DF-86CC-4FF5A4227F5E}" dt="2019-03-26T00:34:01.731" v="4" actId="20577"/>
      <pc:docMkLst>
        <pc:docMk/>
      </pc:docMkLst>
      <pc:sldChg chg="new del">
        <pc:chgData name="April Imperio" userId="S::april.imperio@detroitk12.org::016b43d7-eba5-4d9b-8296-c2a9482fb2a0" providerId="AD" clId="Web-{ABD15A4F-F241-91DF-86CC-4FF5A4227F5E}" dt="2019-03-26T00:30:24.021" v="2"/>
        <pc:sldMkLst>
          <pc:docMk/>
          <pc:sldMk cId="767110778" sldId="276"/>
        </pc:sldMkLst>
      </pc:sldChg>
      <pc:sldChg chg="modSp add">
        <pc:chgData name="April Imperio" userId="S::april.imperio@detroitk12.org::016b43d7-eba5-4d9b-8296-c2a9482fb2a0" providerId="AD" clId="Web-{ABD15A4F-F241-91DF-86CC-4FF5A4227F5E}" dt="2019-03-26T00:34:01.731" v="4" actId="20577"/>
        <pc:sldMkLst>
          <pc:docMk/>
          <pc:sldMk cId="65085731" sldId="277"/>
        </pc:sldMkLst>
        <pc:spChg chg="mod">
          <ac:chgData name="April Imperio" userId="S::april.imperio@detroitk12.org::016b43d7-eba5-4d9b-8296-c2a9482fb2a0" providerId="AD" clId="Web-{ABD15A4F-F241-91DF-86CC-4FF5A4227F5E}" dt="2019-03-26T00:34:01.731" v="4" actId="20577"/>
          <ac:spMkLst>
            <pc:docMk/>
            <pc:sldMk cId="65085731" sldId="277"/>
            <ac:spMk id="3" creationId="{61003DAB-0F87-47B7-ABA2-F61BA08B460E}"/>
          </ac:spMkLst>
        </pc:spChg>
      </pc:sldChg>
    </pc:docChg>
  </pc:docChgLst>
  <pc:docChgLst>
    <pc:chgData name="Natalie Ivey" userId="2c81a4b0-7596-4a42-b4da-e7aac4dfeff9" providerId="ADAL" clId="{EF7E00C1-0EED-4041-A385-DAD3EE5395EB}"/>
    <pc:docChg chg="custSel modSld modMainMaster">
      <pc:chgData name="Natalie Ivey" userId="2c81a4b0-7596-4a42-b4da-e7aac4dfeff9" providerId="ADAL" clId="{EF7E00C1-0EED-4041-A385-DAD3EE5395EB}" dt="2018-09-02T13:17:08.810" v="32" actId="1076"/>
      <pc:docMkLst>
        <pc:docMk/>
      </pc:docMkLst>
      <pc:sldChg chg="addSp modSp">
        <pc:chgData name="Natalie Ivey" userId="2c81a4b0-7596-4a42-b4da-e7aac4dfeff9" providerId="ADAL" clId="{EF7E00C1-0EED-4041-A385-DAD3EE5395EB}" dt="2018-09-02T13:16:16.874" v="20" actId="1076"/>
        <pc:sldMkLst>
          <pc:docMk/>
          <pc:sldMk cId="0" sldId="258"/>
        </pc:sldMkLst>
        <pc:picChg chg="add mod">
          <ac:chgData name="Natalie Ivey" userId="2c81a4b0-7596-4a42-b4da-e7aac4dfeff9" providerId="ADAL" clId="{EF7E00C1-0EED-4041-A385-DAD3EE5395EB}" dt="2018-09-02T13:16:16.874" v="20" actId="1076"/>
          <ac:picMkLst>
            <pc:docMk/>
            <pc:sldMk cId="0" sldId="258"/>
            <ac:picMk id="3" creationId="{8C92E20E-232A-425D-9AB8-9BAD7B42CF28}"/>
          </ac:picMkLst>
        </pc:picChg>
      </pc:sldChg>
      <pc:sldChg chg="addSp modSp">
        <pc:chgData name="Natalie Ivey" userId="2c81a4b0-7596-4a42-b4da-e7aac4dfeff9" providerId="ADAL" clId="{EF7E00C1-0EED-4041-A385-DAD3EE5395EB}" dt="2018-09-02T13:17:08.810" v="32" actId="1076"/>
        <pc:sldMkLst>
          <pc:docMk/>
          <pc:sldMk cId="686139852" sldId="270"/>
        </pc:sldMkLst>
        <pc:spChg chg="mod">
          <ac:chgData name="Natalie Ivey" userId="2c81a4b0-7596-4a42-b4da-e7aac4dfeff9" providerId="ADAL" clId="{EF7E00C1-0EED-4041-A385-DAD3EE5395EB}" dt="2018-09-02T13:16:37.109" v="24" actId="14100"/>
          <ac:spMkLst>
            <pc:docMk/>
            <pc:sldMk cId="686139852" sldId="270"/>
            <ac:spMk id="130" creationId="{00000000-0000-0000-0000-000000000000}"/>
          </ac:spMkLst>
        </pc:spChg>
        <pc:spChg chg="mod">
          <ac:chgData name="Natalie Ivey" userId="2c81a4b0-7596-4a42-b4da-e7aac4dfeff9" providerId="ADAL" clId="{EF7E00C1-0EED-4041-A385-DAD3EE5395EB}" dt="2018-09-02T13:16:42.319" v="26" actId="14100"/>
          <ac:spMkLst>
            <pc:docMk/>
            <pc:sldMk cId="686139852" sldId="270"/>
            <ac:spMk id="131" creationId="{00000000-0000-0000-0000-000000000000}"/>
          </ac:spMkLst>
        </pc:spChg>
        <pc:picChg chg="add mod">
          <ac:chgData name="Natalie Ivey" userId="2c81a4b0-7596-4a42-b4da-e7aac4dfeff9" providerId="ADAL" clId="{EF7E00C1-0EED-4041-A385-DAD3EE5395EB}" dt="2018-09-02T13:17:08.810" v="32" actId="1076"/>
          <ac:picMkLst>
            <pc:docMk/>
            <pc:sldMk cId="686139852" sldId="270"/>
            <ac:picMk id="3" creationId="{55E4EF87-1684-4735-8F6E-9F33BEEDB721}"/>
          </ac:picMkLst>
        </pc:picChg>
      </pc:sldChg>
      <pc:sldMasterChg chg="addSp modSp modSldLayout">
        <pc:chgData name="Natalie Ivey" userId="2c81a4b0-7596-4a42-b4da-e7aac4dfeff9" providerId="ADAL" clId="{EF7E00C1-0EED-4041-A385-DAD3EE5395EB}" dt="2018-09-02T13:15:49.156" v="14" actId="478"/>
        <pc:sldMasterMkLst>
          <pc:docMk/>
          <pc:sldMasterMk cId="0" sldId="2147483659"/>
        </pc:sldMasterMkLst>
        <pc:picChg chg="add mod">
          <ac:chgData name="Natalie Ivey" userId="2c81a4b0-7596-4a42-b4da-e7aac4dfeff9" providerId="ADAL" clId="{EF7E00C1-0EED-4041-A385-DAD3EE5395EB}" dt="2018-09-02T13:13:49.377" v="1" actId="1076"/>
          <ac:picMkLst>
            <pc:docMk/>
            <pc:sldMasterMk cId="0" sldId="2147483659"/>
            <ac:picMk id="3" creationId="{C4591A8F-6B97-4C8C-AC68-E9A96FB1C2B2}"/>
          </ac:picMkLst>
        </pc:picChg>
        <pc:picChg chg="add mod">
          <ac:chgData name="Natalie Ivey" userId="2c81a4b0-7596-4a42-b4da-e7aac4dfeff9" providerId="ADAL" clId="{EF7E00C1-0EED-4041-A385-DAD3EE5395EB}" dt="2018-09-02T13:14:41.250" v="11" actId="1076"/>
          <ac:picMkLst>
            <pc:docMk/>
            <pc:sldMasterMk cId="0" sldId="2147483659"/>
            <ac:picMk id="5" creationId="{B25B1B21-6A83-4586-B8DE-D096FE65E8EA}"/>
          </ac:picMkLst>
        </pc:picChg>
        <pc:picChg chg="add mod">
          <ac:chgData name="Natalie Ivey" userId="2c81a4b0-7596-4a42-b4da-e7aac4dfeff9" providerId="ADAL" clId="{EF7E00C1-0EED-4041-A385-DAD3EE5395EB}" dt="2018-09-02T13:14:44.640" v="12" actId="1076"/>
          <ac:picMkLst>
            <pc:docMk/>
            <pc:sldMasterMk cId="0" sldId="2147483659"/>
            <ac:picMk id="7" creationId="{CB0A33F6-BAE6-4F60-90E1-CCC6E8F6D9D0}"/>
          </ac:picMkLst>
        </pc:picChg>
        <pc:sldLayoutChg chg="addSp delSp modSp">
          <pc:chgData name="Natalie Ivey" userId="2c81a4b0-7596-4a42-b4da-e7aac4dfeff9" providerId="ADAL" clId="{EF7E00C1-0EED-4041-A385-DAD3EE5395EB}" dt="2018-09-02T13:15:49.156" v="14" actId="478"/>
          <pc:sldLayoutMkLst>
            <pc:docMk/>
            <pc:sldMasterMk cId="0" sldId="2147483659"/>
            <pc:sldLayoutMk cId="0" sldId="2147483649"/>
          </pc:sldLayoutMkLst>
          <pc:picChg chg="add del mod">
            <ac:chgData name="Natalie Ivey" userId="2c81a4b0-7596-4a42-b4da-e7aac4dfeff9" providerId="ADAL" clId="{EF7E00C1-0EED-4041-A385-DAD3EE5395EB}" dt="2018-09-02T13:15:49.156" v="14" actId="478"/>
            <ac:picMkLst>
              <pc:docMk/>
              <pc:sldMasterMk cId="0" sldId="2147483659"/>
              <pc:sldLayoutMk cId="0" sldId="2147483649"/>
              <ac:picMk id="3" creationId="{AF89004C-767F-4127-ABF1-86D2D3D15E50}"/>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8403825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rtl="0">
              <a:spcBef>
                <a:spcPts val="0"/>
              </a:spcBef>
              <a:spcAft>
                <a:spcPts val="0"/>
              </a:spcAft>
              <a:buSzPct val="100000"/>
              <a:buFont typeface="Calibri"/>
              <a:buChar char="●"/>
            </a:pPr>
            <a:r>
              <a:rPr lang="en-US" dirty="0"/>
              <a:t>This will be students’ first experience with </a:t>
            </a:r>
            <a:r>
              <a:rPr lang="en-US" i="1" dirty="0"/>
              <a:t>complex</a:t>
            </a:r>
            <a:r>
              <a:rPr lang="en-US" dirty="0"/>
              <a:t> informational text, as this article is from </a:t>
            </a:r>
            <a:r>
              <a:rPr lang="en-US" i="1" dirty="0"/>
              <a:t>The Washington Post. </a:t>
            </a:r>
            <a:r>
              <a:rPr lang="en-US" dirty="0"/>
              <a:t>In keeping with our understanding that rereading is a strategy good readers use, students will read this text twice in class and again for homework, and will return to it at the beginning of the next lesson.</a:t>
            </a:r>
            <a:endParaRPr dirty="0"/>
          </a:p>
          <a:p>
            <a:pPr marL="457200" lvl="0" indent="-317500" rtl="0">
              <a:spcBef>
                <a:spcPts val="0"/>
              </a:spcBef>
              <a:spcAft>
                <a:spcPts val="0"/>
              </a:spcAft>
              <a:buSzPct val="100000"/>
              <a:buChar char="●"/>
            </a:pPr>
            <a:r>
              <a:rPr lang="en-US" dirty="0"/>
              <a:t>Students will work in partnerships to annotate the article. Partner talk will help them orally process the text and see a peer’s example of jotting “gist” statements, which builds understanding and confidence. Continue to use the concept of “gist” as a low-stakes way to build initial understanding of a complex text, and remind students that it’s okay if their thinking is tentative, fuzzy, or even wrong.</a:t>
            </a:r>
            <a:endParaRPr dirty="0"/>
          </a:p>
          <a:p>
            <a:pPr marL="457200" lvl="0" indent="-317500" rtl="0">
              <a:spcBef>
                <a:spcPts val="0"/>
              </a:spcBef>
              <a:spcAft>
                <a:spcPts val="0"/>
              </a:spcAft>
              <a:buSzPct val="100000"/>
              <a:buChar char="●"/>
            </a:pPr>
            <a:r>
              <a:rPr lang="en-US" dirty="0"/>
              <a:t>Note that Excerpt 1 (for Lesson 10) is about the period before 1983, and thus connects more to </a:t>
            </a:r>
            <a:r>
              <a:rPr lang="en-US" dirty="0" err="1"/>
              <a:t>Salva’s</a:t>
            </a:r>
            <a:r>
              <a:rPr lang="en-US" dirty="0"/>
              <a:t> story. Excerpt 2 (in Lesson 11) is about the period beginning in August 1991, and thus connects more to </a:t>
            </a:r>
            <a:r>
              <a:rPr lang="en-US" dirty="0" err="1"/>
              <a:t>Nya’s</a:t>
            </a:r>
            <a:r>
              <a:rPr lang="en-US" dirty="0"/>
              <a:t> story.</a:t>
            </a:r>
            <a:endParaRPr dirty="0"/>
          </a:p>
        </p:txBody>
      </p:sp>
    </p:spTree>
    <p:extLst>
      <p:ext uri="{BB962C8B-B14F-4D97-AF65-F5344CB8AC3E}">
        <p14:creationId xmlns:p14="http://schemas.microsoft.com/office/powerpoint/2010/main" val="34707829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Shape 15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Shape 158"/>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Suggested slide pacing: 7-10 minutes</a:t>
            </a:r>
            <a:endParaRPr dirty="0"/>
          </a:p>
          <a:p>
            <a:pPr marL="0" lvl="0" indent="0">
              <a:spcBef>
                <a:spcPts val="0"/>
              </a:spcBef>
              <a:spcAft>
                <a:spcPts val="0"/>
              </a:spcAft>
              <a:buClr>
                <a:schemeClr val="dk1"/>
              </a:buClr>
              <a:buSzPts val="1400"/>
              <a:buFont typeface="Arial"/>
              <a:buNone/>
            </a:pPr>
            <a:r>
              <a:rPr lang="en-US" b="1" dirty="0"/>
              <a:t>Student Grouping: Student Pairs (A-Day)</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200"/>
              <a:buFont typeface="Calibri"/>
              <a:buNone/>
            </a:pPr>
            <a:r>
              <a:rPr lang="en-US" b="1" dirty="0"/>
              <a:t>Work Time B: Rereading for Gist: Excerpt 1 </a:t>
            </a:r>
            <a:r>
              <a:rPr lang="en-US" dirty="0"/>
              <a:t>(continued)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By rereading and annotating, students will continue to practice the strategy introduced in Lesson 6 for getting the gist of an informational text.</a:t>
            </a:r>
            <a:endParaRPr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second paragraph, then stop. Give students time to think, reread, talk with a partner if needed, and annotate the paragraph for the gist.</a:t>
            </a:r>
            <a:endParaRPr dirty="0"/>
          </a:p>
          <a:p>
            <a:pPr marL="457200" lvl="0" indent="-304800" rtl="0">
              <a:spcBef>
                <a:spcPts val="0"/>
              </a:spcBef>
              <a:spcAft>
                <a:spcPts val="0"/>
              </a:spcAft>
              <a:buClr>
                <a:schemeClr val="dk1"/>
              </a:buClr>
              <a:buSzPts val="1200"/>
              <a:buFont typeface="Calibri"/>
              <a:buAutoNum type="arabicPeriod"/>
            </a:pPr>
            <a:r>
              <a:rPr lang="en-US" dirty="0"/>
              <a:t>Focus students whole group. Cold call a student to share the gist for paragraph 2. </a:t>
            </a:r>
            <a:endParaRPr dirty="0"/>
          </a:p>
          <a:p>
            <a:pPr marL="457200" lvl="0" indent="-304800" rtl="0">
              <a:spcBef>
                <a:spcPts val="0"/>
              </a:spcBef>
              <a:spcAft>
                <a:spcPts val="0"/>
              </a:spcAft>
              <a:buClr>
                <a:schemeClr val="dk1"/>
              </a:buClr>
              <a:buSzPts val="1200"/>
              <a:buFont typeface="Calibri"/>
              <a:buAutoNum type="arabicPeriod"/>
            </a:pPr>
            <a:r>
              <a:rPr lang="en-US" dirty="0"/>
              <a:t>To help students move beyond gist to a more clear paraphrase, probe, by asking question C:</a:t>
            </a:r>
            <a:r>
              <a:rPr lang="en-US" i="1" dirty="0"/>
              <a:t> “In your own words, what does the last sentence of paragraph 2 mean?” </a:t>
            </a:r>
            <a:endParaRPr i="1"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In Teacher Action Step 2, students might say something like, “It’s about cattle” or “The Dinka and Nuer steal cows from each other.” </a:t>
            </a:r>
            <a:endParaRPr dirty="0"/>
          </a:p>
          <a:p>
            <a:pPr marL="457200" lvl="0" indent="-304800" rtl="0">
              <a:spcBef>
                <a:spcPts val="0"/>
              </a:spcBef>
              <a:spcAft>
                <a:spcPts val="0"/>
              </a:spcAft>
              <a:buClr>
                <a:schemeClr val="dk1"/>
              </a:buClr>
              <a:buSzPts val="1200"/>
              <a:buFont typeface="Arial"/>
              <a:buChar char="●"/>
            </a:pPr>
            <a:r>
              <a:rPr lang="en-US" dirty="0"/>
              <a:t>In Teacher Action Step 3, students should state that Dinka and Nuer have been stealing each other’s cows for a long, long time.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a:t>
            </a:r>
            <a:endParaRPr dirty="0"/>
          </a:p>
          <a:p>
            <a:pPr marL="457200" lvl="0" indent="-304800" rtl="0">
              <a:spcBef>
                <a:spcPts val="0"/>
              </a:spcBef>
              <a:spcAft>
                <a:spcPts val="0"/>
              </a:spcAft>
              <a:buClr>
                <a:schemeClr val="dk1"/>
              </a:buClr>
              <a:buSzPts val="1200"/>
              <a:buFont typeface="Calibri"/>
              <a:buChar char="●"/>
            </a:pPr>
            <a:r>
              <a:rPr lang="en-US" dirty="0"/>
              <a:t>Note that this portion of the lesson contains significant scaffolding since this informational text is significantly more complex than the novel they have been reading. This additional support may or may not be necessary for your students. Monitor their ability to read for gist and answer text-dependent questions during this portion of the lesson and determine whether more or less modeling will be needed. Continue to encourage students to take a stab at getting the gist, regardless of whether they are confused or off track. This will help them realize that they can latch on to at least some meaning from even a very hard text. </a:t>
            </a:r>
            <a:endParaRPr dirty="0"/>
          </a:p>
          <a:p>
            <a:pPr marL="0" lvl="0" indent="0">
              <a:spcBef>
                <a:spcPts val="0"/>
              </a:spcBef>
              <a:spcAft>
                <a:spcPts val="0"/>
              </a:spcAft>
              <a:buNone/>
            </a:pPr>
            <a:endParaRPr dirty="0"/>
          </a:p>
        </p:txBody>
      </p:sp>
      <p:sp>
        <p:nvSpPr>
          <p:cNvPr id="159" name="Shape 15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196294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6"/>
        <p:cNvGrpSpPr/>
        <p:nvPr/>
      </p:nvGrpSpPr>
      <p:grpSpPr>
        <a:xfrm>
          <a:off x="0" y="0"/>
          <a:ext cx="0" cy="0"/>
          <a:chOff x="0" y="0"/>
          <a:chExt cx="0" cy="0"/>
        </a:xfrm>
      </p:grpSpPr>
      <p:sp>
        <p:nvSpPr>
          <p:cNvPr id="167" name="Shape 1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8" name="Shape 168"/>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400"/>
              <a:buFont typeface="Arial"/>
              <a:buNone/>
            </a:pPr>
            <a:r>
              <a:rPr lang="en-US" b="1" dirty="0"/>
              <a:t>Suggested slide pacing: 7-10 minutes</a:t>
            </a:r>
            <a:endParaRPr dirty="0"/>
          </a:p>
          <a:p>
            <a:pPr marL="0" lvl="0" indent="0">
              <a:spcBef>
                <a:spcPts val="0"/>
              </a:spcBef>
              <a:spcAft>
                <a:spcPts val="0"/>
              </a:spcAft>
              <a:buClr>
                <a:schemeClr val="dk1"/>
              </a:buClr>
              <a:buSzPts val="1400"/>
              <a:buFont typeface="Arial"/>
              <a:buNone/>
            </a:pPr>
            <a:r>
              <a:rPr lang="en-US" b="1" dirty="0"/>
              <a:t>Student Grouping: Student Pairs (A-Day)</a:t>
            </a:r>
            <a:endParaRPr dirty="0"/>
          </a:p>
          <a:p>
            <a:pPr marL="0" lvl="0" indent="0">
              <a:spcBef>
                <a:spcPts val="0"/>
              </a:spcBef>
              <a:spcAft>
                <a:spcPts val="0"/>
              </a:spcAft>
              <a:buClr>
                <a:schemeClr val="dk1"/>
              </a:buClr>
              <a:buSzPts val="1400"/>
              <a:buFont typeface="Arial"/>
              <a:buNone/>
            </a:pPr>
            <a:endParaRPr b="1" dirty="0"/>
          </a:p>
          <a:p>
            <a:pPr marL="0" lvl="0" indent="0">
              <a:spcBef>
                <a:spcPts val="0"/>
              </a:spcBef>
              <a:spcAft>
                <a:spcPts val="0"/>
              </a:spcAft>
              <a:buClr>
                <a:schemeClr val="dk1"/>
              </a:buClr>
              <a:buSzPts val="1200"/>
              <a:buFont typeface="Calibri"/>
              <a:buNone/>
            </a:pPr>
            <a:r>
              <a:rPr lang="en-US" b="1" dirty="0"/>
              <a:t>Work Time B: Rereading for Gist: Excerpt 1 </a:t>
            </a:r>
            <a:r>
              <a:rPr lang="en-US" dirty="0"/>
              <a:t>(continued)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time is running short, you may skip this slide and the next and move students to Slide #13, telling students that they will continue this work at home. However, it is ideal to stick with this slide and the next, and continue modeling by reading and working with Paragraph 3.</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second paragraph, then stop. Give students time to think, reread, talk with a partner if needed, and annotate the paragraph for the gist.</a:t>
            </a:r>
            <a:endParaRPr dirty="0"/>
          </a:p>
          <a:p>
            <a:pPr marL="457200" lvl="0" indent="-304800" rtl="0">
              <a:spcBef>
                <a:spcPts val="0"/>
              </a:spcBef>
              <a:spcAft>
                <a:spcPts val="0"/>
              </a:spcAft>
              <a:buClr>
                <a:schemeClr val="dk1"/>
              </a:buClr>
              <a:buSzPts val="1200"/>
              <a:buFont typeface="Calibri"/>
              <a:buAutoNum type="arabicPeriod"/>
            </a:pPr>
            <a:r>
              <a:rPr lang="en-US" dirty="0"/>
              <a:t>Focus students whole group. Cold call a student to share the gist for paragraph 2. </a:t>
            </a:r>
            <a:endParaRPr dirty="0"/>
          </a:p>
          <a:p>
            <a:pPr marL="457200" lvl="0" indent="-304800" rtl="0">
              <a:spcBef>
                <a:spcPts val="0"/>
              </a:spcBef>
              <a:spcAft>
                <a:spcPts val="0"/>
              </a:spcAft>
              <a:buClr>
                <a:schemeClr val="dk1"/>
              </a:buClr>
              <a:buSzPts val="1200"/>
              <a:buFont typeface="Calibri"/>
              <a:buAutoNum type="arabicPeriod"/>
            </a:pPr>
            <a:r>
              <a:rPr lang="en-US" dirty="0"/>
              <a:t>To help students move beyond gist to a more clear paraphrase, ask students to Think-Pair-Share about question D: </a:t>
            </a:r>
            <a:r>
              <a:rPr lang="en-US" i="1" dirty="0"/>
              <a:t>“In paragraph 3, what does the word ‘phase’ mean? When did things begin to change?”</a:t>
            </a:r>
            <a:endParaRPr i="1" dirty="0"/>
          </a:p>
          <a:p>
            <a:pPr marL="457200" lvl="0" indent="-304800" rtl="0">
              <a:spcBef>
                <a:spcPts val="0"/>
              </a:spcBef>
              <a:spcAft>
                <a:spcPts val="0"/>
              </a:spcAft>
              <a:buClr>
                <a:schemeClr val="dk1"/>
              </a:buClr>
              <a:buSzPts val="1200"/>
              <a:buFont typeface="Calibri"/>
              <a:buAutoNum type="arabicPeriod"/>
            </a:pPr>
            <a:r>
              <a:rPr lang="en-US" dirty="0"/>
              <a:t>Cold-call two students to share out their answers.</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In Teacher Action Step 4, students should notice the key date: 1983, right around when </a:t>
            </a:r>
            <a:r>
              <a:rPr lang="en-US" dirty="0" err="1"/>
              <a:t>Salva’s</a:t>
            </a:r>
            <a:r>
              <a:rPr lang="en-US" dirty="0"/>
              <a:t> story begins in the novel.</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a:t>
            </a:r>
            <a:endParaRPr dirty="0"/>
          </a:p>
          <a:p>
            <a:pPr marL="457200" lvl="0" indent="-304800" rtl="0">
              <a:spcBef>
                <a:spcPts val="0"/>
              </a:spcBef>
              <a:spcAft>
                <a:spcPts val="0"/>
              </a:spcAft>
              <a:buClr>
                <a:schemeClr val="dk1"/>
              </a:buClr>
              <a:buSzPts val="1200"/>
              <a:buFont typeface="Calibri"/>
              <a:buChar char="●"/>
            </a:pPr>
            <a:r>
              <a:rPr lang="en-US" dirty="0"/>
              <a:t>Note that this portion of the lesson contains significant scaffolding since this informational text is significantly more complex than the novel they have been reading. This additional support may or may not be necessary for your students. Monitor their ability to read for gist and answer text-dependent questions during this portion of the lesson and determine whether more or less modeling will be needed. Continue to encourage students to take a stab at getting the gist, regardless of whether they are confused or off track. This will help them realize that they can latch on to at least some meaning from even a very hard text. </a:t>
            </a:r>
            <a:endParaRPr dirty="0"/>
          </a:p>
          <a:p>
            <a:pPr marL="0" lvl="0" indent="0">
              <a:spcBef>
                <a:spcPts val="0"/>
              </a:spcBef>
              <a:spcAft>
                <a:spcPts val="0"/>
              </a:spcAft>
              <a:buNone/>
            </a:pPr>
            <a:endParaRPr dirty="0"/>
          </a:p>
        </p:txBody>
      </p:sp>
      <p:sp>
        <p:nvSpPr>
          <p:cNvPr id="169" name="Shape 16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0746336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t>Suggested slide pacing: 3-5 minutes</a:t>
            </a:r>
            <a:endParaRPr dirty="0"/>
          </a:p>
          <a:p>
            <a:pPr marL="0" lvl="0" indent="0" rtl="0">
              <a:spcBef>
                <a:spcPts val="0"/>
              </a:spcBef>
              <a:spcAft>
                <a:spcPts val="0"/>
              </a:spcAft>
              <a:buNone/>
            </a:pPr>
            <a:r>
              <a:rPr lang="en-US" b="1" dirty="0"/>
              <a:t>Student Grouping: Student Pairs (A-Day)</a:t>
            </a:r>
            <a:endParaRPr dirty="0"/>
          </a:p>
          <a:p>
            <a:pPr marL="0" lvl="0" indent="0" rtl="0">
              <a:spcBef>
                <a:spcPts val="0"/>
              </a:spcBef>
              <a:spcAft>
                <a:spcPts val="0"/>
              </a:spcAft>
              <a:buNone/>
            </a:pPr>
            <a:endParaRPr b="1" dirty="0"/>
          </a:p>
          <a:p>
            <a:pPr marL="0" lvl="0" indent="0" rtl="0">
              <a:spcBef>
                <a:spcPts val="0"/>
              </a:spcBef>
              <a:spcAft>
                <a:spcPts val="0"/>
              </a:spcAft>
              <a:buNone/>
            </a:pPr>
            <a:r>
              <a:rPr lang="en-US" b="1" dirty="0"/>
              <a:t>Work Time B: Rereading for Gist: Excerpt 1 </a:t>
            </a:r>
            <a:r>
              <a:rPr lang="en-US" dirty="0"/>
              <a:t>(continued)</a:t>
            </a:r>
            <a:endParaRPr dirty="0"/>
          </a:p>
          <a:p>
            <a:pPr marL="0" lvl="0" indent="0" rtl="0">
              <a:spcBef>
                <a:spcPts val="0"/>
              </a:spcBef>
              <a:spcAft>
                <a:spcPts val="0"/>
              </a:spcAft>
              <a:buNone/>
            </a:pPr>
            <a:endParaRPr b="1" dirty="0"/>
          </a:p>
          <a:p>
            <a:pPr marL="0" lvl="0" indent="0" rtl="0">
              <a:spcBef>
                <a:spcPts val="0"/>
              </a:spcBef>
              <a:spcAft>
                <a:spcPts val="0"/>
              </a:spcAft>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time is running short, you may skip this slide and move students to Slide #13, telling students that they will continue this work at home. However, it is ideal to stick with this slide and the next, and continue modeling by reading and working with Paragraph 3.</a:t>
            </a:r>
            <a:endParaRPr dirty="0"/>
          </a:p>
          <a:p>
            <a:pPr marL="0" lvl="0" indent="0" rtl="0">
              <a:spcBef>
                <a:spcPts val="0"/>
              </a:spcBef>
              <a:spcAft>
                <a:spcPts val="0"/>
              </a:spcAft>
              <a:buNone/>
            </a:pPr>
            <a:endParaRPr b="1"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sentence on the slide. Give students time to Think-Pair-Share. </a:t>
            </a:r>
            <a:endParaRPr dirty="0"/>
          </a:p>
          <a:p>
            <a:pPr marL="457200" lvl="0" indent="-304800" rtl="0">
              <a:spcBef>
                <a:spcPts val="0"/>
              </a:spcBef>
              <a:spcAft>
                <a:spcPts val="0"/>
              </a:spcAft>
              <a:buClr>
                <a:schemeClr val="dk1"/>
              </a:buClr>
              <a:buSzPts val="1200"/>
              <a:buFont typeface="Calibri"/>
              <a:buAutoNum type="arabicPeriod"/>
            </a:pPr>
            <a:r>
              <a:rPr lang="en-US" dirty="0"/>
              <a:t>Read the second sentence on the slide. Tell students it’s fine if they just jot a word or phrase that gives a general sense of what this excerpt was mostly about. They will return to this excerpt at the start of the next lesson.</a:t>
            </a:r>
            <a:endParaRPr dirty="0"/>
          </a:p>
          <a:p>
            <a:pPr marL="0" lvl="0" indent="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 None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Students Who Need It:</a:t>
            </a:r>
            <a:endParaRPr dirty="0"/>
          </a:p>
          <a:p>
            <a:pPr marL="457200" lvl="0" indent="-304800" rtl="0">
              <a:spcBef>
                <a:spcPts val="0"/>
              </a:spcBef>
              <a:spcAft>
                <a:spcPts val="0"/>
              </a:spcAft>
              <a:buClr>
                <a:schemeClr val="dk1"/>
              </a:buClr>
              <a:buSzPts val="1200"/>
              <a:buFont typeface="Calibri"/>
              <a:buChar char="●"/>
            </a:pPr>
            <a:r>
              <a:rPr lang="en-US" dirty="0"/>
              <a:t>Note that this portion of the lesson contains significant scaffolding since this informational text is significantly more complex than the novel they have been reading. This additional support may or may not be necessary for your students. Monitor their ability to read for gist and answer text-dependent questions during this portion of the lesson and determine whether more or less modeling will be needed. Continue to encourage students to take a stab at getting the gist, regardless of whether they are confused or off track. This will help them realize that they can latch on to at least some meaning from even a very hard text. </a:t>
            </a:r>
            <a:endParaRPr dirty="0"/>
          </a:p>
          <a:p>
            <a:pPr marL="0" lvl="0" indent="0" rtl="0">
              <a:spcBef>
                <a:spcPts val="0"/>
              </a:spcBef>
              <a:spcAft>
                <a:spcPts val="0"/>
              </a:spcAft>
              <a:buNone/>
            </a:pPr>
            <a:endParaRPr dirty="0"/>
          </a:p>
        </p:txBody>
      </p:sp>
      <p:sp>
        <p:nvSpPr>
          <p:cNvPr id="178" name="Shape 17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12173348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Shape 18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7" name="Shape 18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b="1" dirty="0"/>
              <a:t>Closing and Assessment A: Homework Preparation </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Modeling what students’ homework should look like will help set students up for success while working independently.</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AutoNum type="arabicPeriod"/>
            </a:pPr>
            <a:r>
              <a:rPr lang="en-US" dirty="0"/>
              <a:t>Distribute the </a:t>
            </a:r>
            <a:r>
              <a:rPr lang="en-US" b="1" dirty="0"/>
              <a:t>Gathering Evidence graphic organizer (Excerpt 1) </a:t>
            </a:r>
            <a:r>
              <a:rPr lang="en-US" dirty="0"/>
              <a:t>to each student and project it on a </a:t>
            </a:r>
            <a:r>
              <a:rPr lang="en-US" b="0" dirty="0"/>
              <a:t>document camera </a:t>
            </a:r>
            <a:r>
              <a:rPr lang="en-US" dirty="0"/>
              <a:t>if available, or direct students to the chart-paper version. Tell students that they will use this graphic organizer across two lessons (for both excerpts). </a:t>
            </a:r>
            <a:endParaRPr dirty="0"/>
          </a:p>
          <a:p>
            <a:pPr marL="457200" lvl="0" indent="-304800" rtl="0">
              <a:spcBef>
                <a:spcPts val="0"/>
              </a:spcBef>
              <a:spcAft>
                <a:spcPts val="0"/>
              </a:spcAft>
              <a:buClr>
                <a:schemeClr val="dk1"/>
              </a:buClr>
              <a:buSzPts val="1200"/>
              <a:buFont typeface="Calibri"/>
              <a:buAutoNum type="arabicPeriod"/>
            </a:pPr>
            <a:r>
              <a:rPr lang="en-US" dirty="0"/>
              <a:t>Read Steps 1-3 on the slide.</a:t>
            </a:r>
            <a:endParaRPr dirty="0"/>
          </a:p>
          <a:p>
            <a:pPr marL="457200" lvl="0" indent="-304800" rtl="0">
              <a:spcBef>
                <a:spcPts val="0"/>
              </a:spcBef>
              <a:spcAft>
                <a:spcPts val="0"/>
              </a:spcAft>
              <a:buClr>
                <a:schemeClr val="dk1"/>
              </a:buClr>
              <a:buSzPts val="1200"/>
              <a:buFont typeface="Calibri"/>
              <a:buAutoNum type="arabicPeriod"/>
            </a:pPr>
            <a:r>
              <a:rPr lang="en-US" dirty="0"/>
              <a:t>Read aloud the example in the first row. Think aloud, emphasizing the phrase “This quote shows that…” </a:t>
            </a:r>
            <a:endParaRPr dirty="0"/>
          </a:p>
          <a:p>
            <a:pPr marL="457200" lvl="0" indent="-304800" rtl="0">
              <a:spcBef>
                <a:spcPts val="0"/>
              </a:spcBef>
              <a:spcAft>
                <a:spcPts val="0"/>
              </a:spcAft>
              <a:buClr>
                <a:schemeClr val="dk1"/>
              </a:buClr>
              <a:buSzPts val="1200"/>
              <a:buFont typeface="Calibri"/>
              <a:buAutoNum type="arabicPeriod"/>
            </a:pPr>
            <a:r>
              <a:rPr lang="en-US" dirty="0"/>
              <a:t>Be sure students know that for homework, they only have to focus on Excerpt 1. Encourage students to refer to this example, and the next row as well, to guide them as they do their homework.</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should recognize the format of the </a:t>
            </a:r>
            <a:r>
              <a:rPr lang="en-US" b="1" dirty="0"/>
              <a:t>Gathering Evidence graphic organizer.</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a:t>
            </a:r>
            <a:endParaRPr dirty="0"/>
          </a:p>
          <a:p>
            <a:pPr marL="457200" lvl="0" indent="-304800" rtl="0">
              <a:spcBef>
                <a:spcPts val="0"/>
              </a:spcBef>
              <a:spcAft>
                <a:spcPts val="0"/>
              </a:spcAft>
              <a:buClr>
                <a:schemeClr val="dk1"/>
              </a:buClr>
              <a:buSzPts val="1200"/>
              <a:buFont typeface="Calibri"/>
              <a:buChar char="●"/>
            </a:pPr>
            <a:r>
              <a:rPr lang="en-US" dirty="0"/>
              <a:t>Based on student responses to the discussion prompts at the end of the Work Time, consider whether students are prepared for version 1 (less scaffolding) or version 2 (more scaffolding) of the Gathering Evidence graphic organizer for the night’s homework. If students are struggling to cite evidence from the text, distribute the more </a:t>
            </a:r>
            <a:r>
              <a:rPr lang="en-US" dirty="0" err="1"/>
              <a:t>scaffolded</a:t>
            </a:r>
            <a:r>
              <a:rPr lang="en-US" dirty="0"/>
              <a:t> graphic organizer (version 2 in supporting materials).</a:t>
            </a:r>
            <a:endParaRPr dirty="0"/>
          </a:p>
          <a:p>
            <a:pPr marL="0" lvl="0" indent="0">
              <a:spcBef>
                <a:spcPts val="0"/>
              </a:spcBef>
              <a:spcAft>
                <a:spcPts val="0"/>
              </a:spcAft>
              <a:buNone/>
            </a:pPr>
            <a:endParaRPr dirty="0"/>
          </a:p>
        </p:txBody>
      </p:sp>
      <p:sp>
        <p:nvSpPr>
          <p:cNvPr id="188" name="Shape 18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2564051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Shape 195"/>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a:t>Student </a:t>
            </a:r>
            <a:r>
              <a:rPr lang="en-US" b="1" dirty="0"/>
              <a:t>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Students’ third read of Excerpt 1 will help to develop their understanding of the article.</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96" name="Shape 196"/>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845111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7966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5555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24935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47602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680289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“Sudanese Tribes Confront Modern War” (excerpt only; one per student)</a:t>
            </a:r>
            <a:endParaRPr dirty="0"/>
          </a:p>
          <a:p>
            <a:pPr marL="457200" lvl="0" indent="-304800" rtl="0">
              <a:spcBef>
                <a:spcPts val="0"/>
              </a:spcBef>
              <a:spcAft>
                <a:spcPts val="0"/>
              </a:spcAft>
              <a:buSzPts val="1200"/>
              <a:buChar char="●"/>
            </a:pPr>
            <a:r>
              <a:rPr lang="en-US" dirty="0"/>
              <a:t>Gathering Evidence graphic organizer for Excerpt 1 (focus on perspectives) (one per student and one to display)</a:t>
            </a:r>
            <a:endParaRPr dirty="0"/>
          </a:p>
          <a:p>
            <a:pPr marL="914400" lvl="1" indent="-304800" rtl="0">
              <a:spcBef>
                <a:spcPts val="0"/>
              </a:spcBef>
              <a:spcAft>
                <a:spcPts val="0"/>
              </a:spcAft>
              <a:buSzPts val="1200"/>
              <a:buFont typeface="Calibri"/>
              <a:buChar char="○"/>
            </a:pPr>
            <a:r>
              <a:rPr lang="en-US" b="0" i="0" dirty="0"/>
              <a:t>Have both versions (1 and 2) prepared, and decide which one you will distribute based on students’ performance at the end of Work Time B (Slides 9-11). </a:t>
            </a:r>
            <a:endParaRPr b="0" i="0" dirty="0"/>
          </a:p>
          <a:p>
            <a:pPr marL="914400" lvl="1" indent="-304800" rtl="0">
              <a:spcBef>
                <a:spcPts val="0"/>
              </a:spcBef>
              <a:spcAft>
                <a:spcPts val="0"/>
              </a:spcAft>
              <a:buSzPts val="1200"/>
              <a:buFont typeface="Calibri"/>
              <a:buChar char="○"/>
            </a:pPr>
            <a:r>
              <a:rPr lang="en-US" dirty="0"/>
              <a:t>If you don’t have a document camera, prepare a basic version of this graphic organizer on chart paper so students can follow along.</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Font typeface="Calibri"/>
              <a:buChar char="●"/>
            </a:pPr>
            <a:r>
              <a:rPr lang="en-US" b="1" dirty="0"/>
              <a:t>Things Close Readers Do Anchor Chart </a:t>
            </a:r>
            <a:r>
              <a:rPr lang="en-US" dirty="0"/>
              <a:t>(begun in Lesson 2)</a:t>
            </a:r>
            <a:endParaRPr dirty="0"/>
          </a:p>
          <a:p>
            <a:pPr marL="457200" marR="0" lvl="0" indent="-304800" algn="l" rtl="0">
              <a:lnSpc>
                <a:spcPct val="100000"/>
              </a:lnSpc>
              <a:spcBef>
                <a:spcPts val="0"/>
              </a:spcBef>
              <a:spcAft>
                <a:spcPts val="0"/>
              </a:spcAft>
              <a:buSzPts val="1200"/>
              <a:buFont typeface="Calibri"/>
              <a:buChar char="●"/>
            </a:pPr>
            <a:r>
              <a:rPr lang="en-US" i="1" dirty="0"/>
              <a:t>A Long Walk to Water </a:t>
            </a:r>
            <a:r>
              <a:rPr lang="en-US" dirty="0"/>
              <a:t>(book;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Having worked with A-Day partners in Lessons 1-3 and B-Day partners in Lessons 4-7, students will now return to their A-Day partners and seating arrangements. They will probably be sensing the pattern of switching partners; you can remind them that working with different people in the classroom helps build community.</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00124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9971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ct val="100000"/>
              <a:buChar char="●"/>
            </a:pPr>
            <a:r>
              <a:rPr lang="en-US" dirty="0"/>
              <a:t>Display this slide as students enter the classroom.</a:t>
            </a:r>
            <a:endParaRPr dirty="0"/>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7288512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Depending on their familiarity with news media, students might not be aware that the </a:t>
            </a:r>
            <a:r>
              <a:rPr lang="en-US" i="1" dirty="0"/>
              <a:t>Washington Post </a:t>
            </a:r>
            <a:r>
              <a:rPr lang="en-US" dirty="0"/>
              <a:t>is a popular newspaper. You can explain that the </a:t>
            </a:r>
            <a:r>
              <a:rPr lang="en-US" i="1" dirty="0"/>
              <a:t>Washington Post </a:t>
            </a:r>
            <a:r>
              <a:rPr lang="en-US" dirty="0"/>
              <a:t>is a national newspaper based in Washington, D.C., with well over 1 million subscribers.</a:t>
            </a:r>
            <a:endParaRPr dirty="0"/>
          </a:p>
          <a:p>
            <a:pPr marL="457200" lvl="0" indent="-304800" rtl="0">
              <a:spcBef>
                <a:spcPts val="0"/>
              </a:spcBef>
              <a:spcAft>
                <a:spcPts val="0"/>
              </a:spcAft>
              <a:buClr>
                <a:schemeClr val="dk1"/>
              </a:buClr>
              <a:buSzPts val="1200"/>
              <a:buChar char="●"/>
            </a:pPr>
            <a:r>
              <a:rPr lang="en-US" dirty="0"/>
              <a:t>Students might need a reminder that an “excerpt” is a portion of a larger text.</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97775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and Bridging to Informational Text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Students will practice the same three learning targets in Lessons 10, 11, and 12.</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Some students might need a reminder that “context clues” refer to parts of the text that could help us understand what an unfamiliar word means.</a:t>
            </a: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214734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a:t>
            </a:r>
            <a:r>
              <a:rPr lang="en-US" b="1" i="0" u="none" strike="noStrike" cap="none" dirty="0">
                <a:solidFill>
                  <a:schemeClr val="dk1"/>
                </a:solidFill>
              </a:rPr>
              <a:t>. </a:t>
            </a:r>
            <a:r>
              <a:rPr lang="en-US" b="1" dirty="0"/>
              <a:t>Introducing Learning Targets and Bridging to Informational Text </a:t>
            </a:r>
            <a:r>
              <a:rPr lang="en-US" dirty="0"/>
              <a:t>(continued)</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If you have your </a:t>
            </a:r>
            <a:r>
              <a:rPr lang="en-US" b="1" dirty="0"/>
              <a:t>Things Close Readers Do anchor chart </a:t>
            </a:r>
            <a:r>
              <a:rPr lang="en-US" dirty="0"/>
              <a:t>posted in the classroom, please direct students towards it. It is also projected on this slide.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left-hand portion of the slide aloud.</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 </a:t>
            </a:r>
            <a:r>
              <a:rPr lang="en-US" b="1" dirty="0"/>
              <a:t>Things Close Readers Do</a:t>
            </a:r>
            <a:r>
              <a:rPr lang="en-US" b="1" baseline="0" dirty="0"/>
              <a:t> </a:t>
            </a:r>
            <a:r>
              <a:rPr lang="en-US" b="1" dirty="0"/>
              <a:t>anchor chart</a:t>
            </a:r>
            <a:r>
              <a:rPr lang="en-US" dirty="0"/>
              <a:t>. Remind students that the bottom section of this chart includes strategies for “When text is emotionally difficult…” Caution students that the text they will read today includes some accounts of graphic violence, and each student should be sure to be respectful of him/herself and others while they take on a difficult subject.</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focus their attention on the slide.</a:t>
            </a:r>
            <a:endParaRPr dirty="0"/>
          </a:p>
          <a:p>
            <a:pPr marL="457200" marR="0" lvl="0" indent="-304800" algn="l" rtl="0">
              <a:lnSpc>
                <a:spcPct val="100000"/>
              </a:lnSpc>
              <a:spcBef>
                <a:spcPts val="0"/>
              </a:spcBef>
              <a:spcAft>
                <a:spcPts val="0"/>
              </a:spcAft>
              <a:buSzPts val="1200"/>
              <a:buFont typeface="Calibri"/>
              <a:buChar char="●"/>
            </a:pPr>
            <a:r>
              <a:rPr lang="en-US" dirty="0"/>
              <a:t>Students might raise their hands to remind you of some strategies for dealing with text that is emotionally difficult.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0880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Shape 13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1" name="Shape 13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200"/>
              <a:buFont typeface="Calibri"/>
              <a:buNone/>
            </a:pPr>
            <a:r>
              <a:rPr lang="en-US" b="1" dirty="0"/>
              <a:t>Student Grouping: Student Pairs (A-Day)</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Opening A. Introducing Learning Targets and Bridging to Informational Text </a:t>
            </a:r>
            <a:r>
              <a:rPr lang="en-US" dirty="0"/>
              <a:t>(continued)</a:t>
            </a:r>
            <a:endParaRPr i="1"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298450" rtl="0">
              <a:spcBef>
                <a:spcPts val="0"/>
              </a:spcBef>
              <a:spcAft>
                <a:spcPts val="0"/>
              </a:spcAft>
              <a:buClr>
                <a:schemeClr val="dk1"/>
              </a:buClr>
              <a:buSzPts val="1100"/>
              <a:buFont typeface="Calibri"/>
              <a:buChar char="●"/>
            </a:pPr>
            <a:r>
              <a:rPr lang="en-US" sz="1100" dirty="0"/>
              <a:t>Students will work with partners to identify Nya and </a:t>
            </a:r>
            <a:r>
              <a:rPr lang="en-US" sz="1100" dirty="0" err="1"/>
              <a:t>Salva’s</a:t>
            </a:r>
            <a:r>
              <a:rPr lang="en-US" sz="1100" dirty="0"/>
              <a:t> points of view, which will provide a framework for them to grapple with the informational text.</a:t>
            </a:r>
            <a:endParaRPr sz="1100"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Group students into their A-Day partnerships if you haven’t already.</a:t>
            </a:r>
            <a:endParaRPr dirty="0"/>
          </a:p>
          <a:p>
            <a:pPr marL="457200" lvl="0" indent="-304800" rtl="0">
              <a:spcBef>
                <a:spcPts val="0"/>
              </a:spcBef>
              <a:spcAft>
                <a:spcPts val="0"/>
              </a:spcAft>
              <a:buClr>
                <a:schemeClr val="dk1"/>
              </a:buClr>
              <a:buSzPts val="1200"/>
              <a:buFont typeface="Calibri"/>
              <a:buAutoNum type="arabicPeriod"/>
            </a:pPr>
            <a:r>
              <a:rPr lang="en-US" dirty="0"/>
              <a:t>Read the italicized instructions at the top of the slide.</a:t>
            </a:r>
            <a:endParaRPr dirty="0"/>
          </a:p>
          <a:p>
            <a:pPr marL="457200" lvl="0" indent="-304800" rtl="0">
              <a:spcBef>
                <a:spcPts val="0"/>
              </a:spcBef>
              <a:spcAft>
                <a:spcPts val="0"/>
              </a:spcAft>
              <a:buClr>
                <a:schemeClr val="dk1"/>
              </a:buClr>
              <a:buSzPts val="1200"/>
              <a:buFont typeface="Calibri"/>
              <a:buAutoNum type="arabicPeriod"/>
            </a:pPr>
            <a:r>
              <a:rPr lang="en-US" dirty="0"/>
              <a:t>Read #1 on the slide.</a:t>
            </a:r>
            <a:endParaRPr dirty="0"/>
          </a:p>
          <a:p>
            <a:pPr marL="457200" lvl="0" indent="-304800" rtl="0">
              <a:spcBef>
                <a:spcPts val="0"/>
              </a:spcBef>
              <a:spcAft>
                <a:spcPts val="0"/>
              </a:spcAft>
              <a:buClr>
                <a:schemeClr val="dk1"/>
              </a:buClr>
              <a:buSzPts val="1200"/>
              <a:buFont typeface="Calibri"/>
              <a:buAutoNum type="arabicPeriod"/>
            </a:pPr>
            <a:r>
              <a:rPr lang="en-US" dirty="0"/>
              <a:t>Read the text aloud, ending with ending with “Or was it now their turn to lose someone?”</a:t>
            </a:r>
            <a:endParaRPr dirty="0"/>
          </a:p>
          <a:p>
            <a:pPr marL="457200" lvl="0" indent="-304800" rtl="0">
              <a:spcBef>
                <a:spcPts val="0"/>
              </a:spcBef>
              <a:spcAft>
                <a:spcPts val="0"/>
              </a:spcAft>
              <a:buClr>
                <a:schemeClr val="dk1"/>
              </a:buClr>
              <a:buSzPts val="1200"/>
              <a:buFont typeface="Calibri"/>
              <a:buAutoNum type="arabicPeriod"/>
            </a:pPr>
            <a:r>
              <a:rPr lang="en-US" dirty="0"/>
              <a:t>Read #2 on the slide.</a:t>
            </a:r>
            <a:endParaRPr dirty="0"/>
          </a:p>
          <a:p>
            <a:pPr marL="457200" lvl="0" indent="-304800" rtl="0">
              <a:spcBef>
                <a:spcPts val="0"/>
              </a:spcBef>
              <a:spcAft>
                <a:spcPts val="0"/>
              </a:spcAft>
              <a:buClr>
                <a:schemeClr val="dk1"/>
              </a:buClr>
              <a:buSzPts val="1200"/>
              <a:buFont typeface="Calibri"/>
              <a:buAutoNum type="arabicPeriod"/>
            </a:pPr>
            <a:r>
              <a:rPr lang="en-US" dirty="0"/>
              <a:t>Cold-call a few students to share what their partner has said.</a:t>
            </a:r>
            <a:endParaRPr dirty="0"/>
          </a:p>
          <a:p>
            <a:pPr marL="457200" lvl="0" indent="-304800" rtl="0">
              <a:spcBef>
                <a:spcPts val="0"/>
              </a:spcBef>
              <a:spcAft>
                <a:spcPts val="0"/>
              </a:spcAft>
              <a:buClr>
                <a:schemeClr val="dk1"/>
              </a:buClr>
              <a:buSzPts val="1200"/>
              <a:buFont typeface="Calibri"/>
              <a:buAutoNum type="arabicPeriod"/>
            </a:pPr>
            <a:r>
              <a:rPr lang="en-US" dirty="0"/>
              <a:t>Read the last two sentences on the slide.</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might note that Nya and </a:t>
            </a:r>
            <a:r>
              <a:rPr lang="en-US" dirty="0" err="1"/>
              <a:t>Salva</a:t>
            </a:r>
            <a:r>
              <a:rPr lang="en-US" dirty="0"/>
              <a:t> are each scared because they are aware of prior conflicts with the opposing tribe.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Some students might find this analogy about point of view helpful: it’s a bit like looking through a lens and having that lens shape or color what we see. </a:t>
            </a:r>
            <a:endParaRPr dirty="0"/>
          </a:p>
          <a:p>
            <a:pPr marL="0" lvl="0" indent="0">
              <a:spcBef>
                <a:spcPts val="0"/>
              </a:spcBef>
              <a:spcAft>
                <a:spcPts val="0"/>
              </a:spcAft>
              <a:buNone/>
            </a:pPr>
            <a:endParaRPr dirty="0"/>
          </a:p>
        </p:txBody>
      </p:sp>
      <p:sp>
        <p:nvSpPr>
          <p:cNvPr id="132" name="Shape 13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2816254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Shape 13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10-15</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(A-Day) and</a:t>
            </a:r>
            <a:r>
              <a:rPr lang="en-US" b="1" i="0" u="none" strike="noStrike" cap="none" dirty="0">
                <a:solidFill>
                  <a:schemeClr val="dk1"/>
                </a:solidFill>
              </a:rPr>
              <a:t>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A. Read-aloud of Excerpt 1 of “Sudanese Tribes Confront Modern War”: Vocabulary to Support Understanding</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eventually read two excerpts, but today the focus is only on Excerpt 1. You can identify Excerpt 2 with students but ask them to draw a line above it so they don’t read that portion today.</a:t>
            </a:r>
            <a:endParaRPr dirty="0"/>
          </a:p>
          <a:p>
            <a:pPr marL="457200" marR="0" lvl="0" indent="-304800" algn="l" rtl="0">
              <a:lnSpc>
                <a:spcPct val="100000"/>
              </a:lnSpc>
              <a:spcBef>
                <a:spcPts val="0"/>
              </a:spcBef>
              <a:spcAft>
                <a:spcPts val="0"/>
              </a:spcAft>
              <a:buSzPts val="1200"/>
              <a:buFont typeface="Calibri"/>
              <a:buChar char="●"/>
            </a:pPr>
            <a:r>
              <a:rPr lang="en-US" dirty="0"/>
              <a:t>This article includes a photograph captioned with the name of a member of the “SPLA,” defined in Section 3 of Excerpt 1.</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Excerpts from “Sudanese Tribes Confront Modern War. ”</a:t>
            </a:r>
            <a:r>
              <a:rPr lang="en-US" dirty="0"/>
              <a:t>Prompt  students to skim the article and note the words in bold.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are just seeing part of a longer article. Tell them that they will read two specific </a:t>
            </a:r>
            <a:r>
              <a:rPr lang="en-US" i="1" dirty="0"/>
              <a:t>excerpts</a:t>
            </a:r>
            <a:r>
              <a:rPr lang="en-US" dirty="0"/>
              <a:t>, or smaller sections. Remind students that this is a very challenging text from the </a:t>
            </a:r>
            <a:r>
              <a:rPr lang="en-US" i="1" dirty="0"/>
              <a:t>Washington Post</a:t>
            </a:r>
            <a:r>
              <a:rPr lang="en-US" dirty="0"/>
              <a:t>: a highly respected newspaper written for adults. They will see lots of words they may not know, which is fine.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look again at the first three paragraphs only (Excerpt 1). Point out the words in bold. Also note that some words are defined in [ ] marks.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turn and talk about strategies they know to use for figuring out challenging words in context—based on the words around the word, or based on other information in the text or other texts. Invite a few students to share out, being sure to mention thinking about the words within the sentence, or “reading on” to the next sentence. </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you will now read Excerpt 1 aloud as they read in their heads.</a:t>
            </a:r>
            <a:endParaRPr dirty="0"/>
          </a:p>
          <a:p>
            <a:pPr marL="457200" marR="0" lvl="0" indent="-304800" algn="l" rtl="0">
              <a:lnSpc>
                <a:spcPct val="100000"/>
              </a:lnSpc>
              <a:spcBef>
                <a:spcPts val="0"/>
              </a:spcBef>
              <a:spcAft>
                <a:spcPts val="0"/>
              </a:spcAft>
              <a:buSzPts val="1200"/>
              <a:buFont typeface="Calibri"/>
              <a:buAutoNum type="arabicPeriod"/>
            </a:pPr>
            <a:r>
              <a:rPr lang="en-US" dirty="0"/>
              <a:t>Encourage them to focus on the vocabulary in bold, and to continue practicing using context clues to figure out what these words mean.</a:t>
            </a:r>
            <a:endParaRPr dirty="0"/>
          </a:p>
          <a:p>
            <a:pPr marL="457200" marR="0" lvl="0" indent="-304800" algn="l" rtl="0">
              <a:lnSpc>
                <a:spcPct val="100000"/>
              </a:lnSpc>
              <a:spcBef>
                <a:spcPts val="0"/>
              </a:spcBef>
              <a:spcAft>
                <a:spcPts val="0"/>
              </a:spcAft>
              <a:buSzPts val="1200"/>
              <a:buFont typeface="Calibri"/>
              <a:buAutoNum type="arabicPeriod"/>
            </a:pPr>
            <a:r>
              <a:rPr lang="en-US" dirty="0"/>
              <a:t>As time permits, give students time to discuss in pairs which words they figured out. Remind them that they will keep working with Excerpt 1 in class, so it is fine if they still do not understand everything. </a:t>
            </a:r>
            <a:endParaRPr dirty="0"/>
          </a:p>
          <a:p>
            <a:pPr marL="457200" marR="0" lvl="0" indent="-304800" algn="l" rtl="0">
              <a:lnSpc>
                <a:spcPct val="100000"/>
              </a:lnSpc>
              <a:spcBef>
                <a:spcPts val="0"/>
              </a:spcBef>
              <a:spcAft>
                <a:spcPts val="0"/>
              </a:spcAft>
              <a:buSzPts val="1200"/>
              <a:buFont typeface="Calibri"/>
              <a:buAutoNum type="arabicPeriod"/>
            </a:pPr>
            <a:r>
              <a:rPr lang="en-US" dirty="0"/>
              <a:t>Refocus students whole group. Tell them that they’ll continue reading Excerpt 1 in class and in homework, so it is fine if they still do not understand everything. </a:t>
            </a:r>
            <a:endParaRPr dirty="0"/>
          </a:p>
          <a:p>
            <a:pPr marL="457200" marR="0" lvl="0" indent="-304800" algn="l" rtl="0">
              <a:lnSpc>
                <a:spcPct val="100000"/>
              </a:lnSpc>
              <a:spcBef>
                <a:spcPts val="0"/>
              </a:spcBef>
              <a:spcAft>
                <a:spcPts val="0"/>
              </a:spcAft>
              <a:buSzPts val="1200"/>
              <a:buFont typeface="Calibri"/>
              <a:buAutoNum type="arabicPeriod"/>
            </a:pPr>
            <a:r>
              <a:rPr lang="en-US" dirty="0"/>
              <a:t>Invite volunteers to share out what words they figured out, and how. Clarify definitions as needed </a:t>
            </a:r>
            <a:r>
              <a:rPr lang="en-US" i="1" dirty="0"/>
              <a:t>(raiding</a:t>
            </a:r>
            <a:r>
              <a:rPr lang="en-US" dirty="0"/>
              <a:t>: stealing; </a:t>
            </a:r>
            <a:r>
              <a:rPr lang="en-US" i="1" dirty="0"/>
              <a:t>intruders: </a:t>
            </a:r>
            <a:r>
              <a:rPr lang="en-US" dirty="0"/>
              <a:t>people who invade someone else’s space), but note that most of the bolded words will be defined in brackets or addressed later in this lesson with the text-dependent questions in the margin of the text.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In Teacher Step 4, students might say, “I look at the words around the hard word” or “I read on to the next sentence.”</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Because of the complexity of this text, it will be important to monitor students’ understanding of the text throughout the lesson. Use this focus on vocabulary to determine the appropriate amount of modeling and guided practice for Part B of Work Time.</a:t>
            </a:r>
            <a:endParaRPr dirty="0"/>
          </a:p>
          <a:p>
            <a:pPr marL="0" lvl="0" indent="0" rtl="0">
              <a:spcBef>
                <a:spcPts val="0"/>
              </a:spcBef>
              <a:spcAft>
                <a:spcPts val="0"/>
              </a:spcAft>
              <a:buNone/>
            </a:pPr>
            <a:endParaRPr dirty="0"/>
          </a:p>
        </p:txBody>
      </p:sp>
      <p:sp>
        <p:nvSpPr>
          <p:cNvPr id="140" name="Shape 14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1410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Shape 148"/>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7-10 </a:t>
            </a:r>
            <a:r>
              <a:rPr lang="en-US" b="1" i="0" u="none" strike="noStrike" cap="none" dirty="0">
                <a:solidFill>
                  <a:schemeClr val="dk1"/>
                </a:solidFill>
              </a:rPr>
              <a:t>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a:t>
            </a:r>
            <a:r>
              <a:rPr lang="en-US" b="1" dirty="0"/>
              <a:t>Student Pairs (A-Day)</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Rereading for Gist: Excerpt 1 </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SzPts val="1200"/>
              <a:buFont typeface="Calibri"/>
              <a:buChar char="●"/>
            </a:pPr>
            <a:r>
              <a:rPr lang="en-US" dirty="0"/>
              <a:t>By rereading and annotating, students will continue to practice the strategy introduced in Lesson 6 for getting the gist of an informational text.</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Tell students that you will again read Excerpt 1 aloud, one paragraph at a time. Remind them to read along silently in their heads.  Remind them of the annotating they did with the last article they read (Lesson 6).</a:t>
            </a:r>
            <a:endParaRPr dirty="0"/>
          </a:p>
          <a:p>
            <a:pPr marL="457200" lvl="0" indent="-304800" rtl="0">
              <a:lnSpc>
                <a:spcPct val="100000"/>
              </a:lnSpc>
              <a:spcBef>
                <a:spcPts val="0"/>
              </a:spcBef>
              <a:spcAft>
                <a:spcPts val="0"/>
              </a:spcAft>
              <a:buSzPts val="1200"/>
              <a:buFont typeface="Calibri"/>
              <a:buAutoNum type="arabicPeriod"/>
            </a:pPr>
            <a:r>
              <a:rPr lang="en-US" dirty="0"/>
              <a:t>Read the first paragraph, then stop. Give students time to think, reread, talk with a partner if needed, and annotate the paragraph for the gist.</a:t>
            </a:r>
            <a:endParaRPr dirty="0"/>
          </a:p>
          <a:p>
            <a:pPr marL="457200" lvl="0" indent="-304800" rtl="0">
              <a:lnSpc>
                <a:spcPct val="100000"/>
              </a:lnSpc>
              <a:spcBef>
                <a:spcPts val="0"/>
              </a:spcBef>
              <a:spcAft>
                <a:spcPts val="0"/>
              </a:spcAft>
              <a:buSzPts val="1200"/>
              <a:buFont typeface="Calibri"/>
              <a:buAutoNum type="arabicPeriod"/>
            </a:pPr>
            <a:r>
              <a:rPr lang="en-US" dirty="0"/>
              <a:t>Focus students whole group. Cold call a student to share the gist for paragraph 1. Continue to remind students it’s fine if they don’t understand much yet; this text was written to be read by educated adults in a nationally respected newspaper. </a:t>
            </a:r>
            <a:endParaRPr dirty="0"/>
          </a:p>
          <a:p>
            <a:pPr marL="457200" lvl="0" indent="-304800" rtl="0">
              <a:spcBef>
                <a:spcPts val="0"/>
              </a:spcBef>
              <a:spcAft>
                <a:spcPts val="0"/>
              </a:spcAft>
              <a:buClr>
                <a:schemeClr val="dk1"/>
              </a:buClr>
              <a:buSzPts val="1200"/>
              <a:buFont typeface="Calibri"/>
              <a:buAutoNum type="arabicPeriod"/>
            </a:pPr>
            <a:r>
              <a:rPr lang="en-US" dirty="0"/>
              <a:t>Invite students to Think-Pair-Share about Question A (in the box alongside paragraph 1): </a:t>
            </a:r>
            <a:r>
              <a:rPr lang="en-US" i="1" dirty="0"/>
              <a:t>“What does the word ‘both’ refer to? Why does the author use the word ‘both’ four times?”</a:t>
            </a:r>
            <a:endParaRPr i="1" dirty="0"/>
          </a:p>
          <a:p>
            <a:pPr marL="457200" lvl="0" indent="-304800" rtl="0">
              <a:lnSpc>
                <a:spcPct val="100000"/>
              </a:lnSpc>
              <a:spcBef>
                <a:spcPts val="0"/>
              </a:spcBef>
              <a:spcAft>
                <a:spcPts val="0"/>
              </a:spcAft>
              <a:buSzPts val="1200"/>
              <a:buFont typeface="Calibri"/>
              <a:buAutoNum type="arabicPeriod"/>
            </a:pPr>
            <a:r>
              <a:rPr lang="en-US" dirty="0"/>
              <a:t>Repeat with question B. If students cannot define the words temporal and mystical, provide the following explanation: </a:t>
            </a:r>
            <a:r>
              <a:rPr lang="en-US" i="1" dirty="0"/>
              <a:t>“Temporal means having to do with the time we live in, with the real world. It comes from the root ‘temp,’ which means time. Like the word temporary, which means for a short period of time.” </a:t>
            </a:r>
            <a:endParaRPr i="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3, students might say something like, “The Dinka and Nuer are a lot alike.”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4, students should recognize that the word “both” signals to a reader that this part of the article is about how the two tribes are the same.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Students Who Need It:</a:t>
            </a:r>
            <a:endParaRPr dirty="0"/>
          </a:p>
          <a:p>
            <a:pPr marL="457200" lvl="0" indent="-304800" rtl="0">
              <a:spcBef>
                <a:spcPts val="0"/>
              </a:spcBef>
              <a:spcAft>
                <a:spcPts val="0"/>
              </a:spcAft>
              <a:buSzPts val="1200"/>
              <a:buFont typeface="Calibri"/>
              <a:buChar char="●"/>
            </a:pPr>
            <a:r>
              <a:rPr lang="en-US" dirty="0"/>
              <a:t>Note that this portion of the lesson contains significant scaffolding since this informational text is significantly more complex than the novel they have been reading. This additional support may or may not be necessary for your students. Monitor their ability to read for gist and answer text-dependent questions during this portion of the lesson and determine whether more or less modeling will be needed. Continue to encourage students to take a stab at getting the gist, regardless of whether they are confused or off track. This will help them realize that they can latch on to at least some meaning from even a very hard text. </a:t>
            </a:r>
            <a:endParaRPr dirty="0"/>
          </a:p>
        </p:txBody>
      </p:sp>
      <p:sp>
        <p:nvSpPr>
          <p:cNvPr id="149" name="Shape 149"/>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4957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726216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C4591A8F-6B97-4C8C-AC68-E9A96FB1C2B2}"/>
              </a:ext>
            </a:extLst>
          </p:cNvPr>
          <p:cNvPicPr>
            <a:picLocks noChangeAspect="1"/>
          </p:cNvPicPr>
          <p:nvPr userDrawn="1"/>
        </p:nvPicPr>
        <p:blipFill>
          <a:blip r:embed="rId13"/>
          <a:stretch>
            <a:fillRect/>
          </a:stretch>
        </p:blipFill>
        <p:spPr>
          <a:xfrm>
            <a:off x="10721715" y="6650037"/>
            <a:ext cx="762000" cy="142875"/>
          </a:xfrm>
          <a:prstGeom prst="rect">
            <a:avLst/>
          </a:prstGeom>
        </p:spPr>
      </p:pic>
      <p:pic>
        <p:nvPicPr>
          <p:cNvPr id="5" name="Picture 4">
            <a:extLst>
              <a:ext uri="{FF2B5EF4-FFF2-40B4-BE49-F238E27FC236}">
                <a16:creationId xmlns:a16="http://schemas.microsoft.com/office/drawing/2014/main" id="{B25B1B21-6A83-4586-B8DE-D096FE65E8EA}"/>
              </a:ext>
            </a:extLst>
          </p:cNvPr>
          <p:cNvPicPr>
            <a:picLocks noChangeAspect="1"/>
          </p:cNvPicPr>
          <p:nvPr userDrawn="1"/>
        </p:nvPicPr>
        <p:blipFill>
          <a:blip r:embed="rId14"/>
          <a:stretch>
            <a:fillRect/>
          </a:stretch>
        </p:blipFill>
        <p:spPr>
          <a:xfrm>
            <a:off x="5312342" y="5543289"/>
            <a:ext cx="1482777" cy="1235648"/>
          </a:xfrm>
          <a:prstGeom prst="rect">
            <a:avLst/>
          </a:prstGeom>
        </p:spPr>
      </p:pic>
      <p:pic>
        <p:nvPicPr>
          <p:cNvPr id="7" name="Picture 6">
            <a:extLst>
              <a:ext uri="{FF2B5EF4-FFF2-40B4-BE49-F238E27FC236}">
                <a16:creationId xmlns:a16="http://schemas.microsoft.com/office/drawing/2014/main" id="{CB0A33F6-BAE6-4F60-90E1-CCC6E8F6D9D0}"/>
              </a:ext>
            </a:extLst>
          </p:cNvPr>
          <p:cNvPicPr>
            <a:picLocks noChangeAspect="1"/>
          </p:cNvPicPr>
          <p:nvPr userDrawn="1"/>
        </p:nvPicPr>
        <p:blipFill>
          <a:blip r:embed="rId15"/>
          <a:stretch>
            <a:fillRect/>
          </a:stretch>
        </p:blipFill>
        <p:spPr>
          <a:xfrm>
            <a:off x="3747"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2.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2.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8.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50-60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connect a complex informational text from </a:t>
            </a:r>
            <a:r>
              <a:rPr lang="en-US" sz="2600" i="1" dirty="0">
                <a:latin typeface="Century Gothic"/>
                <a:ea typeface="Century Gothic"/>
                <a:cs typeface="Century Gothic"/>
                <a:sym typeface="Century Gothic"/>
              </a:rPr>
              <a:t>The Washington Post </a:t>
            </a:r>
            <a:r>
              <a:rPr lang="en-US" sz="2600" dirty="0">
                <a:latin typeface="Century Gothic"/>
                <a:ea typeface="Century Gothic"/>
                <a:cs typeface="Century Gothic"/>
                <a:sym typeface="Century Gothic"/>
              </a:rPr>
              <a:t>with </a:t>
            </a:r>
            <a:r>
              <a:rPr lang="en-US" sz="2600" i="1" dirty="0">
                <a:latin typeface="Century Gothic"/>
                <a:ea typeface="Century Gothic"/>
                <a:cs typeface="Century Gothic"/>
                <a:sym typeface="Century Gothic"/>
              </a:rPr>
              <a:t>A Long Walk to Water.</a:t>
            </a: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make connections from the text ‘Sudanese Tribes Confront Modern War’ to the novel </a:t>
            </a:r>
            <a:r>
              <a:rPr lang="en-US" sz="2600" b="1" i="1" dirty="0">
                <a:latin typeface="Century Gothic"/>
                <a:ea typeface="Century Gothic"/>
                <a:cs typeface="Century Gothic"/>
                <a:sym typeface="Century Gothic"/>
              </a:rPr>
              <a:t>A Long Walk to Water.</a:t>
            </a:r>
            <a:endParaRPr sz="2600" b="1" i="1"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annotate text to help me track important ideas in Excerpt 1 of ‘Sudanese Tribes Confront Modern War.’</a:t>
            </a:r>
            <a:endParaRPr sz="2600" b="1"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Font typeface="+mj-lt"/>
              <a:buAutoNum type="arabicPeriod"/>
            </a:pPr>
            <a:r>
              <a:rPr lang="en-US" sz="2600" b="1" dirty="0">
                <a:latin typeface="Century Gothic"/>
                <a:ea typeface="Century Gothic"/>
                <a:cs typeface="Century Gothic"/>
                <a:sym typeface="Century Gothic"/>
              </a:rPr>
              <a:t>I can use context clues to determine word meanings.</a:t>
            </a: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pic>
        <p:nvPicPr>
          <p:cNvPr id="161" name="Shape 16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2" name="Shape 16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reread Paragraph 2 for gist</a:t>
            </a:r>
            <a:endParaRPr sz="3400" i="0" u="none" strike="noStrike" cap="none" dirty="0">
              <a:solidFill>
                <a:schemeClr val="dk1"/>
              </a:solidFill>
              <a:latin typeface="Century Gothic"/>
              <a:ea typeface="Century Gothic"/>
              <a:cs typeface="Century Gothic"/>
              <a:sym typeface="Century Gothic"/>
            </a:endParaRPr>
          </a:p>
        </p:txBody>
      </p:sp>
      <p:sp>
        <p:nvSpPr>
          <p:cNvPr id="163" name="Shape 163"/>
          <p:cNvSpPr txBox="1">
            <a:spLocks noGrp="1"/>
          </p:cNvSpPr>
          <p:nvPr>
            <p:ph type="body" idx="1"/>
          </p:nvPr>
        </p:nvSpPr>
        <p:spPr>
          <a:xfrm>
            <a:off x="693225" y="3808428"/>
            <a:ext cx="11195100" cy="2490900"/>
          </a:xfrm>
          <a:prstGeom prst="rect">
            <a:avLst/>
          </a:prstGeom>
          <a:noFill/>
          <a:ln>
            <a:noFill/>
          </a:ln>
        </p:spPr>
        <p:txBody>
          <a:bodyPr spcFirstLastPara="1" wrap="square" lIns="91425" tIns="45700" rIns="91425" bIns="45700" anchor="t" anchorCtr="0">
            <a:noAutofit/>
          </a:bodyPr>
          <a:lstStyle/>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Read in your heads as your teacher reads Paragraph 2 aloud. Then think, reread, and annotate the paragraph for “gist” just like you did for Paragraph 1.</a:t>
            </a:r>
          </a:p>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When your teacher prompts, Think-Pair-Share about Question C: “In your own words, what does the last sentence of Paragraph 2 mean?”</a:t>
            </a:r>
            <a:endParaRPr sz="2600" dirty="0">
              <a:latin typeface="Century Gothic"/>
              <a:ea typeface="Century Gothic"/>
              <a:cs typeface="Century Gothic"/>
              <a:sym typeface="Century Gothic"/>
            </a:endParaRPr>
          </a:p>
        </p:txBody>
      </p:sp>
      <p:pic>
        <p:nvPicPr>
          <p:cNvPr id="164" name="Shape 164"/>
          <p:cNvPicPr preferRelativeResize="0"/>
          <p:nvPr/>
        </p:nvPicPr>
        <p:blipFill>
          <a:blip r:embed="rId4">
            <a:alphaModFix/>
          </a:blip>
          <a:stretch>
            <a:fillRect/>
          </a:stretch>
        </p:blipFill>
        <p:spPr>
          <a:xfrm>
            <a:off x="777961" y="1443891"/>
            <a:ext cx="6926776" cy="2262800"/>
          </a:xfrm>
          <a:prstGeom prst="rect">
            <a:avLst/>
          </a:prstGeom>
          <a:noFill/>
          <a:ln>
            <a:noFill/>
          </a:ln>
        </p:spPr>
      </p:pic>
      <p:sp>
        <p:nvSpPr>
          <p:cNvPr id="165" name="Shape 165"/>
          <p:cNvSpPr txBox="1"/>
          <p:nvPr/>
        </p:nvSpPr>
        <p:spPr>
          <a:xfrm>
            <a:off x="5239109" y="2127038"/>
            <a:ext cx="2307900" cy="885900"/>
          </a:xfrm>
          <a:prstGeom prst="rect">
            <a:avLst/>
          </a:prstGeom>
          <a:solidFill>
            <a:schemeClr val="lt1"/>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8" name="Picture 2" descr="A close up of a logo&#10;&#10;Description generated with very high confidence">
            <a:extLst>
              <a:ext uri="{FF2B5EF4-FFF2-40B4-BE49-F238E27FC236}">
                <a16:creationId xmlns:a16="http://schemas.microsoft.com/office/drawing/2014/main" id="{8FE5D8AF-A25F-4A45-89CA-9FBB604E63E6}"/>
              </a:ext>
            </a:extLst>
          </p:cNvPr>
          <p:cNvPicPr>
            <a:picLocks noChangeAspect="1"/>
          </p:cNvPicPr>
          <p:nvPr/>
        </p:nvPicPr>
        <p:blipFill>
          <a:blip r:embed="rId5"/>
          <a:stretch>
            <a:fillRect/>
          </a:stretch>
        </p:blipFill>
        <p:spPr>
          <a:xfrm>
            <a:off x="11128378" y="5975289"/>
            <a:ext cx="759947" cy="759947"/>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pic>
        <p:nvPicPr>
          <p:cNvPr id="171" name="Shape 17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2" name="Shape 17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Paragraph 3 for gist</a:t>
            </a:r>
            <a:endParaRPr sz="3400" i="0" u="none" strike="noStrike" cap="none" dirty="0">
              <a:solidFill>
                <a:schemeClr val="dk1"/>
              </a:solidFill>
              <a:latin typeface="Century Gothic"/>
              <a:ea typeface="Century Gothic"/>
              <a:cs typeface="Century Gothic"/>
              <a:sym typeface="Century Gothic"/>
            </a:endParaRPr>
          </a:p>
        </p:txBody>
      </p:sp>
      <p:sp>
        <p:nvSpPr>
          <p:cNvPr id="173" name="Shape 173"/>
          <p:cNvSpPr txBox="1">
            <a:spLocks noGrp="1"/>
          </p:cNvSpPr>
          <p:nvPr>
            <p:ph type="body" idx="1"/>
          </p:nvPr>
        </p:nvSpPr>
        <p:spPr>
          <a:xfrm>
            <a:off x="693225" y="1857437"/>
            <a:ext cx="6395700" cy="4557650"/>
          </a:xfrm>
          <a:prstGeom prst="rect">
            <a:avLst/>
          </a:prstGeom>
          <a:noFill/>
          <a:ln>
            <a:noFill/>
          </a:ln>
        </p:spPr>
        <p:txBody>
          <a:bodyPr spcFirstLastPara="1" wrap="square" lIns="91425" tIns="45700" rIns="91425" bIns="45700" anchor="t" anchorCtr="0">
            <a:noAutofit/>
          </a:bodyPr>
          <a:lstStyle/>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Read in your heads as your teacher reads Paragraph 3 aloud. Then think, reread, and annotate the paragraph for “gist” just like you did in the previous slide.</a:t>
            </a:r>
          </a:p>
          <a:p>
            <a:pPr marL="63500" lvl="0" indent="0" rtl="0">
              <a:lnSpc>
                <a:spcPct val="100000"/>
              </a:lnSpc>
              <a:spcBef>
                <a:spcPts val="0"/>
              </a:spcBef>
              <a:spcAft>
                <a:spcPts val="0"/>
              </a:spcAft>
              <a:buSzPts val="2600"/>
              <a:buNone/>
            </a:pPr>
            <a:endParaRPr lang="en-US" sz="2600" dirty="0">
              <a:latin typeface="Century Gothic"/>
              <a:ea typeface="Century Gothic"/>
              <a:cs typeface="Century Gothic"/>
              <a:sym typeface="Century Gothic"/>
            </a:endParaRPr>
          </a:p>
          <a:p>
            <a:pPr marL="577850" lvl="0" indent="-514350" rtl="0">
              <a:lnSpc>
                <a:spcPct val="100000"/>
              </a:lnSpc>
              <a:spcBef>
                <a:spcPts val="0"/>
              </a:spcBef>
              <a:spcAft>
                <a:spcPts val="0"/>
              </a:spcAft>
              <a:buSzPts val="2600"/>
              <a:buFont typeface="+mj-lt"/>
              <a:buAutoNum type="arabicPeriod" startAt="2"/>
            </a:pPr>
            <a:r>
              <a:rPr lang="en-US" sz="2600" dirty="0">
                <a:latin typeface="Century Gothic"/>
                <a:ea typeface="Century Gothic"/>
                <a:cs typeface="Century Gothic"/>
                <a:sym typeface="Century Gothic"/>
              </a:rPr>
              <a:t>When your teacher prompts, Think-Pair-Share about Question D: “In Paragraph 3, what does the word ‘phase’ mean? When did things begin to change?” </a:t>
            </a:r>
            <a:endParaRPr sz="2600" dirty="0">
              <a:latin typeface="Century Gothic"/>
              <a:ea typeface="Century Gothic"/>
              <a:cs typeface="Century Gothic"/>
              <a:sym typeface="Century Gothic"/>
            </a:endParaRPr>
          </a:p>
        </p:txBody>
      </p:sp>
      <p:pic>
        <p:nvPicPr>
          <p:cNvPr id="174" name="Shape 174"/>
          <p:cNvPicPr preferRelativeResize="0"/>
          <p:nvPr/>
        </p:nvPicPr>
        <p:blipFill>
          <a:blip r:embed="rId4">
            <a:alphaModFix/>
          </a:blip>
          <a:stretch>
            <a:fillRect/>
          </a:stretch>
        </p:blipFill>
        <p:spPr>
          <a:xfrm>
            <a:off x="7088925" y="2240904"/>
            <a:ext cx="4533900" cy="3152775"/>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8FE5D8AF-A25F-4A45-89CA-9FBB604E63E6}"/>
              </a:ext>
            </a:extLst>
          </p:cNvPr>
          <p:cNvPicPr>
            <a:picLocks noChangeAspect="1"/>
          </p:cNvPicPr>
          <p:nvPr/>
        </p:nvPicPr>
        <p:blipFill>
          <a:blip r:embed="rId5"/>
          <a:stretch>
            <a:fillRect/>
          </a:stretch>
        </p:blipFill>
        <p:spPr>
          <a:xfrm>
            <a:off x="11128378" y="5975289"/>
            <a:ext cx="759947" cy="759947"/>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Shape 18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1" name="Shape 18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the gist of Excerpt 1</a:t>
            </a:r>
            <a:endParaRPr sz="3400" i="0" u="none" strike="noStrike" cap="none" dirty="0">
              <a:solidFill>
                <a:schemeClr val="dk1"/>
              </a:solidFill>
              <a:latin typeface="Century Gothic"/>
              <a:ea typeface="Century Gothic"/>
              <a:cs typeface="Century Gothic"/>
              <a:sym typeface="Century Gothic"/>
            </a:endParaRPr>
          </a:p>
        </p:txBody>
      </p:sp>
      <p:sp>
        <p:nvSpPr>
          <p:cNvPr id="182" name="Shape 182"/>
          <p:cNvSpPr txBox="1">
            <a:spLocks noGrp="1"/>
          </p:cNvSpPr>
          <p:nvPr>
            <p:ph type="body" idx="1"/>
          </p:nvPr>
        </p:nvSpPr>
        <p:spPr>
          <a:xfrm>
            <a:off x="693225" y="2365800"/>
            <a:ext cx="6395700" cy="33771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600" dirty="0">
                <a:latin typeface="Century Gothic"/>
                <a:ea typeface="Century Gothic"/>
                <a:cs typeface="Century Gothic"/>
                <a:sym typeface="Century Gothic"/>
              </a:rPr>
              <a:t>Now, please turn to your partner and Think-Pair-Share about your current understanding of Excerpt 1. </a:t>
            </a: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600" dirty="0">
                <a:latin typeface="Century Gothic"/>
                <a:ea typeface="Century Gothic"/>
                <a:cs typeface="Century Gothic"/>
                <a:sym typeface="Century Gothic"/>
              </a:rPr>
              <a:t>Jot down your answer for this question: “What is Excerpt 1 mostly about?” </a:t>
            </a:r>
            <a:endParaRPr sz="2600" dirty="0">
              <a:latin typeface="Century Gothic"/>
              <a:ea typeface="Century Gothic"/>
              <a:cs typeface="Century Gothic"/>
              <a:sym typeface="Century Gothic"/>
            </a:endParaRPr>
          </a:p>
        </p:txBody>
      </p:sp>
      <p:pic>
        <p:nvPicPr>
          <p:cNvPr id="183" name="Shape 183"/>
          <p:cNvPicPr preferRelativeResize="0"/>
          <p:nvPr/>
        </p:nvPicPr>
        <p:blipFill>
          <a:blip r:embed="rId4">
            <a:alphaModFix/>
          </a:blip>
          <a:stretch>
            <a:fillRect/>
          </a:stretch>
        </p:blipFill>
        <p:spPr>
          <a:xfrm>
            <a:off x="7088925" y="2240904"/>
            <a:ext cx="4533900" cy="3152775"/>
          </a:xfrm>
          <a:prstGeom prst="rect">
            <a:avLst/>
          </a:prstGeom>
          <a:noFill/>
          <a:ln>
            <a:noFill/>
          </a:ln>
        </p:spPr>
      </p:pic>
      <p:sp>
        <p:nvSpPr>
          <p:cNvPr id="184" name="Shape 184"/>
          <p:cNvSpPr txBox="1"/>
          <p:nvPr/>
        </p:nvSpPr>
        <p:spPr>
          <a:xfrm>
            <a:off x="7460025" y="5393675"/>
            <a:ext cx="4162800" cy="6543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endParaRPr sz="1800" b="1">
              <a:latin typeface="Century Gothic"/>
              <a:ea typeface="Century Gothic"/>
              <a:cs typeface="Century Gothic"/>
              <a:sym typeface="Century Gothic"/>
            </a:endParaRPr>
          </a:p>
        </p:txBody>
      </p:sp>
      <p:pic>
        <p:nvPicPr>
          <p:cNvPr id="8" name="Picture 2" descr="A close up of a logo&#10;&#10;Description generated with very high confidence">
            <a:extLst>
              <a:ext uri="{FF2B5EF4-FFF2-40B4-BE49-F238E27FC236}">
                <a16:creationId xmlns:a16="http://schemas.microsoft.com/office/drawing/2014/main" id="{8FE5D8AF-A25F-4A45-89CA-9FBB604E63E6}"/>
              </a:ext>
            </a:extLst>
          </p:cNvPr>
          <p:cNvPicPr>
            <a:picLocks noChangeAspect="1"/>
          </p:cNvPicPr>
          <p:nvPr/>
        </p:nvPicPr>
        <p:blipFill>
          <a:blip r:embed="rId5"/>
          <a:stretch>
            <a:fillRect/>
          </a:stretch>
        </p:blipFill>
        <p:spPr>
          <a:xfrm>
            <a:off x="11128378" y="5975289"/>
            <a:ext cx="759947" cy="759947"/>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Shape 19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1" name="Shape 19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prepare to do our homework</a:t>
            </a:r>
            <a:endParaRPr sz="3400" i="0" u="none" strike="noStrike" cap="none" dirty="0">
              <a:solidFill>
                <a:schemeClr val="dk1"/>
              </a:solidFill>
              <a:latin typeface="Century Gothic"/>
              <a:ea typeface="Century Gothic"/>
              <a:cs typeface="Century Gothic"/>
              <a:sym typeface="Century Gothic"/>
            </a:endParaRPr>
          </a:p>
        </p:txBody>
      </p:sp>
      <p:sp>
        <p:nvSpPr>
          <p:cNvPr id="192" name="Shape 192"/>
          <p:cNvSpPr txBox="1"/>
          <p:nvPr/>
        </p:nvSpPr>
        <p:spPr>
          <a:xfrm>
            <a:off x="811450" y="1518175"/>
            <a:ext cx="11076900" cy="4816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Your teacher will give you a graphic organizer. Please silently review the directions on the first page.</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The first column, titled “Detail/Evidence,” is where you will gather quotes from the text. </a:t>
            </a:r>
            <a:endParaRPr sz="240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The third column, titled “Inference/Reasoning,” is where you will write your thinking. Remember not to put any mark in the right-hand column of the graphic organizer; you’ll use this column later.</a:t>
            </a:r>
            <a:endParaRPr sz="240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Look at the third column. It is asking you to </a:t>
            </a:r>
            <a:r>
              <a:rPr lang="en-US" sz="2400" i="1">
                <a:latin typeface="Century Gothic"/>
                <a:ea typeface="Century Gothic"/>
                <a:cs typeface="Century Gothic"/>
                <a:sym typeface="Century Gothic"/>
              </a:rPr>
              <a:t>explain </a:t>
            </a:r>
            <a:r>
              <a:rPr lang="en-US" sz="2400">
                <a:latin typeface="Century Gothic"/>
                <a:ea typeface="Century Gothic"/>
                <a:cs typeface="Century Gothic"/>
                <a:sym typeface="Century Gothic"/>
              </a:rPr>
              <a:t>what each quote means.</a:t>
            </a:r>
            <a:endParaRPr sz="2400">
              <a:latin typeface="Century Gothic"/>
              <a:ea typeface="Century Gothic"/>
              <a:cs typeface="Century Gothic"/>
              <a:sym typeface="Century Gothic"/>
            </a:endParaRPr>
          </a:p>
          <a:p>
            <a:pPr marL="457200" lvl="0" indent="-381000">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Read in your heads as your teacher reads aloud the example in the first row.</a:t>
            </a:r>
            <a:endParaRPr sz="2400">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Shape 19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99" name="Shape 19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00" name="Shape 200"/>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600">
                <a:solidFill>
                  <a:schemeClr val="dk1"/>
                </a:solidFill>
                <a:latin typeface="Century Gothic"/>
                <a:ea typeface="Century Gothic"/>
                <a:cs typeface="Century Gothic"/>
                <a:sym typeface="Century Gothic"/>
              </a:rPr>
              <a:t>Reread Excerpt 1 of “Sudanese Tribes Confront Modern War” for a third time and complete the Gathering Evidence graphic organizer for Excerpt 1 only.</a:t>
            </a:r>
            <a:endParaRPr sz="260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060704"/>
            <a:ext cx="10515600" cy="1426463"/>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017520"/>
            <a:ext cx="10515600" cy="1426463"/>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55E4EF87-1684-4735-8F6E-9F33BEEDB721}"/>
              </a:ext>
            </a:extLst>
          </p:cNvPr>
          <p:cNvPicPr>
            <a:picLocks noChangeAspect="1"/>
          </p:cNvPicPr>
          <p:nvPr/>
        </p:nvPicPr>
        <p:blipFill>
          <a:blip r:embed="rId3"/>
          <a:stretch>
            <a:fillRect/>
          </a:stretch>
        </p:blipFill>
        <p:spPr>
          <a:xfrm>
            <a:off x="4809744" y="331917"/>
            <a:ext cx="2157984" cy="991800"/>
          </a:xfrm>
          <a:prstGeom prst="rect">
            <a:avLst/>
          </a:prstGeom>
        </p:spPr>
      </p:pic>
    </p:spTree>
    <p:extLst>
      <p:ext uri="{BB962C8B-B14F-4D97-AF65-F5344CB8AC3E}">
        <p14:creationId xmlns:p14="http://schemas.microsoft.com/office/powerpoint/2010/main" val="6861398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7728807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56929952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BE639FAA-7DBF-4031-B005-7E1EC7B96579}"/>
              </a:ext>
            </a:extLst>
          </p:cNvPr>
          <p:cNvPicPr>
            <a:picLocks noChangeAspect="1"/>
          </p:cNvPicPr>
          <p:nvPr/>
        </p:nvPicPr>
        <p:blipFill>
          <a:blip r:embed="rId3"/>
          <a:stretch>
            <a:fillRect/>
          </a:stretch>
        </p:blipFill>
        <p:spPr>
          <a:xfrm>
            <a:off x="11098168" y="5951620"/>
            <a:ext cx="761677" cy="742893"/>
          </a:xfrm>
          <a:prstGeom prst="rect">
            <a:avLst/>
          </a:prstGeom>
        </p:spPr>
      </p:pic>
    </p:spTree>
    <p:extLst>
      <p:ext uri="{BB962C8B-B14F-4D97-AF65-F5344CB8AC3E}">
        <p14:creationId xmlns:p14="http://schemas.microsoft.com/office/powerpoint/2010/main" val="404701947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69234618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Things Close Readers Do Anchor Chart (begun in Lesson 2)</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“Sudanese Tribes Confront Modern War” (excerpts only; one per student)</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Gathering Evidence graphic organizer for Excerpt 1 (focus on perspectives) (one per student and one to display)</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Document camera, if you have one</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i="1" dirty="0">
                <a:latin typeface="Century Gothic"/>
                <a:ea typeface="Century Gothic"/>
                <a:cs typeface="Century Gothic"/>
                <a:sym typeface="Century Gothic"/>
              </a:rPr>
              <a:t>A Long Walk to Water </a:t>
            </a:r>
            <a:r>
              <a:rPr lang="en-US" sz="2000" dirty="0">
                <a:latin typeface="Century Gothic"/>
                <a:ea typeface="Century Gothic"/>
                <a:cs typeface="Century Gothic"/>
                <a:sym typeface="Century Gothic"/>
              </a:rPr>
              <a:t>(book; one per student)</a:t>
            </a:r>
            <a:endParaRPr sz="20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Students will be returning to their A-Day pairs today.</a:t>
            </a:r>
            <a:endParaRPr sz="20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10</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1777326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650857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10</a:t>
            </a:r>
            <a:endParaRPr sz="5600" b="1"/>
          </a:p>
        </p:txBody>
      </p:sp>
      <p:pic>
        <p:nvPicPr>
          <p:cNvPr id="3" name="Picture 2">
            <a:extLst>
              <a:ext uri="{FF2B5EF4-FFF2-40B4-BE49-F238E27FC236}">
                <a16:creationId xmlns:a16="http://schemas.microsoft.com/office/drawing/2014/main" id="{8C92E20E-232A-425D-9AB8-9BAD7B42CF28}"/>
              </a:ext>
            </a:extLst>
          </p:cNvPr>
          <p:cNvPicPr>
            <a:picLocks noChangeAspect="1"/>
          </p:cNvPicPr>
          <p:nvPr/>
        </p:nvPicPr>
        <p:blipFill>
          <a:blip r:embed="rId3"/>
          <a:stretch>
            <a:fillRect/>
          </a:stretch>
        </p:blipFill>
        <p:spPr>
          <a:xfrm>
            <a:off x="4904298" y="294486"/>
            <a:ext cx="2383403" cy="109540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r>
              <a:rPr lang="en-US" sz="4200" i="0" u="none" strike="noStrike" cap="none" dirty="0">
                <a:solidFill>
                  <a:schemeClr val="dk1"/>
                </a:solidFill>
                <a:latin typeface="Century Gothic"/>
                <a:ea typeface="Century Gothic"/>
                <a:cs typeface="Century Gothic"/>
                <a:sym typeface="Century Gothic"/>
              </a:rPr>
              <a:t>!</a:t>
            </a:r>
            <a:endParaRPr sz="4200"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have practiced connecting informational text to the novel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Today you will continue that work with your partners, reading a more complex piece of informational text.</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Excerpt 1 from a </a:t>
            </a:r>
            <a:r>
              <a:rPr lang="en-US" i="1" dirty="0">
                <a:latin typeface="Century Gothic"/>
                <a:ea typeface="Century Gothic"/>
                <a:cs typeface="Century Gothic"/>
                <a:sym typeface="Century Gothic"/>
              </a:rPr>
              <a:t>Washington Post </a:t>
            </a:r>
            <a:r>
              <a:rPr lang="en-US" dirty="0">
                <a:latin typeface="Century Gothic"/>
                <a:ea typeface="Century Gothic"/>
                <a:cs typeface="Century Gothic"/>
                <a:sym typeface="Century Gothic"/>
              </a:rPr>
              <a:t>article titled, “Sudanese Tribes Confront Modern War.”</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Discuss how the article relates to </a:t>
            </a:r>
            <a:r>
              <a:rPr lang="en-US" i="1" dirty="0">
                <a:latin typeface="Century Gothic"/>
                <a:ea typeface="Century Gothic"/>
                <a:cs typeface="Century Gothic"/>
                <a:sym typeface="Century Gothic"/>
              </a:rPr>
              <a:t>A Long Walk to Water.</a:t>
            </a: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514350" lvl="0" indent="-514350">
              <a:buFont typeface="+mj-lt"/>
              <a:buAutoNum type="arabicPeriod"/>
            </a:pPr>
            <a:r>
              <a:rPr lang="en-US" sz="3000" b="1" dirty="0">
                <a:latin typeface="Century Gothic"/>
                <a:ea typeface="Century Gothic"/>
                <a:cs typeface="Century Gothic"/>
                <a:sym typeface="Century Gothic"/>
              </a:rPr>
              <a:t>I can make connections from the text ‘Sudanese Tribes Confront Modern War’ to the novel </a:t>
            </a:r>
            <a:r>
              <a:rPr lang="en-US" sz="3000" b="1" i="1" dirty="0">
                <a:latin typeface="Century Gothic"/>
                <a:ea typeface="Century Gothic"/>
                <a:cs typeface="Century Gothic"/>
                <a:sym typeface="Century Gothic"/>
              </a:rPr>
              <a:t>A Long Walk to Water.</a:t>
            </a:r>
          </a:p>
          <a:p>
            <a:pPr marL="514350" lvl="0" indent="-514350">
              <a:buFont typeface="+mj-lt"/>
              <a:buAutoNum type="arabicPeriod"/>
            </a:pPr>
            <a:r>
              <a:rPr lang="en-US" sz="3000" b="1" dirty="0">
                <a:latin typeface="Century Gothic"/>
                <a:ea typeface="Century Gothic"/>
                <a:cs typeface="Century Gothic"/>
                <a:sym typeface="Century Gothic"/>
              </a:rPr>
              <a:t>I can annotate text to help me track important ideas in Excerpt 1 of ‘Sudanese Tribes Confront Modern War.’</a:t>
            </a:r>
          </a:p>
          <a:p>
            <a:pPr marL="514350" lvl="0" indent="-514350">
              <a:buFont typeface="+mj-lt"/>
              <a:buAutoNum type="arabicPeriod"/>
            </a:pPr>
            <a:r>
              <a:rPr lang="en-US" sz="3000" b="1" dirty="0">
                <a:latin typeface="Century Gothic"/>
                <a:ea typeface="Century Gothic"/>
                <a:cs typeface="Century Gothic"/>
                <a:sym typeface="Century Gothic"/>
              </a:rPr>
              <a:t>I can use context clues to determine word meanings.</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21F4D902-3850-4D23-95BF-0746F4F85D36}"/>
              </a:ext>
            </a:extLst>
          </p:cNvPr>
          <p:cNvPicPr>
            <a:picLocks noChangeAspect="1"/>
          </p:cNvPicPr>
          <p:nvPr/>
        </p:nvPicPr>
        <p:blipFill>
          <a:blip r:embed="rId4"/>
          <a:stretch>
            <a:fillRect/>
          </a:stretch>
        </p:blipFill>
        <p:spPr>
          <a:xfrm>
            <a:off x="10968909" y="5903894"/>
            <a:ext cx="919416" cy="725456"/>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prepare to read Informational Text</a:t>
            </a:r>
            <a:endParaRPr sz="340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59907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200" i="1">
                <a:latin typeface="Century Gothic"/>
                <a:ea typeface="Century Gothic"/>
                <a:cs typeface="Century Gothic"/>
                <a:sym typeface="Century Gothic"/>
              </a:rPr>
              <a:t>A Long Walk to Water </a:t>
            </a:r>
            <a:r>
              <a:rPr lang="en-US" sz="2200">
                <a:latin typeface="Century Gothic"/>
                <a:ea typeface="Century Gothic"/>
                <a:cs typeface="Century Gothic"/>
                <a:sym typeface="Century Gothic"/>
              </a:rPr>
              <a:t>is based on a true story. During the next few lessons, we’ll learn more about that true story.</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200">
                <a:latin typeface="Century Gothic"/>
                <a:ea typeface="Century Gothic"/>
                <a:cs typeface="Century Gothic"/>
                <a:sym typeface="Century Gothic"/>
              </a:rPr>
              <a:t>In Chapters 1-5, you’ve learned about Southern Sudan during two different time periods: the 1980s and 2008. Over the next few days, we will build background knowledge about that time and place.</a:t>
            </a:r>
            <a:endParaRPr sz="22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200">
                <a:latin typeface="Century Gothic"/>
                <a:ea typeface="Century Gothic"/>
                <a:cs typeface="Century Gothic"/>
                <a:sym typeface="Century Gothic"/>
              </a:rPr>
              <a:t>Remember our Guiding Question:</a:t>
            </a:r>
            <a:r>
              <a:rPr lang="en-US" sz="2400" b="1">
                <a:latin typeface="Century Gothic"/>
                <a:ea typeface="Century Gothic"/>
                <a:cs typeface="Century Gothic"/>
                <a:sym typeface="Century Gothic"/>
              </a:rPr>
              <a:t> “How do culture, time, and place influence the development of identity?”</a:t>
            </a:r>
            <a:endParaRPr sz="2400" b="1">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27" name="Shape 127"/>
          <p:cNvPicPr preferRelativeResize="0"/>
          <p:nvPr/>
        </p:nvPicPr>
        <p:blipFill>
          <a:blip r:embed="rId4">
            <a:alphaModFix/>
          </a:blip>
          <a:stretch>
            <a:fillRect/>
          </a:stretch>
        </p:blipFill>
        <p:spPr>
          <a:xfrm>
            <a:off x="6683925" y="3486016"/>
            <a:ext cx="5203276" cy="2585677"/>
          </a:xfrm>
          <a:prstGeom prst="rect">
            <a:avLst/>
          </a:prstGeom>
          <a:noFill/>
          <a:ln>
            <a:noFill/>
          </a:ln>
        </p:spPr>
      </p:pic>
      <p:sp>
        <p:nvSpPr>
          <p:cNvPr id="128" name="Shape 128"/>
          <p:cNvSpPr txBox="1"/>
          <p:nvPr/>
        </p:nvSpPr>
        <p:spPr>
          <a:xfrm>
            <a:off x="7728850" y="2264225"/>
            <a:ext cx="3962400" cy="885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000">
                <a:latin typeface="Century Gothic"/>
                <a:ea typeface="Century Gothic"/>
                <a:cs typeface="Century Gothic"/>
                <a:sym typeface="Century Gothic"/>
              </a:rPr>
              <a:t>Let’s remind ourselves about Things Close Readers Do...</a:t>
            </a:r>
            <a:endParaRPr sz="20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Nya and </a:t>
            </a:r>
            <a:r>
              <a:rPr lang="en-US" sz="3400" dirty="0" err="1">
                <a:latin typeface="Century Gothic"/>
                <a:ea typeface="Century Gothic"/>
                <a:cs typeface="Century Gothic"/>
                <a:sym typeface="Century Gothic"/>
              </a:rPr>
              <a:t>Salva’s</a:t>
            </a:r>
            <a:r>
              <a:rPr lang="en-US" sz="3400" dirty="0">
                <a:latin typeface="Century Gothic"/>
                <a:ea typeface="Century Gothic"/>
                <a:cs typeface="Century Gothic"/>
                <a:sym typeface="Century Gothic"/>
              </a:rPr>
              <a:t> fears in Chapter 1</a:t>
            </a:r>
            <a:endParaRPr sz="3400" i="0" u="none" strike="noStrike" cap="none" dirty="0">
              <a:solidFill>
                <a:schemeClr val="dk1"/>
              </a:solidFill>
              <a:latin typeface="Century Gothic"/>
              <a:ea typeface="Century Gothic"/>
              <a:cs typeface="Century Gothic"/>
              <a:sym typeface="Century Gothic"/>
            </a:endParaRPr>
          </a:p>
        </p:txBody>
      </p:sp>
      <p:sp>
        <p:nvSpPr>
          <p:cNvPr id="135" name="Shape 135"/>
          <p:cNvSpPr txBox="1">
            <a:spLocks noGrp="1"/>
          </p:cNvSpPr>
          <p:nvPr>
            <p:ph type="body" idx="1"/>
          </p:nvPr>
        </p:nvSpPr>
        <p:spPr>
          <a:xfrm>
            <a:off x="693225" y="1597150"/>
            <a:ext cx="112833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i="1">
                <a:latin typeface="Century Gothic"/>
                <a:ea typeface="Century Gothic"/>
                <a:cs typeface="Century Gothic"/>
                <a:sym typeface="Century Gothic"/>
              </a:rPr>
              <a:t>Please remember to practice our “Partner Talk Expectations” with your A-Day Partner.</a:t>
            </a:r>
            <a:endParaRPr sz="2400"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a:latin typeface="Century Gothic"/>
                <a:ea typeface="Century Gothic"/>
                <a:cs typeface="Century Gothic"/>
                <a:sym typeface="Century Gothic"/>
              </a:rPr>
              <a:t>Turn to page 33 (the start of Chapter 6) in </a:t>
            </a:r>
            <a:r>
              <a:rPr lang="en-US" sz="2400" i="1">
                <a:latin typeface="Century Gothic"/>
                <a:ea typeface="Century Gothic"/>
                <a:cs typeface="Century Gothic"/>
                <a:sym typeface="Century Gothic"/>
              </a:rPr>
              <a:t>A Long Walk to Water. </a:t>
            </a:r>
            <a:r>
              <a:rPr lang="en-US" sz="2400">
                <a:latin typeface="Century Gothic"/>
                <a:ea typeface="Century Gothic"/>
                <a:cs typeface="Century Gothic"/>
                <a:sym typeface="Century Gothic"/>
              </a:rPr>
              <a:t>Read in your heads as your teacher reads Nya’s story aloud.</a:t>
            </a: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a:latin typeface="Century Gothic"/>
                <a:ea typeface="Century Gothic"/>
                <a:cs typeface="Century Gothic"/>
                <a:sym typeface="Century Gothic"/>
              </a:rPr>
              <a:t>Please Turn and Talk with your A-Day Partner: “Why is Nya scared of the Dinka? And why is Salva scared of the Nuer?”</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For the next three days, we will read some challenging information text that helps us understand Nya and Salva’s </a:t>
            </a:r>
            <a:r>
              <a:rPr lang="en-US" sz="2400" i="1">
                <a:latin typeface="Century Gothic"/>
                <a:ea typeface="Century Gothic"/>
                <a:cs typeface="Century Gothic"/>
                <a:sym typeface="Century Gothic"/>
              </a:rPr>
              <a:t>points of view. </a:t>
            </a:r>
            <a:r>
              <a:rPr lang="en-US" sz="2400">
                <a:latin typeface="Century Gothic"/>
                <a:ea typeface="Century Gothic"/>
                <a:cs typeface="Century Gothic"/>
                <a:sym typeface="Century Gothic"/>
              </a:rPr>
              <a:t>Point of view is a perspective, how one sees something depending on one’s experience.</a:t>
            </a:r>
            <a:endParaRPr sz="2400">
              <a:latin typeface="Century Gothic"/>
              <a:ea typeface="Century Gothic"/>
              <a:cs typeface="Century Gothic"/>
              <a:sym typeface="Century Gothic"/>
            </a:endParaRPr>
          </a:p>
        </p:txBody>
      </p:sp>
      <p:pic>
        <p:nvPicPr>
          <p:cNvPr id="136" name="Shape 13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9FAC4524-2842-4E8B-AA87-1F56A69E2377}"/>
              </a:ext>
            </a:extLst>
          </p:cNvPr>
          <p:cNvPicPr>
            <a:picLocks noChangeAspect="1"/>
          </p:cNvPicPr>
          <p:nvPr/>
        </p:nvPicPr>
        <p:blipFill>
          <a:blip r:embed="rId4"/>
          <a:stretch>
            <a:fillRect/>
          </a:stretch>
        </p:blipFill>
        <p:spPr>
          <a:xfrm>
            <a:off x="11140207" y="6053466"/>
            <a:ext cx="748183" cy="73895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Shape 14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Shape 143"/>
          <p:cNvSpPr txBox="1">
            <a:spLocks noGrp="1"/>
          </p:cNvSpPr>
          <p:nvPr>
            <p:ph type="title"/>
          </p:nvPr>
        </p:nvSpPr>
        <p:spPr>
          <a:xfrm>
            <a:off x="381726" y="400877"/>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start reading our </a:t>
            </a:r>
            <a:r>
              <a:rPr lang="en-US" sz="3400" i="1" dirty="0">
                <a:latin typeface="Century Gothic"/>
                <a:ea typeface="Century Gothic"/>
                <a:cs typeface="Century Gothic"/>
                <a:sym typeface="Century Gothic"/>
              </a:rPr>
              <a:t>Washington Post </a:t>
            </a:r>
            <a:r>
              <a:rPr lang="en-US" sz="3400" dirty="0">
                <a:latin typeface="Century Gothic"/>
                <a:ea typeface="Century Gothic"/>
                <a:cs typeface="Century Gothic"/>
                <a:sym typeface="Century Gothic"/>
              </a:rPr>
              <a:t>article</a:t>
            </a:r>
            <a:endParaRPr sz="3400" u="none" strike="noStrike" cap="none" dirty="0">
              <a:solidFill>
                <a:schemeClr val="dk1"/>
              </a:solidFill>
              <a:latin typeface="Century Gothic"/>
              <a:ea typeface="Century Gothic"/>
              <a:cs typeface="Century Gothic"/>
              <a:sym typeface="Century Gothic"/>
            </a:endParaRPr>
          </a:p>
        </p:txBody>
      </p:sp>
      <p:sp>
        <p:nvSpPr>
          <p:cNvPr id="144" name="Shape 144"/>
          <p:cNvSpPr txBox="1">
            <a:spLocks noGrp="1"/>
          </p:cNvSpPr>
          <p:nvPr>
            <p:ph type="body" idx="1"/>
          </p:nvPr>
        </p:nvSpPr>
        <p:spPr>
          <a:xfrm>
            <a:off x="381726" y="1430231"/>
            <a:ext cx="6121200" cy="50322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latin typeface="Century Gothic"/>
                <a:ea typeface="Century Gothic"/>
                <a:cs typeface="Century Gothic"/>
                <a:sym typeface="Century Gothic"/>
              </a:rPr>
              <a:t>Please skim Excerpt 1 of the article and look at the words in bold: </a:t>
            </a:r>
            <a:r>
              <a:rPr lang="en-US" b="1" dirty="0">
                <a:latin typeface="Century Gothic"/>
                <a:ea typeface="Century Gothic"/>
                <a:cs typeface="Century Gothic"/>
                <a:sym typeface="Century Gothic"/>
              </a:rPr>
              <a:t>raiding, hoary, pastoralists, intruders.</a:t>
            </a:r>
            <a:endParaRPr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b="1"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dirty="0">
                <a:latin typeface="Century Gothic"/>
                <a:ea typeface="Century Gothic"/>
                <a:cs typeface="Century Gothic"/>
                <a:sym typeface="Century Gothic"/>
              </a:rPr>
              <a:t>When your teacher prompts you turn and talk with your partner about your strategies for figuring out the meaning of hard words.</a:t>
            </a: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dirty="0">
                <a:latin typeface="Century Gothic"/>
                <a:ea typeface="Century Gothic"/>
                <a:cs typeface="Century Gothic"/>
                <a:sym typeface="Century Gothic"/>
              </a:rPr>
              <a:t>Then, read Excerpt 1 in your heads as your teacher reads aloud.</a:t>
            </a:r>
            <a:endParaRPr dirty="0">
              <a:latin typeface="Century Gothic"/>
              <a:ea typeface="Century Gothic"/>
              <a:cs typeface="Century Gothic"/>
              <a:sym typeface="Century Gothic"/>
            </a:endParaRPr>
          </a:p>
        </p:txBody>
      </p:sp>
      <p:pic>
        <p:nvPicPr>
          <p:cNvPr id="145" name="Shape 145"/>
          <p:cNvPicPr preferRelativeResize="0"/>
          <p:nvPr/>
        </p:nvPicPr>
        <p:blipFill>
          <a:blip r:embed="rId4">
            <a:alphaModFix/>
          </a:blip>
          <a:stretch>
            <a:fillRect/>
          </a:stretch>
        </p:blipFill>
        <p:spPr>
          <a:xfrm>
            <a:off x="6814425" y="1868588"/>
            <a:ext cx="5225150" cy="3120824"/>
          </a:xfrm>
          <a:prstGeom prst="rect">
            <a:avLst/>
          </a:prstGeom>
          <a:noFill/>
          <a:ln>
            <a:noFill/>
          </a:ln>
        </p:spPr>
      </p:pic>
      <p:pic>
        <p:nvPicPr>
          <p:cNvPr id="7" name="Picture 2" descr="A close up of a logo&#10;&#10;Description generated with very high confidence">
            <a:extLst>
              <a:ext uri="{FF2B5EF4-FFF2-40B4-BE49-F238E27FC236}">
                <a16:creationId xmlns:a16="http://schemas.microsoft.com/office/drawing/2014/main" id="{9FAC4524-2842-4E8B-AA87-1F56A69E2377}"/>
              </a:ext>
            </a:extLst>
          </p:cNvPr>
          <p:cNvPicPr>
            <a:picLocks noChangeAspect="1"/>
          </p:cNvPicPr>
          <p:nvPr/>
        </p:nvPicPr>
        <p:blipFill>
          <a:blip r:embed="rId5"/>
          <a:stretch>
            <a:fillRect/>
          </a:stretch>
        </p:blipFill>
        <p:spPr>
          <a:xfrm>
            <a:off x="11140207" y="6053466"/>
            <a:ext cx="748183" cy="73895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Shape 15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52" name="Shape 15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3" name="Shape 15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reread Paragraph 1 for gist</a:t>
            </a:r>
            <a:endParaRPr sz="3400" i="0" u="none" strike="noStrike" cap="none" dirty="0">
              <a:solidFill>
                <a:schemeClr val="dk1"/>
              </a:solidFill>
              <a:latin typeface="Century Gothic"/>
              <a:ea typeface="Century Gothic"/>
              <a:cs typeface="Century Gothic"/>
              <a:sym typeface="Century Gothic"/>
            </a:endParaRPr>
          </a:p>
        </p:txBody>
      </p:sp>
      <p:pic>
        <p:nvPicPr>
          <p:cNvPr id="154" name="Shape 154"/>
          <p:cNvPicPr preferRelativeResize="0"/>
          <p:nvPr/>
        </p:nvPicPr>
        <p:blipFill>
          <a:blip r:embed="rId4">
            <a:alphaModFix/>
          </a:blip>
          <a:stretch>
            <a:fillRect/>
          </a:stretch>
        </p:blipFill>
        <p:spPr>
          <a:xfrm>
            <a:off x="780691" y="1503782"/>
            <a:ext cx="7943850" cy="2371725"/>
          </a:xfrm>
          <a:prstGeom prst="rect">
            <a:avLst/>
          </a:prstGeom>
          <a:noFill/>
          <a:ln>
            <a:noFill/>
          </a:ln>
        </p:spPr>
      </p:pic>
      <p:sp>
        <p:nvSpPr>
          <p:cNvPr id="155" name="Shape 155"/>
          <p:cNvSpPr txBox="1">
            <a:spLocks noGrp="1"/>
          </p:cNvSpPr>
          <p:nvPr>
            <p:ph type="body" idx="1"/>
          </p:nvPr>
        </p:nvSpPr>
        <p:spPr>
          <a:xfrm>
            <a:off x="693225" y="3880405"/>
            <a:ext cx="11195100" cy="2490900"/>
          </a:xfrm>
          <a:prstGeom prst="rect">
            <a:avLst/>
          </a:prstGeom>
          <a:noFill/>
          <a:ln>
            <a:noFill/>
          </a:ln>
        </p:spPr>
        <p:txBody>
          <a:bodyPr spcFirstLastPara="1" wrap="square" lIns="91425" tIns="45700" rIns="91425" bIns="45700" anchor="t" anchorCtr="0">
            <a:noAutofit/>
          </a:bodyPr>
          <a:lstStyle/>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Read in your heads as your teacher reads Paragraph 1 aloud. Then think, reread, and annotate the paragraph for “gist” just like you did in Lesson 6.</a:t>
            </a:r>
            <a:endParaRPr sz="2600" dirty="0">
              <a:latin typeface="Century Gothic"/>
              <a:ea typeface="Century Gothic"/>
              <a:cs typeface="Century Gothic"/>
              <a:sym typeface="Century Gothic"/>
            </a:endParaRPr>
          </a:p>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When your teacher prompts, Think-Pair-Share about Question A.</a:t>
            </a:r>
            <a:endParaRPr sz="2600" dirty="0">
              <a:latin typeface="Century Gothic"/>
              <a:ea typeface="Century Gothic"/>
              <a:cs typeface="Century Gothic"/>
              <a:sym typeface="Century Gothic"/>
            </a:endParaRPr>
          </a:p>
          <a:p>
            <a:pPr marL="577850" lvl="0" indent="-514350" rtl="0">
              <a:lnSpc>
                <a:spcPct val="100000"/>
              </a:lnSpc>
              <a:spcBef>
                <a:spcPts val="0"/>
              </a:spcBef>
              <a:spcAft>
                <a:spcPts val="0"/>
              </a:spcAft>
              <a:buSzPts val="2600"/>
              <a:buFont typeface="+mj-lt"/>
              <a:buAutoNum type="arabicPeriod"/>
            </a:pPr>
            <a:r>
              <a:rPr lang="en-US" sz="2600" dirty="0">
                <a:latin typeface="Century Gothic"/>
                <a:ea typeface="Century Gothic"/>
                <a:cs typeface="Century Gothic"/>
                <a:sym typeface="Century Gothic"/>
              </a:rPr>
              <a:t>When your teacher prompts, Think-Pair-Share about Question B.</a:t>
            </a:r>
            <a:endParaRPr sz="2600" dirty="0">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8FE5D8AF-A25F-4A45-89CA-9FBB604E63E6}"/>
              </a:ext>
            </a:extLst>
          </p:cNvPr>
          <p:cNvPicPr>
            <a:picLocks noChangeAspect="1"/>
          </p:cNvPicPr>
          <p:nvPr/>
        </p:nvPicPr>
        <p:blipFill>
          <a:blip r:embed="rId5"/>
          <a:stretch>
            <a:fillRect/>
          </a:stretch>
        </p:blipFill>
        <p:spPr>
          <a:xfrm>
            <a:off x="11128378" y="5975289"/>
            <a:ext cx="759947" cy="759947"/>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BF2D768-4C0E-4890-B6F4-9373E4475E37}">
  <ds:schemaRefs>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a1502afc-75e6-4a80-976c-76583f90c737"/>
    <ds:schemaRef ds:uri="http://www.w3.org/XML/1998/namespace"/>
  </ds:schemaRefs>
</ds:datastoreItem>
</file>

<file path=customXml/itemProps2.xml><?xml version="1.0" encoding="utf-8"?>
<ds:datastoreItem xmlns:ds="http://schemas.openxmlformats.org/officeDocument/2006/customXml" ds:itemID="{B618879C-37A9-4D71-B2B3-D7BD5F5F023F}">
  <ds:schemaRefs>
    <ds:schemaRef ds:uri="http://schemas.microsoft.com/sharepoint/v3/contenttype/forms"/>
  </ds:schemaRefs>
</ds:datastoreItem>
</file>

<file path=customXml/itemProps3.xml><?xml version="1.0" encoding="utf-8"?>
<ds:datastoreItem xmlns:ds="http://schemas.openxmlformats.org/officeDocument/2006/customXml" ds:itemID="{3BA97F84-02C8-4636-8D7C-276B574E3684}"/>
</file>

<file path=docProps/app.xml><?xml version="1.0" encoding="utf-8"?>
<Properties xmlns="http://schemas.openxmlformats.org/officeDocument/2006/extended-properties" xmlns:vt="http://schemas.openxmlformats.org/officeDocument/2006/docPropsVTypes">
  <TotalTime>88</TotalTime>
  <Words>5295</Words>
  <Application>Microsoft Office PowerPoint</Application>
  <PresentationFormat>Widescreen</PresentationFormat>
  <Paragraphs>412</Paragraphs>
  <Slides>21</Slides>
  <Notes>20</Notes>
  <HiddenSlides>0</HiddenSlides>
  <MMClips>0</MMClip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Grade 7: Module 1: Unit 1: Lesson 10 Teacher slide, before teaching.</vt:lpstr>
      <vt:lpstr>Grade 7: Module 1: Unit 1: Lesson 10 Teacher slide, before teaching.</vt:lpstr>
      <vt:lpstr>Grade 7: Module 1:  Unit 1: Lesson 10</vt:lpstr>
      <vt:lpstr>Hello, Students!</vt:lpstr>
      <vt:lpstr>Let’s look at our learning targets</vt:lpstr>
      <vt:lpstr>Let’s prepare to read Informational Text</vt:lpstr>
      <vt:lpstr>Let’s talk about Nya and Salva’s fears in Chapter 1</vt:lpstr>
      <vt:lpstr>Let’s start reading our Washington Post article</vt:lpstr>
      <vt:lpstr>       </vt:lpstr>
      <vt:lpstr>Let’s reread Paragraph 2 for gist</vt:lpstr>
      <vt:lpstr>Let’s read Paragraph 3 for gist</vt:lpstr>
      <vt:lpstr>Let’s discuss the gist of Excerpt 1</vt:lpstr>
      <vt:lpstr>Let’s prepare to do our homework</vt:lpstr>
      <vt:lpstr>Homework</vt:lpstr>
      <vt:lpstr>Small Group Block</vt:lpstr>
      <vt:lpstr>Fluent Reading Work</vt:lpstr>
      <vt:lpstr>Fluent Reading Work</vt:lpstr>
      <vt:lpstr>Fluent Reading Work</vt:lpstr>
      <vt:lpstr> When you finish the fluency practice... </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10 Teacher slide, before teaching.</dc:title>
  <dc:creator>nbravo</dc:creator>
  <cp:lastModifiedBy>Natalie Ivey</cp:lastModifiedBy>
  <cp:revision>36</cp:revision>
  <dcterms:modified xsi:type="dcterms:W3CDTF">2019-03-26T00:34:03Z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7168">
    <vt:lpwstr>14</vt:lpwstr>
  </property>
  <property fmtid="{D5CDD505-2E9C-101B-9397-08002B2CF9AE}" pid="4" name="AuthorIds_UIVersion_7680">
    <vt:lpwstr>14</vt:lpwstr>
  </property>
</Properties>
</file>