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s/slide3.xml" ContentType="application/vnd.openxmlformats-officedocument.presentationml.slide+xml"/>
  <Override PartName="/ppt/notesSlides/notesSlide11.xml" ContentType="application/vnd.openxmlformats-officedocument.presentationml.notesSlide+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slideMasters/slideMaster2.xml" ContentType="application/vnd.openxmlformats-officedocument.presentationml.slideMaster+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22.xml" ContentType="application/vnd.openxmlformats-officedocument.presentationml.slideLayout+xml"/>
  <Override PartName="/ppt/slideLayouts/slideLayout16.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xml" ContentType="application/vnd.openxmlformats-officedocument.presentationml.notesSlide+xml"/>
  <Override PartName="/ppt/theme/theme1.xml" ContentType="application/vnd.openxmlformats-officedocument.theme+xml"/>
  <Override PartName="/ppt/commentAuthors.xml" ContentType="application/vnd.openxmlformats-officedocument.presentationml.commentAuthors+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5143500" type="screen16x9"/>
  <p:notesSz cx="6858000" cy="9144000"/>
  <p:embeddedFontLst>
    <p:embeddedFont>
      <p:font typeface="Century Gothic" panose="020B0502020202020204" pitchFamily="34" charset="0"/>
      <p:regular r:id="rId17"/>
      <p:bold r:id="rId18"/>
      <p:italic r:id="rId19"/>
      <p:boldItalic r:id="rId20"/>
    </p:embeddedFont>
    <p:embeddedFont>
      <p:font typeface="Calibri" panose="020F050202020403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EA6E908-1855-4DC5-9535-95B0C74D7C24}">
  <a:tblStyle styleId="{2EA6E908-1855-4DC5-9535-95B0C74D7C2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5835" autoAdjust="0"/>
  </p:normalViewPr>
  <p:slideViewPr>
    <p:cSldViewPr snapToGrid="0">
      <p:cViewPr varScale="1">
        <p:scale>
          <a:sx n="50" d="100"/>
          <a:sy n="50" d="100"/>
        </p:scale>
        <p:origin x="1206" y="4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5.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1.fntdata"/><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8.fntdata"/><Relationship Id="rId32"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3.fntdata"/><Relationship Id="rId31"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6.fntdata"/><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2481518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conduct independent internet research about screen time and the teen brain.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that in Module 2A/2B, students were introduced to the research process. They practiced generating supporting research questions, gathering information from multiple sources, and paraphrasing to avoid plagiarism (W.7.7. and W.7.8). They did not, however, find and evaluate sources, which is part of this module.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begin working to research supporting questions. This lesson is written assuming the use of computers to search the Internet and recommends the use of a student-friendly search engine, such as Sweet Search.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computer or Internet access is not possible in your classroom, consider arranging a visit to your school’s library or computer lab or a public library. You may wish to have a research specialist (such as a school or public librarian/media specialist or social studies teacher) come in to talk about and teach Internet research skills.</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1522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35-40 minutes (30-35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Pairs, </a:t>
            </a:r>
            <a:r>
              <a:rPr lang="en" sz="1200" b="1" dirty="0" smtClean="0">
                <a:solidFill>
                  <a:schemeClr val="dk1"/>
                </a:solidFill>
                <a:latin typeface="Calibri"/>
                <a:ea typeface="Calibri"/>
                <a:cs typeface="Calibri"/>
                <a:sym typeface="Calibri"/>
              </a:rPr>
              <a:t>Individual</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Internet Research,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benefits all students, but research shows it can help struggling students the most.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first part of the slide (above the line)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class to popcorn-share ideas that will help determine a source’s accuracy and credibility.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part of the slide (below the line)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25-30 minutes for independent research.</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share ideas from Section 2 of the </a:t>
            </a:r>
            <a:r>
              <a:rPr lang="en" sz="1200" b="1" dirty="0">
                <a:solidFill>
                  <a:schemeClr val="dk1"/>
                </a:solidFill>
                <a:latin typeface="Calibri"/>
                <a:ea typeface="Calibri"/>
                <a:cs typeface="Calibri"/>
                <a:sym typeface="Calibri"/>
              </a:rPr>
              <a:t>Assessing Sources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document</a:t>
            </a:r>
            <a:r>
              <a:rPr lang="en" sz="1200" dirty="0">
                <a:solidFill>
                  <a:schemeClr val="dk1"/>
                </a:solidFill>
                <a:latin typeface="Calibri"/>
                <a:ea typeface="Calibri"/>
                <a:cs typeface="Calibri"/>
                <a:sym typeface="Calibri"/>
              </a:rPr>
              <a:t>. For </a:t>
            </a:r>
            <a:r>
              <a:rPr lang="en" sz="1200" b="0" dirty="0">
                <a:solidFill>
                  <a:schemeClr val="dk1"/>
                </a:solidFill>
                <a:latin typeface="Calibri"/>
                <a:ea typeface="Calibri"/>
                <a:cs typeface="Calibri"/>
                <a:sym typeface="Calibri"/>
              </a:rPr>
              <a:t>example: “The author is an expert,” The information is very recent,” “The text has specific facts and details to support the idea,” or “The text comes from a well-regarded news source.”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researching, students should work productively, focusing on their computers and their </a:t>
            </a:r>
            <a:r>
              <a:rPr lang="en" sz="1200" b="1" dirty="0">
                <a:solidFill>
                  <a:schemeClr val="dk1"/>
                </a:solidFill>
                <a:latin typeface="Calibri"/>
                <a:ea typeface="Calibri"/>
                <a:cs typeface="Calibri"/>
                <a:sym typeface="Calibri"/>
              </a:rPr>
              <a:t>Researcher’s Notebooks.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definitions of </a:t>
            </a:r>
            <a:r>
              <a:rPr lang="en" sz="1200" i="1" dirty="0">
                <a:solidFill>
                  <a:schemeClr val="dk1"/>
                </a:solidFill>
                <a:latin typeface="Calibri"/>
                <a:ea typeface="Calibri"/>
                <a:cs typeface="Calibri"/>
                <a:sym typeface="Calibri"/>
              </a:rPr>
              <a:t>accurate </a:t>
            </a:r>
            <a:r>
              <a:rPr lang="en" sz="1200" dirty="0">
                <a:solidFill>
                  <a:schemeClr val="dk1"/>
                </a:solidFill>
                <a:latin typeface="Calibri"/>
                <a:ea typeface="Calibri"/>
                <a:cs typeface="Calibri"/>
                <a:sym typeface="Calibri"/>
              </a:rPr>
              <a:t>(correct in all details) and </a:t>
            </a:r>
            <a:r>
              <a:rPr lang="en" sz="1200" i="1" dirty="0">
                <a:solidFill>
                  <a:schemeClr val="dk1"/>
                </a:solidFill>
                <a:latin typeface="Calibri"/>
                <a:ea typeface="Calibri"/>
                <a:cs typeface="Calibri"/>
                <a:sym typeface="Calibri"/>
              </a:rPr>
              <a:t>credible </a:t>
            </a:r>
            <a:r>
              <a:rPr lang="en" sz="1200" dirty="0">
                <a:solidFill>
                  <a:schemeClr val="dk1"/>
                </a:solidFill>
                <a:latin typeface="Calibri"/>
                <a:ea typeface="Calibri"/>
                <a:cs typeface="Calibri"/>
                <a:sym typeface="Calibri"/>
              </a:rPr>
              <a:t>(believable).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work time, you may want to pull out a small group of students to support in finding and recording their resources for Internet research. Some students will need more guided practice before they are ready for independent work.</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3971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2-4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Turn and Talk: Challenges of Online Research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the challenges of online research helps students become more self-aware and develop solutions for problems they might have. Though it is hard to predict the exact challenges they might share, take the opportunity during Teacher Action Step 3 to share general advice about online research: for example, emphasize the importance of refining specific search terms and using clear criteria to select reliable sources.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about </a:t>
            </a:r>
            <a:r>
              <a:rPr lang="en" sz="1200" dirty="0">
                <a:solidFill>
                  <a:schemeClr val="dk1"/>
                </a:solidFill>
                <a:latin typeface="Calibri"/>
                <a:ea typeface="Calibri"/>
                <a:cs typeface="Calibri"/>
                <a:sym typeface="Calibri"/>
              </a:rPr>
              <a:t>the question: “What is challenging about research online?”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minute or so to discuss.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few pairs to share their thoughts, and briefly “problem solve” the challenges as a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Researcher’s Notebooks</a:t>
            </a:r>
            <a:r>
              <a:rPr lang="en" sz="1200" dirty="0">
                <a:solidFill>
                  <a:schemeClr val="dk1"/>
                </a:solidFill>
                <a:latin typeface="Calibri"/>
                <a:ea typeface="Calibri"/>
                <a:cs typeface="Calibri"/>
                <a:sym typeface="Calibri"/>
              </a:rPr>
              <a:t> for formative assessment. They will be given back to students in the next lesson.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share specific challenges, such </a:t>
            </a:r>
            <a:r>
              <a:rPr lang="en" sz="1200" b="0" dirty="0">
                <a:solidFill>
                  <a:schemeClr val="dk1"/>
                </a:solidFill>
                <a:latin typeface="Calibri"/>
                <a:ea typeface="Calibri"/>
                <a:cs typeface="Calibri"/>
                <a:sym typeface="Calibri"/>
              </a:rPr>
              <a:t>as: “There are so many different sources; it can be hard to pick the right one” or “Sometimes the sources I find don’t really answer my question.”</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selecting students ahead of time for cold calls. Those who need practice in oral response or extended processing time can be told the prompt before class begins to prepare for their participation. This also allows for a public experience of academic success for students who may struggle with on-demand questioning, or for struggling students in general.</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7470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9" name="Google Shape;229;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9979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37" name="Google Shape;237;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1500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Assessing Sources document</a:t>
            </a:r>
            <a:r>
              <a:rPr lang="en" sz="1200" dirty="0">
                <a:solidFill>
                  <a:schemeClr val="dk1"/>
                </a:solidFill>
                <a:latin typeface="Calibri"/>
                <a:ea typeface="Calibri"/>
                <a:cs typeface="Calibri"/>
                <a:sym typeface="Calibri"/>
              </a:rPr>
              <a:t> (from Lesson 1; one </a:t>
            </a:r>
            <a:r>
              <a:rPr lang="en" sz="1200" i="1" u="none" dirty="0">
                <a:solidFill>
                  <a:schemeClr val="dk1"/>
                </a:solidFill>
                <a:latin typeface="Calibri"/>
                <a:ea typeface="Calibri"/>
                <a:cs typeface="Calibri"/>
                <a:sym typeface="Calibri"/>
              </a:rPr>
              <a:t>new</a:t>
            </a:r>
            <a:r>
              <a:rPr lang="en" sz="1200" dirty="0">
                <a:solidFill>
                  <a:schemeClr val="dk1"/>
                </a:solidFill>
                <a:latin typeface="Calibri"/>
                <a:ea typeface="Calibri"/>
                <a:cs typeface="Calibri"/>
                <a:sym typeface="Calibri"/>
              </a:rPr>
              <a:t> blank copy per student)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Independent Reading Check-in</a:t>
            </a:r>
            <a:r>
              <a:rPr lang="en" sz="1200" dirty="0">
                <a:solidFill>
                  <a:schemeClr val="dk1"/>
                </a:solidFill>
                <a:latin typeface="Calibri"/>
                <a:ea typeface="Calibri"/>
                <a:cs typeface="Calibri"/>
                <a:sym typeface="Calibri"/>
              </a:rPr>
              <a:t> (one per student)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 (from Lesson 4;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(begun in Lesson 4; one per student)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 Slide 8, as students begin working to identify or select appropriate supporting research questions, some students may have difficulty. Consider how you might support these students: developing a bank of possible questions, sample/model questions, or perhaps assigning questions in extreme cases.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 Slide 9, if you anticipate that students will have a difficult time assessing the quality of sources, consider locating a source of your own and demonstrating how it meets, or does not meet, the criteria on the </a:t>
            </a:r>
            <a:r>
              <a:rPr lang="en" sz="1200" b="1" dirty="0">
                <a:solidFill>
                  <a:schemeClr val="dk1"/>
                </a:solidFill>
                <a:latin typeface="Calibri"/>
                <a:ea typeface="Calibri"/>
                <a:cs typeface="Calibri"/>
                <a:sym typeface="Calibri"/>
              </a:rPr>
              <a:t>Assessing Sources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document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7211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In this lesson, students conduct an independent reading check-in as a means of seeing how the independent reading is going midway through the unit. Please see two separate stand-alone documents on EngageNY.org: </a:t>
            </a:r>
            <a:r>
              <a:rPr lang="en-US" sz="1200" dirty="0" smtClean="0">
                <a:solidFill>
                  <a:schemeClr val="dk1"/>
                </a:solidFill>
                <a:latin typeface="Calibri"/>
                <a:ea typeface="Calibri"/>
                <a:cs typeface="Calibri"/>
                <a:sym typeface="Calibri"/>
              </a:rPr>
              <a:t>“The Importance of Increasing the Volume of Reading” </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https://www.engageny.org/resource/the-importance-of-increasing-students-volume-of-reading) </a:t>
            </a:r>
            <a:r>
              <a:rPr lang="en" sz="1200" dirty="0" smtClean="0">
                <a:solidFill>
                  <a:schemeClr val="dk1"/>
                </a:solidFill>
                <a:latin typeface="Calibri"/>
                <a:ea typeface="Calibri"/>
                <a:cs typeface="Calibri"/>
                <a:sym typeface="Calibri"/>
              </a:rPr>
              <a:t>and </a:t>
            </a:r>
            <a:r>
              <a:rPr lang="en-US" sz="1200" u="sng" dirty="0" smtClean="0">
                <a:solidFill>
                  <a:schemeClr val="hlink"/>
                </a:solidFill>
                <a:latin typeface="Calibri"/>
                <a:ea typeface="Calibri"/>
                <a:cs typeface="Calibri"/>
                <a:sym typeface="Calibri"/>
              </a:rPr>
              <a:t>“Launching Independent Reading in Grades 6–8: Sample Plan</a:t>
            </a:r>
            <a:r>
              <a:rPr lang="en-US" sz="1200" u="sng" smtClean="0">
                <a:solidFill>
                  <a:schemeClr val="hlink"/>
                </a:solidFill>
                <a:latin typeface="Calibri"/>
                <a:ea typeface="Calibri"/>
                <a:cs typeface="Calibri"/>
                <a:sym typeface="Calibri"/>
              </a:rPr>
              <a:t>,”</a:t>
            </a:r>
            <a:r>
              <a:rPr lang="en-US" sz="1200" u="none" smtClean="0">
                <a:solidFill>
                  <a:schemeClr val="hlink"/>
                </a:solidFill>
                <a:latin typeface="Calibri"/>
                <a:ea typeface="Calibri"/>
                <a:cs typeface="Calibri"/>
                <a:sym typeface="Calibri"/>
              </a:rPr>
              <a:t> (https://www.engageny.org/resource/launching-independent-reading-in-grades-6-8-sample-plan/file/5731) </a:t>
            </a:r>
            <a:r>
              <a:rPr lang="en" sz="1200" dirty="0" smtClean="0">
                <a:solidFill>
                  <a:schemeClr val="dk1"/>
                </a:solidFill>
                <a:latin typeface="Calibri"/>
                <a:ea typeface="Calibri"/>
                <a:cs typeface="Calibri"/>
                <a:sym typeface="Calibri"/>
              </a:rPr>
              <a:t>which together provide the rationale and practical guidance for a robust independent reading program. You may wish to spend time before this lesson reviewing the independent reading materials and the recommended texts so they can better meet your students’ needs.</a:t>
            </a:r>
            <a:endParaRPr sz="1200" dirty="0" smtClean="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2746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3187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19863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Suggested slide pacing: 10-15 minutes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Individual</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Opening A. Independent Reading Check-In    </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Times New Roman"/>
              <a:buChar char="●"/>
            </a:pPr>
            <a:r>
              <a:rPr lang="en" sz="1200">
                <a:solidFill>
                  <a:schemeClr val="dk1"/>
                </a:solidFill>
                <a:latin typeface="Calibri"/>
                <a:ea typeface="Calibri"/>
                <a:cs typeface="Calibri"/>
                <a:sym typeface="Calibri"/>
              </a:rPr>
              <a:t>Encouraging students to self-reflect on their progress allows them to develop more independence and agency in their learning.</a:t>
            </a:r>
            <a:endParaRPr sz="1200" b="1">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the </a:t>
            </a:r>
            <a:r>
              <a:rPr lang="en" sz="1200" b="1">
                <a:solidFill>
                  <a:schemeClr val="dk1"/>
                </a:solidFill>
                <a:latin typeface="Calibri"/>
                <a:ea typeface="Calibri"/>
                <a:cs typeface="Calibri"/>
                <a:sym typeface="Calibri"/>
              </a:rPr>
              <a:t>Independent Reading Check-In </a:t>
            </a:r>
            <a:r>
              <a:rPr lang="en" sz="1200">
                <a:solidFill>
                  <a:schemeClr val="dk1"/>
                </a:solidFill>
                <a:latin typeface="Calibri"/>
                <a:ea typeface="Calibri"/>
                <a:cs typeface="Calibri"/>
                <a:sym typeface="Calibri"/>
              </a:rPr>
              <a:t>and ask students to work on it quietly and individually.</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quietly work on their </a:t>
            </a:r>
            <a:r>
              <a:rPr lang="en" sz="1200" b="1">
                <a:solidFill>
                  <a:schemeClr val="dk1"/>
                </a:solidFill>
                <a:latin typeface="Calibri"/>
                <a:ea typeface="Calibri"/>
                <a:cs typeface="Calibri"/>
                <a:sym typeface="Calibri"/>
              </a:rPr>
              <a:t>Independent Reading Check-In.</a:t>
            </a:r>
            <a:endParaRPr sz="1200" b="1">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Circulate as needed if you anticipate some students might need help connecting their book to brain development or consequences. Consider prompting questions such as: </a:t>
            </a:r>
            <a:r>
              <a:rPr lang="en" sz="1200" i="1">
                <a:solidFill>
                  <a:schemeClr val="dk1"/>
                </a:solidFill>
                <a:latin typeface="Calibri"/>
                <a:ea typeface="Calibri"/>
                <a:cs typeface="Calibri"/>
                <a:sym typeface="Calibri"/>
              </a:rPr>
              <a:t>“What evidence do you see in the book that someone’s brain development affects their actions?” </a:t>
            </a:r>
            <a:r>
              <a:rPr lang="en" sz="1200">
                <a:solidFill>
                  <a:schemeClr val="dk1"/>
                </a:solidFill>
                <a:latin typeface="Calibri"/>
                <a:ea typeface="Calibri"/>
                <a:cs typeface="Calibri"/>
                <a:sym typeface="Calibri"/>
              </a:rPr>
              <a:t>or</a:t>
            </a:r>
            <a:r>
              <a:rPr lang="en" sz="1200" i="1">
                <a:solidFill>
                  <a:schemeClr val="dk1"/>
                </a:solidFill>
                <a:latin typeface="Calibri"/>
                <a:ea typeface="Calibri"/>
                <a:cs typeface="Calibri"/>
                <a:sym typeface="Calibri"/>
              </a:rPr>
              <a:t> “What kinds of actions in the book result in significant consequences?”</a:t>
            </a:r>
            <a:endParaRPr sz="1200" i="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4845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Pairs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Preparing for Internet Research</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the </a:t>
            </a: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 reminds students that research is a process they will engage in frequently, though the specific focus might change. It also gives them a sense for how far they’ve come and where they need to go next.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displayed </a:t>
            </a:r>
            <a:r>
              <a:rPr lang="en" sz="1200" b="1" dirty="0">
                <a:solidFill>
                  <a:schemeClr val="dk1"/>
                </a:solidFill>
                <a:latin typeface="Calibri"/>
                <a:ea typeface="Calibri"/>
                <a:cs typeface="Calibri"/>
                <a:sym typeface="Calibri"/>
              </a:rPr>
              <a:t>Researcher’s Roadmap.</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questions aloud and give students 2 minutes to discuss with their partners.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couple of students to share their answers. </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say: </a:t>
            </a:r>
            <a:r>
              <a:rPr lang="en" sz="1200" b="0" dirty="0">
                <a:solidFill>
                  <a:schemeClr val="dk1"/>
                </a:solidFill>
                <a:latin typeface="Calibri"/>
                <a:ea typeface="Calibri"/>
                <a:cs typeface="Calibri"/>
                <a:sym typeface="Calibri"/>
              </a:rPr>
              <a:t>“I have already initiated inquiry, have an overarching research question, and have gathered background information about the topic”; “I have gathered some sources but will have to keep getting more information”; “I have learned how to find sources using effective search terms”; and “I have asked lots of questions, and I’ll turn some of them into supporting research questions.”</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quick oral review of the </a:t>
            </a: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 if you think students would benefit from reminders about each step in the process.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609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87e0e11c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87e0e11c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15-20 minutes (10-12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Pairs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Preparing for Internet Research,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students time to look over and discuss both the overarching research question and their sub-questions sets them up for focused, productive research.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struggle to write or select strong supporting research questions, consider providing question stems or model questions for them to modify for their research.</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half of the slide (above the line)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to reread their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turn and talk with a partner about </a:t>
            </a:r>
            <a:r>
              <a:rPr lang="en" sz="1200" b="0" dirty="0">
                <a:solidFill>
                  <a:schemeClr val="dk1"/>
                </a:solidFill>
                <a:latin typeface="Calibri"/>
                <a:ea typeface="Calibri"/>
                <a:cs typeface="Calibri"/>
                <a:sym typeface="Calibri"/>
              </a:rPr>
              <a:t>Turn and Talk Question #1.</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Give partners 2 minutes to talk.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Cold-call on a student to report the question he or she will research in class today.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Ask students to turn and talk to a partner about Turn and Talk </a:t>
            </a:r>
            <a:r>
              <a:rPr lang="en" sz="1200" dirty="0">
                <a:solidFill>
                  <a:schemeClr val="dk1"/>
                </a:solidFill>
                <a:latin typeface="Calibri"/>
                <a:ea typeface="Calibri"/>
                <a:cs typeface="Calibri"/>
                <a:sym typeface="Calibri"/>
              </a:rPr>
              <a:t>Question #2.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partners 2 minutes to talk.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several students to share their answers.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with two or three students, asking them to explain why their search terms are effective.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During Turn and Talks, look </a:t>
            </a:r>
            <a:r>
              <a:rPr lang="en" sz="1200" dirty="0">
                <a:solidFill>
                  <a:schemeClr val="dk1"/>
                </a:solidFill>
                <a:latin typeface="Calibri"/>
                <a:ea typeface="Calibri"/>
                <a:cs typeface="Calibri"/>
                <a:sym typeface="Calibri"/>
              </a:rPr>
              <a:t>for both partners to have equal air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5, listen for the student to share a question that relates to screen use and teenage brain development.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8, listen for students to share domain-specific words related to the topics of screen use and brain development.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9, listen for them to say that the words are “specific” or “unique” and “use context terms appropriately.”  </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calling on students who struggle to report on their questions so the class can assist them in generating search terms.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5112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5ba26a53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45ba26a53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35-40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Internet Research</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new </a:t>
            </a:r>
            <a:r>
              <a:rPr lang="en" sz="1200" b="1" dirty="0">
                <a:solidFill>
                  <a:schemeClr val="dk1"/>
                </a:solidFill>
                <a:latin typeface="Calibri"/>
                <a:ea typeface="Calibri"/>
                <a:cs typeface="Calibri"/>
                <a:sym typeface="Calibri"/>
              </a:rPr>
              <a:t>Assessing Sources document </a:t>
            </a:r>
            <a:r>
              <a:rPr lang="en" sz="1200" dirty="0">
                <a:solidFill>
                  <a:schemeClr val="dk1"/>
                </a:solidFill>
                <a:latin typeface="Calibri"/>
                <a:ea typeface="Calibri"/>
                <a:cs typeface="Calibri"/>
                <a:sym typeface="Calibri"/>
              </a:rPr>
              <a:t>for today’s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a:t>
            </a:r>
            <a:r>
              <a:rPr lang="en" sz="1200" b="1" dirty="0">
                <a:solidFill>
                  <a:schemeClr val="dk1"/>
                </a:solidFill>
                <a:latin typeface="Calibri"/>
                <a:ea typeface="Calibri"/>
                <a:cs typeface="Calibri"/>
                <a:sym typeface="Calibri"/>
              </a:rPr>
              <a:t>Assessing Sources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document</a:t>
            </a:r>
            <a:r>
              <a:rPr lang="en" sz="1200" dirty="0">
                <a:solidFill>
                  <a:schemeClr val="dk1"/>
                </a:solidFill>
                <a:latin typeface="Calibri"/>
                <a:ea typeface="Calibri"/>
                <a:cs typeface="Calibri"/>
                <a:sym typeface="Calibri"/>
              </a:rPr>
              <a:t> aloud if you think students would benefit from additional review.</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2713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www.engageny.org/resource/the-importance-of-increasing-students-volume-of-reading"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hyperlink" Target="https://www.engageny.org/resource/launching-independent-reading-in-grades-6-8-sample-plan/file/5731"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dirty="0"/>
              <a:t>This lesson will take approximately </a:t>
            </a:r>
            <a:r>
              <a:rPr lang="en" sz="1600" dirty="0" smtClean="0"/>
              <a:t>50-70 </a:t>
            </a:r>
            <a:r>
              <a:rPr lang="en" sz="1600" dirty="0"/>
              <a:t>minutes to complete. </a:t>
            </a:r>
            <a:endParaRPr sz="1600" dirty="0"/>
          </a:p>
          <a:p>
            <a:pPr marL="457200" lvl="0" indent="-330200" algn="l" rtl="0">
              <a:lnSpc>
                <a:spcPct val="100000"/>
              </a:lnSpc>
              <a:spcBef>
                <a:spcPts val="1000"/>
              </a:spcBef>
              <a:spcAft>
                <a:spcPts val="0"/>
              </a:spcAft>
              <a:buSzPts val="1600"/>
              <a:buFont typeface="Century Gothic"/>
              <a:buChar char="•"/>
            </a:pPr>
            <a:r>
              <a:rPr lang="en" sz="1600" dirty="0"/>
              <a:t>The purpose of this lesson is for students to conduct independent internet research about screen time and the teen brain. </a:t>
            </a:r>
            <a:endParaRPr sz="1600" dirty="0"/>
          </a:p>
          <a:p>
            <a:pPr marL="45720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None/>
            </a:pPr>
            <a:r>
              <a:rPr lang="en" sz="1600" b="1" dirty="0"/>
              <a:t>The Learning Targets for students today are:</a:t>
            </a:r>
            <a:endParaRPr sz="1600" b="1" dirty="0"/>
          </a:p>
          <a:p>
            <a:pPr marL="457200" lvl="0" indent="-330200" algn="l" rtl="0">
              <a:lnSpc>
                <a:spcPct val="115000"/>
              </a:lnSpc>
              <a:spcBef>
                <a:spcPts val="1000"/>
              </a:spcBef>
              <a:spcAft>
                <a:spcPts val="0"/>
              </a:spcAft>
              <a:buSzPts val="1600"/>
              <a:buChar char="•"/>
            </a:pPr>
            <a:r>
              <a:rPr lang="en" sz="1600" dirty="0"/>
              <a:t>I can use search terms effectively to gather relevant information about screen time and the adolescent brain.</a:t>
            </a:r>
            <a:endParaRPr sz="1600" dirty="0"/>
          </a:p>
          <a:p>
            <a:pPr marL="457200" lvl="0" indent="-330200" algn="l" rtl="0">
              <a:lnSpc>
                <a:spcPct val="115000"/>
              </a:lnSpc>
              <a:spcBef>
                <a:spcPts val="0"/>
              </a:spcBef>
              <a:spcAft>
                <a:spcPts val="0"/>
              </a:spcAft>
              <a:buSzPts val="1600"/>
              <a:buChar char="•"/>
            </a:pPr>
            <a:r>
              <a:rPr lang="en" sz="1600" dirty="0"/>
              <a:t>I can evaluate a source’s accuracy and credibility.  </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4"/>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34"/>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34"/>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34"/>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4"/>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34"/>
          <p:cNvSpPr txBox="1">
            <a:spLocks noGrp="1"/>
          </p:cNvSpPr>
          <p:nvPr>
            <p:ph type="title"/>
          </p:nvPr>
        </p:nvSpPr>
        <p:spPr>
          <a:xfrm>
            <a:off x="704850" y="197650"/>
            <a:ext cx="75132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begin our internet research</a:t>
            </a:r>
            <a:endParaRPr sz="2800" b="1" i="1" dirty="0"/>
          </a:p>
        </p:txBody>
      </p:sp>
      <p:pic>
        <p:nvPicPr>
          <p:cNvPr id="215" name="Google Shape;215;p34"/>
          <p:cNvPicPr preferRelativeResize="0"/>
          <p:nvPr/>
        </p:nvPicPr>
        <p:blipFill>
          <a:blip r:embed="rId3">
            <a:alphaModFix/>
          </a:blip>
          <a:stretch>
            <a:fillRect/>
          </a:stretch>
        </p:blipFill>
        <p:spPr>
          <a:xfrm>
            <a:off x="5716258" y="1530750"/>
            <a:ext cx="3189992" cy="3105900"/>
          </a:xfrm>
          <a:prstGeom prst="rect">
            <a:avLst/>
          </a:prstGeom>
          <a:noFill/>
          <a:ln>
            <a:noFill/>
          </a:ln>
        </p:spPr>
      </p:pic>
      <p:sp>
        <p:nvSpPr>
          <p:cNvPr id="216" name="Google Shape;216;p34"/>
          <p:cNvSpPr txBox="1"/>
          <p:nvPr/>
        </p:nvSpPr>
        <p:spPr>
          <a:xfrm>
            <a:off x="623372" y="1146350"/>
            <a:ext cx="5021400" cy="379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Our second learning target today is: </a:t>
            </a:r>
            <a:r>
              <a:rPr lang="en" b="1" dirty="0">
                <a:solidFill>
                  <a:schemeClr val="dk1"/>
                </a:solidFill>
                <a:latin typeface="Century Gothic"/>
                <a:ea typeface="Century Gothic"/>
                <a:cs typeface="Century Gothic"/>
                <a:sym typeface="Century Gothic"/>
              </a:rPr>
              <a:t>“I can evaluate a source’s accuracy and credibility.” </a:t>
            </a:r>
            <a:endParaRPr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Please </a:t>
            </a:r>
            <a:r>
              <a:rPr lang="en" b="1" dirty="0">
                <a:latin typeface="Century Gothic"/>
                <a:ea typeface="Century Gothic"/>
                <a:cs typeface="Century Gothic"/>
                <a:sym typeface="Century Gothic"/>
              </a:rPr>
              <a:t>Turn and Talk</a:t>
            </a:r>
            <a:r>
              <a:rPr lang="en" dirty="0">
                <a:latin typeface="Century Gothic"/>
                <a:ea typeface="Century Gothic"/>
                <a:cs typeface="Century Gothic"/>
                <a:sym typeface="Century Gothic"/>
              </a:rPr>
              <a:t> with a partner about this question: </a:t>
            </a:r>
            <a:r>
              <a:rPr lang="en" b="1" dirty="0">
                <a:latin typeface="Century Gothic"/>
                <a:ea typeface="Century Gothic"/>
                <a:cs typeface="Century Gothic"/>
                <a:sym typeface="Century Gothic"/>
              </a:rPr>
              <a:t>“What makes a source </a:t>
            </a:r>
            <a:r>
              <a:rPr lang="en" b="1" i="1" dirty="0">
                <a:latin typeface="Century Gothic"/>
                <a:ea typeface="Century Gothic"/>
                <a:cs typeface="Century Gothic"/>
                <a:sym typeface="Century Gothic"/>
              </a:rPr>
              <a:t>accurate</a:t>
            </a:r>
            <a:r>
              <a:rPr lang="en" b="1" dirty="0">
                <a:latin typeface="Century Gothic"/>
                <a:ea typeface="Century Gothic"/>
                <a:cs typeface="Century Gothic"/>
                <a:sym typeface="Century Gothic"/>
              </a:rPr>
              <a:t> and </a:t>
            </a:r>
            <a:r>
              <a:rPr lang="en" b="1" i="1" dirty="0">
                <a:latin typeface="Century Gothic"/>
                <a:ea typeface="Century Gothic"/>
                <a:cs typeface="Century Gothic"/>
                <a:sym typeface="Century Gothic"/>
              </a:rPr>
              <a:t>credible</a:t>
            </a:r>
            <a:r>
              <a:rPr lang="en" b="1" dirty="0">
                <a:latin typeface="Century Gothic"/>
                <a:ea typeface="Century Gothic"/>
                <a:cs typeface="Century Gothic"/>
                <a:sym typeface="Century Gothic"/>
              </a:rPr>
              <a:t>?”</a:t>
            </a:r>
            <a:endParaRPr b="1" dirty="0">
              <a:latin typeface="Century Gothic"/>
              <a:ea typeface="Century Gothic"/>
              <a:cs typeface="Century Gothic"/>
              <a:sym typeface="Century Gothic"/>
            </a:endParaRPr>
          </a:p>
          <a:p>
            <a:pPr marL="0" lvl="0" indent="0" algn="l" rtl="0">
              <a:spcBef>
                <a:spcPts val="0"/>
              </a:spcBef>
              <a:spcAft>
                <a:spcPts val="0"/>
              </a:spcAft>
              <a:buNone/>
            </a:pPr>
            <a:endParaRPr b="1"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Here are two important reminders:</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As you work, to </a:t>
            </a:r>
            <a:r>
              <a:rPr lang="en" dirty="0">
                <a:solidFill>
                  <a:schemeClr val="dk1"/>
                </a:solidFill>
                <a:latin typeface="Century Gothic"/>
                <a:ea typeface="Century Gothic"/>
                <a:cs typeface="Century Gothic"/>
                <a:sym typeface="Century Gothic"/>
              </a:rPr>
              <a:t>paraphrase your  reading and keep all the information about their source in your </a:t>
            </a:r>
            <a:r>
              <a:rPr lang="en" b="1" dirty="0">
                <a:solidFill>
                  <a:schemeClr val="dk1"/>
                </a:solidFill>
                <a:latin typeface="Century Gothic"/>
                <a:ea typeface="Century Gothic"/>
                <a:cs typeface="Century Gothic"/>
                <a:sym typeface="Century Gothic"/>
              </a:rPr>
              <a:t>Researcher’s Notebook </a:t>
            </a:r>
            <a:r>
              <a:rPr lang="en" dirty="0">
                <a:solidFill>
                  <a:schemeClr val="dk1"/>
                </a:solidFill>
                <a:latin typeface="Century Gothic"/>
                <a:ea typeface="Century Gothic"/>
                <a:cs typeface="Century Gothic"/>
                <a:sym typeface="Century Gothic"/>
              </a:rPr>
              <a:t>so you can properly cite it later using the MLA format.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solidFill>
                  <a:schemeClr val="dk1"/>
                </a:solidFill>
                <a:latin typeface="Century Gothic"/>
                <a:ea typeface="Century Gothic"/>
                <a:cs typeface="Century Gothic"/>
                <a:sym typeface="Century Gothic"/>
              </a:rPr>
              <a:t>Sources can differ in the information they give about their publications. You may find this to be the case especially regarding Web articles and websites. For the moment, you only need to put forth your best effort to find the citation information in such a case. </a:t>
            </a:r>
            <a:endParaRPr dirty="0">
              <a:latin typeface="Century Gothic"/>
              <a:ea typeface="Century Gothic"/>
              <a:cs typeface="Century Gothic"/>
              <a:sym typeface="Century Gothic"/>
            </a:endParaRPr>
          </a:p>
        </p:txBody>
      </p:sp>
      <p:pic>
        <p:nvPicPr>
          <p:cNvPr id="217" name="Google Shape;217;p34"/>
          <p:cNvPicPr preferRelativeResize="0"/>
          <p:nvPr/>
        </p:nvPicPr>
        <p:blipFill>
          <a:blip r:embed="rId4">
            <a:alphaModFix/>
          </a:blip>
          <a:stretch>
            <a:fillRect/>
          </a:stretch>
        </p:blipFill>
        <p:spPr>
          <a:xfrm>
            <a:off x="8496661" y="4462975"/>
            <a:ext cx="481075" cy="481075"/>
          </a:xfrm>
          <a:prstGeom prst="rect">
            <a:avLst/>
          </a:prstGeom>
          <a:noFill/>
          <a:ln>
            <a:noFill/>
          </a:ln>
        </p:spPr>
      </p:pic>
      <p:cxnSp>
        <p:nvCxnSpPr>
          <p:cNvPr id="218" name="Google Shape;218;p34"/>
          <p:cNvCxnSpPr/>
          <p:nvPr/>
        </p:nvCxnSpPr>
        <p:spPr>
          <a:xfrm rot="10800000" flipH="1">
            <a:off x="655607" y="2445700"/>
            <a:ext cx="4687500" cy="3600"/>
          </a:xfrm>
          <a:prstGeom prst="straightConnector1">
            <a:avLst/>
          </a:prstGeom>
          <a:noFill/>
          <a:ln w="9525" cap="flat" cmpd="sng">
            <a:solidFill>
              <a:schemeClr val="dk2"/>
            </a:solidFill>
            <a:prstDash val="solid"/>
            <a:round/>
            <a:headEnd type="none" w="med" len="med"/>
            <a:tailEnd type="none" w="med" len="med"/>
          </a:ln>
        </p:spPr>
      </p:cxnSp>
      <p:pic>
        <p:nvPicPr>
          <p:cNvPr id="13" name="Google Shape;167;p29"/>
          <p:cNvPicPr preferRelativeResize="0"/>
          <p:nvPr/>
        </p:nvPicPr>
        <p:blipFill>
          <a:blip r:embed="rId5">
            <a:alphaModFix/>
          </a:blip>
          <a:stretch>
            <a:fillRect/>
          </a:stretch>
        </p:blipFill>
        <p:spPr>
          <a:xfrm>
            <a:off x="8156044" y="62012"/>
            <a:ext cx="987956" cy="9428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5"/>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reflect on our research process</a:t>
            </a:r>
            <a:endParaRPr sz="2800" b="1" dirty="0"/>
          </a:p>
        </p:txBody>
      </p:sp>
      <p:sp>
        <p:nvSpPr>
          <p:cNvPr id="224" name="Google Shape;224;p35"/>
          <p:cNvSpPr txBox="1"/>
          <p:nvPr/>
        </p:nvSpPr>
        <p:spPr>
          <a:xfrm>
            <a:off x="628650" y="1134200"/>
            <a:ext cx="8105400" cy="356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Please </a:t>
            </a:r>
            <a:r>
              <a:rPr lang="en" sz="1800" b="1">
                <a:solidFill>
                  <a:schemeClr val="dk1"/>
                </a:solidFill>
                <a:latin typeface="Century Gothic"/>
                <a:ea typeface="Century Gothic"/>
                <a:cs typeface="Century Gothic"/>
                <a:sym typeface="Century Gothic"/>
              </a:rPr>
              <a:t>Turn and Talk</a:t>
            </a:r>
            <a:r>
              <a:rPr lang="en" sz="1800">
                <a:solidFill>
                  <a:schemeClr val="dk1"/>
                </a:solidFill>
                <a:latin typeface="Century Gothic"/>
                <a:ea typeface="Century Gothic"/>
                <a:cs typeface="Century Gothic"/>
                <a:sym typeface="Century Gothic"/>
              </a:rPr>
              <a:t> with a partner about this question: </a:t>
            </a:r>
            <a:r>
              <a:rPr lang="en" sz="1800" b="1">
                <a:solidFill>
                  <a:schemeClr val="dk1"/>
                </a:solidFill>
                <a:latin typeface="Century Gothic"/>
                <a:ea typeface="Century Gothic"/>
                <a:cs typeface="Century Gothic"/>
                <a:sym typeface="Century Gothic"/>
              </a:rPr>
              <a:t>“What is challenging about researching a topic online?”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When prompted, please turn in your </a:t>
            </a:r>
            <a:r>
              <a:rPr lang="en" sz="1800" b="1">
                <a:solidFill>
                  <a:schemeClr val="dk1"/>
                </a:solidFill>
                <a:latin typeface="Century Gothic"/>
                <a:ea typeface="Century Gothic"/>
                <a:cs typeface="Century Gothic"/>
                <a:sym typeface="Century Gothic"/>
              </a:rPr>
              <a:t>Researcher’s Notebooks. </a:t>
            </a:r>
            <a:r>
              <a:rPr lang="en" sz="1800">
                <a:solidFill>
                  <a:schemeClr val="dk1"/>
                </a:solidFill>
                <a:latin typeface="Century Gothic"/>
                <a:ea typeface="Century Gothic"/>
                <a:cs typeface="Century Gothic"/>
                <a:sym typeface="Century Gothic"/>
              </a:rPr>
              <a:t>They will be returned to you during the next class period.</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50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156044" y="62012"/>
            <a:ext cx="987956" cy="942850"/>
          </a:xfrm>
          <a:prstGeom prst="rect">
            <a:avLst/>
          </a:prstGeom>
          <a:noFill/>
          <a:ln>
            <a:noFill/>
          </a:ln>
        </p:spPr>
      </p:pic>
      <p:pic>
        <p:nvPicPr>
          <p:cNvPr id="7" name="Google Shape;217;p34"/>
          <p:cNvPicPr preferRelativeResize="0"/>
          <p:nvPr/>
        </p:nvPicPr>
        <p:blipFill>
          <a:blip r:embed="rId4">
            <a:alphaModFix/>
          </a:blip>
          <a:stretch>
            <a:fillRect/>
          </a:stretch>
        </p:blipFill>
        <p:spPr>
          <a:xfrm>
            <a:off x="8496661" y="4462975"/>
            <a:ext cx="481075" cy="4810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2" name="Google Shape;232;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33" name="Google Shape;233;p36"/>
          <p:cNvSpPr txBox="1">
            <a:spLocks noGrp="1"/>
          </p:cNvSpPr>
          <p:nvPr>
            <p:ph type="body" idx="1"/>
          </p:nvPr>
        </p:nvSpPr>
        <p:spPr>
          <a:xfrm>
            <a:off x="311700" y="1381075"/>
            <a:ext cx="8520600" cy="3263400"/>
          </a:xfrm>
          <a:prstGeom prst="rect">
            <a:avLst/>
          </a:prstGeom>
        </p:spPr>
        <p:txBody>
          <a:bodyPr spcFirstLastPara="1" wrap="square" lIns="68575" tIns="34275" rIns="68575" bIns="34275" anchor="t" anchorCtr="0">
            <a:noAutofit/>
          </a:bodyPr>
          <a:lstStyle/>
          <a:p>
            <a:pPr marL="457200" lvl="0" indent="-342900" algn="l" rtl="0">
              <a:spcBef>
                <a:spcPts val="800"/>
              </a:spcBef>
              <a:spcAft>
                <a:spcPts val="0"/>
              </a:spcAft>
              <a:buSzPts val="1800"/>
              <a:buChar char="•"/>
            </a:pPr>
            <a:r>
              <a:rPr lang="en" sz="1800"/>
              <a:t>Continue independent reading (at least 20 minutes).</a:t>
            </a:r>
            <a:endParaRPr sz="1800"/>
          </a:p>
        </p:txBody>
      </p:sp>
      <p:pic>
        <p:nvPicPr>
          <p:cNvPr id="6" name="Google Shape;167;p29"/>
          <p:cNvPicPr preferRelativeResize="0"/>
          <p:nvPr/>
        </p:nvPicPr>
        <p:blipFill>
          <a:blip r:embed="rId3">
            <a:alphaModFix/>
          </a:blip>
          <a:stretch>
            <a:fillRect/>
          </a:stretch>
        </p:blipFill>
        <p:spPr>
          <a:xfrm>
            <a:off x="8156044" y="62012"/>
            <a:ext cx="987956" cy="9428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0" name="Google Shape;240;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41" name="Google Shape;241;p37"/>
          <p:cNvGraphicFramePr/>
          <p:nvPr/>
        </p:nvGraphicFramePr>
        <p:xfrm>
          <a:off x="577191" y="1248212"/>
          <a:ext cx="7989600" cy="3230175"/>
        </p:xfrm>
        <a:graphic>
          <a:graphicData uri="http://schemas.openxmlformats.org/drawingml/2006/table">
            <a:tbl>
              <a:tblPr firstRow="1" bandRow="1">
                <a:noFill/>
                <a:tableStyleId>{2EA6E908-1855-4DC5-9535-95B0C74D7C24}</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9</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9:</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Independent Reading Check-in</a:t>
            </a:r>
            <a:r>
              <a:rPr lang="en" sz="1600" dirty="0">
                <a:solidFill>
                  <a:schemeClr val="dk1"/>
                </a:solidFill>
                <a:latin typeface="Century Gothic"/>
                <a:ea typeface="Century Gothic"/>
                <a:cs typeface="Century Gothic"/>
                <a:sym typeface="Century Gothic"/>
              </a:rPr>
              <a:t>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Researcher’s Roadmap</a:t>
            </a:r>
            <a:r>
              <a:rPr lang="en" sz="1600" dirty="0">
                <a:solidFill>
                  <a:schemeClr val="dk1"/>
                </a:solidFill>
                <a:latin typeface="Century Gothic"/>
                <a:ea typeface="Century Gothic"/>
                <a:cs typeface="Century Gothic"/>
                <a:sym typeface="Century Gothic"/>
              </a:rPr>
              <a:t> (from Lesson 4; one to display)</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Researcher’s Notebook</a:t>
            </a:r>
            <a:r>
              <a:rPr lang="en" sz="1600" dirty="0">
                <a:solidFill>
                  <a:schemeClr val="dk1"/>
                </a:solidFill>
                <a:latin typeface="Century Gothic"/>
                <a:ea typeface="Century Gothic"/>
                <a:cs typeface="Century Gothic"/>
                <a:sym typeface="Century Gothic"/>
              </a:rPr>
              <a:t> (begun in Lesson 4;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Assessing Sources document</a:t>
            </a:r>
            <a:r>
              <a:rPr lang="en" sz="1600" dirty="0">
                <a:solidFill>
                  <a:schemeClr val="dk1"/>
                </a:solidFill>
                <a:latin typeface="Century Gothic"/>
                <a:ea typeface="Century Gothic"/>
                <a:cs typeface="Century Gothic"/>
                <a:sym typeface="Century Gothic"/>
              </a:rPr>
              <a:t> (from Lesson 1; one </a:t>
            </a:r>
            <a:r>
              <a:rPr lang="en" sz="1600" i="1" dirty="0">
                <a:solidFill>
                  <a:schemeClr val="dk1"/>
                </a:solidFill>
                <a:latin typeface="Century Gothic"/>
                <a:ea typeface="Century Gothic"/>
                <a:cs typeface="Century Gothic"/>
                <a:sym typeface="Century Gothic"/>
              </a:rPr>
              <a:t>new</a:t>
            </a:r>
            <a:r>
              <a:rPr lang="en" sz="1600" dirty="0">
                <a:solidFill>
                  <a:schemeClr val="dk1"/>
                </a:solidFill>
                <a:latin typeface="Century Gothic"/>
                <a:ea typeface="Century Gothic"/>
                <a:cs typeface="Century Gothic"/>
                <a:sym typeface="Century Gothic"/>
              </a:rPr>
              <a:t> blank copy per student)</a:t>
            </a:r>
            <a:endParaRPr sz="1600" b="1"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9</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In this lesson, students conduct an independent reading check-in as a means of seeing how the independent reading is going midway through the unit. Please see two separate stand-alone documents on EngageNY.org: </a:t>
            </a:r>
            <a:r>
              <a:rPr lang="en" sz="1600" u="sng">
                <a:solidFill>
                  <a:schemeClr val="hlink"/>
                </a:solidFill>
                <a:latin typeface="Century Gothic"/>
                <a:ea typeface="Century Gothic"/>
                <a:cs typeface="Century Gothic"/>
                <a:sym typeface="Century Gothic"/>
                <a:hlinkClick r:id="rId3"/>
              </a:rPr>
              <a:t>“The Importance of Increasing the Volume of Reading”</a:t>
            </a:r>
            <a:r>
              <a:rPr lang="en" sz="1600">
                <a:solidFill>
                  <a:schemeClr val="dk1"/>
                </a:solidFill>
                <a:latin typeface="Century Gothic"/>
                <a:ea typeface="Century Gothic"/>
                <a:cs typeface="Century Gothic"/>
                <a:sym typeface="Century Gothic"/>
              </a:rPr>
              <a:t> and </a:t>
            </a:r>
            <a:r>
              <a:rPr lang="en" sz="1600" u="sng">
                <a:solidFill>
                  <a:schemeClr val="hlink"/>
                </a:solidFill>
                <a:latin typeface="Century Gothic"/>
                <a:ea typeface="Century Gothic"/>
                <a:cs typeface="Century Gothic"/>
                <a:sym typeface="Century Gothic"/>
                <a:hlinkClick r:id="rId4"/>
              </a:rPr>
              <a:t>“Launching Independent Reading in Grades 6–8: Sample Plan,”</a:t>
            </a:r>
            <a:r>
              <a:rPr lang="en" sz="1600">
                <a:solidFill>
                  <a:schemeClr val="dk1"/>
                </a:solidFill>
                <a:latin typeface="Century Gothic"/>
                <a:ea typeface="Century Gothic"/>
                <a:cs typeface="Century Gothic"/>
                <a:sym typeface="Century Gothic"/>
              </a:rPr>
              <a:t> which together provide the rationale and practical guidance for a robust independent reading program. You may wish to spend time before this lesson reviewing the independent reading materials and the recommended texts so they can better meet your students’ needs.</a:t>
            </a:r>
            <a:endParaRPr sz="1600">
              <a:solidFill>
                <a:schemeClr val="dk1"/>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a:solidFill>
                <a:schemeClr val="dk1"/>
              </a:solidFill>
              <a:highlight>
                <a:srgbClr val="FFFF00"/>
              </a:highlight>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9</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Checking in on our independent reading</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Developing individual research questions</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Researching on the internet for an article that will answer our research questions</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In this lesson, you’ll work independently to find reliable sources you can use in research.</a:t>
            </a:r>
            <a:endParaRPr sz="180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156044" y="62012"/>
            <a:ext cx="987956" cy="9428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check in on our independent reading</a:t>
            </a:r>
            <a:endParaRPr sz="2800" b="1" i="1" dirty="0"/>
          </a:p>
        </p:txBody>
      </p:sp>
      <p:pic>
        <p:nvPicPr>
          <p:cNvPr id="174" name="Google Shape;174;p30"/>
          <p:cNvPicPr preferRelativeResize="0"/>
          <p:nvPr/>
        </p:nvPicPr>
        <p:blipFill>
          <a:blip r:embed="rId3">
            <a:alphaModFix/>
          </a:blip>
          <a:stretch>
            <a:fillRect/>
          </a:stretch>
        </p:blipFill>
        <p:spPr>
          <a:xfrm>
            <a:off x="5384050" y="1268050"/>
            <a:ext cx="3464592" cy="3570650"/>
          </a:xfrm>
          <a:prstGeom prst="rect">
            <a:avLst/>
          </a:prstGeom>
          <a:noFill/>
          <a:ln>
            <a:noFill/>
          </a:ln>
        </p:spPr>
      </p:pic>
      <p:sp>
        <p:nvSpPr>
          <p:cNvPr id="175" name="Google Shape;175;p30"/>
          <p:cNvSpPr txBox="1"/>
          <p:nvPr/>
        </p:nvSpPr>
        <p:spPr>
          <a:xfrm>
            <a:off x="683900" y="1154075"/>
            <a:ext cx="4644900" cy="349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Please take a few minutes to quietly work on your </a:t>
            </a:r>
            <a:r>
              <a:rPr lang="en" sz="1600" b="1">
                <a:latin typeface="Century Gothic"/>
                <a:ea typeface="Century Gothic"/>
                <a:cs typeface="Century Gothic"/>
                <a:sym typeface="Century Gothic"/>
              </a:rPr>
              <a:t>Independent Reading Check-In.</a:t>
            </a:r>
            <a:endParaRPr sz="1600" b="1">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156044" y="62012"/>
            <a:ext cx="987956" cy="9428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take a look at the </a:t>
            </a:r>
            <a:r>
              <a:rPr lang="en" sz="2800" b="1" dirty="0"/>
              <a:t>Researcher’s Roadmap</a:t>
            </a:r>
            <a:endParaRPr sz="2800" b="1" i="1" dirty="0"/>
          </a:p>
        </p:txBody>
      </p:sp>
      <p:sp>
        <p:nvSpPr>
          <p:cNvPr id="181" name="Google Shape;181;p31"/>
          <p:cNvSpPr txBox="1"/>
          <p:nvPr/>
        </p:nvSpPr>
        <p:spPr>
          <a:xfrm>
            <a:off x="628650" y="1531450"/>
            <a:ext cx="4326600" cy="332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Examine the </a:t>
            </a:r>
            <a:r>
              <a:rPr lang="en" sz="1800" b="1" dirty="0">
                <a:latin typeface="Century Gothic"/>
                <a:ea typeface="Century Gothic"/>
                <a:cs typeface="Century Gothic"/>
                <a:sym typeface="Century Gothic"/>
              </a:rPr>
              <a:t>Researcher’s Roadmap, </a:t>
            </a:r>
            <a:r>
              <a:rPr lang="en" sz="1800" dirty="0">
                <a:latin typeface="Century Gothic"/>
                <a:ea typeface="Century Gothic"/>
                <a:cs typeface="Century Gothic"/>
                <a:sym typeface="Century Gothic"/>
              </a:rPr>
              <a:t>then </a:t>
            </a:r>
            <a:r>
              <a:rPr lang="en" sz="1800" b="1" dirty="0">
                <a:latin typeface="Century Gothic"/>
                <a:ea typeface="Century Gothic"/>
                <a:cs typeface="Century Gothic"/>
                <a:sym typeface="Century Gothic"/>
              </a:rPr>
              <a:t>Turn and Talk</a:t>
            </a:r>
            <a:r>
              <a:rPr lang="en" sz="1800" dirty="0">
                <a:latin typeface="Century Gothic"/>
                <a:ea typeface="Century Gothic"/>
                <a:cs typeface="Century Gothic"/>
                <a:sym typeface="Century Gothic"/>
              </a:rPr>
              <a:t> with a partner about the following questions: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solidFill>
                  <a:schemeClr val="dk1"/>
                </a:solidFill>
                <a:latin typeface="Century Gothic"/>
                <a:ea typeface="Century Gothic"/>
                <a:cs typeface="Century Gothic"/>
                <a:sym typeface="Century Gothic"/>
              </a:rPr>
              <a:t>“What steps have you already taken?”</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solidFill>
                  <a:schemeClr val="dk1"/>
                </a:solidFill>
                <a:latin typeface="Century Gothic"/>
                <a:ea typeface="Century Gothic"/>
                <a:cs typeface="Century Gothic"/>
                <a:sym typeface="Century Gothic"/>
              </a:rPr>
              <a:t>“What steps have you already taken but will need to repeat?”</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solidFill>
                  <a:schemeClr val="dk1"/>
                </a:solidFill>
                <a:latin typeface="Century Gothic"/>
                <a:ea typeface="Century Gothic"/>
                <a:cs typeface="Century Gothic"/>
                <a:sym typeface="Century Gothic"/>
              </a:rPr>
              <a:t>“What steps do you still need to do?”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pic>
        <p:nvPicPr>
          <p:cNvPr id="183" name="Google Shape;183;p31"/>
          <p:cNvPicPr preferRelativeResize="0"/>
          <p:nvPr/>
        </p:nvPicPr>
        <p:blipFill>
          <a:blip r:embed="rId3">
            <a:alphaModFix/>
          </a:blip>
          <a:stretch>
            <a:fillRect/>
          </a:stretch>
        </p:blipFill>
        <p:spPr>
          <a:xfrm>
            <a:off x="5412450" y="1115650"/>
            <a:ext cx="3307429" cy="3570650"/>
          </a:xfrm>
          <a:prstGeom prst="rect">
            <a:avLst/>
          </a:prstGeom>
          <a:noFill/>
          <a:ln>
            <a:noFill/>
          </a:ln>
        </p:spPr>
      </p:pic>
      <p:pic>
        <p:nvPicPr>
          <p:cNvPr id="6" name="Google Shape;167;p29"/>
          <p:cNvPicPr preferRelativeResize="0"/>
          <p:nvPr/>
        </p:nvPicPr>
        <p:blipFill>
          <a:blip r:embed="rId4">
            <a:alphaModFix/>
          </a:blip>
          <a:stretch>
            <a:fillRect/>
          </a:stretch>
        </p:blipFill>
        <p:spPr>
          <a:xfrm>
            <a:off x="8156044" y="62012"/>
            <a:ext cx="987956" cy="9428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628650" y="147751"/>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over our research questions</a:t>
            </a:r>
            <a:endParaRPr sz="2800" b="1" i="1" dirty="0"/>
          </a:p>
        </p:txBody>
      </p:sp>
      <p:sp>
        <p:nvSpPr>
          <p:cNvPr id="190" name="Google Shape;190;p32"/>
          <p:cNvSpPr txBox="1"/>
          <p:nvPr/>
        </p:nvSpPr>
        <p:spPr>
          <a:xfrm>
            <a:off x="628650" y="1157085"/>
            <a:ext cx="8038800" cy="65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Take a look at your </a:t>
            </a:r>
            <a:r>
              <a:rPr lang="en" sz="1600" b="1">
                <a:latin typeface="Century Gothic"/>
                <a:ea typeface="Century Gothic"/>
                <a:cs typeface="Century Gothic"/>
                <a:sym typeface="Century Gothic"/>
              </a:rPr>
              <a:t>Researcher’s Notebook </a:t>
            </a:r>
            <a:r>
              <a:rPr lang="en" sz="1600">
                <a:latin typeface="Century Gothic"/>
                <a:ea typeface="Century Gothic"/>
                <a:cs typeface="Century Gothic"/>
                <a:sym typeface="Century Gothic"/>
              </a:rPr>
              <a:t>and read the overarching research question aloud:</a:t>
            </a:r>
            <a:endParaRPr sz="1600">
              <a:latin typeface="Century Gothic"/>
              <a:ea typeface="Century Gothic"/>
              <a:cs typeface="Century Gothic"/>
              <a:sym typeface="Century Gothic"/>
            </a:endParaRPr>
          </a:p>
        </p:txBody>
      </p:sp>
      <p:pic>
        <p:nvPicPr>
          <p:cNvPr id="191" name="Google Shape;191;p32"/>
          <p:cNvPicPr preferRelativeResize="0"/>
          <p:nvPr/>
        </p:nvPicPr>
        <p:blipFill>
          <a:blip r:embed="rId3">
            <a:alphaModFix/>
          </a:blip>
          <a:stretch>
            <a:fillRect/>
          </a:stretch>
        </p:blipFill>
        <p:spPr>
          <a:xfrm>
            <a:off x="633588" y="1807185"/>
            <a:ext cx="6848475" cy="533400"/>
          </a:xfrm>
          <a:prstGeom prst="rect">
            <a:avLst/>
          </a:prstGeom>
          <a:noFill/>
          <a:ln>
            <a:noFill/>
          </a:ln>
        </p:spPr>
      </p:pic>
      <p:sp>
        <p:nvSpPr>
          <p:cNvPr id="192" name="Google Shape;192;p32"/>
          <p:cNvSpPr txBox="1"/>
          <p:nvPr/>
        </p:nvSpPr>
        <p:spPr>
          <a:xfrm>
            <a:off x="642900" y="2230210"/>
            <a:ext cx="8038800" cy="65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Effective research begins with a question. You have already written many questions that you have about screen time. Look through your </a:t>
            </a:r>
            <a:r>
              <a:rPr lang="en" sz="1600" b="1">
                <a:latin typeface="Century Gothic"/>
                <a:ea typeface="Century Gothic"/>
                <a:cs typeface="Century Gothic"/>
                <a:sym typeface="Century Gothic"/>
              </a:rPr>
              <a:t>Researcher’s Notebook</a:t>
            </a:r>
            <a:r>
              <a:rPr lang="en" sz="1600">
                <a:latin typeface="Century Gothic"/>
                <a:ea typeface="Century Gothic"/>
                <a:cs typeface="Century Gothic"/>
                <a:sym typeface="Century Gothic"/>
              </a:rPr>
              <a:t> and star two questions that you may want to research further today.</a:t>
            </a:r>
            <a:endParaRPr sz="1600">
              <a:latin typeface="Century Gothic"/>
              <a:ea typeface="Century Gothic"/>
              <a:cs typeface="Century Gothic"/>
              <a:sym typeface="Century Gothic"/>
            </a:endParaRPr>
          </a:p>
        </p:txBody>
      </p:sp>
      <p:cxnSp>
        <p:nvCxnSpPr>
          <p:cNvPr id="193" name="Google Shape;193;p32"/>
          <p:cNvCxnSpPr/>
          <p:nvPr/>
        </p:nvCxnSpPr>
        <p:spPr>
          <a:xfrm>
            <a:off x="745550" y="3246285"/>
            <a:ext cx="7750800" cy="14100"/>
          </a:xfrm>
          <a:prstGeom prst="straightConnector1">
            <a:avLst/>
          </a:prstGeom>
          <a:noFill/>
          <a:ln w="9525" cap="flat" cmpd="sng">
            <a:solidFill>
              <a:schemeClr val="dk2"/>
            </a:solidFill>
            <a:prstDash val="solid"/>
            <a:round/>
            <a:headEnd type="none" w="med" len="med"/>
            <a:tailEnd type="none" w="med" len="med"/>
          </a:ln>
        </p:spPr>
      </p:cxnSp>
      <p:sp>
        <p:nvSpPr>
          <p:cNvPr id="194" name="Google Shape;194;p32"/>
          <p:cNvSpPr txBox="1"/>
          <p:nvPr/>
        </p:nvSpPr>
        <p:spPr>
          <a:xfrm>
            <a:off x="697850" y="3341060"/>
            <a:ext cx="7907700" cy="13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When prompted, please </a:t>
            </a:r>
            <a:r>
              <a:rPr lang="en" sz="1600" b="1" dirty="0">
                <a:latin typeface="Century Gothic"/>
                <a:ea typeface="Century Gothic"/>
                <a:cs typeface="Century Gothic"/>
                <a:sym typeface="Century Gothic"/>
              </a:rPr>
              <a:t>Turn and Talk</a:t>
            </a:r>
            <a:r>
              <a:rPr lang="en" sz="1600" dirty="0">
                <a:latin typeface="Century Gothic"/>
                <a:ea typeface="Century Gothic"/>
                <a:cs typeface="Century Gothic"/>
                <a:sym typeface="Century Gothic"/>
              </a:rPr>
              <a:t> with a partner about: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AutoNum type="arabicPeriod"/>
            </a:pPr>
            <a:r>
              <a:rPr lang="en" sz="1600" dirty="0">
                <a:latin typeface="Century Gothic"/>
                <a:ea typeface="Century Gothic"/>
                <a:cs typeface="Century Gothic"/>
                <a:sym typeface="Century Gothic"/>
              </a:rPr>
              <a:t>Your supporting research questions. Identify </a:t>
            </a:r>
            <a:r>
              <a:rPr lang="en" sz="1600" b="1" dirty="0">
                <a:latin typeface="Century Gothic"/>
                <a:ea typeface="Century Gothic"/>
                <a:cs typeface="Century Gothic"/>
                <a:sym typeface="Century Gothic"/>
              </a:rPr>
              <a:t>one</a:t>
            </a:r>
            <a:r>
              <a:rPr lang="en" sz="1600" dirty="0">
                <a:latin typeface="Century Gothic"/>
                <a:ea typeface="Century Gothic"/>
                <a:cs typeface="Century Gothic"/>
                <a:sym typeface="Century Gothic"/>
              </a:rPr>
              <a:t> </a:t>
            </a:r>
            <a:r>
              <a:rPr lang="en" sz="1600" b="1" dirty="0">
                <a:latin typeface="Century Gothic"/>
                <a:ea typeface="Century Gothic"/>
                <a:cs typeface="Century Gothic"/>
                <a:sym typeface="Century Gothic"/>
              </a:rPr>
              <a:t>question</a:t>
            </a:r>
            <a:r>
              <a:rPr lang="en" sz="1600" dirty="0">
                <a:latin typeface="Century Gothic"/>
                <a:ea typeface="Century Gothic"/>
                <a:cs typeface="Century Gothic"/>
                <a:sym typeface="Century Gothic"/>
              </a:rPr>
              <a:t> that you will try to understand during this class.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What might be effective search terms to use when searching for an answer to your selected question on the </a:t>
            </a:r>
            <a:r>
              <a:rPr lang="en" sz="1600" dirty="0" smtClean="0">
                <a:latin typeface="Century Gothic"/>
                <a:ea typeface="Century Gothic"/>
                <a:cs typeface="Century Gothic"/>
                <a:sym typeface="Century Gothic"/>
              </a:rPr>
              <a:t>internet</a:t>
            </a:r>
            <a:r>
              <a:rPr lang="en-US" sz="1600" dirty="0" smtClean="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p:txBody>
      </p:sp>
      <p:pic>
        <p:nvPicPr>
          <p:cNvPr id="195" name="Google Shape;195;p32"/>
          <p:cNvPicPr preferRelativeResize="0"/>
          <p:nvPr/>
        </p:nvPicPr>
        <p:blipFill>
          <a:blip r:embed="rId4">
            <a:alphaModFix/>
          </a:blip>
          <a:stretch>
            <a:fillRect/>
          </a:stretch>
        </p:blipFill>
        <p:spPr>
          <a:xfrm>
            <a:off x="8490857" y="4441372"/>
            <a:ext cx="513839" cy="506757"/>
          </a:xfrm>
          <a:prstGeom prst="rect">
            <a:avLst/>
          </a:prstGeom>
          <a:noFill/>
          <a:ln>
            <a:noFill/>
          </a:ln>
        </p:spPr>
      </p:pic>
      <p:pic>
        <p:nvPicPr>
          <p:cNvPr id="10" name="Google Shape;167;p29"/>
          <p:cNvPicPr preferRelativeResize="0"/>
          <p:nvPr/>
        </p:nvPicPr>
        <p:blipFill>
          <a:blip r:embed="rId5">
            <a:alphaModFix/>
          </a:blip>
          <a:stretch>
            <a:fillRect/>
          </a:stretch>
        </p:blipFill>
        <p:spPr>
          <a:xfrm>
            <a:off x="8156044" y="62012"/>
            <a:ext cx="987956" cy="9428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1" name="Google Shape;201;p33"/>
          <p:cNvSpPr txBox="1">
            <a:spLocks noGrp="1"/>
          </p:cNvSpPr>
          <p:nvPr>
            <p:ph type="title"/>
          </p:nvPr>
        </p:nvSpPr>
        <p:spPr>
          <a:xfrm>
            <a:off x="573782" y="155550"/>
            <a:ext cx="75132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prepare for our internet research</a:t>
            </a:r>
            <a:endParaRPr sz="2800" b="1" i="1" dirty="0"/>
          </a:p>
        </p:txBody>
      </p:sp>
      <p:pic>
        <p:nvPicPr>
          <p:cNvPr id="202" name="Google Shape;202;p33"/>
          <p:cNvPicPr preferRelativeResize="0"/>
          <p:nvPr/>
        </p:nvPicPr>
        <p:blipFill>
          <a:blip r:embed="rId3">
            <a:alphaModFix/>
          </a:blip>
          <a:stretch>
            <a:fillRect/>
          </a:stretch>
        </p:blipFill>
        <p:spPr>
          <a:xfrm>
            <a:off x="5238925" y="1149750"/>
            <a:ext cx="3667327" cy="3570649"/>
          </a:xfrm>
          <a:prstGeom prst="rect">
            <a:avLst/>
          </a:prstGeom>
          <a:noFill/>
          <a:ln>
            <a:noFill/>
          </a:ln>
        </p:spPr>
      </p:pic>
      <p:sp>
        <p:nvSpPr>
          <p:cNvPr id="203" name="Google Shape;203;p33"/>
          <p:cNvSpPr txBox="1"/>
          <p:nvPr/>
        </p:nvSpPr>
        <p:spPr>
          <a:xfrm>
            <a:off x="683900" y="1429750"/>
            <a:ext cx="4416900" cy="310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You will have the next 25 minutes to find an article that answers your chosen research question. When you find an article, please read it and add information to your </a:t>
            </a:r>
            <a:r>
              <a:rPr lang="en" sz="1600" b="1" dirty="0">
                <a:latin typeface="Century Gothic"/>
                <a:ea typeface="Century Gothic"/>
                <a:cs typeface="Century Gothic"/>
                <a:sym typeface="Century Gothic"/>
              </a:rPr>
              <a:t>Researcher’s Notebook.</a:t>
            </a:r>
            <a:endParaRPr sz="1600" b="1" dirty="0">
              <a:latin typeface="Century Gothic"/>
              <a:ea typeface="Century Gothic"/>
              <a:cs typeface="Century Gothic"/>
              <a:sym typeface="Century Gothic"/>
            </a:endParaRPr>
          </a:p>
          <a:p>
            <a:pPr marL="0" lvl="0" indent="0" algn="l" rtl="0">
              <a:spcBef>
                <a:spcPts val="0"/>
              </a:spcBef>
              <a:spcAft>
                <a:spcPts val="0"/>
              </a:spcAft>
              <a:buNone/>
            </a:pPr>
            <a:endParaRPr sz="1600" b="1"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Remember, you’ll need to evaluate the sources you find based on this </a:t>
            </a:r>
            <a:r>
              <a:rPr lang="en" sz="1600" b="1" dirty="0">
                <a:latin typeface="Century Gothic"/>
                <a:ea typeface="Century Gothic"/>
                <a:cs typeface="Century Gothic"/>
                <a:sym typeface="Century Gothic"/>
              </a:rPr>
              <a:t>Assessing Sources</a:t>
            </a:r>
            <a:r>
              <a:rPr lang="en" sz="1600" dirty="0">
                <a:latin typeface="Century Gothic"/>
                <a:ea typeface="Century Gothic"/>
                <a:cs typeface="Century Gothic"/>
                <a:sym typeface="Century Gothic"/>
              </a:rPr>
              <a:t> </a:t>
            </a:r>
            <a:r>
              <a:rPr lang="en" sz="1600" b="1" dirty="0">
                <a:latin typeface="Century Gothic"/>
                <a:ea typeface="Century Gothic"/>
                <a:cs typeface="Century Gothic"/>
                <a:sym typeface="Century Gothic"/>
              </a:rPr>
              <a:t>document</a:t>
            </a:r>
            <a:r>
              <a:rPr lang="en" sz="1600" dirty="0">
                <a:latin typeface="Century Gothic"/>
                <a:ea typeface="Century Gothic"/>
                <a:cs typeface="Century Gothic"/>
                <a:sym typeface="Century Gothic"/>
              </a:rPr>
              <a:t> we first used in Lesson 1. </a:t>
            </a:r>
            <a:endParaRPr sz="1600" dirty="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156044" y="62012"/>
            <a:ext cx="987956" cy="9428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BC264D1-057B-483D-B111-2E2FC9709974}"/>
</file>

<file path=customXml/itemProps2.xml><?xml version="1.0" encoding="utf-8"?>
<ds:datastoreItem xmlns:ds="http://schemas.openxmlformats.org/officeDocument/2006/customXml" ds:itemID="{B447DD50-FCEE-498D-BFAE-DCA4E654C9CC}"/>
</file>

<file path=customXml/itemProps3.xml><?xml version="1.0" encoding="utf-8"?>
<ds:datastoreItem xmlns:ds="http://schemas.openxmlformats.org/officeDocument/2006/customXml" ds:itemID="{71474454-9CB8-4B4B-829C-501F3DF24641}"/>
</file>

<file path=docProps/app.xml><?xml version="1.0" encoding="utf-8"?>
<Properties xmlns="http://schemas.openxmlformats.org/officeDocument/2006/extended-properties" xmlns:vt="http://schemas.openxmlformats.org/officeDocument/2006/docPropsVTypes">
  <TotalTime>13</TotalTime>
  <Words>3021</Words>
  <Application>Microsoft Office PowerPoint</Application>
  <PresentationFormat>On-screen Show (16:9)</PresentationFormat>
  <Paragraphs>268</Paragraphs>
  <Slides>13</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Century Gothic</vt:lpstr>
      <vt:lpstr>Times New Roman</vt:lpstr>
      <vt:lpstr>Arial</vt:lpstr>
      <vt:lpstr>Calibri</vt:lpstr>
      <vt:lpstr>Simple Light</vt:lpstr>
      <vt:lpstr>Office Theme</vt:lpstr>
      <vt:lpstr>PowerPoint Presentation</vt:lpstr>
      <vt:lpstr>PowerPoint Presentation</vt:lpstr>
      <vt:lpstr>PowerPoint Presentation</vt:lpstr>
      <vt:lpstr>Grade 7: Module 4:  Unit 2: Lesson 9</vt:lpstr>
      <vt:lpstr>PowerPoint Presentation</vt:lpstr>
      <vt:lpstr>Let’s check in on our independent reading</vt:lpstr>
      <vt:lpstr>Let’s take a look at the Researcher’s Roadmap</vt:lpstr>
      <vt:lpstr>Let’s look over our research questions</vt:lpstr>
      <vt:lpstr>Let’s prepare for our internet research</vt:lpstr>
      <vt:lpstr>Let’s begin our internet research</vt:lpstr>
      <vt:lpstr>Let’s reflect on our research process</vt:lpstr>
      <vt:lpstr>Homework</vt:lpstr>
      <vt:lpstr>Small Group Block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Nicole Bravo</cp:lastModifiedBy>
  <cp:revision>8</cp:revision>
  <dcterms:modified xsi:type="dcterms:W3CDTF">2018-12-16T00:11:38Z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