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E31B92-FE22-4BF2-8561-0F2A85CB8475}" v="21" dt="2018-09-07T18:42:07.1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355" autoAdjust="0"/>
  </p:normalViewPr>
  <p:slideViewPr>
    <p:cSldViewPr snapToGrid="0">
      <p:cViewPr varScale="1">
        <p:scale>
          <a:sx n="145" d="100"/>
          <a:sy n="145" d="100"/>
        </p:scale>
        <p:origin x="624"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2.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A9E31B92-FE22-4BF2-8561-0F2A85CB8475}"/>
    <pc:docChg chg="modSld modMainMaster">
      <pc:chgData name="Natalie Ivey" userId="2c81a4b0-7596-4a42-b4da-e7aac4dfeff9" providerId="ADAL" clId="{A9E31B92-FE22-4BF2-8561-0F2A85CB8475}" dt="2018-09-07T18:42:07.101" v="19" actId="1076"/>
      <pc:docMkLst>
        <pc:docMk/>
      </pc:docMkLst>
      <pc:sldChg chg="addSp modSp">
        <pc:chgData name="Natalie Ivey" userId="2c81a4b0-7596-4a42-b4da-e7aac4dfeff9" providerId="ADAL" clId="{A9E31B92-FE22-4BF2-8561-0F2A85CB8475}" dt="2018-09-07T18:41:39.034" v="11" actId="1076"/>
        <pc:sldMkLst>
          <pc:docMk/>
          <pc:sldMk cId="0" sldId="259"/>
        </pc:sldMkLst>
        <pc:picChg chg="add mod">
          <ac:chgData name="Natalie Ivey" userId="2c81a4b0-7596-4a42-b4da-e7aac4dfeff9" providerId="ADAL" clId="{A9E31B92-FE22-4BF2-8561-0F2A85CB8475}" dt="2018-09-07T18:41:39.034" v="11" actId="1076"/>
          <ac:picMkLst>
            <pc:docMk/>
            <pc:sldMk cId="0" sldId="259"/>
            <ac:picMk id="3" creationId="{A2BFA384-56C9-493A-BE49-1C4F9604EDAD}"/>
          </ac:picMkLst>
        </pc:picChg>
      </pc:sldChg>
      <pc:sldChg chg="addSp modSp">
        <pc:chgData name="Natalie Ivey" userId="2c81a4b0-7596-4a42-b4da-e7aac4dfeff9" providerId="ADAL" clId="{A9E31B92-FE22-4BF2-8561-0F2A85CB8475}" dt="2018-09-07T18:42:07.101" v="19" actId="1076"/>
        <pc:sldMkLst>
          <pc:docMk/>
          <pc:sldMk cId="554724077" sldId="269"/>
        </pc:sldMkLst>
        <pc:spChg chg="mod">
          <ac:chgData name="Natalie Ivey" userId="2c81a4b0-7596-4a42-b4da-e7aac4dfeff9" providerId="ADAL" clId="{A9E31B92-FE22-4BF2-8561-0F2A85CB8475}" dt="2018-09-07T18:41:52.401" v="15" actId="14100"/>
          <ac:spMkLst>
            <pc:docMk/>
            <pc:sldMk cId="554724077" sldId="269"/>
            <ac:spMk id="130" creationId="{00000000-0000-0000-0000-000000000000}"/>
          </ac:spMkLst>
        </pc:spChg>
        <pc:spChg chg="mod">
          <ac:chgData name="Natalie Ivey" userId="2c81a4b0-7596-4a42-b4da-e7aac4dfeff9" providerId="ADAL" clId="{A9E31B92-FE22-4BF2-8561-0F2A85CB8475}" dt="2018-09-07T18:41:47.385" v="13" actId="14100"/>
          <ac:spMkLst>
            <pc:docMk/>
            <pc:sldMk cId="554724077" sldId="269"/>
            <ac:spMk id="131" creationId="{00000000-0000-0000-0000-000000000000}"/>
          </ac:spMkLst>
        </pc:spChg>
        <pc:picChg chg="add mod">
          <ac:chgData name="Natalie Ivey" userId="2c81a4b0-7596-4a42-b4da-e7aac4dfeff9" providerId="ADAL" clId="{A9E31B92-FE22-4BF2-8561-0F2A85CB8475}" dt="2018-09-07T18:42:07.101" v="19" actId="1076"/>
          <ac:picMkLst>
            <pc:docMk/>
            <pc:sldMk cId="554724077" sldId="269"/>
            <ac:picMk id="3" creationId="{2437B9AF-67AD-434A-82A3-D5CF9B73DD60}"/>
          </ac:picMkLst>
        </pc:picChg>
      </pc:sldChg>
      <pc:sldMasterChg chg="addSp modSp">
        <pc:chgData name="Natalie Ivey" userId="2c81a4b0-7596-4a42-b4da-e7aac4dfeff9" providerId="ADAL" clId="{A9E31B92-FE22-4BF2-8561-0F2A85CB8475}" dt="2018-09-07T18:41:12.051" v="7" actId="1076"/>
        <pc:sldMasterMkLst>
          <pc:docMk/>
          <pc:sldMasterMk cId="0" sldId="2147483670"/>
        </pc:sldMasterMkLst>
        <pc:picChg chg="add mod">
          <ac:chgData name="Natalie Ivey" userId="2c81a4b0-7596-4a42-b4da-e7aac4dfeff9" providerId="ADAL" clId="{A9E31B92-FE22-4BF2-8561-0F2A85CB8475}" dt="2018-09-07T18:40:48.008" v="1" actId="1076"/>
          <ac:picMkLst>
            <pc:docMk/>
            <pc:sldMasterMk cId="0" sldId="2147483670"/>
            <ac:picMk id="3" creationId="{77E21E8A-996D-4C3A-9782-F27254AD7C75}"/>
          </ac:picMkLst>
        </pc:picChg>
        <pc:picChg chg="add mod">
          <ac:chgData name="Natalie Ivey" userId="2c81a4b0-7596-4a42-b4da-e7aac4dfeff9" providerId="ADAL" clId="{A9E31B92-FE22-4BF2-8561-0F2A85CB8475}" dt="2018-09-07T18:41:02.817" v="5" actId="1076"/>
          <ac:picMkLst>
            <pc:docMk/>
            <pc:sldMasterMk cId="0" sldId="2147483670"/>
            <ac:picMk id="5" creationId="{AF828278-C1D9-4BFD-B5D8-F50D7350BB82}"/>
          </ac:picMkLst>
        </pc:picChg>
        <pc:picChg chg="add mod">
          <ac:chgData name="Natalie Ivey" userId="2c81a4b0-7596-4a42-b4da-e7aac4dfeff9" providerId="ADAL" clId="{A9E31B92-FE22-4BF2-8561-0F2A85CB8475}" dt="2018-09-07T18:41:12.051" v="7" actId="1076"/>
          <ac:picMkLst>
            <pc:docMk/>
            <pc:sldMasterMk cId="0" sldId="2147483670"/>
            <ac:picMk id="10" creationId="{113615AD-744E-4567-BBF8-51F87C31EDF1}"/>
          </ac:picMkLst>
        </pc:picChg>
      </pc:sldMasterChg>
    </pc:docChg>
  </pc:docChgLst>
  <pc:docChgLst>
    <pc:chgData clId="Web-{0FB4C898-C8DD-475F-9343-299CFEE23936}"/>
    <pc:docChg chg="modSld">
      <pc:chgData name="" userId="" providerId="" clId="Web-{0FB4C898-C8DD-475F-9343-299CFEE23936}" dt="2018-08-11T22:51:56.719" v="1" actId="1076"/>
      <pc:docMkLst>
        <pc:docMk/>
      </pc:docMkLst>
      <pc:sldChg chg="addSp modSp">
        <pc:chgData name="" userId="" providerId="" clId="Web-{0FB4C898-C8DD-475F-9343-299CFEE23936}" dt="2018-08-11T22:51:56.719" v="1" actId="1076"/>
        <pc:sldMkLst>
          <pc:docMk/>
          <pc:sldMk cId="2515079969" sldId="272"/>
        </pc:sldMkLst>
        <pc:picChg chg="add mod">
          <ac:chgData name="" userId="" providerId="" clId="Web-{0FB4C898-C8DD-475F-9343-299CFEE23936}" dt="2018-08-11T22:51:56.719" v="1" actId="1076"/>
          <ac:picMkLst>
            <pc:docMk/>
            <pc:sldMk cId="2515079969" sldId="272"/>
            <ac:picMk id="2" creationId="{2FFC8E31-3862-4098-B331-BA967BDAFF1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21395787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spcBef>
                <a:spcPts val="0"/>
              </a:spcBef>
              <a:spcAft>
                <a:spcPts val="0"/>
              </a:spcAft>
              <a:buNone/>
            </a:pPr>
            <a:r>
              <a:rPr lang="en" sz="1200" b="1" dirty="0">
                <a:latin typeface="Calibri"/>
                <a:ea typeface="Calibri"/>
                <a:cs typeface="Calibri"/>
                <a:sym typeface="Calibri"/>
              </a:rPr>
              <a:t>50-65 Minutes</a:t>
            </a:r>
            <a:endParaRPr sz="1200" b="1" dirty="0">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Sharing Evidence from Homework (6-8 minutes)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(2-3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Reading Aloud and Rereading for Gist: Paragraph 4 of “Refugee and Immigrant Children: A Comparison” (10-12 minutes)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Rereading and Text-Dependent Questions (15-18 minutes)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Introducing </a:t>
            </a:r>
            <a:r>
              <a:rPr lang="en" sz="1200" b="1" dirty="0">
                <a:solidFill>
                  <a:schemeClr val="dk1"/>
                </a:solidFill>
                <a:latin typeface="Calibri"/>
                <a:ea typeface="Calibri"/>
                <a:cs typeface="Calibri"/>
                <a:sym typeface="Calibri"/>
              </a:rPr>
              <a:t>Row 2 of NYS Grade 6–8 Expository Writing Evaluation Rubric </a:t>
            </a:r>
            <a:r>
              <a:rPr lang="en" sz="1200" dirty="0">
                <a:solidFill>
                  <a:schemeClr val="dk1"/>
                </a:solidFill>
                <a:latin typeface="Calibri"/>
                <a:ea typeface="Calibri"/>
                <a:cs typeface="Calibri"/>
                <a:sym typeface="Calibri"/>
              </a:rPr>
              <a:t>(10-12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Analyzing the Model Essay Using the Rubric (10-12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 (1-2 Minutes) We discussed what mourning means in this lesson. Complete the homework question at the bottom of </a:t>
            </a:r>
            <a:r>
              <a:rPr lang="en" sz="1200" b="1" dirty="0">
                <a:solidFill>
                  <a:schemeClr val="dk1"/>
                </a:solidFill>
                <a:latin typeface="Calibri"/>
                <a:ea typeface="Calibri"/>
                <a:cs typeface="Calibri"/>
                <a:sym typeface="Calibri"/>
              </a:rPr>
              <a:t>the “Refugee and  Immigrant Children: A Comparison”: Paragraph 4 Text-Dependent Questions, Part A.</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73682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a2ea51330_1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 name="Google Shape;184;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(Numbered Heads)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C. Introducing NYS Grade 6–8 Expository Writing Evaluation Rubric, Row 2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Applying criteria to a model often helps make the criteria clear. That is what they will do next.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think students need to work with a partner during step 12 in teacher actions, they can turn to a seat partner to talk about it before they volunteer an answer.</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NYS Grade 6–8 Expository Writing Evaluation Rubric</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possible, display a copy of the rubric on a </a:t>
            </a:r>
            <a:r>
              <a:rPr lang="en" sz="1200" b="0" dirty="0">
                <a:solidFill>
                  <a:schemeClr val="dk1"/>
                </a:solidFill>
                <a:latin typeface="Calibri"/>
                <a:ea typeface="Calibri"/>
                <a:cs typeface="Calibri"/>
                <a:sym typeface="Calibri"/>
              </a:rPr>
              <a:t>document camera </a:t>
            </a:r>
            <a:r>
              <a:rPr lang="en" sz="1200" dirty="0">
                <a:solidFill>
                  <a:schemeClr val="dk1"/>
                </a:solidFill>
                <a:latin typeface="Calibri"/>
                <a:ea typeface="Calibri"/>
                <a:cs typeface="Calibri"/>
                <a:sym typeface="Calibri"/>
              </a:rPr>
              <a:t>so that all students can see when you are circling vocabulary words and discussing the criteria.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partner up with someone in their Numbered Heads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pairs read the second row and circle the words they are unsure about.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several pairs to share the words they identified.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Circle these words on your copy on the document camera.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Writer’s Glossary for Row 2 of the NYS Writing Rubric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Go through the vocabulary words on the </a:t>
            </a:r>
            <a:r>
              <a:rPr lang="en" sz="1200" b="1" dirty="0">
                <a:solidFill>
                  <a:schemeClr val="dk1"/>
                </a:solidFill>
                <a:latin typeface="Calibri"/>
                <a:ea typeface="Calibri"/>
                <a:cs typeface="Calibri"/>
                <a:sym typeface="Calibri"/>
              </a:rPr>
              <a:t>Writer’s Glossary </a:t>
            </a:r>
            <a:r>
              <a:rPr lang="en" sz="1200" dirty="0">
                <a:solidFill>
                  <a:schemeClr val="dk1"/>
                </a:solidFill>
                <a:latin typeface="Calibri"/>
                <a:ea typeface="Calibri"/>
                <a:cs typeface="Calibri"/>
                <a:sym typeface="Calibri"/>
              </a:rPr>
              <a:t>(command, relevant and irrelevant, concrete details, sustain, varied (variety), partially, textual evidence, consistent and inconsistent, minimal, valid and invalid) and any that students added.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simple definitions that fit the context and/or ask students to contribute definitions for words they know.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to explain the words that are matched with their opposite, such as relevant and irrelevant.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you and students give definitions for the words, talk about what each of the levels (columns) of the Command of Evidence row means in terms of how a student writes. (For example, you could take the Criteria box and say: “This row is about how well a writer proves his or her ideas with examples. These examples should come from other sources and provide logical support for the main message the writer wants the reader to understand.”)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you have modeled identifying and defining descriptor words in Row 2, ask students to volunteer to take one of the level boxes and put the descriptors into their own words.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Expect that students may not know the meanings of these vocabulary words: </a:t>
            </a:r>
            <a:r>
              <a:rPr lang="en" sz="1200" i="1" dirty="0">
                <a:solidFill>
                  <a:schemeClr val="dk1"/>
                </a:solidFill>
                <a:latin typeface="Calibri"/>
                <a:ea typeface="Calibri"/>
                <a:cs typeface="Calibri"/>
                <a:sym typeface="Calibri"/>
              </a:rPr>
              <a:t>content, extent, conveys, compelling, task, insightful, comprehension, logically, </a:t>
            </a:r>
            <a:r>
              <a:rPr lang="en" sz="1200" dirty="0">
                <a:solidFill>
                  <a:schemeClr val="dk1"/>
                </a:solidFill>
                <a:latin typeface="Calibri"/>
                <a:ea typeface="Calibri"/>
                <a:cs typeface="Calibri"/>
                <a:sym typeface="Calibri"/>
              </a:rPr>
              <a:t>and its opposite, </a:t>
            </a:r>
            <a:r>
              <a:rPr lang="en" sz="1200" i="1" dirty="0">
                <a:solidFill>
                  <a:schemeClr val="dk1"/>
                </a:solidFill>
                <a:latin typeface="Calibri"/>
                <a:ea typeface="Calibri"/>
                <a:cs typeface="Calibri"/>
                <a:sym typeface="Calibri"/>
              </a:rPr>
              <a:t>illogically</a:t>
            </a:r>
            <a:r>
              <a:rPr lang="en" sz="1200" dirty="0">
                <a:solidFill>
                  <a:schemeClr val="dk1"/>
                </a:solidFill>
                <a:latin typeface="Calibri"/>
                <a:ea typeface="Calibri"/>
                <a:cs typeface="Calibri"/>
                <a:sym typeface="Calibri"/>
              </a:rPr>
              <a:t>. Listen for these words; however, do not define the words yet.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16417927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a2ea51330_1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 name="Google Shape;191;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(Numbered Heads)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(Slide 1) Analyzing the Model Essay Using the Rubric</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closing and assessment section for this lesson has been divided into two short slides, for added clarity. This slide focuses only on paragraph 2 of the model essay.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Level 4 in Row 2 means that the claims the author has made should be supported with a few different pieces of well-chosen evidence from the text and there should be evidence all the way through the model essay.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“So if we are going to look at the model against the second row of the rubric, what are we going to be focusing on in the model essay?”</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document camera</a:t>
            </a:r>
            <a:r>
              <a:rPr lang="en" sz="1200" dirty="0">
                <a:solidFill>
                  <a:schemeClr val="dk1"/>
                </a:solidFill>
                <a:latin typeface="Calibri"/>
                <a:ea typeface="Calibri"/>
                <a:cs typeface="Calibri"/>
                <a:sym typeface="Calibri"/>
              </a:rPr>
              <a:t>, display </a:t>
            </a:r>
            <a:r>
              <a:rPr lang="en" sz="1200" b="1" dirty="0">
                <a:solidFill>
                  <a:schemeClr val="dk1"/>
                </a:solidFill>
                <a:latin typeface="Calibri"/>
                <a:ea typeface="Calibri"/>
                <a:cs typeface="Calibri"/>
                <a:sym typeface="Calibri"/>
              </a:rPr>
              <a:t>Model Essay: “How Ha’s Mother Is Turned ‘Inside Out’” </a:t>
            </a:r>
            <a:r>
              <a:rPr lang="en" sz="1200" dirty="0">
                <a:solidFill>
                  <a:schemeClr val="dk1"/>
                </a:solidFill>
                <a:latin typeface="Calibri"/>
                <a:ea typeface="Calibri"/>
                <a:cs typeface="Calibri"/>
                <a:sym typeface="Calibri"/>
              </a:rPr>
              <a:t>(from Lesson 8) and invite students to refer to their own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second paragraph. Ask questions from the slide.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In response to the first Think-Pair-Share question, listen for students to explain that they are going to be looking at the evidence the author has used in the model to support the claims made.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confirm that the evidence contained in Paragraph 2 of the model does support the claim the author has made and that there are multiple pieces of evidence from the novel and from the informational text.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0473795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e16dc6acc_0_2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9" name="Google Shape;199;g3e16dc6acc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(Slide 2) Analyzing the Model Essay Using the Rubric</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the closing and assessment section.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the rest of the model essay following the bullets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they have finished, cold call several pairs to determine whether the author of the model has used well-chosen evidence from more than one piece of text throughout the essay to support its claims.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say: </a:t>
            </a:r>
            <a:r>
              <a:rPr lang="en" sz="1200" i="1" dirty="0">
                <a:solidFill>
                  <a:schemeClr val="dk1"/>
                </a:solidFill>
                <a:latin typeface="Calibri"/>
                <a:ea typeface="Calibri"/>
                <a:cs typeface="Calibri"/>
                <a:sym typeface="Calibri"/>
              </a:rPr>
              <a:t>“So the model essay does follow the best description of the rubric. It uses well-chosen evidence from more than one piece of text throughout the essay to support the claims made. This is something I want you to do in your own essays.”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work more with this model and rubric in future lessons; be sure they file away these key resources.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groups to determine that the model essay does follow the best description of the rubric. It uses well-chosen evidence from more than one piece of text throughout the essay to support the claims made. If groups do not determine this, you will show them after the discussion.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0759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a2ea51330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6" name="Google Shape;206;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the homework. 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0359415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42781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72346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3682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0920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07704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262029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“Refugee and Immigrant Children: A Comparison”: Paragraph 4 Text-Dependent Questions, Part A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Writer’s Glossary for Row 2 of the NYS Writing Rubric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Inside Out anchor chart and Back Again anchor chart </a:t>
            </a:r>
            <a:r>
              <a:rPr lang="en" sz="1200" dirty="0">
                <a:solidFill>
                  <a:schemeClr val="dk1"/>
                </a:solidFill>
                <a:latin typeface="Calibri"/>
                <a:ea typeface="Calibri"/>
                <a:cs typeface="Calibri"/>
                <a:sym typeface="Calibri"/>
              </a:rPr>
              <a:t>(begun in Lesson 8)</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“Refugee and Immigrant Children: A Comparison” (from Lesson 9)</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Essay: “How Ha’s Mother Is Turned ‘Inside Out’” </a:t>
            </a:r>
            <a:r>
              <a:rPr lang="en" sz="1200" dirty="0">
                <a:solidFill>
                  <a:schemeClr val="dk1"/>
                </a:solidFill>
                <a:latin typeface="Calibri"/>
                <a:ea typeface="Calibri"/>
                <a:cs typeface="Calibri"/>
                <a:sym typeface="Calibri"/>
              </a:rPr>
              <a:t>(from Lesson 8; 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NYS Grade 6–8 Expository Writing Evaluation Rubric </a:t>
            </a:r>
            <a:r>
              <a:rPr lang="en" sz="1200" dirty="0">
                <a:solidFill>
                  <a:schemeClr val="dk1"/>
                </a:solidFill>
                <a:latin typeface="Calibri"/>
                <a:ea typeface="Calibri"/>
                <a:cs typeface="Calibri"/>
                <a:sym typeface="Calibri"/>
              </a:rPr>
              <a:t>(From Lesson 11, one per student and one to display)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95531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Fourth paragraph of the “Refugee and Immigrant Children: A Comparison” section</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Note-catchers for both this lesson and Lesson and 14</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NYS Grade 6–8 Expository Writing Evaluation Rubric </a:t>
            </a:r>
            <a:r>
              <a:rPr lang="en" sz="1200" dirty="0">
                <a:solidFill>
                  <a:schemeClr val="dk1"/>
                </a:solidFill>
                <a:latin typeface="Calibri"/>
                <a:ea typeface="Calibri"/>
                <a:cs typeface="Calibri"/>
                <a:sym typeface="Calibri"/>
              </a:rPr>
              <a:t>(focus on row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Essay: “How Ha’s Mother Is Turned ‘Inside Out’”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Numbered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74532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Close Reading: </a:t>
            </a:r>
            <a:endParaRPr sz="1200" b="1" dirty="0">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latin typeface="Calibri"/>
                <a:ea typeface="Calibri"/>
                <a:cs typeface="Calibri"/>
                <a:sym typeface="Calibri"/>
              </a:rPr>
              <a:t>Paragraph 4 of “Refugee and Immigrant Children: A Comparison” and Introducing the </a:t>
            </a:r>
            <a:r>
              <a:rPr lang="en" sz="1200" b="1" dirty="0">
                <a:latin typeface="Calibri"/>
                <a:ea typeface="Calibri"/>
                <a:cs typeface="Calibri"/>
                <a:sym typeface="Calibri"/>
              </a:rPr>
              <a:t>NYS Expository Writing Rubric</a:t>
            </a:r>
            <a:endParaRPr sz="1200" b="1"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393830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 name="Google Shape;150;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Referring to the format of past lessons is included to help students start to feel more comfortable with certain routines, so they can focus on the content instead of the format.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Explain, as needed.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11518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6" name="Google Shape;15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6-8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Group/Numbered Heads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A. Sharing Evidence from Homework</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Prior to starting the opening, check that students have their texts:</a:t>
            </a:r>
            <a:r>
              <a:rPr lang="en" sz="1200" i="1" dirty="0">
                <a:solidFill>
                  <a:schemeClr val="dk1"/>
                </a:solidFill>
                <a:latin typeface="Calibri"/>
                <a:ea typeface="Calibri"/>
                <a:cs typeface="Calibri"/>
                <a:sym typeface="Calibri"/>
              </a:rPr>
              <a:t> Inside Out &amp; Back Again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sit in Numbered Heads groups and pair as noted on the slide.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follow the steps on the slide to share their evidence.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choose relevant evidence directly from the text to show who Ha was before she was forced to flee home.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able to explain </a:t>
            </a:r>
            <a:r>
              <a:rPr lang="en" sz="1200" b="0" dirty="0">
                <a:solidFill>
                  <a:schemeClr val="dk1"/>
                </a:solidFill>
                <a:latin typeface="Calibri"/>
                <a:ea typeface="Calibri"/>
                <a:cs typeface="Calibri"/>
                <a:sym typeface="Calibri"/>
              </a:rPr>
              <a:t>how</a:t>
            </a:r>
            <a:r>
              <a:rPr lang="en" sz="1200" dirty="0">
                <a:solidFill>
                  <a:schemeClr val="dk1"/>
                </a:solidFill>
                <a:latin typeface="Calibri"/>
                <a:ea typeface="Calibri"/>
                <a:cs typeface="Calibri"/>
                <a:sym typeface="Calibri"/>
              </a:rPr>
              <a:t> a piece of evidence shows her character.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able to critically look at the evidence others have contributed and revise their notes, as needed.</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4223207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 name="Google Shape;163;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B. Unpacking Learning Targets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three learning targets, which are similar to those from Lessons 9 and 11.</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this lesson will be very much like what they have done with the first three paragraphs of text in previous lessons. They will keep digging in to the next paragraph of the informational text.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class to Think-Pair-Share: </a:t>
            </a:r>
            <a:r>
              <a:rPr lang="en" sz="1200" i="1" dirty="0">
                <a:solidFill>
                  <a:schemeClr val="dk1"/>
                </a:solidFill>
                <a:latin typeface="Calibri"/>
                <a:ea typeface="Calibri"/>
                <a:cs typeface="Calibri"/>
                <a:sym typeface="Calibri"/>
              </a:rPr>
              <a:t>“Why is reading a text closely in order to answer text-dependent questions a useful skill?”</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might reading more of this informational text continue to help us understand Ha better?”</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this information helps them learn about the world and will be important when they write their end of unit assessment essay.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first Think-Pair-Share question, listen for students to recognize that, in order to answer text-dependent questions, they have to dig deeply into a text and really understand the meaning, which is something that they will have to do at college and at work to thoroughly understand the texts they will encounter.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second Think-Pair-Share question, listen for: “By reading this text, we are building knowledge about the universal refugee experience of turning ‘inside out’ and ‘back again.’ This is what Ha is going through.”</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205456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0" name="Google Shape;170;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(Numbered Heads)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Reading Aloud and Rereading for Gist: Paragraph 4 of “Refugee and Immigrant Children: A Comparison”</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get into Numbered Heads groups, with numbers 1 and 4 pairing up and numbers 2 and 3 pairing 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fourth paragraph of the section</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“Refugee and Immigrant Children: A Comparison” </a:t>
            </a:r>
            <a:r>
              <a:rPr lang="en" sz="1200" dirty="0">
                <a:solidFill>
                  <a:schemeClr val="dk1"/>
                </a:solidFill>
                <a:latin typeface="Calibri"/>
                <a:ea typeface="Calibri"/>
                <a:cs typeface="Calibri"/>
                <a:sym typeface="Calibri"/>
              </a:rPr>
              <a:t>(page 590) and invite students to refer to their own texts.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today, they will hear you read the next paragraph of this section of the text and, as they did in Lessons 9 and 11, they will have time to think, talk, and annotate for gist.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Paragraph 4 in this section aloud as students read along silently.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the paragraph silently.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Think-Pair-Share: </a:t>
            </a:r>
            <a:r>
              <a:rPr lang="en" sz="1200" i="1" dirty="0">
                <a:solidFill>
                  <a:schemeClr val="dk1"/>
                </a:solidFill>
                <a:latin typeface="Calibri"/>
                <a:ea typeface="Calibri"/>
                <a:cs typeface="Calibri"/>
                <a:sym typeface="Calibri"/>
              </a:rPr>
              <a:t>“So what is your initial sense of what paragraph 4 is mostly about?”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annotate Paragraph 4 for the gist based on their pair discussion.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volunteers to share their gist with the whole group.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students are sharing for gist of paragraph 4, listen for: “Refugee children and their families mourn the things they leave behind, but children often don’t talk about it so it isn’t recognized.”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573776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7" name="Google Shape;177;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15-18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Rereading and Text-Dependent Questions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group. </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i="0" dirty="0">
                <a:solidFill>
                  <a:schemeClr val="dk1"/>
                </a:solidFill>
                <a:latin typeface="Calibri"/>
                <a:ea typeface="Calibri"/>
                <a:cs typeface="Calibri"/>
                <a:sym typeface="Calibri"/>
              </a:rPr>
              <a:t>“Refugee and Immigrant Children: A Comparison”: Paragraph 4 Text-Dependent Questions, Part A.</a:t>
            </a:r>
            <a:endParaRPr sz="1200" b="1"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first sentence of Paragraph 4 of this section of the text: </a:t>
            </a:r>
            <a:r>
              <a:rPr lang="en" sz="1200" i="1" dirty="0">
                <a:solidFill>
                  <a:schemeClr val="dk1"/>
                </a:solidFill>
                <a:latin typeface="Calibri"/>
                <a:ea typeface="Calibri"/>
                <a:cs typeface="Calibri"/>
                <a:sym typeface="Calibri"/>
              </a:rPr>
              <a:t>“Typically, immigrants can, at least, envision the possibility of returning to their countries; most refugees cannot.”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on the first text-dependent question. You will move through all of the text-dependent questions by following the steps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a “numbered head” to share his or her answer with the whole group and clarify what it means where necessary.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same process for remaining questions: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latin typeface="Calibri"/>
                <a:ea typeface="Calibri"/>
                <a:cs typeface="Calibri"/>
                <a:sym typeface="Calibri"/>
              </a:rPr>
              <a:t>"</a:t>
            </a:r>
            <a:r>
              <a:rPr lang="en" sz="1200" i="1" dirty="0">
                <a:latin typeface="Calibri"/>
                <a:ea typeface="Calibri"/>
                <a:cs typeface="Calibri"/>
                <a:sym typeface="Calibri"/>
              </a:rPr>
              <a:t>How do the words typically and at least change what the sentence means.</a:t>
            </a:r>
            <a:r>
              <a:rPr lang="en-US" sz="1200" i="1" dirty="0">
                <a:latin typeface="Calibri"/>
                <a:ea typeface="Calibri"/>
                <a:cs typeface="Calibri"/>
                <a:sym typeface="Calibri"/>
              </a:rPr>
              <a:t>”</a:t>
            </a:r>
            <a:endParaRPr sz="1200" i="1"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latin typeface="Calibri"/>
                <a:ea typeface="Calibri"/>
                <a:cs typeface="Calibri"/>
                <a:sym typeface="Calibri"/>
              </a:rPr>
              <a:t>"</a:t>
            </a:r>
            <a:r>
              <a:rPr lang="en" sz="1200" i="1" dirty="0">
                <a:latin typeface="Calibri"/>
                <a:ea typeface="Calibri"/>
                <a:cs typeface="Calibri"/>
                <a:sym typeface="Calibri"/>
              </a:rPr>
              <a:t>The text says: “It is only natural that refugee children, along with their families, go through a process of mourning those losses.” What does mourning mean.</a:t>
            </a:r>
            <a:r>
              <a:rPr lang="en-US" sz="1200" i="1" dirty="0">
                <a:latin typeface="Calibri"/>
                <a:ea typeface="Calibri"/>
                <a:cs typeface="Calibri"/>
                <a:sym typeface="Calibri"/>
              </a:rPr>
              <a:t>”</a:t>
            </a:r>
            <a:endParaRPr sz="1200" i="1"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latin typeface="Calibri"/>
                <a:ea typeface="Calibri"/>
                <a:cs typeface="Calibri"/>
                <a:sym typeface="Calibri"/>
              </a:rPr>
              <a:t>"</a:t>
            </a:r>
            <a:r>
              <a:rPr lang="en" sz="1200" i="1" dirty="0">
                <a:latin typeface="Calibri"/>
                <a:ea typeface="Calibri"/>
                <a:cs typeface="Calibri"/>
                <a:sym typeface="Calibri"/>
              </a:rPr>
              <a:t>The text says: “The grieving process in refugee children, however, is seldom recognized as such.” Explain this sentence in your own words. [Hint: Think about what however indicates.]</a:t>
            </a:r>
            <a:r>
              <a:rPr lang="en-US" sz="1200" i="1" dirty="0">
                <a:latin typeface="Calibri"/>
                <a:ea typeface="Calibri"/>
                <a:cs typeface="Calibri"/>
                <a:sym typeface="Calibri"/>
              </a:rPr>
              <a:t>”</a:t>
            </a:r>
            <a:endParaRPr sz="1200" i="1" dirty="0">
              <a:latin typeface="Calibri"/>
              <a:ea typeface="Calibri"/>
              <a:cs typeface="Calibri"/>
              <a:sym typeface="Calibri"/>
            </a:endParaRPr>
          </a:p>
          <a:p>
            <a:pPr marL="91440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have a thorough understanding of what </a:t>
            </a:r>
            <a:r>
              <a:rPr lang="en" sz="1200" i="1" dirty="0">
                <a:solidFill>
                  <a:schemeClr val="dk1"/>
                </a:solidFill>
                <a:latin typeface="Calibri"/>
                <a:ea typeface="Calibri"/>
                <a:cs typeface="Calibri"/>
                <a:sym typeface="Calibri"/>
              </a:rPr>
              <a:t>mourning</a:t>
            </a:r>
            <a:r>
              <a:rPr lang="en" sz="1200" dirty="0">
                <a:solidFill>
                  <a:schemeClr val="dk1"/>
                </a:solidFill>
                <a:latin typeface="Calibri"/>
                <a:ea typeface="Calibri"/>
                <a:cs typeface="Calibri"/>
                <a:sym typeface="Calibri"/>
              </a:rPr>
              <a:t> means before moving on, as understanding what this word means is crucial to understanding this paragraph.</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further support ELLs, consider providing definitions of challenging vocabulary in students’ home language. Resources such as Google Translate and bilingual translation dictionaries can assist with one-word translation.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2446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3353805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5895643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77E21E8A-996D-4C3A-9782-F27254AD7C75}"/>
              </a:ext>
            </a:extLst>
          </p:cNvPr>
          <p:cNvPicPr>
            <a:picLocks noChangeAspect="1"/>
          </p:cNvPicPr>
          <p:nvPr userDrawn="1"/>
        </p:nvPicPr>
        <p:blipFill>
          <a:blip r:embed="rId15"/>
          <a:stretch>
            <a:fillRect/>
          </a:stretch>
        </p:blipFill>
        <p:spPr>
          <a:xfrm>
            <a:off x="8451300" y="4942908"/>
            <a:ext cx="762000" cy="142875"/>
          </a:xfrm>
          <a:prstGeom prst="rect">
            <a:avLst/>
          </a:prstGeom>
        </p:spPr>
      </p:pic>
      <p:pic>
        <p:nvPicPr>
          <p:cNvPr id="5" name="Picture 4">
            <a:extLst>
              <a:ext uri="{FF2B5EF4-FFF2-40B4-BE49-F238E27FC236}">
                <a16:creationId xmlns:a16="http://schemas.microsoft.com/office/drawing/2014/main" id="{AF828278-C1D9-4BFD-B5D8-F50D7350BB82}"/>
              </a:ext>
            </a:extLst>
          </p:cNvPr>
          <p:cNvPicPr>
            <a:picLocks noChangeAspect="1"/>
          </p:cNvPicPr>
          <p:nvPr userDrawn="1"/>
        </p:nvPicPr>
        <p:blipFill>
          <a:blip r:embed="rId16"/>
          <a:stretch>
            <a:fillRect/>
          </a:stretch>
        </p:blipFill>
        <p:spPr>
          <a:xfrm>
            <a:off x="4335839" y="4749899"/>
            <a:ext cx="472321" cy="393601"/>
          </a:xfrm>
          <a:prstGeom prst="rect">
            <a:avLst/>
          </a:prstGeom>
        </p:spPr>
      </p:pic>
      <p:pic>
        <p:nvPicPr>
          <p:cNvPr id="10" name="Picture 9">
            <a:extLst>
              <a:ext uri="{FF2B5EF4-FFF2-40B4-BE49-F238E27FC236}">
                <a16:creationId xmlns:a16="http://schemas.microsoft.com/office/drawing/2014/main" id="{113615AD-744E-4567-BBF8-51F87C31EDF1}"/>
              </a:ext>
            </a:extLst>
          </p:cNvPr>
          <p:cNvPicPr>
            <a:picLocks noChangeAspect="1"/>
          </p:cNvPicPr>
          <p:nvPr userDrawn="1"/>
        </p:nvPicPr>
        <p:blipFill>
          <a:blip r:embed="rId17"/>
          <a:stretch>
            <a:fillRect/>
          </a:stretch>
        </p:blipFill>
        <p:spPr>
          <a:xfrm>
            <a:off x="0" y="454743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1556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1:</a:t>
            </a:r>
            <a:r>
              <a:rPr lang="en" sz="3400"/>
              <a:t> Unit </a:t>
            </a:r>
            <a:r>
              <a:rPr lang="en"/>
              <a:t>2</a:t>
            </a:r>
            <a:r>
              <a:rPr lang="en" sz="3400"/>
              <a:t>: Lesson </a:t>
            </a:r>
            <a:r>
              <a:rPr lang="en"/>
              <a:t>13</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162568"/>
            <a:ext cx="8520600" cy="3779546"/>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500" dirty="0">
                <a:solidFill>
                  <a:schemeClr val="dk1"/>
                </a:solidFill>
              </a:rPr>
              <a:t>This lesson will take approximately 50-65 minutes to complete. </a:t>
            </a:r>
            <a:endParaRPr sz="15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500" b="1"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500" dirty="0">
                <a:solidFill>
                  <a:schemeClr val="dk1"/>
                </a:solidFill>
              </a:rPr>
              <a:t>The purpose of today’s lesson is to introduce students to:</a:t>
            </a:r>
            <a:endParaRPr sz="1500" dirty="0">
              <a:solidFill>
                <a:schemeClr val="dk1"/>
              </a:solidFill>
            </a:endParaRPr>
          </a:p>
          <a:p>
            <a:pPr marL="457200" lvl="0" indent="-323850" rtl="0">
              <a:lnSpc>
                <a:spcPct val="90000"/>
              </a:lnSpc>
              <a:spcBef>
                <a:spcPts val="0"/>
              </a:spcBef>
              <a:spcAft>
                <a:spcPts val="0"/>
              </a:spcAft>
              <a:buClr>
                <a:schemeClr val="dk1"/>
              </a:buClr>
              <a:buSzPts val="1500"/>
              <a:buChar char="●"/>
            </a:pPr>
            <a:r>
              <a:rPr lang="en" sz="1500" b="1" dirty="0">
                <a:solidFill>
                  <a:schemeClr val="dk1"/>
                </a:solidFill>
              </a:rPr>
              <a:t>The fourth paragraph</a:t>
            </a:r>
            <a:r>
              <a:rPr lang="en" sz="1500" dirty="0">
                <a:solidFill>
                  <a:schemeClr val="dk1"/>
                </a:solidFill>
              </a:rPr>
              <a:t> of “Refugee and Immigrant Children: A Comparison” in the informational text “Refugee Children in Canada: Searching for Identity,” which describes how refugees mourn what they leave behind.</a:t>
            </a:r>
            <a:endParaRPr sz="1500" dirty="0">
              <a:solidFill>
                <a:schemeClr val="dk1"/>
              </a:solidFill>
            </a:endParaRPr>
          </a:p>
          <a:p>
            <a:pPr marL="457200" lvl="0" indent="0" rtl="0">
              <a:lnSpc>
                <a:spcPct val="90000"/>
              </a:lnSpc>
              <a:spcBef>
                <a:spcPts val="0"/>
              </a:spcBef>
              <a:spcAft>
                <a:spcPts val="0"/>
              </a:spcAft>
              <a:buNone/>
            </a:pPr>
            <a:endParaRPr sz="1500" dirty="0">
              <a:solidFill>
                <a:schemeClr val="dk1"/>
              </a:solidFill>
            </a:endParaRPr>
          </a:p>
          <a:p>
            <a:pPr marL="457200" lvl="0" indent="-323850" rtl="0">
              <a:lnSpc>
                <a:spcPct val="90000"/>
              </a:lnSpc>
              <a:spcBef>
                <a:spcPts val="0"/>
              </a:spcBef>
              <a:spcAft>
                <a:spcPts val="0"/>
              </a:spcAft>
              <a:buClr>
                <a:schemeClr val="dk1"/>
              </a:buClr>
              <a:buSzPts val="1500"/>
              <a:buChar char="●"/>
            </a:pPr>
            <a:r>
              <a:rPr lang="en" sz="1500" b="1" dirty="0">
                <a:solidFill>
                  <a:schemeClr val="dk1"/>
                </a:solidFill>
              </a:rPr>
              <a:t>Row 2</a:t>
            </a:r>
            <a:r>
              <a:rPr lang="en" sz="1500" dirty="0">
                <a:solidFill>
                  <a:schemeClr val="dk1"/>
                </a:solidFill>
              </a:rPr>
              <a:t> of the </a:t>
            </a:r>
            <a:r>
              <a:rPr lang="en" sz="1500" b="1" dirty="0">
                <a:solidFill>
                  <a:schemeClr val="dk1"/>
                </a:solidFill>
              </a:rPr>
              <a:t>NYS Expository Writing Evaluation Rubric</a:t>
            </a:r>
            <a:r>
              <a:rPr lang="en" sz="1500" dirty="0">
                <a:solidFill>
                  <a:schemeClr val="dk1"/>
                </a:solidFill>
              </a:rPr>
              <a:t>, which will be used to evaluate students’ final essay.</a:t>
            </a:r>
            <a:endParaRPr sz="1500" dirty="0">
              <a:solidFill>
                <a:schemeClr val="dk1"/>
              </a:solidFill>
            </a:endParaRPr>
          </a:p>
          <a:p>
            <a:pPr marL="0" lvl="0" indent="0" rtl="0">
              <a:lnSpc>
                <a:spcPct val="90000"/>
              </a:lnSpc>
              <a:spcBef>
                <a:spcPts val="0"/>
              </a:spcBef>
              <a:spcAft>
                <a:spcPts val="0"/>
              </a:spcAft>
              <a:buNone/>
            </a:pPr>
            <a:endParaRPr sz="15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500" b="1" dirty="0">
                <a:solidFill>
                  <a:schemeClr val="dk1"/>
                </a:solidFill>
              </a:rPr>
              <a:t>The Learning Targets for students today are:</a:t>
            </a:r>
            <a:endParaRPr sz="1500" b="1" dirty="0">
              <a:solidFill>
                <a:schemeClr val="dk1"/>
              </a:solidFill>
            </a:endParaRPr>
          </a:p>
          <a:p>
            <a:pPr marL="457200" lvl="0" indent="-323850" rtl="0">
              <a:lnSpc>
                <a:spcPct val="90000"/>
              </a:lnSpc>
              <a:spcBef>
                <a:spcPts val="1000"/>
              </a:spcBef>
              <a:spcAft>
                <a:spcPts val="0"/>
              </a:spcAft>
              <a:buClr>
                <a:schemeClr val="dk1"/>
              </a:buClr>
              <a:buSzPts val="1500"/>
              <a:buAutoNum type="arabicPeriod"/>
            </a:pPr>
            <a:r>
              <a:rPr lang="en" sz="1500" dirty="0">
                <a:solidFill>
                  <a:schemeClr val="dk1"/>
                </a:solidFill>
              </a:rPr>
              <a:t>I can find the gist of Paragraph 4 of “Refugee and Immigrant Children: A Comparison.”</a:t>
            </a:r>
            <a:endParaRPr sz="1500" dirty="0">
              <a:solidFill>
                <a:schemeClr val="dk1"/>
              </a:solidFill>
            </a:endParaRPr>
          </a:p>
          <a:p>
            <a:pPr marL="457200" lvl="0" indent="-323850" rtl="0">
              <a:lnSpc>
                <a:spcPct val="90000"/>
              </a:lnSpc>
              <a:spcBef>
                <a:spcPts val="0"/>
              </a:spcBef>
              <a:spcAft>
                <a:spcPts val="0"/>
              </a:spcAft>
              <a:buClr>
                <a:schemeClr val="dk1"/>
              </a:buClr>
              <a:buSzPts val="1500"/>
              <a:buAutoNum type="arabicPeriod"/>
            </a:pPr>
            <a:r>
              <a:rPr lang="en" sz="1500" dirty="0">
                <a:solidFill>
                  <a:schemeClr val="dk1"/>
                </a:solidFill>
              </a:rPr>
              <a:t>I can analyze how specific words, phrases, and sentences help me understand what refugee and immigrant children need for successful adaptation.</a:t>
            </a:r>
            <a:endParaRPr sz="1500" dirty="0">
              <a:solidFill>
                <a:schemeClr val="dk1"/>
              </a:solidFill>
            </a:endParaRPr>
          </a:p>
          <a:p>
            <a:pPr marL="457200" lvl="0" indent="-323850" rtl="0">
              <a:lnSpc>
                <a:spcPct val="90000"/>
              </a:lnSpc>
              <a:spcBef>
                <a:spcPts val="0"/>
              </a:spcBef>
              <a:spcAft>
                <a:spcPts val="0"/>
              </a:spcAft>
              <a:buClr>
                <a:schemeClr val="dk1"/>
              </a:buClr>
              <a:buSzPts val="1500"/>
              <a:buAutoNum type="arabicPeriod"/>
            </a:pPr>
            <a:r>
              <a:rPr lang="en" sz="1500" dirty="0">
                <a:solidFill>
                  <a:schemeClr val="dk1"/>
                </a:solidFill>
              </a:rPr>
              <a:t>I can read a text closely in order to answer text-dependent questions.</a:t>
            </a:r>
            <a:endParaRPr sz="15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4"/>
          <p:cNvSpPr txBox="1">
            <a:spLocks noGrp="1"/>
          </p:cNvSpPr>
          <p:nvPr>
            <p:ph type="title"/>
          </p:nvPr>
        </p:nvSpPr>
        <p:spPr>
          <a:xfrm>
            <a:off x="311700" y="259446"/>
            <a:ext cx="8520600" cy="1154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take a look at the next section of the </a:t>
            </a:r>
            <a:r>
              <a:rPr lang="en" b="1" dirty="0"/>
              <a:t>writing rubric.</a:t>
            </a:r>
            <a:endParaRPr b="1" dirty="0"/>
          </a:p>
        </p:txBody>
      </p:sp>
      <p:sp>
        <p:nvSpPr>
          <p:cNvPr id="187" name="Google Shape;187;p34"/>
          <p:cNvSpPr txBox="1">
            <a:spLocks noGrp="1"/>
          </p:cNvSpPr>
          <p:nvPr>
            <p:ph type="body" idx="1"/>
          </p:nvPr>
        </p:nvSpPr>
        <p:spPr>
          <a:xfrm>
            <a:off x="311700" y="1413546"/>
            <a:ext cx="8520600" cy="18774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1600" dirty="0">
                <a:solidFill>
                  <a:schemeClr val="dk1"/>
                </a:solidFill>
              </a:rPr>
              <a:t>This is the second row of the writing rubric used to look at student writing. We’re going to continue to learn what is in this rubric to use in your essay at the end of the unit.</a:t>
            </a:r>
            <a:endParaRPr sz="1600" dirty="0">
              <a:solidFill>
                <a:schemeClr val="dk1"/>
              </a:solidFill>
            </a:endParaRPr>
          </a:p>
          <a:p>
            <a:pPr marL="0" lvl="0" indent="0" rtl="0">
              <a:lnSpc>
                <a:spcPct val="115000"/>
              </a:lnSpc>
              <a:spcBef>
                <a:spcPts val="0"/>
              </a:spcBef>
              <a:spcAft>
                <a:spcPts val="0"/>
              </a:spcAft>
              <a:buNone/>
            </a:pPr>
            <a:endParaRPr sz="1600" dirty="0">
              <a:solidFill>
                <a:schemeClr val="dk1"/>
              </a:solidFill>
            </a:endParaRPr>
          </a:p>
          <a:p>
            <a:pPr marL="0" lvl="0" indent="0" rtl="0">
              <a:spcBef>
                <a:spcPts val="0"/>
              </a:spcBef>
              <a:spcAft>
                <a:spcPts val="0"/>
              </a:spcAft>
              <a:buNone/>
            </a:pPr>
            <a:r>
              <a:rPr lang="en" sz="1600" dirty="0">
                <a:solidFill>
                  <a:schemeClr val="dk1"/>
                </a:solidFill>
              </a:rPr>
              <a:t>For now, read only the second row of the rubric and circle words you do not know or are unsure about.</a:t>
            </a:r>
            <a:endParaRPr sz="1600" dirty="0">
              <a:solidFill>
                <a:schemeClr val="dk1"/>
              </a:solidFill>
            </a:endParaRPr>
          </a:p>
          <a:p>
            <a:pPr marL="0" lvl="0" indent="0" rtl="0">
              <a:spcBef>
                <a:spcPts val="0"/>
              </a:spcBef>
              <a:spcAft>
                <a:spcPts val="0"/>
              </a:spcAft>
              <a:buNone/>
            </a:pPr>
            <a:endParaRPr dirty="0"/>
          </a:p>
        </p:txBody>
      </p:sp>
      <p:pic>
        <p:nvPicPr>
          <p:cNvPr id="188" name="Google Shape;188;p34"/>
          <p:cNvPicPr preferRelativeResize="0"/>
          <p:nvPr/>
        </p:nvPicPr>
        <p:blipFill>
          <a:blip r:embed="rId3">
            <a:alphaModFix/>
          </a:blip>
          <a:stretch>
            <a:fillRect/>
          </a:stretch>
        </p:blipFill>
        <p:spPr>
          <a:xfrm>
            <a:off x="130275" y="3202050"/>
            <a:ext cx="8883450" cy="1792575"/>
          </a:xfrm>
          <a:prstGeom prst="rect">
            <a:avLst/>
          </a:prstGeom>
          <a:noFill/>
          <a:ln w="19050" cap="flat" cmpd="sng">
            <a:solidFill>
              <a:schemeClr val="dk2"/>
            </a:solidFill>
            <a:prstDash val="solid"/>
            <a:round/>
            <a:headEnd type="none" w="sm" len="sm"/>
            <a:tailEnd type="none" w="sm" len="sm"/>
          </a:ln>
        </p:spPr>
      </p:pic>
      <p:pic>
        <p:nvPicPr>
          <p:cNvPr id="5" name="Google Shape;160;p30"/>
          <p:cNvPicPr preferRelativeResize="0"/>
          <p:nvPr/>
        </p:nvPicPr>
        <p:blipFill>
          <a:blip r:embed="rId4">
            <a:alphaModFix/>
          </a:blip>
          <a:stretch>
            <a:fillRect/>
          </a:stretch>
        </p:blipFill>
        <p:spPr>
          <a:xfrm>
            <a:off x="8123910" y="4308714"/>
            <a:ext cx="762000" cy="762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5"/>
          <p:cNvSpPr txBox="1">
            <a:spLocks noGrp="1"/>
          </p:cNvSpPr>
          <p:nvPr>
            <p:ph type="title"/>
          </p:nvPr>
        </p:nvSpPr>
        <p:spPr>
          <a:xfrm>
            <a:off x="370114" y="331186"/>
            <a:ext cx="8643257" cy="739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Let’s look at just paragraph 2 of the </a:t>
            </a:r>
            <a:r>
              <a:rPr lang="en" sz="3000" b="1" dirty="0"/>
              <a:t>model essay</a:t>
            </a:r>
            <a:r>
              <a:rPr lang="en" sz="3000" dirty="0"/>
              <a:t>. </a:t>
            </a:r>
            <a:endParaRPr sz="3000" dirty="0"/>
          </a:p>
        </p:txBody>
      </p:sp>
      <p:sp>
        <p:nvSpPr>
          <p:cNvPr id="194" name="Google Shape;194;p35"/>
          <p:cNvSpPr txBox="1">
            <a:spLocks noGrp="1"/>
          </p:cNvSpPr>
          <p:nvPr>
            <p:ph type="body" idx="1"/>
          </p:nvPr>
        </p:nvSpPr>
        <p:spPr>
          <a:xfrm>
            <a:off x="380999" y="1348054"/>
            <a:ext cx="8378336" cy="3588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1600" dirty="0">
              <a:solidFill>
                <a:schemeClr val="dk1"/>
              </a:solidFill>
            </a:endParaRPr>
          </a:p>
          <a:p>
            <a:pPr marL="0" lvl="0" indent="0" rtl="0">
              <a:spcBef>
                <a:spcPts val="0"/>
              </a:spcBef>
              <a:spcAft>
                <a:spcPts val="0"/>
              </a:spcAft>
              <a:buNone/>
            </a:pPr>
            <a:endParaRPr sz="1600" dirty="0">
              <a:solidFill>
                <a:schemeClr val="dk1"/>
              </a:solidFill>
            </a:endParaRPr>
          </a:p>
          <a:p>
            <a:pPr marL="0" lvl="0" indent="0" rtl="0">
              <a:spcBef>
                <a:spcPts val="0"/>
              </a:spcBef>
              <a:spcAft>
                <a:spcPts val="0"/>
              </a:spcAft>
              <a:buNone/>
            </a:pPr>
            <a:endParaRPr sz="1600" dirty="0">
              <a:solidFill>
                <a:schemeClr val="dk1"/>
              </a:solidFill>
            </a:endParaRPr>
          </a:p>
          <a:p>
            <a:pPr marL="0" lvl="0" indent="0" rtl="0">
              <a:spcBef>
                <a:spcPts val="0"/>
              </a:spcBef>
              <a:spcAft>
                <a:spcPts val="0"/>
              </a:spcAft>
              <a:buNone/>
            </a:pPr>
            <a:endParaRPr sz="1600" dirty="0">
              <a:solidFill>
                <a:schemeClr val="dk1"/>
              </a:solidFill>
            </a:endParaRPr>
          </a:p>
          <a:p>
            <a:pPr marL="0" lvl="0" indent="0" rtl="0">
              <a:spcBef>
                <a:spcPts val="0"/>
              </a:spcBef>
              <a:spcAft>
                <a:spcPts val="0"/>
              </a:spcAft>
              <a:buNone/>
            </a:pPr>
            <a:endParaRPr sz="1600" dirty="0">
              <a:solidFill>
                <a:schemeClr val="dk1"/>
              </a:solidFill>
            </a:endParaRPr>
          </a:p>
          <a:p>
            <a:pPr marL="0" lvl="0" indent="0" rtl="0">
              <a:spcBef>
                <a:spcPts val="0"/>
              </a:spcBef>
              <a:spcAft>
                <a:spcPts val="0"/>
              </a:spcAft>
              <a:buNone/>
            </a:pPr>
            <a:endParaRPr sz="1600" dirty="0">
              <a:solidFill>
                <a:schemeClr val="dk1"/>
              </a:solidFill>
            </a:endParaRPr>
          </a:p>
          <a:p>
            <a:pPr marL="0" lvl="0" indent="0" rtl="0">
              <a:spcBef>
                <a:spcPts val="0"/>
              </a:spcBef>
              <a:spcAft>
                <a:spcPts val="0"/>
              </a:spcAft>
              <a:buNone/>
            </a:pPr>
            <a:endParaRPr sz="1600" dirty="0">
              <a:solidFill>
                <a:schemeClr val="dk1"/>
              </a:solidFill>
            </a:endParaRPr>
          </a:p>
          <a:p>
            <a:pPr marL="0" lvl="0" indent="0" rtl="0">
              <a:lnSpc>
                <a:spcPct val="115000"/>
              </a:lnSpc>
              <a:spcBef>
                <a:spcPts val="0"/>
              </a:spcBef>
              <a:spcAft>
                <a:spcPts val="0"/>
              </a:spcAft>
              <a:buNone/>
            </a:pPr>
            <a:endParaRPr sz="1600" dirty="0">
              <a:solidFill>
                <a:schemeClr val="dk1"/>
              </a:solidFill>
            </a:endParaRPr>
          </a:p>
          <a:p>
            <a:pPr marL="0" lvl="0" indent="0" rtl="0">
              <a:lnSpc>
                <a:spcPct val="115000"/>
              </a:lnSpc>
              <a:spcBef>
                <a:spcPts val="0"/>
              </a:spcBef>
              <a:spcAft>
                <a:spcPts val="0"/>
              </a:spcAft>
              <a:buNone/>
            </a:pPr>
            <a:r>
              <a:rPr lang="en" sz="1600" dirty="0">
                <a:solidFill>
                  <a:schemeClr val="dk1"/>
                </a:solidFill>
              </a:rPr>
              <a:t>Focus on </a:t>
            </a:r>
            <a:r>
              <a:rPr lang="en" sz="1600" b="1" dirty="0">
                <a:solidFill>
                  <a:schemeClr val="dk1"/>
                </a:solidFill>
              </a:rPr>
              <a:t>Paragraph 2</a:t>
            </a:r>
            <a:r>
              <a:rPr lang="en" sz="1600" dirty="0">
                <a:solidFill>
                  <a:schemeClr val="dk1"/>
                </a:solidFill>
              </a:rPr>
              <a:t> of the model essay:</a:t>
            </a:r>
            <a:endParaRPr sz="1600" dirty="0">
              <a:solidFill>
                <a:schemeClr val="dk1"/>
              </a:solidFill>
            </a:endParaRPr>
          </a:p>
          <a:p>
            <a:pPr marL="914400" lvl="0" indent="-330200" rtl="0">
              <a:spcBef>
                <a:spcPts val="0"/>
              </a:spcBef>
              <a:spcAft>
                <a:spcPts val="0"/>
              </a:spcAft>
              <a:buClr>
                <a:schemeClr val="dk1"/>
              </a:buClr>
              <a:buSzPts val="1600"/>
              <a:buFont typeface="Century Gothic"/>
              <a:buChar char="●"/>
            </a:pPr>
            <a:r>
              <a:rPr lang="en" sz="1600" dirty="0">
                <a:solidFill>
                  <a:schemeClr val="dk1"/>
                </a:solidFill>
              </a:rPr>
              <a:t>“Does this paragraph contain evidence?”</a:t>
            </a:r>
            <a:endParaRPr sz="1600" dirty="0">
              <a:solidFill>
                <a:schemeClr val="dk1"/>
              </a:solidFill>
            </a:endParaRPr>
          </a:p>
          <a:p>
            <a:pPr marL="914400" lvl="0" indent="-330200" rtl="0">
              <a:spcBef>
                <a:spcPts val="0"/>
              </a:spcBef>
              <a:spcAft>
                <a:spcPts val="0"/>
              </a:spcAft>
              <a:buClr>
                <a:schemeClr val="dk1"/>
              </a:buClr>
              <a:buSzPts val="1600"/>
              <a:buFont typeface="Century Gothic"/>
              <a:buChar char="●"/>
            </a:pPr>
            <a:r>
              <a:rPr lang="en" sz="1600" dirty="0">
                <a:solidFill>
                  <a:schemeClr val="dk1"/>
                </a:solidFill>
              </a:rPr>
              <a:t>“Does the evidence support the claim the author has made?”</a:t>
            </a:r>
            <a:endParaRPr sz="1600" dirty="0">
              <a:solidFill>
                <a:schemeClr val="dk1"/>
              </a:solidFill>
            </a:endParaRPr>
          </a:p>
          <a:p>
            <a:pPr marL="914400" lvl="0" indent="-330200" rtl="0">
              <a:spcBef>
                <a:spcPts val="0"/>
              </a:spcBef>
              <a:spcAft>
                <a:spcPts val="0"/>
              </a:spcAft>
              <a:buClr>
                <a:schemeClr val="dk1"/>
              </a:buClr>
              <a:buSzPts val="1600"/>
              <a:buFont typeface="Arial"/>
              <a:buChar char="●"/>
            </a:pPr>
            <a:r>
              <a:rPr lang="en" sz="1600" dirty="0">
                <a:solidFill>
                  <a:schemeClr val="dk1"/>
                </a:solidFill>
              </a:rPr>
              <a:t>“Is there more than one piece of evidence to support the claim?”</a:t>
            </a:r>
            <a:endParaRPr sz="1600" dirty="0">
              <a:solidFill>
                <a:schemeClr val="dk1"/>
              </a:solidFill>
            </a:endParaRPr>
          </a:p>
          <a:p>
            <a:pPr marL="914400" lvl="0" indent="-330200" rtl="0">
              <a:spcBef>
                <a:spcPts val="0"/>
              </a:spcBef>
              <a:spcAft>
                <a:spcPts val="0"/>
              </a:spcAft>
              <a:buClr>
                <a:schemeClr val="dk1"/>
              </a:buClr>
              <a:buSzPts val="1600"/>
              <a:buFont typeface="Century Gothic"/>
              <a:buChar char="●"/>
            </a:pPr>
            <a:r>
              <a:rPr lang="en" sz="1600" dirty="0">
                <a:solidFill>
                  <a:schemeClr val="dk1"/>
                </a:solidFill>
              </a:rPr>
              <a:t>“Does the cited evidence come from different texts?” </a:t>
            </a:r>
            <a:endParaRPr sz="1600" dirty="0">
              <a:solidFill>
                <a:schemeClr val="dk1"/>
              </a:solidFill>
            </a:endParaRPr>
          </a:p>
          <a:p>
            <a:pPr marL="0" lvl="0" indent="0" rtl="0">
              <a:lnSpc>
                <a:spcPct val="115000"/>
              </a:lnSpc>
              <a:spcBef>
                <a:spcPts val="0"/>
              </a:spcBef>
              <a:spcAft>
                <a:spcPts val="0"/>
              </a:spcAft>
              <a:buNone/>
            </a:pPr>
            <a:endParaRPr sz="1600" dirty="0">
              <a:solidFill>
                <a:schemeClr val="dk1"/>
              </a:solidFill>
            </a:endParaRPr>
          </a:p>
          <a:p>
            <a:pPr marL="0" lvl="0" indent="0" rtl="0">
              <a:spcBef>
                <a:spcPts val="0"/>
              </a:spcBef>
              <a:spcAft>
                <a:spcPts val="0"/>
              </a:spcAft>
              <a:buNone/>
            </a:pPr>
            <a:endParaRPr dirty="0"/>
          </a:p>
        </p:txBody>
      </p:sp>
      <p:pic>
        <p:nvPicPr>
          <p:cNvPr id="196" name="Google Shape;196;p35"/>
          <p:cNvPicPr preferRelativeResize="0"/>
          <p:nvPr/>
        </p:nvPicPr>
        <p:blipFill>
          <a:blip r:embed="rId3">
            <a:alphaModFix/>
          </a:blip>
          <a:stretch>
            <a:fillRect/>
          </a:stretch>
        </p:blipFill>
        <p:spPr>
          <a:xfrm>
            <a:off x="446501" y="1545904"/>
            <a:ext cx="7911749" cy="1596500"/>
          </a:xfrm>
          <a:prstGeom prst="rect">
            <a:avLst/>
          </a:prstGeom>
          <a:noFill/>
          <a:ln w="19050" cap="flat" cmpd="sng">
            <a:solidFill>
              <a:schemeClr val="dk2"/>
            </a:solidFill>
            <a:prstDash val="solid"/>
            <a:round/>
            <a:headEnd type="none" w="sm" len="sm"/>
            <a:tailEnd type="none" w="sm" len="sm"/>
          </a:ln>
        </p:spPr>
      </p:pic>
      <p:pic>
        <p:nvPicPr>
          <p:cNvPr id="7"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12174" y="4463918"/>
            <a:ext cx="503547" cy="5035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a:off x="423950" y="390836"/>
            <a:ext cx="8364150" cy="1156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Let’s look at the rest of the </a:t>
            </a:r>
            <a:r>
              <a:rPr lang="en" sz="3000" b="1" dirty="0"/>
              <a:t>model </a:t>
            </a:r>
            <a:r>
              <a:rPr lang="en" sz="3000" dirty="0"/>
              <a:t>to understand what the rubric is saying. </a:t>
            </a:r>
            <a:endParaRPr sz="3000" dirty="0"/>
          </a:p>
        </p:txBody>
      </p:sp>
      <p:sp>
        <p:nvSpPr>
          <p:cNvPr id="202" name="Google Shape;202;p36"/>
          <p:cNvSpPr txBox="1">
            <a:spLocks noGrp="1"/>
          </p:cNvSpPr>
          <p:nvPr>
            <p:ph type="body" idx="1"/>
          </p:nvPr>
        </p:nvSpPr>
        <p:spPr>
          <a:xfrm>
            <a:off x="267500" y="1747754"/>
            <a:ext cx="8520600" cy="3031075"/>
          </a:xfrm>
          <a:prstGeom prst="rect">
            <a:avLst/>
          </a:prstGeom>
        </p:spPr>
        <p:txBody>
          <a:bodyPr spcFirstLastPara="1" wrap="square" lIns="91425" tIns="91425" rIns="91425" bIns="91425" anchor="t" anchorCtr="0">
            <a:noAutofit/>
          </a:bodyPr>
          <a:lstStyle/>
          <a:p>
            <a:pPr marL="457200" lvl="0" indent="-317500" rtl="0">
              <a:spcBef>
                <a:spcPts val="0"/>
              </a:spcBef>
              <a:spcAft>
                <a:spcPts val="0"/>
              </a:spcAft>
              <a:buClr>
                <a:schemeClr val="dk1"/>
              </a:buClr>
              <a:buSzPct val="100000"/>
              <a:buFont typeface="Arial"/>
              <a:buAutoNum type="arabicPeriod"/>
            </a:pPr>
            <a:r>
              <a:rPr lang="en" dirty="0">
                <a:solidFill>
                  <a:schemeClr val="dk1"/>
                </a:solidFill>
              </a:rPr>
              <a:t>Reread the rest of the essay, one paragraph at a time.</a:t>
            </a:r>
          </a:p>
          <a:p>
            <a:pPr marL="457200" lvl="0" indent="-317500" rtl="0">
              <a:spcBef>
                <a:spcPts val="0"/>
              </a:spcBef>
              <a:spcAft>
                <a:spcPts val="0"/>
              </a:spcAft>
              <a:buClr>
                <a:schemeClr val="dk1"/>
              </a:buClr>
              <a:buSzPct val="100000"/>
              <a:buFont typeface="Arial"/>
              <a:buAutoNum type="arabicPeriod"/>
            </a:pPr>
            <a:endParaRPr lang="en" dirty="0">
              <a:solidFill>
                <a:schemeClr val="dk1"/>
              </a:solidFill>
            </a:endParaRPr>
          </a:p>
          <a:p>
            <a:pPr marL="457200" lvl="0" indent="-317500" rtl="0">
              <a:spcBef>
                <a:spcPts val="0"/>
              </a:spcBef>
              <a:spcAft>
                <a:spcPts val="0"/>
              </a:spcAft>
              <a:buClr>
                <a:schemeClr val="dk1"/>
              </a:buClr>
              <a:buSzPct val="100000"/>
              <a:buFont typeface="Arial"/>
              <a:buAutoNum type="arabicPeriod"/>
            </a:pPr>
            <a:r>
              <a:rPr lang="en" dirty="0">
                <a:solidFill>
                  <a:schemeClr val="dk1"/>
                </a:solidFill>
              </a:rPr>
              <a:t>At the end of each paragraph, discuss with your Numbered Heads group whether the author has used well-chosen evidence from more than one piece of text to support the claims in the paragraph.</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b="1" dirty="0">
                <a:solidFill>
                  <a:schemeClr val="dk1"/>
                </a:solidFill>
              </a:rPr>
              <a:t>Note:</a:t>
            </a:r>
            <a:r>
              <a:rPr lang="en" dirty="0">
                <a:solidFill>
                  <a:schemeClr val="dk1"/>
                </a:solidFill>
              </a:rPr>
              <a:t> The opening and concluding paragraphs may not contain any evidence because those paragraphs are outlining the topic and purpose of the essay rather than getting into the details of the claims.</a:t>
            </a:r>
            <a:endParaRPr dirty="0">
              <a:solidFill>
                <a:schemeClr val="dk1"/>
              </a:solidFill>
            </a:endParaRPr>
          </a:p>
          <a:p>
            <a:pPr marL="0" lvl="0" indent="0" rtl="0">
              <a:spcBef>
                <a:spcPts val="0"/>
              </a:spcBef>
              <a:spcAft>
                <a:spcPts val="0"/>
              </a:spcAft>
              <a:buNone/>
            </a:pPr>
            <a:endParaRPr b="1" dirty="0">
              <a:solidFill>
                <a:schemeClr val="dk1"/>
              </a:solidFill>
            </a:endParaRPr>
          </a:p>
        </p:txBody>
      </p:sp>
      <p:pic>
        <p:nvPicPr>
          <p:cNvPr id="5" name="Google Shape;160;p30"/>
          <p:cNvPicPr preferRelativeResize="0"/>
          <p:nvPr/>
        </p:nvPicPr>
        <p:blipFill>
          <a:blip r:embed="rId3">
            <a:alphaModFix/>
          </a:blip>
          <a:stretch>
            <a:fillRect/>
          </a:stretch>
        </p:blipFill>
        <p:spPr>
          <a:xfrm>
            <a:off x="8123910" y="4308714"/>
            <a:ext cx="762000" cy="762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09" name="Google Shape;209;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dirty="0">
                <a:solidFill>
                  <a:schemeClr val="dk1"/>
                </a:solidFill>
              </a:rPr>
              <a:t>We discussed what </a:t>
            </a:r>
            <a:r>
              <a:rPr lang="en" sz="2400" i="1" dirty="0">
                <a:solidFill>
                  <a:schemeClr val="dk1"/>
                </a:solidFill>
              </a:rPr>
              <a:t>mourning</a:t>
            </a:r>
            <a:r>
              <a:rPr lang="en" sz="2400" dirty="0">
                <a:solidFill>
                  <a:schemeClr val="dk1"/>
                </a:solidFill>
              </a:rPr>
              <a:t> means in this lesson. </a:t>
            </a:r>
            <a:endParaRPr sz="2400" dirty="0">
              <a:solidFill>
                <a:schemeClr val="dk1"/>
              </a:solidFill>
            </a:endParaRPr>
          </a:p>
          <a:p>
            <a:pPr marL="0" lvl="0" indent="0">
              <a:spcBef>
                <a:spcPts val="0"/>
              </a:spcBef>
              <a:spcAft>
                <a:spcPts val="0"/>
              </a:spcAft>
              <a:buNone/>
            </a:pPr>
            <a:endParaRPr sz="2400" dirty="0">
              <a:solidFill>
                <a:schemeClr val="dk1"/>
              </a:solidFill>
            </a:endParaRPr>
          </a:p>
          <a:p>
            <a:pPr marL="0" lvl="0" indent="0">
              <a:spcBef>
                <a:spcPts val="0"/>
              </a:spcBef>
              <a:spcAft>
                <a:spcPts val="0"/>
              </a:spcAft>
              <a:buNone/>
            </a:pPr>
            <a:r>
              <a:rPr lang="en" sz="2400" dirty="0">
                <a:solidFill>
                  <a:schemeClr val="dk1"/>
                </a:solidFill>
              </a:rPr>
              <a:t>Complete the homework question at the bottom of the handout “Refugee and Immigrant Children: A Comparison”: </a:t>
            </a:r>
            <a:r>
              <a:rPr lang="en" sz="2400" b="1" dirty="0">
                <a:solidFill>
                  <a:schemeClr val="dk1"/>
                </a:solidFill>
              </a:rPr>
              <a:t>Paragraph 4 </a:t>
            </a:r>
            <a:r>
              <a:rPr lang="en" sz="2400" dirty="0">
                <a:solidFill>
                  <a:schemeClr val="dk1"/>
                </a:solidFill>
              </a:rPr>
              <a:t>Text-Dependent Questions, Part A.</a:t>
            </a:r>
            <a:endParaRPr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440673"/>
            <a:ext cx="7886700" cy="592058"/>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480062"/>
            <a:ext cx="7886700" cy="736783"/>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2437B9AF-67AD-434A-82A3-D5CF9B73DD60}"/>
              </a:ext>
            </a:extLst>
          </p:cNvPr>
          <p:cNvPicPr>
            <a:picLocks noChangeAspect="1"/>
          </p:cNvPicPr>
          <p:nvPr/>
        </p:nvPicPr>
        <p:blipFill>
          <a:blip r:embed="rId3"/>
          <a:stretch>
            <a:fillRect/>
          </a:stretch>
        </p:blipFill>
        <p:spPr>
          <a:xfrm>
            <a:off x="3557371" y="324527"/>
            <a:ext cx="2029257" cy="932638"/>
          </a:xfrm>
          <a:prstGeom prst="rect">
            <a:avLst/>
          </a:prstGeom>
        </p:spPr>
      </p:pic>
    </p:spTree>
    <p:extLst>
      <p:ext uri="{BB962C8B-B14F-4D97-AF65-F5344CB8AC3E}">
        <p14:creationId xmlns:p14="http://schemas.microsoft.com/office/powerpoint/2010/main" val="5547240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dirty="0">
                <a:solidFill>
                  <a:schemeClr val="dk1"/>
                </a:solidFill>
                <a:latin typeface="Century Gothic"/>
                <a:ea typeface="Century Gothic"/>
                <a:cs typeface="Century Gothic"/>
                <a:sym typeface="Century Gothic"/>
              </a:rPr>
              <a:t>Here’s what we’ll do:</a:t>
            </a:r>
            <a:endParaRPr sz="19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dirty="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I’m going to read aloud </a:t>
            </a:r>
            <a:r>
              <a:rPr lang="en" sz="1900" dirty="0">
                <a:latin typeface="Century Gothic"/>
                <a:ea typeface="Century Gothic"/>
                <a:cs typeface="Century Gothic"/>
                <a:sym typeface="Century Gothic"/>
              </a:rPr>
              <a:t>a section of our text we’ll be reading carefully in our next class.</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You will read in your head while I read, following along with a pencil in your hand.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Every now and then, I’ll say “Put a dot lightly over this word.”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dirty="0">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060280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4817796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Finally, let’s talk as a class about that gist of the passage.</a:t>
            </a:r>
            <a:endParaRPr sz="2000" i="0" u="none" strike="noStrike" cap="none">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2FFC8E31-3862-4098-B331-BA967BDAFF1B}"/>
              </a:ext>
            </a:extLst>
          </p:cNvPr>
          <p:cNvPicPr>
            <a:picLocks noChangeAspect="1"/>
          </p:cNvPicPr>
          <p:nvPr/>
        </p:nvPicPr>
        <p:blipFill>
          <a:blip r:embed="rId3"/>
          <a:stretch>
            <a:fillRect/>
          </a:stretch>
        </p:blipFill>
        <p:spPr>
          <a:xfrm>
            <a:off x="8264276" y="4355432"/>
            <a:ext cx="618056" cy="618056"/>
          </a:xfrm>
          <a:prstGeom prst="rect">
            <a:avLst/>
          </a:prstGeom>
        </p:spPr>
      </p:pic>
    </p:spTree>
    <p:extLst>
      <p:ext uri="{BB962C8B-B14F-4D97-AF65-F5344CB8AC3E}">
        <p14:creationId xmlns:p14="http://schemas.microsoft.com/office/powerpoint/2010/main" val="25150799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9784143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32139674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13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13: </a:t>
            </a:r>
            <a:r>
              <a:rPr lang="en" dirty="0">
                <a:solidFill>
                  <a:schemeClr val="dk1"/>
                </a:solidFill>
              </a:rPr>
              <a:t>Materials and classroom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17500" rtl="0">
              <a:lnSpc>
                <a:spcPct val="90000"/>
              </a:lnSpc>
              <a:spcBef>
                <a:spcPts val="0"/>
              </a:spcBef>
              <a:spcAft>
                <a:spcPts val="0"/>
              </a:spcAft>
              <a:buClr>
                <a:schemeClr val="dk1"/>
              </a:buClr>
              <a:buSzPts val="1400"/>
              <a:buFont typeface="Arial"/>
              <a:buChar char="●"/>
            </a:pPr>
            <a:r>
              <a:rPr lang="en" dirty="0">
                <a:solidFill>
                  <a:schemeClr val="dk1"/>
                </a:solidFill>
              </a:rPr>
              <a:t>Post the </a:t>
            </a:r>
            <a:r>
              <a:rPr lang="en" b="1" dirty="0">
                <a:solidFill>
                  <a:schemeClr val="dk1"/>
                </a:solidFill>
              </a:rPr>
              <a:t>Inside Out and Back Again anchor charts </a:t>
            </a:r>
            <a:r>
              <a:rPr lang="en" dirty="0">
                <a:solidFill>
                  <a:schemeClr val="dk1"/>
                </a:solidFill>
              </a:rPr>
              <a:t>and learning targets.</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17500" rtl="0">
              <a:lnSpc>
                <a:spcPct val="90000"/>
              </a:lnSpc>
              <a:spcBef>
                <a:spcPts val="0"/>
              </a:spcBef>
              <a:spcAft>
                <a:spcPts val="0"/>
              </a:spcAft>
              <a:buClr>
                <a:schemeClr val="dk1"/>
              </a:buClr>
              <a:buSzPts val="1400"/>
              <a:buFont typeface="Arial"/>
              <a:buChar char="●"/>
            </a:pPr>
            <a:r>
              <a:rPr lang="en" dirty="0">
                <a:solidFill>
                  <a:schemeClr val="dk1"/>
                </a:solidFill>
              </a:rPr>
              <a:t>This lesson introduces students to </a:t>
            </a:r>
            <a:r>
              <a:rPr lang="en" b="1" dirty="0">
                <a:solidFill>
                  <a:schemeClr val="dk1"/>
                </a:solidFill>
              </a:rPr>
              <a:t>Row 2 </a:t>
            </a:r>
            <a:r>
              <a:rPr lang="en" dirty="0">
                <a:solidFill>
                  <a:schemeClr val="dk1"/>
                </a:solidFill>
              </a:rPr>
              <a:t>of the </a:t>
            </a:r>
            <a:r>
              <a:rPr lang="en" b="1" dirty="0">
                <a:solidFill>
                  <a:schemeClr val="dk1"/>
                </a:solidFill>
              </a:rPr>
              <a:t>NYS Expository Writing Evaluation Rubric</a:t>
            </a:r>
            <a:r>
              <a:rPr lang="en" dirty="0">
                <a:solidFill>
                  <a:schemeClr val="dk1"/>
                </a:solidFill>
              </a:rPr>
              <a:t>. As in Lesson 11, this rubric has a great deal of academic vocabulary and will continue to use a </a:t>
            </a:r>
            <a:r>
              <a:rPr lang="en" b="1" dirty="0">
                <a:solidFill>
                  <a:schemeClr val="dk1"/>
                </a:solidFill>
              </a:rPr>
              <a:t>Writer’s Glossary</a:t>
            </a:r>
            <a:r>
              <a:rPr lang="en" dirty="0">
                <a:solidFill>
                  <a:schemeClr val="dk1"/>
                </a:solidFill>
              </a:rPr>
              <a:t>. Make clear that these are words they will come back to throughout the year; this lesson is just a preliminary exposure.</a:t>
            </a: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13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2772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13: </a:t>
            </a:r>
            <a:r>
              <a:rPr lang="en">
                <a:solidFill>
                  <a:schemeClr val="dk1"/>
                </a:solidFill>
              </a:rPr>
              <a:t>Reading and protocols to read in preparation:</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This lesson is similar in format to Lessons 9 and  11, in which students read the other paragraphs of this section of text for gist and answered text-dependent questions to dig deeper into the vocabulary and content.</a:t>
            </a:r>
            <a:endParaRPr>
              <a:solidFill>
                <a:schemeClr val="dk1"/>
              </a:solidFill>
            </a:endParaRPr>
          </a:p>
          <a:p>
            <a:pPr marL="457200" lvl="0" indent="0" rtl="0">
              <a:lnSpc>
                <a:spcPct val="90000"/>
              </a:lnSpc>
              <a:spcBef>
                <a:spcPts val="0"/>
              </a:spcBef>
              <a:spcAft>
                <a:spcPts val="0"/>
              </a:spcAft>
              <a:buNone/>
            </a:pP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Review the fourth paragraph of the “Refugee and Immigrant Children: A Comparison” section, as well as the note-catchers in both this lesson and Lesson 14.</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13</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A2BFA384-56C9-493A-BE49-1C4F9604EDAD}"/>
              </a:ext>
            </a:extLst>
          </p:cNvPr>
          <p:cNvPicPr>
            <a:picLocks noChangeAspect="1"/>
          </p:cNvPicPr>
          <p:nvPr/>
        </p:nvPicPr>
        <p:blipFill>
          <a:blip r:embed="rId3"/>
          <a:stretch>
            <a:fillRect/>
          </a:stretch>
        </p:blipFill>
        <p:spPr>
          <a:xfrm>
            <a:off x="3560581" y="255616"/>
            <a:ext cx="1892927" cy="86998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3" name="Google Shape;153;p29"/>
          <p:cNvSpPr txBox="1">
            <a:spLocks noGrp="1"/>
          </p:cNvSpPr>
          <p:nvPr>
            <p:ph type="body" idx="1"/>
          </p:nvPr>
        </p:nvSpPr>
        <p:spPr>
          <a:xfrm>
            <a:off x="311700" y="906875"/>
            <a:ext cx="8520600" cy="40581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a:t>This lesson will look a lot like what you did in recent lessons, except today you’ll be moving on to the fourth paragraph of the informational text. We will also continue to talk about what your essay at the end of the unit will look like!</a:t>
            </a:r>
            <a:endParaRPr/>
          </a:p>
          <a:p>
            <a:pPr marL="0" lvl="0" indent="0" rtl="0">
              <a:lnSpc>
                <a:spcPct val="100000"/>
              </a:lnSpc>
              <a:spcBef>
                <a:spcPts val="0"/>
              </a:spcBef>
              <a:spcAft>
                <a:spcPts val="0"/>
              </a:spcAft>
              <a:buNone/>
            </a:pPr>
            <a:endParaRPr/>
          </a:p>
          <a:p>
            <a:pPr marL="0" lvl="0" indent="0" rtl="0">
              <a:lnSpc>
                <a:spcPct val="100000"/>
              </a:lnSpc>
              <a:spcBef>
                <a:spcPts val="0"/>
              </a:spcBef>
              <a:spcAft>
                <a:spcPts val="0"/>
              </a:spcAft>
              <a:buNone/>
            </a:pPr>
            <a:r>
              <a:rPr lang="en" b="1"/>
              <a:t>Here’s what you’ll be doing today:</a:t>
            </a:r>
            <a:endParaRPr b="1"/>
          </a:p>
          <a:p>
            <a:pPr marL="457200" lvl="0" indent="-342900" rtl="0">
              <a:spcBef>
                <a:spcPts val="0"/>
              </a:spcBef>
              <a:spcAft>
                <a:spcPts val="0"/>
              </a:spcAft>
              <a:buClr>
                <a:schemeClr val="dk1"/>
              </a:buClr>
              <a:buSzPts val="1800"/>
              <a:buChar char="●"/>
            </a:pPr>
            <a:r>
              <a:rPr lang="en">
                <a:solidFill>
                  <a:schemeClr val="dk1"/>
                </a:solidFill>
              </a:rPr>
              <a:t>Review the learning targets and the reading from yesterday’s homework.</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Read the fourth paragraph of the informational text for gist.</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With a partner, reread the paragraph and answer questions directly from the text.</a:t>
            </a:r>
            <a:endParaRPr>
              <a:solidFill>
                <a:schemeClr val="dk1"/>
              </a:solidFill>
            </a:endParaRPr>
          </a:p>
          <a:p>
            <a:pPr marL="457200" lvl="0" indent="-342900">
              <a:lnSpc>
                <a:spcPct val="100000"/>
              </a:lnSpc>
              <a:spcBef>
                <a:spcPts val="0"/>
              </a:spcBef>
              <a:spcAft>
                <a:spcPts val="0"/>
              </a:spcAft>
              <a:buSzPts val="1800"/>
              <a:buChar char="●"/>
            </a:pPr>
            <a:r>
              <a:rPr lang="en"/>
              <a:t>Take a look at Row 2 of the writing rubric and the model essay that will help you prepare for writing your essay at the end of this unit.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30"/>
          <p:cNvSpPr txBox="1">
            <a:spLocks noGrp="1"/>
          </p:cNvSpPr>
          <p:nvPr>
            <p:ph type="title"/>
          </p:nvPr>
        </p:nvSpPr>
        <p:spPr>
          <a:xfrm>
            <a:off x="311700" y="306657"/>
            <a:ext cx="8386500" cy="11262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3000" dirty="0"/>
              <a:t>Let’s take a minute to </a:t>
            </a:r>
            <a:r>
              <a:rPr lang="en" sz="3000" b="1" dirty="0"/>
              <a:t>share our evidence </a:t>
            </a:r>
            <a:r>
              <a:rPr lang="en" sz="3000" dirty="0"/>
              <a:t>from the Homework.</a:t>
            </a:r>
            <a:endParaRPr sz="3000" dirty="0"/>
          </a:p>
          <a:p>
            <a:pPr marL="0" lvl="0" indent="0" rtl="0">
              <a:spcBef>
                <a:spcPts val="0"/>
              </a:spcBef>
              <a:spcAft>
                <a:spcPts val="0"/>
              </a:spcAft>
              <a:buNone/>
            </a:pPr>
            <a:endParaRPr dirty="0"/>
          </a:p>
        </p:txBody>
      </p:sp>
      <p:sp>
        <p:nvSpPr>
          <p:cNvPr id="159" name="Google Shape;159;p30"/>
          <p:cNvSpPr txBox="1">
            <a:spLocks noGrp="1"/>
          </p:cNvSpPr>
          <p:nvPr>
            <p:ph type="body" idx="1"/>
          </p:nvPr>
        </p:nvSpPr>
        <p:spPr>
          <a:xfrm>
            <a:off x="244650" y="1432857"/>
            <a:ext cx="8520600" cy="3127200"/>
          </a:xfrm>
          <a:prstGeom prst="rect">
            <a:avLst/>
          </a:prstGeom>
        </p:spPr>
        <p:txBody>
          <a:bodyPr spcFirstLastPara="1" wrap="square" lIns="91425" tIns="91425" rIns="91425" bIns="91425" anchor="t" anchorCtr="0">
            <a:noAutofit/>
          </a:bodyPr>
          <a:lstStyle/>
          <a:p>
            <a:pPr marL="457200" lvl="0" indent="-342900" rtl="0">
              <a:lnSpc>
                <a:spcPct val="115000"/>
              </a:lnSpc>
              <a:spcBef>
                <a:spcPts val="0"/>
              </a:spcBef>
              <a:spcAft>
                <a:spcPts val="0"/>
              </a:spcAft>
              <a:buClr>
                <a:schemeClr val="dk1"/>
              </a:buClr>
              <a:buSzPts val="1800"/>
              <a:buAutoNum type="arabicPeriod"/>
            </a:pPr>
            <a:r>
              <a:rPr lang="en" dirty="0">
                <a:solidFill>
                  <a:schemeClr val="dk1"/>
                </a:solidFill>
              </a:rPr>
              <a:t>Pair up! Number 1 with number 2 and number 3 with number 4.</a:t>
            </a:r>
          </a:p>
          <a:p>
            <a:pPr marL="457200" lvl="0" indent="-342900" rtl="0">
              <a:lnSpc>
                <a:spcPct val="115000"/>
              </a:lnSpc>
              <a:spcBef>
                <a:spcPts val="0"/>
              </a:spcBef>
              <a:spcAft>
                <a:spcPts val="0"/>
              </a:spcAft>
              <a:buClr>
                <a:schemeClr val="dk1"/>
              </a:buClr>
              <a:buSzPts val="1800"/>
              <a:buAutoNum type="arabicPeriod"/>
            </a:pPr>
            <a:endParaRPr lang="en" dirty="0">
              <a:solidFill>
                <a:schemeClr val="dk1"/>
              </a:solidFill>
            </a:endParaRPr>
          </a:p>
          <a:p>
            <a:pPr marL="457200" lvl="0" indent="-342900" rtl="0">
              <a:lnSpc>
                <a:spcPct val="115000"/>
              </a:lnSpc>
              <a:spcBef>
                <a:spcPts val="0"/>
              </a:spcBef>
              <a:spcAft>
                <a:spcPts val="0"/>
              </a:spcAft>
              <a:buClr>
                <a:schemeClr val="dk1"/>
              </a:buClr>
              <a:buSzPts val="1800"/>
              <a:buAutoNum type="arabicPeriod"/>
            </a:pPr>
            <a:r>
              <a:rPr lang="en" dirty="0">
                <a:solidFill>
                  <a:schemeClr val="dk1"/>
                </a:solidFill>
              </a:rPr>
              <a:t>Share the strongest evidence you found in pages 1–17 to answer the question: “Who is Ha before she is forced to flee home?”</a:t>
            </a:r>
          </a:p>
          <a:p>
            <a:pPr marL="457200" lvl="0" indent="-342900" rtl="0">
              <a:lnSpc>
                <a:spcPct val="115000"/>
              </a:lnSpc>
              <a:spcBef>
                <a:spcPts val="0"/>
              </a:spcBef>
              <a:spcAft>
                <a:spcPts val="0"/>
              </a:spcAft>
              <a:buClr>
                <a:schemeClr val="dk1"/>
              </a:buClr>
              <a:buSzPts val="1800"/>
              <a:buAutoNum type="arabicPeriod"/>
            </a:pPr>
            <a:endParaRPr lang="en" dirty="0">
              <a:solidFill>
                <a:schemeClr val="dk1"/>
              </a:solidFill>
            </a:endParaRPr>
          </a:p>
          <a:p>
            <a:pPr marL="457200" lvl="0" indent="-342900" rtl="0">
              <a:lnSpc>
                <a:spcPct val="115000"/>
              </a:lnSpc>
              <a:spcBef>
                <a:spcPts val="0"/>
              </a:spcBef>
              <a:spcAft>
                <a:spcPts val="0"/>
              </a:spcAft>
              <a:buClr>
                <a:schemeClr val="dk1"/>
              </a:buClr>
              <a:buSzPts val="1800"/>
              <a:buAutoNum type="arabicPeriod"/>
            </a:pPr>
            <a:r>
              <a:rPr lang="en" dirty="0">
                <a:solidFill>
                  <a:schemeClr val="dk1"/>
                </a:solidFill>
              </a:rPr>
              <a:t>Add any new evidence that your partner found to your own Homework Purpose for Reading: Who Was Ha before She Was Forced to Flee Her Home?</a:t>
            </a:r>
            <a:endParaRPr b="1" dirty="0">
              <a:solidFill>
                <a:schemeClr val="dk1"/>
              </a:solidFill>
            </a:endParaRPr>
          </a:p>
          <a:p>
            <a:pPr marL="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endParaRPr dirty="0"/>
          </a:p>
          <a:p>
            <a:pPr marL="0" lvl="0" indent="0" rtl="0">
              <a:spcBef>
                <a:spcPts val="0"/>
              </a:spcBef>
              <a:spcAft>
                <a:spcPts val="0"/>
              </a:spcAft>
              <a:buNone/>
            </a:pPr>
            <a:endParaRPr dirty="0"/>
          </a:p>
        </p:txBody>
      </p:sp>
      <p:pic>
        <p:nvPicPr>
          <p:cNvPr id="160" name="Google Shape;160;p30"/>
          <p:cNvPicPr preferRelativeResize="0"/>
          <p:nvPr/>
        </p:nvPicPr>
        <p:blipFill>
          <a:blip r:embed="rId3">
            <a:alphaModFix/>
          </a:blip>
          <a:stretch>
            <a:fillRect/>
          </a:stretch>
        </p:blipFill>
        <p:spPr>
          <a:xfrm>
            <a:off x="8123910" y="4308714"/>
            <a:ext cx="762000" cy="762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1"/>
          <p:cNvSpPr txBox="1">
            <a:spLocks noGrp="1"/>
          </p:cNvSpPr>
          <p:nvPr>
            <p:ph type="title"/>
          </p:nvPr>
        </p:nvSpPr>
        <p:spPr>
          <a:xfrm>
            <a:off x="311700" y="261257"/>
            <a:ext cx="8679900" cy="11100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dirty="0"/>
              <a:t>Let’s take a look at today’s </a:t>
            </a:r>
            <a:r>
              <a:rPr lang="en" b="1" dirty="0"/>
              <a:t>Learning Targets.</a:t>
            </a:r>
            <a:endParaRPr b="1" dirty="0"/>
          </a:p>
        </p:txBody>
      </p:sp>
      <p:sp>
        <p:nvSpPr>
          <p:cNvPr id="166" name="Google Shape;166;p31"/>
          <p:cNvSpPr txBox="1">
            <a:spLocks noGrp="1"/>
          </p:cNvSpPr>
          <p:nvPr>
            <p:ph type="body" idx="1"/>
          </p:nvPr>
        </p:nvSpPr>
        <p:spPr>
          <a:xfrm>
            <a:off x="311700" y="1592297"/>
            <a:ext cx="8520600" cy="28653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200"/>
              <a:buFont typeface="Arial"/>
              <a:buNone/>
            </a:pPr>
            <a:r>
              <a:rPr lang="en" b="1" dirty="0">
                <a:solidFill>
                  <a:schemeClr val="dk1"/>
                </a:solidFill>
              </a:rPr>
              <a:t>The Learning Targets for today are:</a:t>
            </a:r>
            <a:endParaRPr b="1" dirty="0">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dirty="0">
                <a:solidFill>
                  <a:schemeClr val="dk1"/>
                </a:solidFill>
              </a:rPr>
              <a:t>I can find the gist of Paragraph 4 of “Refugee and Immigrant Children: A Comparison.”</a:t>
            </a:r>
            <a:endParaRPr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dirty="0">
                <a:solidFill>
                  <a:schemeClr val="dk1"/>
                </a:solidFill>
              </a:rPr>
              <a:t>I can analyze how specific words, phrases, and sentences help me understand what refugee and immigrant children need for successful adaptation.</a:t>
            </a:r>
            <a:endParaRPr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dirty="0">
                <a:solidFill>
                  <a:schemeClr val="dk1"/>
                </a:solidFill>
              </a:rPr>
              <a:t>I can read a text closely in order to answer text-dependent questions.</a:t>
            </a:r>
            <a:endParaRPr dirty="0">
              <a:solidFill>
                <a:schemeClr val="dk1"/>
              </a:solidFill>
            </a:endParaRPr>
          </a:p>
          <a:p>
            <a:pPr marL="0" lvl="0" indent="0" rtl="0">
              <a:spcBef>
                <a:spcPts val="0"/>
              </a:spcBef>
              <a:spcAft>
                <a:spcPts val="0"/>
              </a:spcAft>
              <a:buNone/>
            </a:pPr>
            <a:endParaRPr dirty="0"/>
          </a:p>
        </p:txBody>
      </p:sp>
      <p:pic>
        <p:nvPicPr>
          <p:cNvPr id="167" name="Google Shape;167;p31"/>
          <p:cNvPicPr preferRelativeResize="0"/>
          <p:nvPr/>
        </p:nvPicPr>
        <p:blipFill>
          <a:blip r:embed="rId3">
            <a:alphaModFix/>
          </a:blip>
          <a:stretch>
            <a:fillRect/>
          </a:stretch>
        </p:blipFill>
        <p:spPr>
          <a:xfrm>
            <a:off x="7729592" y="4389808"/>
            <a:ext cx="670550" cy="577657"/>
          </a:xfrm>
          <a:prstGeom prst="rect">
            <a:avLst/>
          </a:prstGeom>
          <a:noFill/>
          <a:ln>
            <a:noFill/>
          </a:ln>
        </p:spPr>
      </p:pic>
      <p:pic>
        <p:nvPicPr>
          <p:cNvPr id="1026"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12174" y="4463918"/>
            <a:ext cx="503547" cy="5035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2"/>
          <p:cNvSpPr txBox="1">
            <a:spLocks noGrp="1"/>
          </p:cNvSpPr>
          <p:nvPr>
            <p:ph type="title"/>
          </p:nvPr>
        </p:nvSpPr>
        <p:spPr>
          <a:xfrm>
            <a:off x="409672" y="351178"/>
            <a:ext cx="8520600" cy="688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read for </a:t>
            </a:r>
            <a:r>
              <a:rPr lang="en" b="1" dirty="0"/>
              <a:t>the gist</a:t>
            </a:r>
            <a:r>
              <a:rPr lang="en" dirty="0"/>
              <a:t> of Paragraph 4!</a:t>
            </a:r>
            <a:endParaRPr dirty="0"/>
          </a:p>
        </p:txBody>
      </p:sp>
      <p:sp>
        <p:nvSpPr>
          <p:cNvPr id="173" name="Google Shape;173;p32"/>
          <p:cNvSpPr txBox="1">
            <a:spLocks noGrp="1"/>
          </p:cNvSpPr>
          <p:nvPr>
            <p:ph type="body" idx="1"/>
          </p:nvPr>
        </p:nvSpPr>
        <p:spPr>
          <a:xfrm>
            <a:off x="409672" y="1305239"/>
            <a:ext cx="8520600" cy="27723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1600" b="1" dirty="0">
                <a:solidFill>
                  <a:schemeClr val="dk1"/>
                </a:solidFill>
              </a:rPr>
              <a:t>“Refugee and Immigrant Children: A Comparison”</a:t>
            </a:r>
            <a:r>
              <a:rPr lang="en" sz="1600" dirty="0">
                <a:solidFill>
                  <a:schemeClr val="dk1"/>
                </a:solidFill>
              </a:rPr>
              <a:t> (page 590)</a:t>
            </a:r>
            <a:endParaRPr sz="1600" dirty="0">
              <a:solidFill>
                <a:schemeClr val="dk1"/>
              </a:solidFill>
            </a:endParaRPr>
          </a:p>
          <a:p>
            <a:pPr marL="0" lvl="0" indent="0" rtl="0">
              <a:spcBef>
                <a:spcPts val="0"/>
              </a:spcBef>
              <a:spcAft>
                <a:spcPts val="0"/>
              </a:spcAft>
              <a:buNone/>
            </a:pPr>
            <a:endParaRPr sz="1600" dirty="0">
              <a:solidFill>
                <a:schemeClr val="dk1"/>
              </a:solidFill>
            </a:endParaRPr>
          </a:p>
          <a:p>
            <a:pPr marL="0" lvl="0" indent="0" rtl="0">
              <a:spcBef>
                <a:spcPts val="0"/>
              </a:spcBef>
              <a:spcAft>
                <a:spcPts val="0"/>
              </a:spcAft>
              <a:buNone/>
            </a:pPr>
            <a:r>
              <a:rPr lang="en" sz="1600" b="1" dirty="0">
                <a:solidFill>
                  <a:schemeClr val="dk1"/>
                </a:solidFill>
              </a:rPr>
              <a:t>Paragraph 4: </a:t>
            </a:r>
            <a:endParaRPr sz="1600" b="1" dirty="0">
              <a:solidFill>
                <a:schemeClr val="dk1"/>
              </a:solidFill>
            </a:endParaRPr>
          </a:p>
          <a:p>
            <a:pPr marL="0" lvl="0" indent="0" rtl="0">
              <a:spcBef>
                <a:spcPts val="0"/>
              </a:spcBef>
              <a:spcAft>
                <a:spcPts val="0"/>
              </a:spcAft>
              <a:buNone/>
            </a:pPr>
            <a:endParaRPr sz="1600" b="1"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Follow along silently as your teacher reads aloud.</a:t>
            </a: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Reread the paragraph on your own.</a:t>
            </a:r>
            <a:endParaRPr sz="1600" dirty="0">
              <a:solidFill>
                <a:schemeClr val="dk1"/>
              </a:solidFill>
            </a:endParaRPr>
          </a:p>
          <a:p>
            <a:pPr marL="457200" lvl="0" indent="-330200" rtl="0">
              <a:spcBef>
                <a:spcPts val="0"/>
              </a:spcBef>
              <a:spcAft>
                <a:spcPts val="0"/>
              </a:spcAft>
              <a:buClr>
                <a:schemeClr val="dk1"/>
              </a:buClr>
              <a:buSzPts val="1600"/>
              <a:buChar char="●"/>
            </a:pPr>
            <a:r>
              <a:rPr lang="en" sz="1600" b="1" dirty="0">
                <a:solidFill>
                  <a:schemeClr val="dk1"/>
                </a:solidFill>
              </a:rPr>
              <a:t>Think-Pair-Share:</a:t>
            </a:r>
            <a:r>
              <a:rPr lang="en" sz="1600" dirty="0">
                <a:solidFill>
                  <a:schemeClr val="dk1"/>
                </a:solidFill>
              </a:rPr>
              <a:t> </a:t>
            </a:r>
            <a:r>
              <a:rPr lang="en" sz="1600" i="1" dirty="0">
                <a:solidFill>
                  <a:schemeClr val="dk1"/>
                </a:solidFill>
              </a:rPr>
              <a:t>“What is your initial sense of what paragraph 4  is mostly about?”</a:t>
            </a:r>
            <a:endParaRPr sz="1600" i="1" dirty="0">
              <a:solidFill>
                <a:schemeClr val="dk1"/>
              </a:solidFill>
            </a:endParaRPr>
          </a:p>
          <a:p>
            <a:pPr marL="457200" lvl="0" indent="-330200" rtl="0">
              <a:spcBef>
                <a:spcPts val="0"/>
              </a:spcBef>
              <a:spcAft>
                <a:spcPts val="0"/>
              </a:spcAft>
              <a:buClr>
                <a:schemeClr val="dk1"/>
              </a:buClr>
              <a:buSzPts val="1600"/>
              <a:buChar char="●"/>
            </a:pPr>
            <a:r>
              <a:rPr lang="en" sz="1600" i="1" dirty="0">
                <a:solidFill>
                  <a:schemeClr val="dk1"/>
                </a:solidFill>
              </a:rPr>
              <a:t>Use what you learned from your discussion to annotate the paragraph for gist.</a:t>
            </a:r>
            <a:endParaRPr sz="1600" i="1" dirty="0">
              <a:solidFill>
                <a:schemeClr val="dk1"/>
              </a:solidFill>
            </a:endParaRPr>
          </a:p>
          <a:p>
            <a:pPr marL="0" lvl="0" indent="0" rtl="0">
              <a:spcBef>
                <a:spcPts val="0"/>
              </a:spcBef>
              <a:spcAft>
                <a:spcPts val="0"/>
              </a:spcAft>
              <a:buNone/>
            </a:pPr>
            <a:endParaRPr sz="1600" i="1" dirty="0">
              <a:solidFill>
                <a:schemeClr val="dk1"/>
              </a:solidFill>
            </a:endParaRPr>
          </a:p>
          <a:p>
            <a:pPr marL="0" lvl="0" indent="0" rtl="0">
              <a:spcBef>
                <a:spcPts val="0"/>
              </a:spcBef>
              <a:spcAft>
                <a:spcPts val="0"/>
              </a:spcAft>
              <a:buClr>
                <a:schemeClr val="dk1"/>
              </a:buClr>
              <a:buSzPts val="1100"/>
              <a:buFont typeface="Arial"/>
              <a:buNone/>
            </a:pPr>
            <a:r>
              <a:rPr lang="en" sz="1600" b="1" dirty="0">
                <a:solidFill>
                  <a:schemeClr val="dk1"/>
                </a:solidFill>
              </a:rPr>
              <a:t> </a:t>
            </a:r>
            <a:endParaRPr sz="1600" b="1" dirty="0">
              <a:solidFill>
                <a:schemeClr val="dk1"/>
              </a:solidFill>
            </a:endParaRPr>
          </a:p>
          <a:p>
            <a:pPr marL="0" lvl="0" indent="0" rtl="0">
              <a:spcBef>
                <a:spcPts val="0"/>
              </a:spcBef>
              <a:spcAft>
                <a:spcPts val="0"/>
              </a:spcAft>
              <a:buNone/>
            </a:pPr>
            <a:endParaRPr sz="1600" i="1" dirty="0">
              <a:solidFill>
                <a:schemeClr val="dk1"/>
              </a:solidFill>
            </a:endParaRPr>
          </a:p>
        </p:txBody>
      </p:sp>
      <p:pic>
        <p:nvPicPr>
          <p:cNvPr id="5"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2174" y="4463918"/>
            <a:ext cx="503547" cy="503547"/>
          </a:xfrm>
          <a:prstGeom prst="rect">
            <a:avLst/>
          </a:prstGeom>
          <a:noFill/>
          <a:extLst>
            <a:ext uri="{909E8E84-426E-40DD-AFC4-6F175D3DCCD1}">
              <a14:hiddenFill xmlns:a14="http://schemas.microsoft.com/office/drawing/2010/main">
                <a:solidFill>
                  <a:srgbClr val="FFFFFF"/>
                </a:solidFill>
              </a14:hiddenFill>
            </a:ext>
          </a:extLst>
        </p:spPr>
      </p:pic>
      <p:pic>
        <p:nvPicPr>
          <p:cNvPr id="6" name="Google Shape;160;p30"/>
          <p:cNvPicPr preferRelativeResize="0"/>
          <p:nvPr/>
        </p:nvPicPr>
        <p:blipFill>
          <a:blip r:embed="rId4">
            <a:alphaModFix/>
          </a:blip>
          <a:stretch>
            <a:fillRect/>
          </a:stretch>
        </p:blipFill>
        <p:spPr>
          <a:xfrm>
            <a:off x="7650174" y="4321544"/>
            <a:ext cx="762000" cy="762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3"/>
          <p:cNvSpPr txBox="1">
            <a:spLocks noGrp="1"/>
          </p:cNvSpPr>
          <p:nvPr>
            <p:ph type="title"/>
          </p:nvPr>
        </p:nvSpPr>
        <p:spPr>
          <a:xfrm>
            <a:off x="311700" y="334175"/>
            <a:ext cx="8520600" cy="1097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dirty="0"/>
              <a:t>Let’s answer some </a:t>
            </a:r>
            <a:r>
              <a:rPr lang="en" b="1" dirty="0"/>
              <a:t>questions</a:t>
            </a:r>
            <a:r>
              <a:rPr lang="en" dirty="0"/>
              <a:t> directly from this text!</a:t>
            </a:r>
            <a:endParaRPr dirty="0"/>
          </a:p>
          <a:p>
            <a:pPr marL="0" lvl="0" indent="0" rtl="0">
              <a:spcBef>
                <a:spcPts val="0"/>
              </a:spcBef>
              <a:spcAft>
                <a:spcPts val="0"/>
              </a:spcAft>
              <a:buNone/>
            </a:pPr>
            <a:endParaRPr dirty="0"/>
          </a:p>
        </p:txBody>
      </p:sp>
      <p:sp>
        <p:nvSpPr>
          <p:cNvPr id="180" name="Google Shape;180;p33"/>
          <p:cNvSpPr txBox="1">
            <a:spLocks noGrp="1"/>
          </p:cNvSpPr>
          <p:nvPr>
            <p:ph type="body" idx="1"/>
          </p:nvPr>
        </p:nvSpPr>
        <p:spPr>
          <a:xfrm>
            <a:off x="311700" y="2759791"/>
            <a:ext cx="8520600" cy="2159486"/>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b="1" dirty="0">
                <a:solidFill>
                  <a:schemeClr val="dk1"/>
                </a:solidFill>
              </a:rPr>
              <a:t>Follow these steps:</a:t>
            </a:r>
            <a:endParaRPr b="1"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Read the question with your teacher.</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Find the appropriate part of the text for the answer.</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Discuss what you think the answer might be.</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Record your ideas on your note-catcher.</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Share your answer with the whole group, if called on.</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Revise your notes, if they’re incorrect.</a:t>
            </a:r>
            <a:endParaRPr dirty="0">
              <a:solidFill>
                <a:schemeClr val="dk1"/>
              </a:solidFill>
            </a:endParaRPr>
          </a:p>
          <a:p>
            <a:pPr marL="0" lvl="0" indent="0" rtl="0">
              <a:spcBef>
                <a:spcPts val="0"/>
              </a:spcBef>
              <a:spcAft>
                <a:spcPts val="0"/>
              </a:spcAft>
              <a:buNone/>
            </a:pPr>
            <a:endParaRPr dirty="0"/>
          </a:p>
        </p:txBody>
      </p:sp>
      <p:pic>
        <p:nvPicPr>
          <p:cNvPr id="181" name="Google Shape;181;p33"/>
          <p:cNvPicPr preferRelativeResize="0"/>
          <p:nvPr/>
        </p:nvPicPr>
        <p:blipFill>
          <a:blip r:embed="rId3">
            <a:alphaModFix/>
          </a:blip>
          <a:stretch>
            <a:fillRect/>
          </a:stretch>
        </p:blipFill>
        <p:spPr>
          <a:xfrm>
            <a:off x="3616875" y="1178117"/>
            <a:ext cx="5215425" cy="1817475"/>
          </a:xfrm>
          <a:prstGeom prst="rect">
            <a:avLst/>
          </a:prstGeom>
          <a:noFill/>
          <a:ln w="28575" cap="flat" cmpd="sng">
            <a:solidFill>
              <a:schemeClr val="dk2"/>
            </a:solidFill>
            <a:prstDash val="solid"/>
            <a:round/>
            <a:headEnd type="none" w="sm" len="sm"/>
            <a:tailEnd type="none" w="sm" len="sm"/>
          </a:ln>
        </p:spPr>
      </p:pic>
      <p:pic>
        <p:nvPicPr>
          <p:cNvPr id="5" name="Google Shape;160;p30"/>
          <p:cNvPicPr preferRelativeResize="0"/>
          <p:nvPr/>
        </p:nvPicPr>
        <p:blipFill>
          <a:blip r:embed="rId4">
            <a:alphaModFix/>
          </a:blip>
          <a:stretch>
            <a:fillRect/>
          </a:stretch>
        </p:blipFill>
        <p:spPr>
          <a:xfrm>
            <a:off x="8123910" y="4308714"/>
            <a:ext cx="762000" cy="7620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8C534F6-3614-40F2-8DD1-CD6623C16E4C}">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a1502afc-75e6-4a80-976c-76583f90c737"/>
    <ds:schemaRef ds:uri="http://www.w3.org/XML/1998/namespace"/>
  </ds:schemaRefs>
</ds:datastoreItem>
</file>

<file path=customXml/itemProps2.xml><?xml version="1.0" encoding="utf-8"?>
<ds:datastoreItem xmlns:ds="http://schemas.openxmlformats.org/officeDocument/2006/customXml" ds:itemID="{41D83F4A-80DA-41CE-B127-D5F1B87321A1}">
  <ds:schemaRefs>
    <ds:schemaRef ds:uri="http://schemas.microsoft.com/sharepoint/v3/contenttype/forms"/>
  </ds:schemaRefs>
</ds:datastoreItem>
</file>

<file path=customXml/itemProps3.xml><?xml version="1.0" encoding="utf-8"?>
<ds:datastoreItem xmlns:ds="http://schemas.openxmlformats.org/officeDocument/2006/customXml" ds:itemID="{9326FFEA-0020-421A-AFDA-A5D5A49076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29</TotalTime>
  <Words>4481</Words>
  <Application>Microsoft Office PowerPoint</Application>
  <PresentationFormat>On-screen Show (16:9)</PresentationFormat>
  <Paragraphs>409</Paragraphs>
  <Slides>19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Century Gothic</vt:lpstr>
      <vt:lpstr>Overlock</vt:lpstr>
      <vt:lpstr>Calibri</vt:lpstr>
      <vt:lpstr>Simple Light</vt:lpstr>
      <vt:lpstr>Grade 8: Module 1: Unit 2: Lesson 13 Teacher slide, before teaching.</vt:lpstr>
      <vt:lpstr>Grade 8: Module 1: Unit 2: Lesson 13 Teacher slide, before teaching.</vt:lpstr>
      <vt:lpstr>Grade 8: Module 1: Unit 2: Lesson 13 Teacher slide, before teaching.</vt:lpstr>
      <vt:lpstr>PowerPoint Presentation</vt:lpstr>
      <vt:lpstr>Hello, Students!</vt:lpstr>
      <vt:lpstr>Let’s take a minute to share our evidence from the Homework. </vt:lpstr>
      <vt:lpstr>Let’s take a look at today’s Learning Targets.</vt:lpstr>
      <vt:lpstr>Let’s read for the gist of Paragraph 4!</vt:lpstr>
      <vt:lpstr>Let’s answer some questions directly from this text! </vt:lpstr>
      <vt:lpstr>Let’s take a look at the next section of the writing rubric.</vt:lpstr>
      <vt:lpstr>Let’s look at just paragraph 2 of the model essay. </vt:lpstr>
      <vt:lpstr>Let’s look at the rest of the model to understand what the rubric is saying. </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13 Teacher slide, before teaching.</dc:title>
  <dc:creator>nbravo</dc:creator>
  <cp:lastModifiedBy>Natalie Ivey</cp:lastModifiedBy>
  <cp:revision>10</cp:revision>
  <dcterms:modified xsi:type="dcterms:W3CDTF">2018-09-07T18:42:09Z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