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3.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comments/comment1.xml" ContentType="application/vnd.openxmlformats-officedocument.presentationml.comments+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yan Ung" initials="" lastIdx="1" clrIdx="0"/>
  <p:cmAuthor id="1" name="AMY BUMPUS"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9558" autoAdjust="0"/>
  </p:normalViewPr>
  <p:slideViewPr>
    <p:cSldViewPr snapToGrid="0">
      <p:cViewPr varScale="1">
        <p:scale>
          <a:sx n="102" d="100"/>
          <a:sy n="102" d="100"/>
        </p:scale>
        <p:origin x="-1288" y="-112"/>
      </p:cViewPr>
      <p:guideLst>
        <p:guide orient="horz" pos="1620"/>
        <p:guide pos="2880"/>
      </p:guideLst>
    </p:cSldViewPr>
  </p:slideViewPr>
  <p:notesTextViewPr>
    <p:cViewPr>
      <p:scale>
        <a:sx n="1" d="1"/>
        <a:sy n="1" d="1"/>
      </p:scale>
      <p:origin x="0" y="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1.xml"/><Relationship Id="rId21" Type="http://schemas.openxmlformats.org/officeDocument/2006/relationships/commentAuthors" Target="commentAuthors.xml"/><Relationship Id="rId3" Type="http://schemas.openxmlformats.org/officeDocument/2006/relationships/slide" Target="slides/slide1.xml"/><Relationship Id="rId25"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printerSettings" Target="printerSettings/printerSettings1.bin"/><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notesMaster" Target="notesMasters/notesMaster1.xml"/><Relationship Id="rId9" Type="http://schemas.openxmlformats.org/officeDocument/2006/relationships/slide" Target="slides/slide7.xml"/><Relationship Id="rId22" Type="http://schemas.openxmlformats.org/officeDocument/2006/relationships/presProps" Target="pres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09-09T22:50:22.953" idx="1">
    <p:pos x="6000" y="0"/>
    <p:text>When including a screen shot in the student-facing slides, make sure there are no error marks on them.  This one has a blue underline mark on question 2.  Please omit this screen shot and replace with a clean version.</p:text>
  </p:cm>
  <p:cm authorId="1" dt="2018-09-09T22:50:22.953" idx="1">
    <p:pos x="6000" y="100"/>
    <p:text>Will do! I didn't notice that, sorry</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5402888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0904c695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40904c695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1.	Opening</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A.	Engaging the Reader: Focus Question from Homework (5 minutes)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B.	Review Learning Targets (5 minutes)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2.	Work Time</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A.	Analyzing Word Choice: Atticus’s Closing Speech (37 minutes)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B.	Analyzing Theme: Taking a Stand (15 minutes)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3.	Closing and Assessment</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A.	Debrief Learning Targets and Briefly Preview Homework (7 minutes)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4.	Homework</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A.	Complete a first read of Chapters 22 and 23 with structured notes. </a:t>
            </a:r>
            <a:br>
              <a:rPr lang="en" sz="1200">
                <a:solidFill>
                  <a:schemeClr val="dk1"/>
                </a:solidFill>
                <a:latin typeface="Calibri"/>
                <a:ea typeface="Calibri"/>
                <a:cs typeface="Calibri"/>
                <a:sym typeface="Calibri"/>
              </a:rPr>
            </a:br>
            <a:endParaRPr sz="120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0904c695d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40904c695d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Word Choice: Atticus’s Closing Speech </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5.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follow the Think-Write-Pair-Share Protocol to answer question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worked on the second question, direct their attention to the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B students in the class to share the thinking they and their partners did with this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understand what is provided on the </a:t>
            </a:r>
            <a:r>
              <a:rPr lang="en" sz="1200" b="1" dirty="0">
                <a:solidFill>
                  <a:schemeClr val="dk1"/>
                </a:solidFill>
                <a:latin typeface="Calibri"/>
                <a:ea typeface="Calibri"/>
                <a:cs typeface="Calibri"/>
                <a:sym typeface="Calibri"/>
              </a:rPr>
              <a:t>Atticus’s Closing Speech Note-catcher (for Teacher Reference) </a:t>
            </a:r>
            <a:r>
              <a:rPr lang="en" sz="1200" dirty="0">
                <a:solidFill>
                  <a:schemeClr val="dk1"/>
                </a:solidFill>
                <a:latin typeface="Calibri"/>
                <a:ea typeface="Calibri"/>
                <a:cs typeface="Calibri"/>
                <a:sym typeface="Calibri"/>
              </a:rPr>
              <a:t>for Question 2.</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This </a:t>
            </a:r>
            <a:r>
              <a:rPr lang="en" sz="1200" b="0" dirty="0">
                <a:solidFill>
                  <a:schemeClr val="dk1"/>
                </a:solidFill>
                <a:latin typeface="Calibri"/>
                <a:ea typeface="Calibri"/>
                <a:cs typeface="Calibri"/>
                <a:sym typeface="Calibri"/>
              </a:rPr>
              <a:t>case is black and white, figuratively speaking, in that it is clear-cut. It is not a confusing or difficult case to understand. The facts are clear, and it is obvious what the verdict should be: not guilty</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As pairs work, circulate and use </a:t>
            </a:r>
            <a:r>
              <a:rPr lang="en" sz="1200" b="1" dirty="0">
                <a:latin typeface="Calibri"/>
                <a:ea typeface="Calibri"/>
                <a:cs typeface="Calibri"/>
                <a:sym typeface="Calibri"/>
              </a:rPr>
              <a:t>Atticus’s Closing Speech Note-catcher (for Teacher Reference) </a:t>
            </a:r>
            <a:r>
              <a:rPr lang="en" sz="1200" dirty="0">
                <a:latin typeface="Calibri"/>
                <a:ea typeface="Calibri"/>
                <a:cs typeface="Calibri"/>
                <a:sym typeface="Calibri"/>
              </a:rPr>
              <a:t>to support and guide their understanding.</a:t>
            </a: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1333f22bf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41333f22bf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Word Choice: Atticus’s Closing Speech </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5.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follow the Think-Write-Pair-Share Protocol to answer question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worked on the third question, direct their attention to the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A students in the class to share the thinking they and their partners did with this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understand what is provided on the </a:t>
            </a:r>
            <a:r>
              <a:rPr lang="en" sz="1200" b="1" dirty="0">
                <a:solidFill>
                  <a:schemeClr val="dk1"/>
                </a:solidFill>
                <a:latin typeface="Calibri"/>
                <a:ea typeface="Calibri"/>
                <a:cs typeface="Calibri"/>
                <a:sym typeface="Calibri"/>
              </a:rPr>
              <a:t>Atticus’s Closing Speech Note-catcher (for Teacher Reference) </a:t>
            </a:r>
            <a:r>
              <a:rPr lang="en" sz="1200" dirty="0">
                <a:solidFill>
                  <a:schemeClr val="dk1"/>
                </a:solidFill>
                <a:latin typeface="Calibri"/>
                <a:ea typeface="Calibri"/>
                <a:cs typeface="Calibri"/>
                <a:sym typeface="Calibri"/>
              </a:rPr>
              <a:t>for Question 3.</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Atticus </a:t>
            </a:r>
            <a:r>
              <a:rPr lang="en" sz="1200" b="0" dirty="0">
                <a:solidFill>
                  <a:schemeClr val="dk1"/>
                </a:solidFill>
                <a:latin typeface="Calibri"/>
                <a:ea typeface="Calibri"/>
                <a:cs typeface="Calibri"/>
                <a:sym typeface="Calibri"/>
              </a:rPr>
              <a:t>means exactly what he says, because this case is both about black and white people and the facts are clear and obvious</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pairs work, circulate and use </a:t>
            </a:r>
            <a:r>
              <a:rPr lang="en" sz="1200" b="1" dirty="0">
                <a:solidFill>
                  <a:schemeClr val="dk1"/>
                </a:solidFill>
                <a:latin typeface="Calibri"/>
                <a:ea typeface="Calibri"/>
                <a:cs typeface="Calibri"/>
                <a:sym typeface="Calibri"/>
              </a:rPr>
              <a:t>Atticus’s Closing Speech Note-catcher (for Teacher Reference)</a:t>
            </a:r>
            <a:r>
              <a:rPr lang="en" sz="1200" dirty="0">
                <a:solidFill>
                  <a:schemeClr val="dk1"/>
                </a:solidFill>
                <a:latin typeface="Calibri"/>
                <a:ea typeface="Calibri"/>
                <a:cs typeface="Calibri"/>
                <a:sym typeface="Calibri"/>
              </a:rPr>
              <a:t> to support and guide their understanding.</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1333f22bf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41333f22bf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Word Choice: Atticus’s Closing Speech </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5 of 5.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follow the Think-Write-Pair-Share Protocol to answer question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worked on the fourth question, direct their attention to the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B students in the class to share the thinking they and their partners did with this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understand what is provided on the </a:t>
            </a:r>
            <a:r>
              <a:rPr lang="en" sz="1200" b="1" dirty="0">
                <a:solidFill>
                  <a:schemeClr val="dk1"/>
                </a:solidFill>
                <a:latin typeface="Calibri"/>
                <a:ea typeface="Calibri"/>
                <a:cs typeface="Calibri"/>
                <a:sym typeface="Calibri"/>
              </a:rPr>
              <a:t>Atticus’s Closing Speech Note-catcher (for Teacher Reference) </a:t>
            </a:r>
            <a:r>
              <a:rPr lang="en" sz="1200" dirty="0">
                <a:solidFill>
                  <a:schemeClr val="dk1"/>
                </a:solidFill>
                <a:latin typeface="Calibri"/>
                <a:ea typeface="Calibri"/>
                <a:cs typeface="Calibri"/>
                <a:sym typeface="Calibri"/>
              </a:rPr>
              <a:t>for Question 4.</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Atticus </a:t>
            </a:r>
            <a:r>
              <a:rPr lang="en" sz="1200" b="0" dirty="0">
                <a:solidFill>
                  <a:schemeClr val="dk1"/>
                </a:solidFill>
                <a:latin typeface="Calibri"/>
                <a:ea typeface="Calibri"/>
                <a:cs typeface="Calibri"/>
                <a:sym typeface="Calibri"/>
              </a:rPr>
              <a:t>means the opposite of what he says, because there is nothing simple about racial prejudice and crossing racial lines. The issues of the case are not simple at all; they are complex issues in the Jim Crow South. Mayella did something that was taboo in the South, yet it was something that was a natural human behavior. Tom Robinson did something taboo, as well: He felt sorry for a white woman, even though this was also a natural human behavior. The situation is complex, so when Atticus says it’s as simple as black and white, it is ironic because while the facts are simple, the context is not</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p>
          <a:p>
            <a:pPr marL="152400" lvl="0" indent="0" algn="l" rtl="0">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pairs work, circulate and use </a:t>
            </a:r>
            <a:r>
              <a:rPr lang="en" sz="1200" b="1" dirty="0">
                <a:solidFill>
                  <a:schemeClr val="dk1"/>
                </a:solidFill>
                <a:latin typeface="Calibri"/>
                <a:ea typeface="Calibri"/>
                <a:cs typeface="Calibri"/>
                <a:sym typeface="Calibri"/>
              </a:rPr>
              <a:t>Atticus’s Closing Speech Note-catcher (for Teacher Reference)</a:t>
            </a:r>
            <a:r>
              <a:rPr lang="en" sz="1200" dirty="0">
                <a:solidFill>
                  <a:schemeClr val="dk1"/>
                </a:solidFill>
                <a:latin typeface="Calibri"/>
                <a:ea typeface="Calibri"/>
                <a:cs typeface="Calibri"/>
                <a:sym typeface="Calibri"/>
              </a:rPr>
              <a:t> to support and guide their understanding.</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0904c695d_0_2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40904c695d_0_2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Analyzing Theme: Taking a Stand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collecting </a:t>
            </a:r>
            <a:r>
              <a:rPr lang="en" sz="1200" b="1" dirty="0">
                <a:solidFill>
                  <a:schemeClr val="dk1"/>
                </a:solidFill>
                <a:latin typeface="Calibri"/>
                <a:ea typeface="Calibri"/>
                <a:cs typeface="Calibri"/>
                <a:sym typeface="Calibri"/>
              </a:rPr>
              <a:t>Atticus’s Closing Speech Note-catchers </a:t>
            </a:r>
            <a:r>
              <a:rPr lang="en" sz="1200" dirty="0">
                <a:solidFill>
                  <a:schemeClr val="dk1"/>
                </a:solidFill>
                <a:latin typeface="Calibri"/>
                <a:ea typeface="Calibri"/>
                <a:cs typeface="Calibri"/>
                <a:sym typeface="Calibri"/>
              </a:rPr>
              <a:t>to formatively assess students’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the questions in Teacher Action 2 are not indicated on the Note-catcher, but are included in the lesson plan. If time allows, include this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Part B of the </a:t>
            </a:r>
            <a:r>
              <a:rPr lang="en" sz="1200" b="1" dirty="0">
                <a:solidFill>
                  <a:schemeClr val="dk1"/>
                </a:solidFill>
                <a:latin typeface="Calibri"/>
                <a:ea typeface="Calibri"/>
                <a:cs typeface="Calibri"/>
                <a:sym typeface="Calibri"/>
              </a:rPr>
              <a:t>Atticus’s Closing Speech Note-catcher </a:t>
            </a:r>
            <a:r>
              <a:rPr lang="en" sz="1200" dirty="0">
                <a:solidFill>
                  <a:schemeClr val="dk1"/>
                </a:solidFill>
                <a:latin typeface="Calibri"/>
                <a:ea typeface="Calibri"/>
                <a:cs typeface="Calibri"/>
                <a:sym typeface="Calibri"/>
              </a:rPr>
              <a:t>and share with them that in Chapters 21 and 22, the theme of taking a stand comes up in a couple of ways.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Pose these questions to students and engage in a brief whole class discussion: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“Atticus calls on the jury to uphold the integrity of the justice system. In what ways did Atticus’s speech relate to taking a stand?”</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your understanding of the meaning of integrity?”</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the strongest evidence from the text to support your answer?”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question from the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continue using the Think-Write-Pair-Share protocol for Part B.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and guide them using the information on the </a:t>
            </a:r>
            <a:r>
              <a:rPr lang="en" sz="1200" b="1" dirty="0">
                <a:solidFill>
                  <a:schemeClr val="dk1"/>
                </a:solidFill>
                <a:latin typeface="Calibri"/>
                <a:ea typeface="Calibri"/>
                <a:cs typeface="Calibri"/>
                <a:sym typeface="Calibri"/>
              </a:rPr>
              <a:t>Teacher Reference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they understand the key ideas for each question.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that integrity means </a:t>
            </a:r>
            <a:r>
              <a:rPr lang="en" sz="1200" b="0" dirty="0">
                <a:solidFill>
                  <a:schemeClr val="dk1"/>
                </a:solidFill>
                <a:latin typeface="Calibri"/>
                <a:ea typeface="Calibri"/>
                <a:cs typeface="Calibri"/>
                <a:sym typeface="Calibri"/>
              </a:rPr>
              <a:t>“honor, honesty, and reliability.”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say: </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When </a:t>
            </a:r>
            <a:r>
              <a:rPr lang="en" sz="1200" b="0" dirty="0">
                <a:solidFill>
                  <a:schemeClr val="dk1"/>
                </a:solidFill>
                <a:latin typeface="Calibri"/>
                <a:ea typeface="Calibri"/>
                <a:cs typeface="Calibri"/>
                <a:sym typeface="Calibri"/>
              </a:rPr>
              <a:t>the jury gives a guilty verdict, they take a stand for the status quo. The jury decides on a verdict that is based </a:t>
            </a:r>
            <a:r>
              <a:rPr lang="en-US" sz="1200" b="0" dirty="0" smtClean="0">
                <a:solidFill>
                  <a:schemeClr val="dk1"/>
                </a:solidFill>
                <a:latin typeface="Calibri"/>
                <a:ea typeface="Calibri"/>
                <a:cs typeface="Calibri"/>
                <a:sym typeface="Calibri"/>
              </a:rPr>
              <a:t>on </a:t>
            </a:r>
            <a:r>
              <a:rPr lang="en" sz="1200" b="0" dirty="0" smtClean="0">
                <a:solidFill>
                  <a:schemeClr val="dk1"/>
                </a:solidFill>
                <a:latin typeface="Calibri"/>
                <a:ea typeface="Calibri"/>
                <a:cs typeface="Calibri"/>
                <a:sym typeface="Calibri"/>
              </a:rPr>
              <a:t>self-interest</a:t>
            </a:r>
            <a:r>
              <a:rPr lang="en" sz="1200" b="0" dirty="0">
                <a:solidFill>
                  <a:schemeClr val="dk1"/>
                </a:solidFill>
                <a:latin typeface="Calibri"/>
                <a:ea typeface="Calibri"/>
                <a:cs typeface="Calibri"/>
                <a:sym typeface="Calibri"/>
              </a:rPr>
              <a:t>, not the Golden </a:t>
            </a:r>
            <a:r>
              <a:rPr lang="en" sz="1200" b="0" dirty="0" smtClean="0">
                <a:solidFill>
                  <a:schemeClr val="dk1"/>
                </a:solidFill>
                <a:latin typeface="Calibri"/>
                <a:ea typeface="Calibri"/>
                <a:cs typeface="Calibri"/>
                <a:sym typeface="Calibri"/>
              </a:rPr>
              <a:t>Rule.</a:t>
            </a:r>
            <a:r>
              <a:rPr lang="en-US" sz="1200" b="0" baseline="0"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However</a:t>
            </a:r>
            <a:r>
              <a:rPr lang="en" sz="1200" b="0" dirty="0">
                <a:solidFill>
                  <a:schemeClr val="dk1"/>
                </a:solidFill>
                <a:latin typeface="Calibri"/>
                <a:ea typeface="Calibri"/>
                <a:cs typeface="Calibri"/>
                <a:sym typeface="Calibri"/>
              </a:rPr>
              <a:t>, the black residents in the courthouse all stood up as Atticus passed by them. They did this out of respect for what Atticus did to respect Tom. They literally took a stand for Atticus, but they figuratively took a stand in support of what Atticus stood for: respect for all people, the integrity of the justice system, and the Golden Rule</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During this work time, you may want to pull a small group of students to support in finding evidence from the novel. Some students will need more guided practice before they are ready for independent work.</a:t>
            </a:r>
            <a:endParaRPr sz="1200"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0904c695d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40904c695d_0_2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Debrief Learning Targets and Briefly Preview Homework </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add to the </a:t>
            </a: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during this part of the lesson.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two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students to share their learning from today’s lesson that is related to these two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process with the third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invite students to share their insights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Chart their thinking on the </a:t>
            </a:r>
            <a:r>
              <a:rPr lang="en" sz="1200" b="1" dirty="0">
                <a:solidFill>
                  <a:schemeClr val="dk1"/>
                </a:solidFill>
                <a:latin typeface="Calibri"/>
                <a:ea typeface="Calibri"/>
                <a:cs typeface="Calibri"/>
                <a:sym typeface="Calibri"/>
              </a:rPr>
              <a:t>Taking a Stand anchor chart</a:t>
            </a:r>
            <a:r>
              <a:rPr lang="en" sz="1200" dirty="0">
                <a:solidFill>
                  <a:schemeClr val="dk1"/>
                </a:solidFill>
                <a:latin typeface="Calibri"/>
                <a:ea typeface="Calibri"/>
                <a:cs typeface="Calibri"/>
                <a:sym typeface="Calibri"/>
              </a:rPr>
              <a:t>.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that they identified the literal and figurative meanings of a phrase from Atticus’s speech.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that they discussed the irony in Atticus’s comment.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identify how  both the jury and the black residents of Maycomb took a stand in chapter 21 and their reasoning.</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0904c695d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40904c695d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To Kill a Mockingbird Structured Notes graphic organizer, Chapters 22 and 23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preview the homework.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homework expectations.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Provide struggling learners with the supported structured notes for additional scaffolding as they read the novel.</a:t>
            </a:r>
            <a:endParaRPr sz="1200" dirty="0">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27e24df4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g427e24df4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
        <p:nvSpPr>
          <p:cNvPr id="295" name="Google Shape;295;g427e24df4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0112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0904c695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0904c695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Irony example </a:t>
            </a:r>
            <a:r>
              <a:rPr lang="en" sz="1200" dirty="0">
                <a:solidFill>
                  <a:schemeClr val="dk1"/>
                </a:solidFill>
                <a:latin typeface="Calibri"/>
                <a:ea typeface="Calibri"/>
                <a:cs typeface="Calibri"/>
                <a:sym typeface="Calibri"/>
              </a:rPr>
              <a:t>(one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Atticus’s Closing Speech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Atticus’s Closing Speech Note-catcher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22 and 23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Supported Structured Notes graphic organizer, Chapters 22 and 23 </a:t>
            </a:r>
            <a:r>
              <a:rPr lang="en" sz="1200" dirty="0">
                <a:solidFill>
                  <a:schemeClr val="dk1"/>
                </a:solidFill>
                <a:latin typeface="Calibri"/>
                <a:ea typeface="Calibri"/>
                <a:cs typeface="Calibri"/>
                <a:sym typeface="Calibri"/>
              </a:rPr>
              <a:t>(optional; for students needing additional support)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(begun in Unit 1, Lesson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(begun in Unit 1, Lesson 11)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chart paper, white board, etc. for displaying handouts and </a:t>
            </a:r>
            <a:r>
              <a:rPr lang="en" sz="1200" dirty="0" smtClean="0">
                <a:solidFill>
                  <a:schemeClr val="dk1"/>
                </a:solidFill>
                <a:latin typeface="Calibri"/>
                <a:ea typeface="Calibri"/>
                <a:cs typeface="Calibri"/>
                <a:sym typeface="Calibri"/>
              </a:rPr>
              <a:t>modeling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Determine Discussion Appointment partners for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Taking a Stand anchor </a:t>
            </a:r>
            <a:r>
              <a:rPr lang="en" sz="1200" b="1" dirty="0" smtClean="0">
                <a:solidFill>
                  <a:schemeClr val="dk1"/>
                </a:solidFill>
                <a:latin typeface="Calibri"/>
                <a:ea typeface="Calibri"/>
                <a:cs typeface="Calibri"/>
                <a:sym typeface="Calibri"/>
              </a:rPr>
              <a:t>chart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0904c695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0904c695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Chapters 20-21</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Atticus’s Closing Speech Note-catcher (for Teacher </a:t>
            </a:r>
            <a:r>
              <a:rPr lang="en" sz="1200" b="1" dirty="0" smtClean="0">
                <a:solidFill>
                  <a:schemeClr val="dk1"/>
                </a:solidFill>
                <a:latin typeface="Calibri"/>
                <a:ea typeface="Calibri"/>
                <a:cs typeface="Calibri"/>
                <a:sym typeface="Calibri"/>
              </a:rPr>
              <a:t>Reference</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Think-Write-Pair-Share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2eb88100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2eb88100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0904c695d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0904c695d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dirty="0">
              <a:solidFill>
                <a:schemeClr val="dk1"/>
              </a:solidFill>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0904c695d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0904c695d_0_2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Focus Question from Homework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Discussion Partners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Discussion Appointment that students will be working with in this lesson determined prior to beginning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their </a:t>
            </a:r>
            <a:r>
              <a:rPr lang="en" sz="1200" b="1" dirty="0">
                <a:solidFill>
                  <a:schemeClr val="dk1"/>
                </a:solidFill>
                <a:latin typeface="Calibri"/>
                <a:ea typeface="Calibri"/>
                <a:cs typeface="Calibri"/>
                <a:sym typeface="Calibri"/>
              </a:rPr>
              <a:t>Atticus Note-catcher</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beg</a:t>
            </a:r>
            <a:r>
              <a:rPr lang="en-US" sz="1200" dirty="0" smtClean="0">
                <a:solidFill>
                  <a:schemeClr val="dk1"/>
                </a:solidFill>
                <a:latin typeface="Calibri"/>
                <a:ea typeface="Calibri"/>
                <a:cs typeface="Calibri"/>
                <a:sym typeface="Calibri"/>
              </a:rPr>
              <a:t>u</a:t>
            </a:r>
            <a:r>
              <a:rPr lang="en" sz="1200" dirty="0" smtClean="0">
                <a:solidFill>
                  <a:schemeClr val="dk1"/>
                </a:solidFill>
                <a:latin typeface="Calibri"/>
                <a:ea typeface="Calibri"/>
                <a:cs typeface="Calibri"/>
                <a:sym typeface="Calibri"/>
              </a:rPr>
              <a:t>n </a:t>
            </a:r>
            <a:r>
              <a:rPr lang="en" sz="1200" dirty="0">
                <a:solidFill>
                  <a:schemeClr val="dk1"/>
                </a:solidFill>
                <a:latin typeface="Calibri"/>
                <a:ea typeface="Calibri"/>
                <a:cs typeface="Calibri"/>
                <a:sym typeface="Calibri"/>
              </a:rPr>
              <a:t>in Unit 1, Lesson 9.</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out their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add this information to their </a:t>
            </a:r>
            <a:r>
              <a:rPr lang="en" sz="1200" b="1" dirty="0">
                <a:solidFill>
                  <a:schemeClr val="dk1"/>
                </a:solidFill>
                <a:latin typeface="Calibri"/>
                <a:ea typeface="Calibri"/>
                <a:cs typeface="Calibri"/>
                <a:sym typeface="Calibri"/>
              </a:rPr>
              <a:t>Atticus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mention </a:t>
            </a:r>
            <a:r>
              <a:rPr lang="en" sz="1200" b="0" dirty="0">
                <a:solidFill>
                  <a:schemeClr val="dk1"/>
                </a:solidFill>
                <a:latin typeface="Calibri"/>
                <a:ea typeface="Calibri"/>
                <a:cs typeface="Calibri"/>
                <a:sym typeface="Calibri"/>
              </a:rPr>
              <a:t>Mr. Raymond means that Atticus is not like other men in the town. He has a strong sense of fairness, right and wrong, and is committed to his beliefs even if it puts him in a situation where his is in disagreement with the majority.</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dirty="0" smtClean="0"/>
              <a:t>None</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0904c695d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0904c695d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Review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should be posted in the classroom for student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irony example from the supporting materials will be shared during this review of the learning targets. Have it prepared to display beforehand.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two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they will analyze a specific line from Atticus’s closing speech that has both </a:t>
            </a:r>
            <a:r>
              <a:rPr lang="en" sz="1200" i="1" dirty="0">
                <a:solidFill>
                  <a:schemeClr val="dk1"/>
                </a:solidFill>
                <a:latin typeface="Calibri"/>
                <a:ea typeface="Calibri"/>
                <a:cs typeface="Calibri"/>
                <a:sym typeface="Calibri"/>
              </a:rPr>
              <a:t>literal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figurative </a:t>
            </a:r>
            <a:r>
              <a:rPr lang="en" sz="1200" dirty="0">
                <a:solidFill>
                  <a:schemeClr val="dk1"/>
                </a:solidFill>
                <a:latin typeface="Calibri"/>
                <a:ea typeface="Calibri"/>
                <a:cs typeface="Calibri"/>
                <a:sym typeface="Calibri"/>
              </a:rPr>
              <a:t>meanings.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partner about what these two words mean.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and be sure students understand the meaning of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also analyze the irony of this specific line. Share that, in this case,</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irony means something that is true but is also the opposite of what is actually said. It’s the use of words that express something different from and often opposite to their literal meaning.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document camera, chart paper, or whiteboard, display the Irony example: </a:t>
            </a:r>
            <a:r>
              <a:rPr lang="en" sz="1200" i="0" dirty="0">
                <a:solidFill>
                  <a:schemeClr val="dk1"/>
                </a:solidFill>
                <a:latin typeface="Calibri"/>
                <a:ea typeface="Calibri"/>
                <a:cs typeface="Calibri"/>
                <a:sym typeface="Calibri"/>
              </a:rPr>
              <a:t>After spending hours putting a bike together, Dad said, “Easy as 1, 2, 3.”</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the real-life example of the saying, “Easy as 1-2-3!” when it is said after four hours of putting a bike together.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the class understands how this saying has both literal and figurative meanings. It also can be ironic, which means that it can be taken exactly how it is said or it can mean the opposite.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third learning target and share with students that they will also analyze Atticus’s closing speech to find the connection to the theme of taking a stand.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mention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literally means “actually and without exaggeration.” Figuratively means the opposite; it is language that is used symbolically or is an exaggeration.</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sharing some commonly used idioms to illustrate the difference of literal and figurative meanings: </a:t>
            </a:r>
            <a:r>
              <a:rPr lang="en" sz="1200" i="0" dirty="0">
                <a:latin typeface="Calibri"/>
                <a:ea typeface="Calibri"/>
                <a:cs typeface="Calibri"/>
                <a:sym typeface="Calibri"/>
              </a:rPr>
              <a:t>“It’s raining cats and dogs,” “a broken heart,” or “on pins and needles</a:t>
            </a:r>
            <a:r>
              <a:rPr lang="en" i="0" dirty="0"/>
              <a:t>.”</a:t>
            </a:r>
            <a:endParaRPr i="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1333f22b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1333f22b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Word Choice: Atticus’s Closing Speech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Think-Write-Pair-Share and designating A and B partners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continue to work with their assigned Discussion Appointment.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work time focuses on each of the questions on the Note-cacher individually, so this activity continues over several slides. This is 1 of 5.</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copies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Atticus’s Closing Speech Note-catcher </a:t>
            </a:r>
            <a:r>
              <a:rPr lang="en" sz="1200" dirty="0">
                <a:solidFill>
                  <a:schemeClr val="dk1"/>
                </a:solidFill>
                <a:latin typeface="Calibri"/>
                <a:ea typeface="Calibri"/>
                <a:cs typeface="Calibri"/>
                <a:sym typeface="Calibri"/>
              </a:rPr>
              <a:t>and orient them to the two parts.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line from the beginning of the speech: (271) and explain that in this one line, Atticus captures the simplicity and the complexity of the trial.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that students will work with their partners to complete the Note-catcher using the strongest evidence and details from Chapter 21.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there are two important words in the questions that they should be sure they understand: </a:t>
            </a:r>
            <a:r>
              <a:rPr lang="en" sz="1200" i="1" dirty="0">
                <a:solidFill>
                  <a:schemeClr val="dk1"/>
                </a:solidFill>
                <a:latin typeface="Calibri"/>
                <a:ea typeface="Calibri"/>
                <a:cs typeface="Calibri"/>
                <a:sym typeface="Calibri"/>
              </a:rPr>
              <a:t>literally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figuratively</a:t>
            </a:r>
            <a:r>
              <a:rPr lang="en" sz="1200" dirty="0">
                <a:solidFill>
                  <a:schemeClr val="dk1"/>
                </a:solidFill>
                <a:latin typeface="Calibri"/>
                <a:ea typeface="Calibri"/>
                <a:cs typeface="Calibri"/>
                <a:sym typeface="Calibri"/>
              </a:rPr>
              <a:t>. Clarify if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they will use the Think-Write-Pair-Share protocol as they work through the Note-catcher as a class. For each pair of students, identify one as A and the other as B for the purposes of the whole group share-out of the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for partner work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protocol.</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terms </a:t>
            </a:r>
            <a:r>
              <a:rPr lang="en" sz="1200" i="1" dirty="0">
                <a:solidFill>
                  <a:schemeClr val="dk1"/>
                </a:solidFill>
                <a:latin typeface="Calibri"/>
                <a:ea typeface="Calibri"/>
                <a:cs typeface="Calibri"/>
                <a:sym typeface="Calibri"/>
              </a:rPr>
              <a:t>literally</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figuratively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Clarify definitions for </a:t>
            </a:r>
            <a:r>
              <a:rPr lang="en" sz="1200" i="1" dirty="0">
                <a:latin typeface="Calibri"/>
                <a:ea typeface="Calibri"/>
                <a:cs typeface="Calibri"/>
                <a:sym typeface="Calibri"/>
              </a:rPr>
              <a:t>literal </a:t>
            </a:r>
            <a:r>
              <a:rPr lang="en" sz="1200" dirty="0">
                <a:latin typeface="Calibri"/>
                <a:ea typeface="Calibri"/>
                <a:cs typeface="Calibri"/>
                <a:sym typeface="Calibri"/>
              </a:rPr>
              <a:t>and </a:t>
            </a:r>
            <a:r>
              <a:rPr lang="en" sz="1200" i="1" dirty="0">
                <a:latin typeface="Calibri"/>
                <a:ea typeface="Calibri"/>
                <a:cs typeface="Calibri"/>
                <a:sym typeface="Calibri"/>
              </a:rPr>
              <a:t>figurative </a:t>
            </a:r>
            <a:r>
              <a:rPr lang="en" sz="1200" dirty="0">
                <a:latin typeface="Calibri"/>
                <a:ea typeface="Calibri"/>
                <a:cs typeface="Calibri"/>
                <a:sym typeface="Calibri"/>
              </a:rPr>
              <a:t>as needed.</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1333f22bf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41333f22bf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Word Choice: Atticus’s Closing Speech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Think-Write-Pair-Share and designating A and B partners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5.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follow the Think-Write-Pair-Share Protocol to answer question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worked on the first question, direct their attention to the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A students in the class to share the thinking they and their partners did with the first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understand what is provided on the </a:t>
            </a:r>
            <a:r>
              <a:rPr lang="en" sz="1200" b="1" dirty="0">
                <a:solidFill>
                  <a:schemeClr val="dk1"/>
                </a:solidFill>
                <a:latin typeface="Calibri"/>
                <a:ea typeface="Calibri"/>
                <a:cs typeface="Calibri"/>
                <a:sym typeface="Calibri"/>
              </a:rPr>
              <a:t>Atticus’s Closing Speech Note-catcher (for Teacher Reference) </a:t>
            </a:r>
            <a:r>
              <a:rPr lang="en" sz="1200" dirty="0">
                <a:solidFill>
                  <a:schemeClr val="dk1"/>
                </a:solidFill>
                <a:latin typeface="Calibri"/>
                <a:ea typeface="Calibri"/>
                <a:cs typeface="Calibri"/>
                <a:sym typeface="Calibri"/>
              </a:rPr>
              <a:t>for Question 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This </a:t>
            </a:r>
            <a:r>
              <a:rPr lang="en" sz="1200" b="0" dirty="0">
                <a:solidFill>
                  <a:schemeClr val="dk1"/>
                </a:solidFill>
                <a:latin typeface="Calibri"/>
                <a:ea typeface="Calibri"/>
                <a:cs typeface="Calibri"/>
                <a:sym typeface="Calibri"/>
              </a:rPr>
              <a:t>case is about a black person and a white person: Tom and Mayella. It’s also very simple. There is nothing involved but race</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As pairs work, circulate and use </a:t>
            </a:r>
            <a:r>
              <a:rPr lang="en" sz="1200" b="1" dirty="0">
                <a:latin typeface="Calibri"/>
                <a:ea typeface="Calibri"/>
                <a:cs typeface="Calibri"/>
                <a:sym typeface="Calibri"/>
              </a:rPr>
              <a:t>Atticus’s Closing Speech Note-catcher (for Teacher Reference)</a:t>
            </a:r>
            <a:r>
              <a:rPr lang="en" sz="1200" dirty="0">
                <a:latin typeface="Calibri"/>
                <a:ea typeface="Calibri"/>
                <a:cs typeface="Calibri"/>
                <a:sym typeface="Calibri"/>
              </a:rPr>
              <a:t> to support and guide their understanding.</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8.png"/><Relationship Id="rId6" Type="http://schemas.openxmlformats.org/officeDocument/2006/relationships/comments" Target="../comments/comment1.xml"/><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6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145251"/>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400" dirty="0">
                <a:solidFill>
                  <a:schemeClr val="dk1"/>
                </a:solidFill>
              </a:rPr>
              <a:t>This lesson will take approximately 50-70 minutes to complete. </a:t>
            </a:r>
            <a:endParaRPr sz="1400" dirty="0">
              <a:solidFill>
                <a:schemeClr val="dk1"/>
              </a:solidFill>
            </a:endParaRPr>
          </a:p>
          <a:p>
            <a:pPr marL="0" lvl="0" indent="0" algn="l" rtl="0">
              <a:spcBef>
                <a:spcPts val="800"/>
              </a:spcBef>
              <a:spcAft>
                <a:spcPts val="0"/>
              </a:spcAft>
              <a:buClr>
                <a:schemeClr val="dk1"/>
              </a:buClr>
              <a:buSzPts val="2400"/>
              <a:buFont typeface="Arial"/>
              <a:buNone/>
            </a:pPr>
            <a:endParaRPr sz="1400" dirty="0">
              <a:solidFill>
                <a:schemeClr val="dk1"/>
              </a:solidFill>
            </a:endParaRPr>
          </a:p>
          <a:p>
            <a:pPr marL="0" lvl="0" indent="0" algn="l" rtl="0">
              <a:spcBef>
                <a:spcPts val="800"/>
              </a:spcBef>
              <a:spcAft>
                <a:spcPts val="0"/>
              </a:spcAft>
              <a:buClr>
                <a:schemeClr val="dk1"/>
              </a:buClr>
              <a:buSzPts val="3200"/>
              <a:buFont typeface="Arial"/>
              <a:buNone/>
            </a:pPr>
            <a:r>
              <a:rPr lang="en" sz="1400" dirty="0">
                <a:solidFill>
                  <a:schemeClr val="dk1"/>
                </a:solidFill>
              </a:rPr>
              <a:t>The purpose of today’s lesson is to:</a:t>
            </a:r>
            <a:endParaRPr sz="1400" dirty="0">
              <a:solidFill>
                <a:schemeClr val="dk1"/>
              </a:solidFill>
            </a:endParaRPr>
          </a:p>
          <a:p>
            <a:pPr marL="457200" lvl="0" indent="-317500" algn="l" rtl="0">
              <a:spcBef>
                <a:spcPts val="800"/>
              </a:spcBef>
              <a:spcAft>
                <a:spcPts val="0"/>
              </a:spcAft>
              <a:buClr>
                <a:schemeClr val="dk1"/>
              </a:buClr>
              <a:buSzPts val="1400"/>
              <a:buChar char="•"/>
            </a:pPr>
            <a:r>
              <a:rPr lang="en" sz="1400" dirty="0">
                <a:solidFill>
                  <a:schemeClr val="dk1"/>
                </a:solidFill>
              </a:rPr>
              <a:t>analyze a key line from Atticus’s closing speech by studying the literal and figurative meanings to understand the irony of what Atticus says</a:t>
            </a:r>
            <a:endParaRPr sz="1400" dirty="0">
              <a:solidFill>
                <a:schemeClr val="dk1"/>
              </a:solidFill>
            </a:endParaRPr>
          </a:p>
          <a:p>
            <a:pPr marL="457200" lvl="0" indent="-317500" algn="l" rtl="0">
              <a:spcBef>
                <a:spcPts val="0"/>
              </a:spcBef>
              <a:spcAft>
                <a:spcPts val="0"/>
              </a:spcAft>
              <a:buClr>
                <a:schemeClr val="dk1"/>
              </a:buClr>
              <a:buSzPts val="1400"/>
              <a:buChar char="•"/>
            </a:pPr>
            <a:r>
              <a:rPr lang="en" sz="1400" dirty="0">
                <a:solidFill>
                  <a:schemeClr val="dk1"/>
                </a:solidFill>
              </a:rPr>
              <a:t>relate Chapters 20 and 21 to the theme of taking a stand </a:t>
            </a:r>
            <a:endParaRPr sz="1400" dirty="0">
              <a:solidFill>
                <a:schemeClr val="dk1"/>
              </a:solidFill>
            </a:endParaRPr>
          </a:p>
          <a:p>
            <a:pPr marL="457200" lvl="0" indent="0" algn="l" rtl="0">
              <a:spcBef>
                <a:spcPts val="800"/>
              </a:spcBef>
              <a:spcAft>
                <a:spcPts val="0"/>
              </a:spcAft>
              <a:buNone/>
            </a:pPr>
            <a:endParaRPr sz="1400" dirty="0">
              <a:solidFill>
                <a:schemeClr val="dk1"/>
              </a:solidFill>
            </a:endParaRPr>
          </a:p>
          <a:p>
            <a:pPr marL="0" lvl="0" indent="0" algn="l" rtl="0">
              <a:spcBef>
                <a:spcPts val="800"/>
              </a:spcBef>
              <a:spcAft>
                <a:spcPts val="0"/>
              </a:spcAft>
              <a:buClr>
                <a:schemeClr val="dk1"/>
              </a:buClr>
              <a:buSzPts val="3200"/>
              <a:buFont typeface="Arial"/>
              <a:buNone/>
            </a:pPr>
            <a:r>
              <a:rPr lang="en" sz="1400" dirty="0">
                <a:solidFill>
                  <a:schemeClr val="dk1"/>
                </a:solidFill>
              </a:rPr>
              <a:t>The Learning Targets for students today are:</a:t>
            </a:r>
            <a:endParaRPr sz="1400" dirty="0">
              <a:solidFill>
                <a:schemeClr val="dk1"/>
              </a:solidFill>
            </a:endParaRPr>
          </a:p>
          <a:p>
            <a:pPr marL="457200" lvl="0" indent="-317500" algn="l" rtl="0">
              <a:spcBef>
                <a:spcPts val="1000"/>
              </a:spcBef>
              <a:spcAft>
                <a:spcPts val="0"/>
              </a:spcAft>
              <a:buClr>
                <a:schemeClr val="dk1"/>
              </a:buClr>
              <a:buSzPts val="1400"/>
              <a:buAutoNum type="arabicPeriod"/>
            </a:pPr>
            <a:r>
              <a:rPr lang="en" sz="1400" dirty="0">
                <a:solidFill>
                  <a:schemeClr val="dk1"/>
                </a:solidFill>
              </a:rPr>
              <a:t>I can understand the literal and figurative meaning of Atticus’s language in his closing speech.</a:t>
            </a:r>
            <a:endParaRPr sz="1400" dirty="0">
              <a:solidFill>
                <a:schemeClr val="dk1"/>
              </a:solidFill>
            </a:endParaRPr>
          </a:p>
          <a:p>
            <a:pPr marL="457200" lvl="0" indent="-317500" algn="l" rtl="0">
              <a:spcBef>
                <a:spcPts val="0"/>
              </a:spcBef>
              <a:spcAft>
                <a:spcPts val="0"/>
              </a:spcAft>
              <a:buClr>
                <a:schemeClr val="dk1"/>
              </a:buClr>
              <a:buSzPts val="1400"/>
              <a:buAutoNum type="arabicPeriod"/>
            </a:pPr>
            <a:r>
              <a:rPr lang="en" sz="1400" dirty="0">
                <a:solidFill>
                  <a:schemeClr val="dk1"/>
                </a:solidFill>
              </a:rPr>
              <a:t>I can understand the irony in Atticus’s word choice in his closing speech.</a:t>
            </a:r>
            <a:endParaRPr sz="1400" dirty="0">
              <a:solidFill>
                <a:schemeClr val="dk1"/>
              </a:solidFill>
            </a:endParaRPr>
          </a:p>
          <a:p>
            <a:pPr marL="457200" lvl="0" indent="-317500" algn="l" rtl="0">
              <a:spcBef>
                <a:spcPts val="0"/>
              </a:spcBef>
              <a:spcAft>
                <a:spcPts val="0"/>
              </a:spcAft>
              <a:buClr>
                <a:schemeClr val="dk1"/>
              </a:buClr>
              <a:buSzPts val="1400"/>
              <a:buAutoNum type="arabicPeriod"/>
            </a:pPr>
            <a:r>
              <a:rPr lang="en" sz="1400" dirty="0">
                <a:solidFill>
                  <a:schemeClr val="dk1"/>
                </a:solidFill>
              </a:rPr>
              <a:t>I can analyze how Atticus’s closing speech relates to the themes of taking a stand and the Golden Rule.</a:t>
            </a:r>
            <a:br>
              <a:rPr lang="en" sz="1400" dirty="0">
                <a:solidFill>
                  <a:schemeClr val="dk1"/>
                </a:solidFill>
              </a:rPr>
            </a:br>
            <a:endParaRPr sz="14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Determine the Figurative Meaning</a:t>
            </a:r>
            <a:endParaRPr/>
          </a:p>
        </p:txBody>
      </p:sp>
      <p:sp>
        <p:nvSpPr>
          <p:cNvPr id="250" name="Google Shape;250;p37"/>
          <p:cNvSpPr txBox="1">
            <a:spLocks noGrp="1"/>
          </p:cNvSpPr>
          <p:nvPr>
            <p:ph type="body" idx="1"/>
          </p:nvPr>
        </p:nvSpPr>
        <p:spPr>
          <a:xfrm>
            <a:off x="311700" y="1152475"/>
            <a:ext cx="87645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2200" i="1" dirty="0">
                <a:solidFill>
                  <a:schemeClr val="dk1"/>
                </a:solidFill>
              </a:rPr>
              <a:t>“This case is as simple as black and white”</a:t>
            </a:r>
            <a:r>
              <a:rPr lang="en" sz="2200" dirty="0">
                <a:solidFill>
                  <a:schemeClr val="dk1"/>
                </a:solidFill>
              </a:rPr>
              <a:t> </a:t>
            </a:r>
            <a:endParaRPr sz="2200" dirty="0">
              <a:solidFill>
                <a:schemeClr val="dk1"/>
              </a:solidFill>
            </a:endParaRPr>
          </a:p>
          <a:p>
            <a:pPr marL="0" lvl="0" indent="0" algn="ctr" rtl="0">
              <a:spcBef>
                <a:spcPts val="800"/>
              </a:spcBef>
              <a:spcAft>
                <a:spcPts val="0"/>
              </a:spcAft>
              <a:buNone/>
            </a:pPr>
            <a:endParaRPr sz="2200" dirty="0">
              <a:solidFill>
                <a:schemeClr val="dk1"/>
              </a:solidFill>
              <a:latin typeface="Calibri"/>
              <a:ea typeface="Calibri"/>
              <a:cs typeface="Calibri"/>
              <a:sym typeface="Calibri"/>
            </a:endParaRPr>
          </a:p>
          <a:p>
            <a:pPr marL="0" lvl="0" indent="0" algn="ctr" rtl="0">
              <a:spcBef>
                <a:spcPts val="800"/>
              </a:spcBef>
              <a:spcAft>
                <a:spcPts val="0"/>
              </a:spcAft>
              <a:buNone/>
            </a:pPr>
            <a:endParaRPr sz="2200" dirty="0">
              <a:solidFill>
                <a:schemeClr val="dk1"/>
              </a:solidFill>
              <a:latin typeface="Calibri"/>
              <a:ea typeface="Calibri"/>
              <a:cs typeface="Calibri"/>
              <a:sym typeface="Calibri"/>
            </a:endParaRPr>
          </a:p>
          <a:p>
            <a:pPr marL="0" lvl="0" indent="0" algn="l" rtl="0">
              <a:spcBef>
                <a:spcPts val="800"/>
              </a:spcBef>
              <a:spcAft>
                <a:spcPts val="0"/>
              </a:spcAft>
              <a:buNone/>
            </a:pPr>
            <a:r>
              <a:rPr lang="en" sz="2200" dirty="0">
                <a:solidFill>
                  <a:schemeClr val="dk1"/>
                </a:solidFill>
              </a:rPr>
              <a:t>2.   How is this case black and white, </a:t>
            </a:r>
            <a:br>
              <a:rPr lang="en" sz="2200" dirty="0">
                <a:solidFill>
                  <a:schemeClr val="dk1"/>
                </a:solidFill>
              </a:rPr>
            </a:br>
            <a:r>
              <a:rPr lang="en" sz="2200" dirty="0">
                <a:solidFill>
                  <a:schemeClr val="dk1"/>
                </a:solidFill>
              </a:rPr>
              <a:t>      figuratively speaking?</a:t>
            </a:r>
            <a:br>
              <a:rPr lang="en" sz="2200" dirty="0">
                <a:solidFill>
                  <a:schemeClr val="dk1"/>
                </a:solidFill>
              </a:rPr>
            </a:br>
            <a:r>
              <a:rPr lang="en" sz="2200" dirty="0">
                <a:solidFill>
                  <a:schemeClr val="dk1"/>
                </a:solidFill>
                <a:latin typeface="Calibri"/>
                <a:ea typeface="Calibri"/>
                <a:cs typeface="Calibri"/>
                <a:sym typeface="Calibri"/>
              </a:rPr>
              <a:t/>
            </a:r>
            <a:br>
              <a:rPr lang="en" sz="2200" dirty="0">
                <a:solidFill>
                  <a:schemeClr val="dk1"/>
                </a:solidFill>
                <a:latin typeface="Calibri"/>
                <a:ea typeface="Calibri"/>
                <a:cs typeface="Calibri"/>
                <a:sym typeface="Calibri"/>
              </a:rPr>
            </a:br>
            <a:endParaRPr sz="2200" dirty="0">
              <a:solidFill>
                <a:schemeClr val="dk1"/>
              </a:solidFill>
              <a:latin typeface="Calibri"/>
              <a:ea typeface="Calibri"/>
              <a:cs typeface="Calibri"/>
              <a:sym typeface="Calibri"/>
            </a:endParaRPr>
          </a:p>
          <a:p>
            <a:pPr marL="0" lvl="0" indent="0" algn="l" rtl="0">
              <a:spcBef>
                <a:spcPts val="800"/>
              </a:spcBef>
              <a:spcAft>
                <a:spcPts val="0"/>
              </a:spcAft>
              <a:buNone/>
            </a:pPr>
            <a:endParaRPr sz="2200" u="sng" dirty="0"/>
          </a:p>
          <a:p>
            <a:pPr marL="0" lvl="0" indent="0" algn="l" rtl="0">
              <a:spcBef>
                <a:spcPts val="800"/>
              </a:spcBef>
              <a:spcAft>
                <a:spcPts val="0"/>
              </a:spcAft>
              <a:buNone/>
            </a:pPr>
            <a:endParaRPr sz="2200" dirty="0"/>
          </a:p>
        </p:txBody>
      </p:sp>
      <p:pic>
        <p:nvPicPr>
          <p:cNvPr id="251" name="Google Shape;251;p37"/>
          <p:cNvPicPr preferRelativeResize="0"/>
          <p:nvPr/>
        </p:nvPicPr>
        <p:blipFill>
          <a:blip r:embed="rId3">
            <a:alphaModFix/>
          </a:blip>
          <a:stretch>
            <a:fillRect/>
          </a:stretch>
        </p:blipFill>
        <p:spPr>
          <a:xfrm>
            <a:off x="8561921" y="4241775"/>
            <a:ext cx="514279" cy="572700"/>
          </a:xfrm>
          <a:prstGeom prst="rect">
            <a:avLst/>
          </a:prstGeom>
          <a:noFill/>
          <a:ln>
            <a:noFill/>
          </a:ln>
        </p:spPr>
      </p:pic>
      <p:pic>
        <p:nvPicPr>
          <p:cNvPr id="252" name="Google Shape;252;p37"/>
          <p:cNvPicPr preferRelativeResize="0"/>
          <p:nvPr/>
        </p:nvPicPr>
        <p:blipFill>
          <a:blip r:embed="rId4">
            <a:alphaModFix/>
          </a:blip>
          <a:stretch>
            <a:fillRect/>
          </a:stretch>
        </p:blipFill>
        <p:spPr>
          <a:xfrm>
            <a:off x="7832896" y="4241775"/>
            <a:ext cx="669751"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Determine the Figurative Meaning</a:t>
            </a:r>
            <a:endParaRPr/>
          </a:p>
        </p:txBody>
      </p:sp>
      <p:sp>
        <p:nvSpPr>
          <p:cNvPr id="258" name="Google Shape;258;p38"/>
          <p:cNvSpPr txBox="1">
            <a:spLocks noGrp="1"/>
          </p:cNvSpPr>
          <p:nvPr>
            <p:ph type="body" idx="1"/>
          </p:nvPr>
        </p:nvSpPr>
        <p:spPr>
          <a:xfrm>
            <a:off x="311700" y="1152475"/>
            <a:ext cx="87645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2200" i="1" dirty="0">
                <a:solidFill>
                  <a:schemeClr val="dk1"/>
                </a:solidFill>
              </a:rPr>
              <a:t>“This case is as simple as black and white”</a:t>
            </a:r>
            <a:r>
              <a:rPr lang="en" sz="2200" dirty="0">
                <a:solidFill>
                  <a:schemeClr val="dk1"/>
                </a:solidFill>
              </a:rPr>
              <a:t> </a:t>
            </a:r>
            <a:endParaRPr sz="2200" dirty="0">
              <a:solidFill>
                <a:schemeClr val="dk1"/>
              </a:solidFill>
            </a:endParaRPr>
          </a:p>
          <a:p>
            <a:pPr marL="0" lvl="0" indent="0" algn="ctr" rtl="0">
              <a:spcBef>
                <a:spcPts val="800"/>
              </a:spcBef>
              <a:spcAft>
                <a:spcPts val="0"/>
              </a:spcAft>
              <a:buNone/>
            </a:pPr>
            <a:endParaRPr sz="2200" dirty="0">
              <a:solidFill>
                <a:schemeClr val="dk1"/>
              </a:solidFill>
              <a:latin typeface="Calibri"/>
              <a:ea typeface="Calibri"/>
              <a:cs typeface="Calibri"/>
              <a:sym typeface="Calibri"/>
            </a:endParaRPr>
          </a:p>
          <a:p>
            <a:pPr marL="0" lvl="0" indent="0" algn="ctr" rtl="0">
              <a:spcBef>
                <a:spcPts val="800"/>
              </a:spcBef>
              <a:spcAft>
                <a:spcPts val="0"/>
              </a:spcAft>
              <a:buNone/>
            </a:pPr>
            <a:endParaRPr sz="2200" dirty="0">
              <a:solidFill>
                <a:schemeClr val="dk1"/>
              </a:solidFill>
              <a:latin typeface="Calibri"/>
              <a:ea typeface="Calibri"/>
              <a:cs typeface="Calibri"/>
              <a:sym typeface="Calibri"/>
            </a:endParaRPr>
          </a:p>
          <a:p>
            <a:pPr marL="0" lvl="0" indent="0" algn="l" rtl="0">
              <a:spcBef>
                <a:spcPts val="800"/>
              </a:spcBef>
              <a:spcAft>
                <a:spcPts val="0"/>
              </a:spcAft>
              <a:buNone/>
            </a:pPr>
            <a:r>
              <a:rPr lang="en" sz="2200" dirty="0">
                <a:solidFill>
                  <a:schemeClr val="dk1"/>
                </a:solidFill>
              </a:rPr>
              <a:t>3.   What do Atticus’s words mean without </a:t>
            </a:r>
            <a:br>
              <a:rPr lang="en" sz="2200" dirty="0">
                <a:solidFill>
                  <a:schemeClr val="dk1"/>
                </a:solidFill>
              </a:rPr>
            </a:br>
            <a:r>
              <a:rPr lang="en" sz="2200" dirty="0">
                <a:solidFill>
                  <a:schemeClr val="dk1"/>
                </a:solidFill>
              </a:rPr>
              <a:t>       irony?</a:t>
            </a:r>
            <a:r>
              <a:rPr lang="en" sz="2200" dirty="0">
                <a:solidFill>
                  <a:schemeClr val="dk1"/>
                </a:solidFill>
                <a:latin typeface="Calibri"/>
                <a:ea typeface="Calibri"/>
                <a:cs typeface="Calibri"/>
                <a:sym typeface="Calibri"/>
              </a:rPr>
              <a:t/>
            </a:r>
            <a:br>
              <a:rPr lang="en" sz="2200" dirty="0">
                <a:solidFill>
                  <a:schemeClr val="dk1"/>
                </a:solidFill>
                <a:latin typeface="Calibri"/>
                <a:ea typeface="Calibri"/>
                <a:cs typeface="Calibri"/>
                <a:sym typeface="Calibri"/>
              </a:rPr>
            </a:br>
            <a:endParaRPr sz="2200" dirty="0">
              <a:solidFill>
                <a:schemeClr val="dk1"/>
              </a:solidFill>
              <a:latin typeface="Calibri"/>
              <a:ea typeface="Calibri"/>
              <a:cs typeface="Calibri"/>
              <a:sym typeface="Calibri"/>
            </a:endParaRPr>
          </a:p>
          <a:p>
            <a:pPr marL="0" lvl="0" indent="0" algn="l" rtl="0">
              <a:spcBef>
                <a:spcPts val="800"/>
              </a:spcBef>
              <a:spcAft>
                <a:spcPts val="0"/>
              </a:spcAft>
              <a:buNone/>
            </a:pPr>
            <a:endParaRPr sz="2200" u="sng" dirty="0"/>
          </a:p>
          <a:p>
            <a:pPr marL="0" lvl="0" indent="0" algn="l" rtl="0">
              <a:spcBef>
                <a:spcPts val="800"/>
              </a:spcBef>
              <a:spcAft>
                <a:spcPts val="0"/>
              </a:spcAft>
              <a:buNone/>
            </a:pPr>
            <a:endParaRPr sz="2200" dirty="0"/>
          </a:p>
        </p:txBody>
      </p:sp>
      <p:pic>
        <p:nvPicPr>
          <p:cNvPr id="259" name="Google Shape;259;p38"/>
          <p:cNvPicPr preferRelativeResize="0"/>
          <p:nvPr/>
        </p:nvPicPr>
        <p:blipFill>
          <a:blip r:embed="rId3">
            <a:alphaModFix/>
          </a:blip>
          <a:stretch>
            <a:fillRect/>
          </a:stretch>
        </p:blipFill>
        <p:spPr>
          <a:xfrm>
            <a:off x="8533025" y="4282525"/>
            <a:ext cx="514279" cy="572700"/>
          </a:xfrm>
          <a:prstGeom prst="rect">
            <a:avLst/>
          </a:prstGeom>
          <a:noFill/>
          <a:ln>
            <a:noFill/>
          </a:ln>
        </p:spPr>
      </p:pic>
      <p:pic>
        <p:nvPicPr>
          <p:cNvPr id="260" name="Google Shape;260;p38"/>
          <p:cNvPicPr preferRelativeResize="0"/>
          <p:nvPr/>
        </p:nvPicPr>
        <p:blipFill>
          <a:blip r:embed="rId4">
            <a:alphaModFix/>
          </a:blip>
          <a:stretch>
            <a:fillRect/>
          </a:stretch>
        </p:blipFill>
        <p:spPr>
          <a:xfrm>
            <a:off x="7804000" y="4282525"/>
            <a:ext cx="669751"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Determine the Figurative Meaning</a:t>
            </a:r>
            <a:endParaRPr/>
          </a:p>
        </p:txBody>
      </p:sp>
      <p:sp>
        <p:nvSpPr>
          <p:cNvPr id="266" name="Google Shape;266;p39"/>
          <p:cNvSpPr txBox="1">
            <a:spLocks noGrp="1"/>
          </p:cNvSpPr>
          <p:nvPr>
            <p:ph type="body" idx="1"/>
          </p:nvPr>
        </p:nvSpPr>
        <p:spPr>
          <a:xfrm>
            <a:off x="311700" y="1152475"/>
            <a:ext cx="87645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2200" i="1" dirty="0">
                <a:solidFill>
                  <a:schemeClr val="dk1"/>
                </a:solidFill>
              </a:rPr>
              <a:t>“This case is as simple as black and white”</a:t>
            </a:r>
            <a:r>
              <a:rPr lang="en" sz="2200" dirty="0">
                <a:solidFill>
                  <a:schemeClr val="dk1"/>
                </a:solidFill>
              </a:rPr>
              <a:t> </a:t>
            </a:r>
            <a:endParaRPr sz="2200" dirty="0">
              <a:solidFill>
                <a:schemeClr val="dk1"/>
              </a:solidFill>
            </a:endParaRPr>
          </a:p>
          <a:p>
            <a:pPr marL="0" lvl="0" indent="0" algn="ctr" rtl="0">
              <a:spcBef>
                <a:spcPts val="800"/>
              </a:spcBef>
              <a:spcAft>
                <a:spcPts val="0"/>
              </a:spcAft>
              <a:buNone/>
            </a:pPr>
            <a:endParaRPr sz="2200" dirty="0">
              <a:solidFill>
                <a:schemeClr val="dk1"/>
              </a:solidFill>
              <a:latin typeface="Calibri"/>
              <a:ea typeface="Calibri"/>
              <a:cs typeface="Calibri"/>
              <a:sym typeface="Calibri"/>
            </a:endParaRPr>
          </a:p>
          <a:p>
            <a:pPr marL="0" lvl="0" indent="0" algn="ctr" rtl="0">
              <a:spcBef>
                <a:spcPts val="800"/>
              </a:spcBef>
              <a:spcAft>
                <a:spcPts val="0"/>
              </a:spcAft>
              <a:buNone/>
            </a:pPr>
            <a:endParaRPr sz="2200" dirty="0">
              <a:solidFill>
                <a:schemeClr val="dk1"/>
              </a:solidFill>
              <a:latin typeface="Calibri"/>
              <a:ea typeface="Calibri"/>
              <a:cs typeface="Calibri"/>
              <a:sym typeface="Calibri"/>
            </a:endParaRPr>
          </a:p>
          <a:p>
            <a:pPr marL="0" lvl="0" indent="0" algn="l" rtl="0">
              <a:spcBef>
                <a:spcPts val="800"/>
              </a:spcBef>
              <a:spcAft>
                <a:spcPts val="0"/>
              </a:spcAft>
              <a:buNone/>
            </a:pPr>
            <a:r>
              <a:rPr lang="en" sz="2200" dirty="0">
                <a:solidFill>
                  <a:schemeClr val="dk1"/>
                </a:solidFill>
              </a:rPr>
              <a:t>4.   Atticus is speaking with irony here. What </a:t>
            </a:r>
            <a:br>
              <a:rPr lang="en" sz="2200" dirty="0">
                <a:solidFill>
                  <a:schemeClr val="dk1"/>
                </a:solidFill>
              </a:rPr>
            </a:br>
            <a:r>
              <a:rPr lang="en" sz="2200" dirty="0">
                <a:solidFill>
                  <a:schemeClr val="dk1"/>
                </a:solidFill>
              </a:rPr>
              <a:t>      do his words really mean?</a:t>
            </a:r>
            <a:endParaRPr sz="2200" dirty="0">
              <a:solidFill>
                <a:schemeClr val="dk1"/>
              </a:solidFill>
            </a:endParaRPr>
          </a:p>
          <a:p>
            <a:pPr marL="0" lvl="0" indent="0" algn="l" rtl="0">
              <a:spcBef>
                <a:spcPts val="800"/>
              </a:spcBef>
              <a:spcAft>
                <a:spcPts val="0"/>
              </a:spcAft>
              <a:buNone/>
            </a:pPr>
            <a:r>
              <a:rPr lang="en" sz="2200" dirty="0">
                <a:solidFill>
                  <a:schemeClr val="dk1"/>
                </a:solidFill>
              </a:rPr>
              <a:t/>
            </a:r>
            <a:br>
              <a:rPr lang="en" sz="2200" dirty="0">
                <a:solidFill>
                  <a:schemeClr val="dk1"/>
                </a:solidFill>
              </a:rPr>
            </a:br>
            <a:r>
              <a:rPr lang="en" sz="2200" dirty="0">
                <a:solidFill>
                  <a:schemeClr val="dk1"/>
                </a:solidFill>
                <a:latin typeface="Calibri"/>
                <a:ea typeface="Calibri"/>
                <a:cs typeface="Calibri"/>
                <a:sym typeface="Calibri"/>
              </a:rPr>
              <a:t/>
            </a:r>
            <a:br>
              <a:rPr lang="en" sz="2200" dirty="0">
                <a:solidFill>
                  <a:schemeClr val="dk1"/>
                </a:solidFill>
                <a:latin typeface="Calibri"/>
                <a:ea typeface="Calibri"/>
                <a:cs typeface="Calibri"/>
                <a:sym typeface="Calibri"/>
              </a:rPr>
            </a:br>
            <a:endParaRPr sz="2200" dirty="0">
              <a:solidFill>
                <a:schemeClr val="dk1"/>
              </a:solidFill>
              <a:latin typeface="Calibri"/>
              <a:ea typeface="Calibri"/>
              <a:cs typeface="Calibri"/>
              <a:sym typeface="Calibri"/>
            </a:endParaRPr>
          </a:p>
          <a:p>
            <a:pPr marL="0" lvl="0" indent="0" algn="l" rtl="0">
              <a:spcBef>
                <a:spcPts val="800"/>
              </a:spcBef>
              <a:spcAft>
                <a:spcPts val="0"/>
              </a:spcAft>
              <a:buNone/>
            </a:pPr>
            <a:endParaRPr sz="2200" u="sng" dirty="0"/>
          </a:p>
          <a:p>
            <a:pPr marL="0" lvl="0" indent="0" algn="l" rtl="0">
              <a:spcBef>
                <a:spcPts val="800"/>
              </a:spcBef>
              <a:spcAft>
                <a:spcPts val="0"/>
              </a:spcAft>
              <a:buNone/>
            </a:pPr>
            <a:endParaRPr sz="2200" dirty="0"/>
          </a:p>
        </p:txBody>
      </p:sp>
      <p:pic>
        <p:nvPicPr>
          <p:cNvPr id="267" name="Google Shape;267;p39"/>
          <p:cNvPicPr preferRelativeResize="0"/>
          <p:nvPr/>
        </p:nvPicPr>
        <p:blipFill>
          <a:blip r:embed="rId3">
            <a:alphaModFix/>
          </a:blip>
          <a:stretch>
            <a:fillRect/>
          </a:stretch>
        </p:blipFill>
        <p:spPr>
          <a:xfrm>
            <a:off x="8561921" y="4241775"/>
            <a:ext cx="514279" cy="572700"/>
          </a:xfrm>
          <a:prstGeom prst="rect">
            <a:avLst/>
          </a:prstGeom>
          <a:noFill/>
          <a:ln>
            <a:noFill/>
          </a:ln>
        </p:spPr>
      </p:pic>
      <p:pic>
        <p:nvPicPr>
          <p:cNvPr id="268" name="Google Shape;268;p39"/>
          <p:cNvPicPr preferRelativeResize="0"/>
          <p:nvPr/>
        </p:nvPicPr>
        <p:blipFill>
          <a:blip r:embed="rId4">
            <a:alphaModFix/>
          </a:blip>
          <a:stretch>
            <a:fillRect/>
          </a:stretch>
        </p:blipFill>
        <p:spPr>
          <a:xfrm>
            <a:off x="7832896" y="4241775"/>
            <a:ext cx="669751"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Relate Atticus’s Speech to the Theme</a:t>
            </a:r>
            <a:endParaRPr sz="3000"/>
          </a:p>
        </p:txBody>
      </p:sp>
      <p:sp>
        <p:nvSpPr>
          <p:cNvPr id="274" name="Google Shape;274;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Think-Write-Pair-Share to complete Part B of your Note-Catcher.</a:t>
            </a:r>
            <a:endParaRPr sz="2400"/>
          </a:p>
        </p:txBody>
      </p:sp>
      <p:pic>
        <p:nvPicPr>
          <p:cNvPr id="275" name="Google Shape;275;p40"/>
          <p:cNvPicPr preferRelativeResize="0"/>
          <p:nvPr/>
        </p:nvPicPr>
        <p:blipFill>
          <a:blip r:embed="rId3">
            <a:alphaModFix/>
          </a:blip>
          <a:stretch>
            <a:fillRect/>
          </a:stretch>
        </p:blipFill>
        <p:spPr>
          <a:xfrm>
            <a:off x="183100" y="2092439"/>
            <a:ext cx="8520600" cy="958625"/>
          </a:xfrm>
          <a:prstGeom prst="rect">
            <a:avLst/>
          </a:prstGeom>
          <a:noFill/>
          <a:ln>
            <a:noFill/>
          </a:ln>
        </p:spPr>
      </p:pic>
      <p:pic>
        <p:nvPicPr>
          <p:cNvPr id="276" name="Google Shape;276;p40"/>
          <p:cNvPicPr preferRelativeResize="0"/>
          <p:nvPr/>
        </p:nvPicPr>
        <p:blipFill>
          <a:blip r:embed="rId4">
            <a:alphaModFix/>
          </a:blip>
          <a:stretch>
            <a:fillRect/>
          </a:stretch>
        </p:blipFill>
        <p:spPr>
          <a:xfrm>
            <a:off x="7584160" y="4282525"/>
            <a:ext cx="669751" cy="572700"/>
          </a:xfrm>
          <a:prstGeom prst="rect">
            <a:avLst/>
          </a:prstGeom>
          <a:noFill/>
          <a:ln>
            <a:noFill/>
          </a:ln>
        </p:spPr>
      </p:pic>
      <p:pic>
        <p:nvPicPr>
          <p:cNvPr id="277" name="Google Shape;277;p40"/>
          <p:cNvPicPr preferRelativeResize="0"/>
          <p:nvPr/>
        </p:nvPicPr>
        <p:blipFill>
          <a:blip r:embed="rId5">
            <a:alphaModFix/>
          </a:blip>
          <a:stretch>
            <a:fillRect/>
          </a:stretch>
        </p:blipFill>
        <p:spPr>
          <a:xfrm>
            <a:off x="8446560" y="4282525"/>
            <a:ext cx="514279"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Connect to Our Learning Targets</a:t>
            </a:r>
            <a:endParaRPr/>
          </a:p>
        </p:txBody>
      </p:sp>
      <p:sp>
        <p:nvSpPr>
          <p:cNvPr id="283" name="Google Shape;283;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AutoNum type="arabicPeriod"/>
            </a:pPr>
            <a:r>
              <a:rPr lang="en" sz="2400">
                <a:solidFill>
                  <a:schemeClr val="dk1"/>
                </a:solidFill>
              </a:rPr>
              <a:t>I can </a:t>
            </a:r>
            <a:r>
              <a:rPr lang="en" sz="2400" i="1">
                <a:solidFill>
                  <a:schemeClr val="dk1"/>
                </a:solidFill>
              </a:rPr>
              <a:t>understand the literal and figurative meaning </a:t>
            </a:r>
            <a:r>
              <a:rPr lang="en" sz="2400">
                <a:solidFill>
                  <a:schemeClr val="dk1"/>
                </a:solidFill>
              </a:rPr>
              <a:t>of Atticus’s language in his closing speech.</a:t>
            </a:r>
            <a:br>
              <a:rPr lang="en" sz="2400">
                <a:solidFill>
                  <a:schemeClr val="dk1"/>
                </a:solidFill>
              </a:rPr>
            </a:br>
            <a:endParaRPr sz="2400">
              <a:solidFill>
                <a:schemeClr val="dk1"/>
              </a:solidFill>
            </a:endParaRPr>
          </a:p>
          <a:p>
            <a:pPr marL="457200" lvl="0" indent="-381000" algn="l" rtl="0">
              <a:spcBef>
                <a:spcPts val="0"/>
              </a:spcBef>
              <a:spcAft>
                <a:spcPts val="0"/>
              </a:spcAft>
              <a:buClr>
                <a:schemeClr val="dk1"/>
              </a:buClr>
              <a:buSzPts val="2400"/>
              <a:buAutoNum type="arabicPeriod"/>
            </a:pPr>
            <a:r>
              <a:rPr lang="en" sz="2400">
                <a:solidFill>
                  <a:schemeClr val="dk1"/>
                </a:solidFill>
              </a:rPr>
              <a:t>I </a:t>
            </a:r>
            <a:r>
              <a:rPr lang="en" sz="2400" i="1">
                <a:solidFill>
                  <a:schemeClr val="dk1"/>
                </a:solidFill>
              </a:rPr>
              <a:t>can understand the irony</a:t>
            </a:r>
            <a:r>
              <a:rPr lang="en" sz="2400">
                <a:solidFill>
                  <a:schemeClr val="dk1"/>
                </a:solidFill>
              </a:rPr>
              <a:t> in Atticus’s word choice in his closing speech.</a:t>
            </a:r>
            <a:br>
              <a:rPr lang="en" sz="2400">
                <a:solidFill>
                  <a:schemeClr val="dk1"/>
                </a:solidFill>
              </a:rPr>
            </a:br>
            <a:endParaRPr sz="2400">
              <a:solidFill>
                <a:schemeClr val="dk1"/>
              </a:solidFill>
            </a:endParaRPr>
          </a:p>
          <a:p>
            <a:pPr marL="457200" lvl="0" indent="-381000" algn="l" rtl="0">
              <a:spcBef>
                <a:spcPts val="0"/>
              </a:spcBef>
              <a:spcAft>
                <a:spcPts val="0"/>
              </a:spcAft>
              <a:buClr>
                <a:schemeClr val="dk1"/>
              </a:buClr>
              <a:buSzPts val="2400"/>
              <a:buAutoNum type="arabicPeriod"/>
            </a:pPr>
            <a:r>
              <a:rPr lang="en" sz="2400">
                <a:solidFill>
                  <a:schemeClr val="dk1"/>
                </a:solidFill>
              </a:rPr>
              <a:t>I can </a:t>
            </a:r>
            <a:r>
              <a:rPr lang="en" sz="2400" i="1">
                <a:solidFill>
                  <a:schemeClr val="dk1"/>
                </a:solidFill>
              </a:rPr>
              <a:t>analyze how Atticus’s closing speech relates to the themes</a:t>
            </a:r>
            <a:r>
              <a:rPr lang="en" sz="2400">
                <a:solidFill>
                  <a:schemeClr val="dk1"/>
                </a:solidFill>
              </a:rPr>
              <a:t> of taking a stand and the Golden Rule.</a:t>
            </a:r>
            <a:endParaRPr sz="2400"/>
          </a:p>
        </p:txBody>
      </p:sp>
      <p:pic>
        <p:nvPicPr>
          <p:cNvPr id="284" name="Google Shape;284;p41"/>
          <p:cNvPicPr preferRelativeResize="0"/>
          <p:nvPr/>
        </p:nvPicPr>
        <p:blipFill>
          <a:blip r:embed="rId3">
            <a:alphaModFix/>
          </a:blip>
          <a:stretch>
            <a:fillRect/>
          </a:stretch>
        </p:blipFill>
        <p:spPr>
          <a:xfrm>
            <a:off x="8214825" y="4246450"/>
            <a:ext cx="797275" cy="6448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90" name="Google Shape;290;p42"/>
          <p:cNvSpPr txBox="1">
            <a:spLocks noGrp="1"/>
          </p:cNvSpPr>
          <p:nvPr>
            <p:ph type="body" idx="1"/>
          </p:nvPr>
        </p:nvSpPr>
        <p:spPr>
          <a:xfrm>
            <a:off x="311700" y="799634"/>
            <a:ext cx="8520600" cy="3416400"/>
          </a:xfrm>
          <a:prstGeom prst="rect">
            <a:avLst/>
          </a:prstGeom>
        </p:spPr>
        <p:txBody>
          <a:bodyPr spcFirstLastPara="1" wrap="square" lIns="68575" tIns="34275" rIns="68575" bIns="34275" anchor="t" anchorCtr="0">
            <a:noAutofit/>
          </a:bodyPr>
          <a:lstStyle/>
          <a:p>
            <a:pPr marL="457200" lvl="0" indent="-368300" algn="l" rtl="0">
              <a:spcBef>
                <a:spcPts val="800"/>
              </a:spcBef>
              <a:spcAft>
                <a:spcPts val="0"/>
              </a:spcAft>
              <a:buSzPts val="2200"/>
              <a:buChar char="•"/>
            </a:pPr>
            <a:r>
              <a:rPr lang="en" sz="2000" dirty="0"/>
              <a:t>Complete a first read of Chapters 22 and 23 with structured notes. </a:t>
            </a:r>
            <a:br>
              <a:rPr lang="en" sz="2000" dirty="0"/>
            </a:br>
            <a:endParaRPr sz="2000" dirty="0"/>
          </a:p>
          <a:p>
            <a:pPr marL="457200" lvl="0" indent="-368300" algn="l" rtl="0">
              <a:spcBef>
                <a:spcPts val="0"/>
              </a:spcBef>
              <a:spcAft>
                <a:spcPts val="0"/>
              </a:spcAft>
              <a:buSzPts val="2200"/>
              <a:buChar char="•"/>
            </a:pPr>
            <a:r>
              <a:rPr lang="en" sz="2000" dirty="0"/>
              <a:t>Answer the focus question: </a:t>
            </a:r>
            <a:br>
              <a:rPr lang="en" sz="2000" dirty="0"/>
            </a:br>
            <a:r>
              <a:rPr lang="en" sz="2000" dirty="0"/>
              <a:t/>
            </a:r>
            <a:br>
              <a:rPr lang="en" sz="2000" dirty="0"/>
            </a:br>
            <a:r>
              <a:rPr lang="en" sz="2000" dirty="0"/>
              <a:t>“Miss Maudie says, </a:t>
            </a:r>
            <a:r>
              <a:rPr lang="en" sz="2000" i="1" dirty="0"/>
              <a:t>‘There are some men in this world who were born to do our unpleasant jobs for us. Your father’s one of them</a:t>
            </a:r>
            <a:r>
              <a:rPr lang="en" sz="2000" i="1" dirty="0" smtClean="0"/>
              <a:t>’</a:t>
            </a:r>
            <a:r>
              <a:rPr lang="en-US" sz="2000" i="1" dirty="0" smtClean="0"/>
              <a:t>”</a:t>
            </a:r>
            <a:r>
              <a:rPr lang="en" sz="2000" i="1" dirty="0" smtClean="0"/>
              <a:t> </a:t>
            </a:r>
            <a:r>
              <a:rPr lang="en" sz="2000" dirty="0"/>
              <a:t>(288). </a:t>
            </a:r>
            <a:br>
              <a:rPr lang="en" sz="2000" dirty="0"/>
            </a:br>
            <a:endParaRPr sz="2000" dirty="0"/>
          </a:p>
          <a:p>
            <a:pPr marL="0" lvl="0" indent="0" algn="l" rtl="0">
              <a:spcBef>
                <a:spcPts val="800"/>
              </a:spcBef>
              <a:spcAft>
                <a:spcPts val="0"/>
              </a:spcAft>
              <a:buNone/>
            </a:pPr>
            <a:r>
              <a:rPr lang="en" sz="2000" dirty="0"/>
              <a:t>      </a:t>
            </a:r>
            <a:r>
              <a:rPr lang="en-US" sz="2000" dirty="0" smtClean="0"/>
              <a:t>“</a:t>
            </a:r>
            <a:r>
              <a:rPr lang="en" sz="2000" dirty="0" smtClean="0"/>
              <a:t>What </a:t>
            </a:r>
            <a:r>
              <a:rPr lang="en" sz="2000" dirty="0"/>
              <a:t>does she mean? What evidence from the novel</a:t>
            </a:r>
            <a:br>
              <a:rPr lang="en" sz="2000" dirty="0"/>
            </a:br>
            <a:r>
              <a:rPr lang="en" sz="2000" dirty="0"/>
              <a:t>       supports this statement?”</a:t>
            </a:r>
            <a:br>
              <a:rPr lang="en" sz="2000" dirty="0"/>
            </a:br>
            <a:r>
              <a:rPr lang="en" sz="2000" dirty="0"/>
              <a:t/>
            </a:r>
            <a:br>
              <a:rPr lang="en" sz="2000" dirty="0"/>
            </a:br>
            <a:r>
              <a:rPr lang="en" sz="2000" dirty="0"/>
              <a:t/>
            </a:r>
            <a:br>
              <a:rPr lang="en" sz="2000" dirty="0"/>
            </a:br>
            <a:endParaRPr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98" name="Google Shape;298;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99" name="Google Shape;299;p43"/>
          <p:cNvGraphicFramePr/>
          <p:nvPr/>
        </p:nvGraphicFramePr>
        <p:xfrm>
          <a:off x="577216" y="1385887"/>
          <a:ext cx="7989600" cy="3230175"/>
        </p:xfrm>
        <a:graphic>
          <a:graphicData uri="http://schemas.openxmlformats.org/drawingml/2006/table">
            <a:tbl>
              <a:tblPr firstRow="1" bandRow="1">
                <a:noFill/>
              </a:tblPr>
              <a:tblGrid>
                <a:gridCol w="2799450">
                  <a:extLst>
                    <a:ext uri="{9D8B030D-6E8A-4147-A177-3AD203B41FA5}">
                      <a16:colId xmlns:a16="http://schemas.microsoft.com/office/drawing/2014/main" xmlns="" val="20000"/>
                    </a:ext>
                  </a:extLst>
                </a:gridCol>
                <a:gridCol w="2526950">
                  <a:extLst>
                    <a:ext uri="{9D8B030D-6E8A-4147-A177-3AD203B41FA5}">
                      <a16:colId xmlns:a16="http://schemas.microsoft.com/office/drawing/2014/main" xmlns="" val="20001"/>
                    </a:ext>
                  </a:extLst>
                </a:gridCol>
                <a:gridCol w="2663200">
                  <a:extLst>
                    <a:ext uri="{9D8B030D-6E8A-4147-A177-3AD203B41FA5}">
                      <a16:colId xmlns:a16="http://schemas.microsoft.com/office/drawing/2014/main" xmlns=""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774518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6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#6: </a:t>
            </a:r>
            <a:endParaRPr i="1" dirty="0">
              <a:solidFill>
                <a:schemeClr val="dk1"/>
              </a:solidFill>
            </a:endParaRPr>
          </a:p>
          <a:p>
            <a:pPr marL="0" lvl="0" indent="0" algn="l" rtl="0">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b="1" dirty="0">
                <a:solidFill>
                  <a:schemeClr val="dk1"/>
                </a:solidFill>
              </a:rPr>
              <a:t>Irony example </a:t>
            </a:r>
            <a:r>
              <a:rPr lang="en" dirty="0">
                <a:solidFill>
                  <a:schemeClr val="dk1"/>
                </a:solidFill>
              </a:rPr>
              <a:t>(one for display)</a:t>
            </a:r>
            <a:endParaRPr dirty="0">
              <a:solidFill>
                <a:schemeClr val="dk1"/>
              </a:solidFill>
            </a:endParaRPr>
          </a:p>
          <a:p>
            <a:pPr marL="457200" lvl="0" indent="-361950" algn="l" rtl="0">
              <a:spcBef>
                <a:spcPts val="0"/>
              </a:spcBef>
              <a:spcAft>
                <a:spcPts val="0"/>
              </a:spcAft>
              <a:buClr>
                <a:schemeClr val="dk1"/>
              </a:buClr>
              <a:buSzPts val="2100"/>
              <a:buChar char="•"/>
            </a:pPr>
            <a:r>
              <a:rPr lang="en" b="1" dirty="0">
                <a:solidFill>
                  <a:schemeClr val="dk1"/>
                </a:solidFill>
              </a:rPr>
              <a:t>Atticus’s Closing Speech Note-catcher </a:t>
            </a:r>
            <a:r>
              <a:rPr lang="en" dirty="0">
                <a:solidFill>
                  <a:schemeClr val="dk1"/>
                </a:solidFill>
              </a:rPr>
              <a:t>(one per student)</a:t>
            </a:r>
            <a:endParaRPr dirty="0">
              <a:solidFill>
                <a:schemeClr val="dk1"/>
              </a:solidFill>
            </a:endParaRPr>
          </a:p>
          <a:p>
            <a:pPr marL="457200" lvl="0" indent="-361950" algn="l" rtl="0">
              <a:spcBef>
                <a:spcPts val="0"/>
              </a:spcBef>
              <a:spcAft>
                <a:spcPts val="0"/>
              </a:spcAft>
              <a:buClr>
                <a:schemeClr val="dk1"/>
              </a:buClr>
              <a:buSzPts val="2100"/>
              <a:buChar char="•"/>
            </a:pPr>
            <a:r>
              <a:rPr lang="en" b="1" i="1" dirty="0">
                <a:solidFill>
                  <a:schemeClr val="dk1"/>
                </a:solidFill>
              </a:rPr>
              <a:t>To Kill a Mockingbird </a:t>
            </a:r>
            <a:r>
              <a:rPr lang="en" b="1" dirty="0">
                <a:solidFill>
                  <a:schemeClr val="dk1"/>
                </a:solidFill>
              </a:rPr>
              <a:t>Structured Notes graphic organizer, Chapters 22 and 23 </a:t>
            </a:r>
            <a:r>
              <a:rPr lang="en" dirty="0">
                <a:solidFill>
                  <a:schemeClr val="dk1"/>
                </a:solidFill>
              </a:rPr>
              <a:t>(one per student) </a:t>
            </a:r>
            <a:br>
              <a:rPr lang="en" dirty="0">
                <a:solidFill>
                  <a:schemeClr val="dk1"/>
                </a:solidFill>
              </a:rPr>
            </a:b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6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#6: </a:t>
            </a:r>
            <a:endParaRPr i="1" dirty="0">
              <a:solidFill>
                <a:schemeClr val="dk1"/>
              </a:solidFill>
            </a:endParaRPr>
          </a:p>
          <a:p>
            <a:pPr marL="0" lvl="0" indent="0" algn="l" rtl="0">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dirty="0">
                <a:solidFill>
                  <a:schemeClr val="dk1"/>
                </a:solidFill>
              </a:rPr>
              <a:t>Reread </a:t>
            </a:r>
            <a:r>
              <a:rPr lang="en" i="1" dirty="0">
                <a:solidFill>
                  <a:schemeClr val="dk1"/>
                </a:solidFill>
              </a:rPr>
              <a:t>To Kill a Mockingbird</a:t>
            </a:r>
            <a:r>
              <a:rPr lang="en" dirty="0">
                <a:solidFill>
                  <a:schemeClr val="dk1"/>
                </a:solidFill>
              </a:rPr>
              <a:t> Chapters 20-21</a:t>
            </a:r>
            <a:endParaRPr dirty="0">
              <a:solidFill>
                <a:schemeClr val="dk1"/>
              </a:solidFill>
            </a:endParaRPr>
          </a:p>
          <a:p>
            <a:pPr marL="457200" lvl="0" indent="-361950" algn="l" rtl="0">
              <a:spcBef>
                <a:spcPts val="0"/>
              </a:spcBef>
              <a:spcAft>
                <a:spcPts val="0"/>
              </a:spcAft>
              <a:buClr>
                <a:schemeClr val="dk1"/>
              </a:buClr>
              <a:buSzPts val="2100"/>
              <a:buChar char="•"/>
            </a:pPr>
            <a:r>
              <a:rPr lang="en" b="1" dirty="0">
                <a:solidFill>
                  <a:schemeClr val="dk1"/>
                </a:solidFill>
              </a:rPr>
              <a:t>Review Atticus’s Closing Speech Note-catcher (for Teacher Reference)</a:t>
            </a:r>
            <a:endParaRPr b="1"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6</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600" dirty="0"/>
              <a:t>Today you’ll focus on an important part of the novel, Atticus’s closing speech to the jury during Tom’s trial. By analyzing his words, you’ll learn about figurative and literal meanings and irony. You’ll also connect his speech and events in Chapters 20-21</a:t>
            </a:r>
            <a:r>
              <a:rPr lang="en" sz="1600" i="1" dirty="0"/>
              <a:t> </a:t>
            </a:r>
            <a:r>
              <a:rPr lang="en" sz="1600" dirty="0"/>
              <a:t>of </a:t>
            </a:r>
            <a:r>
              <a:rPr lang="en" sz="1600" i="1" dirty="0"/>
              <a:t>To Kill a Mockingbird</a:t>
            </a:r>
            <a:r>
              <a:rPr lang="en" sz="1600" dirty="0"/>
              <a:t> to the themes of taking a stand and the Golden Rule </a:t>
            </a:r>
            <a:r>
              <a:rPr lang="en" sz="1600" i="1" dirty="0"/>
              <a:t>.</a:t>
            </a:r>
            <a:endParaRPr sz="1600" i="1" dirty="0"/>
          </a:p>
          <a:p>
            <a:pPr marL="0" lvl="0" indent="0" algn="l" rtl="0">
              <a:lnSpc>
                <a:spcPct val="100000"/>
              </a:lnSpc>
              <a:spcBef>
                <a:spcPts val="800"/>
              </a:spcBef>
              <a:spcAft>
                <a:spcPts val="0"/>
              </a:spcAft>
              <a:buNone/>
            </a:pPr>
            <a:endParaRPr sz="1600" dirty="0"/>
          </a:p>
          <a:p>
            <a:pPr marL="0" lvl="0" indent="0" algn="l" rtl="0">
              <a:lnSpc>
                <a:spcPct val="100000"/>
              </a:lnSpc>
              <a:spcBef>
                <a:spcPts val="800"/>
              </a:spcBef>
              <a:spcAft>
                <a:spcPts val="0"/>
              </a:spcAft>
              <a:buNone/>
            </a:pPr>
            <a:r>
              <a:rPr lang="en" sz="1600" dirty="0"/>
              <a:t>Here’s what you’ll do today:</a:t>
            </a:r>
            <a:endParaRPr sz="1600" dirty="0"/>
          </a:p>
          <a:p>
            <a:pPr marL="457200" lvl="0" indent="-361950" algn="l" rtl="0">
              <a:lnSpc>
                <a:spcPct val="100000"/>
              </a:lnSpc>
              <a:spcBef>
                <a:spcPts val="800"/>
              </a:spcBef>
              <a:spcAft>
                <a:spcPts val="0"/>
              </a:spcAft>
              <a:buSzPts val="2100"/>
              <a:buChar char="•"/>
            </a:pPr>
            <a:r>
              <a:rPr lang="en" sz="1600" dirty="0"/>
              <a:t>Read and analyze a line from Atticus’s closing speech for literal and figurative meanings and irony</a:t>
            </a:r>
            <a:endParaRPr sz="1600" dirty="0"/>
          </a:p>
          <a:p>
            <a:pPr marL="457200" lvl="0" indent="-361950" algn="l" rtl="0">
              <a:lnSpc>
                <a:spcPct val="100000"/>
              </a:lnSpc>
              <a:spcBef>
                <a:spcPts val="0"/>
              </a:spcBef>
              <a:spcAft>
                <a:spcPts val="0"/>
              </a:spcAft>
              <a:buSzPts val="2100"/>
              <a:buChar char="•"/>
            </a:pPr>
            <a:r>
              <a:rPr lang="en" sz="1600" dirty="0"/>
              <a:t>Explain how other characters take a stand in Chapters 20-21 of the novel and how this relates to the Golden Rule</a:t>
            </a:r>
            <a:endParaRPr sz="1600" dirty="0"/>
          </a:p>
          <a:p>
            <a:pPr marL="457200" lvl="0" indent="0" algn="l" rtl="0">
              <a:lnSpc>
                <a:spcPct val="100000"/>
              </a:lnSpc>
              <a:spcBef>
                <a:spcPts val="800"/>
              </a:spcBef>
              <a:spcAft>
                <a:spcPts val="0"/>
              </a:spcAft>
              <a:buNone/>
            </a:pPr>
            <a:endParaRPr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Share Our Thinking</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dirty="0"/>
              <a:t>Pair up with your Discussion Appointment for today.</a:t>
            </a:r>
            <a:br>
              <a:rPr lang="en" sz="2400" dirty="0"/>
            </a:br>
            <a:endParaRPr sz="2400" dirty="0"/>
          </a:p>
          <a:p>
            <a:pPr marL="457200" lvl="0" indent="-381000" algn="l" rtl="0">
              <a:spcBef>
                <a:spcPts val="0"/>
              </a:spcBef>
              <a:spcAft>
                <a:spcPts val="0"/>
              </a:spcAft>
              <a:buSzPts val="2400"/>
              <a:buChar char="•"/>
            </a:pPr>
            <a:r>
              <a:rPr lang="en" sz="2400" dirty="0"/>
              <a:t>Share your responses to the focus question from last night’s homework.</a:t>
            </a:r>
            <a:endParaRPr sz="2400" dirty="0"/>
          </a:p>
          <a:p>
            <a:pPr marL="0" lvl="0" indent="0" algn="l" rtl="0">
              <a:spcBef>
                <a:spcPts val="800"/>
              </a:spcBef>
              <a:spcAft>
                <a:spcPts val="0"/>
              </a:spcAft>
              <a:buNone/>
            </a:pPr>
            <a:r>
              <a:rPr lang="en" sz="2400" dirty="0"/>
              <a:t/>
            </a:r>
            <a:br>
              <a:rPr lang="en" sz="2400" dirty="0"/>
            </a:br>
            <a:r>
              <a:rPr lang="en" sz="2400" dirty="0"/>
              <a:t>What does Mr. Raymond mean when he says Atticus is not a </a:t>
            </a:r>
            <a:r>
              <a:rPr lang="en" sz="2400" i="1" dirty="0"/>
              <a:t>“run-of-the-mill </a:t>
            </a:r>
            <a:r>
              <a:rPr lang="en" sz="2400" i="1" dirty="0" smtClean="0"/>
              <a:t>man</a:t>
            </a:r>
            <a:r>
              <a:rPr lang="en" sz="2400" dirty="0" smtClean="0"/>
              <a:t>?</a:t>
            </a:r>
            <a:r>
              <a:rPr lang="en-US" sz="2400" dirty="0" smtClean="0"/>
              <a:t>”</a:t>
            </a:r>
            <a:endParaRPr sz="2400" dirty="0"/>
          </a:p>
        </p:txBody>
      </p:sp>
      <p:pic>
        <p:nvPicPr>
          <p:cNvPr id="219" name="Google Shape;219;p33"/>
          <p:cNvPicPr preferRelativeResize="0"/>
          <p:nvPr/>
        </p:nvPicPr>
        <p:blipFill>
          <a:blip r:embed="rId3">
            <a:alphaModFix/>
          </a:blip>
          <a:stretch>
            <a:fillRect/>
          </a:stretch>
        </p:blipFill>
        <p:spPr>
          <a:xfrm>
            <a:off x="8256848" y="4241775"/>
            <a:ext cx="669751"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Learning Targets</a:t>
            </a:r>
            <a:endParaRPr/>
          </a:p>
        </p:txBody>
      </p:sp>
      <p:sp>
        <p:nvSpPr>
          <p:cNvPr id="225" name="Google Shape;225;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AutoNum type="arabicPeriod"/>
            </a:pPr>
            <a:r>
              <a:rPr lang="en" sz="2000" dirty="0"/>
              <a:t>I can </a:t>
            </a:r>
            <a:r>
              <a:rPr lang="en" sz="2000" i="1" dirty="0"/>
              <a:t>understand the literal and figurative meaning </a:t>
            </a:r>
            <a:r>
              <a:rPr lang="en" sz="2000" dirty="0"/>
              <a:t>of Atticus’s language in his closing speech.</a:t>
            </a:r>
            <a:br>
              <a:rPr lang="en" sz="2000" dirty="0"/>
            </a:br>
            <a:endParaRPr sz="2000" dirty="0"/>
          </a:p>
          <a:p>
            <a:pPr marL="457200" lvl="0" indent="-381000" algn="l" rtl="0">
              <a:spcBef>
                <a:spcPts val="0"/>
              </a:spcBef>
              <a:spcAft>
                <a:spcPts val="0"/>
              </a:spcAft>
              <a:buSzPts val="2400"/>
              <a:buAutoNum type="arabicPeriod"/>
            </a:pPr>
            <a:r>
              <a:rPr lang="en" sz="2000" dirty="0"/>
              <a:t>I </a:t>
            </a:r>
            <a:r>
              <a:rPr lang="en" sz="2000" i="1" dirty="0"/>
              <a:t>can understand the irony</a:t>
            </a:r>
            <a:r>
              <a:rPr lang="en" sz="2000" dirty="0"/>
              <a:t> in Atticus’s word choice in his closing speech.</a:t>
            </a:r>
            <a:br>
              <a:rPr lang="en" sz="2000" dirty="0"/>
            </a:br>
            <a:endParaRPr sz="2000" dirty="0"/>
          </a:p>
          <a:p>
            <a:pPr marL="457200" lvl="0" indent="-381000" algn="l" rtl="0">
              <a:spcBef>
                <a:spcPts val="0"/>
              </a:spcBef>
              <a:spcAft>
                <a:spcPts val="0"/>
              </a:spcAft>
              <a:buSzPts val="2400"/>
              <a:buAutoNum type="arabicPeriod"/>
            </a:pPr>
            <a:r>
              <a:rPr lang="en" sz="2000" dirty="0"/>
              <a:t>I can </a:t>
            </a:r>
            <a:r>
              <a:rPr lang="en" sz="2000" i="1" dirty="0"/>
              <a:t>analyze how Atticus’s closing speech relates to the themes</a:t>
            </a:r>
            <a:r>
              <a:rPr lang="en" sz="2000" dirty="0"/>
              <a:t> of taking a stand and the Golden Rule.</a:t>
            </a:r>
            <a:br>
              <a:rPr lang="en" sz="2000" dirty="0"/>
            </a:br>
            <a:endParaRPr sz="2000" dirty="0"/>
          </a:p>
        </p:txBody>
      </p:sp>
      <p:pic>
        <p:nvPicPr>
          <p:cNvPr id="226" name="Google Shape;226;p34"/>
          <p:cNvPicPr preferRelativeResize="0"/>
          <p:nvPr/>
        </p:nvPicPr>
        <p:blipFill>
          <a:blip r:embed="rId3">
            <a:alphaModFix/>
          </a:blip>
          <a:stretch>
            <a:fillRect/>
          </a:stretch>
        </p:blipFill>
        <p:spPr>
          <a:xfrm>
            <a:off x="8214825" y="4246450"/>
            <a:ext cx="797275" cy="644850"/>
          </a:xfrm>
          <a:prstGeom prst="rect">
            <a:avLst/>
          </a:prstGeom>
          <a:noFill/>
          <a:ln>
            <a:noFill/>
          </a:ln>
        </p:spPr>
      </p:pic>
      <p:pic>
        <p:nvPicPr>
          <p:cNvPr id="227" name="Google Shape;227;p34"/>
          <p:cNvPicPr preferRelativeResize="0"/>
          <p:nvPr/>
        </p:nvPicPr>
        <p:blipFill>
          <a:blip r:embed="rId4">
            <a:alphaModFix/>
          </a:blip>
          <a:stretch>
            <a:fillRect/>
          </a:stretch>
        </p:blipFill>
        <p:spPr>
          <a:xfrm>
            <a:off x="7642125" y="4282525"/>
            <a:ext cx="572700"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Prepare to Analyze Word Choice</a:t>
            </a:r>
            <a:endParaRPr/>
          </a:p>
        </p:txBody>
      </p:sp>
      <p:sp>
        <p:nvSpPr>
          <p:cNvPr id="233" name="Google Shape;233;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500" u="sng" dirty="0"/>
              <a:t>Think-Write-Pair-Share</a:t>
            </a:r>
            <a:endParaRPr sz="1500" u="sng" dirty="0"/>
          </a:p>
          <a:p>
            <a:pPr marL="457200" lvl="0" indent="-323850" algn="l" rtl="0">
              <a:spcBef>
                <a:spcPts val="800"/>
              </a:spcBef>
              <a:spcAft>
                <a:spcPts val="0"/>
              </a:spcAft>
              <a:buSzPts val="1500"/>
              <a:buChar char="•"/>
            </a:pPr>
            <a:r>
              <a:rPr lang="en" sz="1500" dirty="0"/>
              <a:t>Read the question and take1 </a:t>
            </a:r>
            <a:br>
              <a:rPr lang="en" sz="1500" dirty="0"/>
            </a:br>
            <a:r>
              <a:rPr lang="en" sz="1500" dirty="0"/>
              <a:t>minute to think about your </a:t>
            </a:r>
            <a:r>
              <a:rPr lang="en" sz="1500" dirty="0" smtClean="0"/>
              <a:t>answer</a:t>
            </a:r>
            <a:r>
              <a:rPr lang="en-US" sz="1500" dirty="0" smtClean="0"/>
              <a:t>.</a:t>
            </a:r>
            <a:r>
              <a:rPr lang="en" sz="1500" dirty="0"/>
              <a:t/>
            </a:r>
            <a:br>
              <a:rPr lang="en" sz="1500" dirty="0"/>
            </a:br>
            <a:r>
              <a:rPr lang="en-US" sz="1500" dirty="0" smtClean="0"/>
              <a:t>F</a:t>
            </a:r>
            <a:r>
              <a:rPr lang="en" sz="1500" dirty="0" smtClean="0"/>
              <a:t>ind </a:t>
            </a:r>
            <a:r>
              <a:rPr lang="en" sz="1500" dirty="0"/>
              <a:t>evidence to support your thinking.</a:t>
            </a:r>
            <a:br>
              <a:rPr lang="en" sz="1500" dirty="0"/>
            </a:br>
            <a:endParaRPr sz="1500" dirty="0"/>
          </a:p>
          <a:p>
            <a:pPr marL="457200" lvl="0" indent="-323850" algn="l" rtl="0">
              <a:spcBef>
                <a:spcPts val="0"/>
              </a:spcBef>
              <a:spcAft>
                <a:spcPts val="0"/>
              </a:spcAft>
              <a:buSzPts val="1500"/>
              <a:buChar char="•"/>
            </a:pPr>
            <a:r>
              <a:rPr lang="en" sz="1500" dirty="0"/>
              <a:t>Write down your answer and page </a:t>
            </a:r>
            <a:br>
              <a:rPr lang="en" sz="1500" dirty="0"/>
            </a:br>
            <a:r>
              <a:rPr lang="en" sz="1500" dirty="0"/>
              <a:t>numbers on your Note-catcher.</a:t>
            </a:r>
            <a:br>
              <a:rPr lang="en" sz="1500" dirty="0"/>
            </a:br>
            <a:endParaRPr sz="1500" dirty="0"/>
          </a:p>
          <a:p>
            <a:pPr marL="457200" lvl="0" indent="-323850" algn="l" rtl="0">
              <a:spcBef>
                <a:spcPts val="0"/>
              </a:spcBef>
              <a:spcAft>
                <a:spcPts val="0"/>
              </a:spcAft>
              <a:buSzPts val="1500"/>
              <a:buChar char="•"/>
            </a:pPr>
            <a:r>
              <a:rPr lang="en" sz="1500" dirty="0"/>
              <a:t>Pair up with your discussion partner </a:t>
            </a:r>
            <a:br>
              <a:rPr lang="en" sz="1500" dirty="0"/>
            </a:br>
            <a:r>
              <a:rPr lang="en" sz="1500" dirty="0"/>
              <a:t>to share your thinking and writing. </a:t>
            </a:r>
            <a:br>
              <a:rPr lang="en" sz="1500" dirty="0"/>
            </a:br>
            <a:endParaRPr sz="1500" dirty="0"/>
          </a:p>
          <a:p>
            <a:pPr marL="457200" lvl="0" indent="-323850" algn="l" rtl="0">
              <a:spcBef>
                <a:spcPts val="0"/>
              </a:spcBef>
              <a:spcAft>
                <a:spcPts val="0"/>
              </a:spcAft>
              <a:buSzPts val="1500"/>
              <a:buChar char="•"/>
            </a:pPr>
            <a:r>
              <a:rPr lang="en" sz="1500" dirty="0"/>
              <a:t>Be sure to add to your Note-catcher </a:t>
            </a:r>
            <a:br>
              <a:rPr lang="en" sz="1500" dirty="0"/>
            </a:br>
            <a:r>
              <a:rPr lang="en" sz="1500" dirty="0"/>
              <a:t>during this time.</a:t>
            </a:r>
            <a:br>
              <a:rPr lang="en" sz="1500" dirty="0"/>
            </a:br>
            <a:endParaRPr sz="1500" dirty="0"/>
          </a:p>
        </p:txBody>
      </p:sp>
      <p:pic>
        <p:nvPicPr>
          <p:cNvPr id="234" name="Google Shape;234;p35"/>
          <p:cNvPicPr preferRelativeResize="0"/>
          <p:nvPr/>
        </p:nvPicPr>
        <p:blipFill>
          <a:blip r:embed="rId3">
            <a:alphaModFix/>
          </a:blip>
          <a:stretch>
            <a:fillRect/>
          </a:stretch>
        </p:blipFill>
        <p:spPr>
          <a:xfrm>
            <a:off x="8701363" y="4374725"/>
            <a:ext cx="394888" cy="439750"/>
          </a:xfrm>
          <a:prstGeom prst="rect">
            <a:avLst/>
          </a:prstGeom>
          <a:noFill/>
          <a:ln>
            <a:noFill/>
          </a:ln>
        </p:spPr>
      </p:pic>
      <p:pic>
        <p:nvPicPr>
          <p:cNvPr id="235" name="Google Shape;235;p35"/>
          <p:cNvPicPr preferRelativeResize="0"/>
          <p:nvPr/>
        </p:nvPicPr>
        <p:blipFill>
          <a:blip r:embed="rId4">
            <a:alphaModFix/>
          </a:blip>
          <a:stretch>
            <a:fillRect/>
          </a:stretch>
        </p:blipFill>
        <p:spPr>
          <a:xfrm>
            <a:off x="8103250" y="4374721"/>
            <a:ext cx="514275" cy="439754"/>
          </a:xfrm>
          <a:prstGeom prst="rect">
            <a:avLst/>
          </a:prstGeom>
          <a:noFill/>
          <a:ln>
            <a:noFill/>
          </a:ln>
        </p:spPr>
      </p:pic>
      <p:pic>
        <p:nvPicPr>
          <p:cNvPr id="236" name="Google Shape;236;p35"/>
          <p:cNvPicPr preferRelativeResize="0"/>
          <p:nvPr/>
        </p:nvPicPr>
        <p:blipFill>
          <a:blip r:embed="rId5">
            <a:alphaModFix/>
          </a:blip>
          <a:stretch>
            <a:fillRect/>
          </a:stretch>
        </p:blipFill>
        <p:spPr>
          <a:xfrm>
            <a:off x="4508526" y="1020175"/>
            <a:ext cx="3409990" cy="353117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Determine the Literal Meaning</a:t>
            </a:r>
            <a:endParaRPr/>
          </a:p>
        </p:txBody>
      </p:sp>
      <p:sp>
        <p:nvSpPr>
          <p:cNvPr id="242" name="Google Shape;242;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3000" i="1">
                <a:solidFill>
                  <a:schemeClr val="dk1"/>
                </a:solidFill>
              </a:rPr>
              <a:t>“This case is as simple as black and white”</a:t>
            </a:r>
            <a:r>
              <a:rPr lang="en" sz="3000">
                <a:solidFill>
                  <a:schemeClr val="dk1"/>
                </a:solidFill>
              </a:rPr>
              <a:t> </a:t>
            </a:r>
            <a:endParaRPr sz="3000" u="sng"/>
          </a:p>
          <a:p>
            <a:pPr marL="0" lvl="0" indent="0" algn="l" rtl="0">
              <a:spcBef>
                <a:spcPts val="800"/>
              </a:spcBef>
              <a:spcAft>
                <a:spcPts val="0"/>
              </a:spcAft>
              <a:buNone/>
            </a:pPr>
            <a:endParaRPr sz="1600" u="sng"/>
          </a:p>
          <a:p>
            <a:pPr marL="0" lvl="0" indent="0" algn="l" rtl="0">
              <a:spcBef>
                <a:spcPts val="800"/>
              </a:spcBef>
              <a:spcAft>
                <a:spcPts val="0"/>
              </a:spcAft>
              <a:buNone/>
            </a:pPr>
            <a:endParaRPr sz="1600" u="sng"/>
          </a:p>
          <a:p>
            <a:pPr marL="0" lvl="0" indent="0" algn="l" rtl="0">
              <a:spcBef>
                <a:spcPts val="800"/>
              </a:spcBef>
              <a:spcAft>
                <a:spcPts val="0"/>
              </a:spcAft>
              <a:buNone/>
            </a:pPr>
            <a:endParaRPr sz="1600" u="sng"/>
          </a:p>
          <a:p>
            <a:pPr marL="457200" lvl="0" indent="-419100" algn="l" rtl="0">
              <a:lnSpc>
                <a:spcPct val="115000"/>
              </a:lnSpc>
              <a:spcBef>
                <a:spcPts val="800"/>
              </a:spcBef>
              <a:spcAft>
                <a:spcPts val="0"/>
              </a:spcAft>
              <a:buSzPts val="3000"/>
              <a:buAutoNum type="arabicPeriod"/>
            </a:pPr>
            <a:r>
              <a:rPr lang="en" sz="3000"/>
              <a:t>How is this case literally about black and white?</a:t>
            </a:r>
            <a:endParaRPr sz="3000"/>
          </a:p>
          <a:p>
            <a:pPr marL="0" lvl="0" indent="0" algn="l" rtl="0">
              <a:spcBef>
                <a:spcPts val="800"/>
              </a:spcBef>
              <a:spcAft>
                <a:spcPts val="0"/>
              </a:spcAft>
              <a:buNone/>
            </a:pPr>
            <a:endParaRPr sz="1500" u="sng"/>
          </a:p>
        </p:txBody>
      </p:sp>
      <p:pic>
        <p:nvPicPr>
          <p:cNvPr id="243" name="Google Shape;243;p36"/>
          <p:cNvPicPr preferRelativeResize="0"/>
          <p:nvPr/>
        </p:nvPicPr>
        <p:blipFill>
          <a:blip r:embed="rId3">
            <a:alphaModFix/>
          </a:blip>
          <a:stretch>
            <a:fillRect/>
          </a:stretch>
        </p:blipFill>
        <p:spPr>
          <a:xfrm>
            <a:off x="8562025" y="4418400"/>
            <a:ext cx="514279" cy="572700"/>
          </a:xfrm>
          <a:prstGeom prst="rect">
            <a:avLst/>
          </a:prstGeom>
          <a:noFill/>
          <a:ln>
            <a:noFill/>
          </a:ln>
        </p:spPr>
      </p:pic>
      <p:pic>
        <p:nvPicPr>
          <p:cNvPr id="244" name="Google Shape;244;p36"/>
          <p:cNvPicPr preferRelativeResize="0"/>
          <p:nvPr/>
        </p:nvPicPr>
        <p:blipFill>
          <a:blip r:embed="rId4">
            <a:alphaModFix/>
          </a:blip>
          <a:stretch>
            <a:fillRect/>
          </a:stretch>
        </p:blipFill>
        <p:spPr>
          <a:xfrm>
            <a:off x="7915575" y="4484875"/>
            <a:ext cx="592016" cy="5062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03E303F-F6D4-4CCD-A1E5-AAFC999CDA7C}"/>
</file>

<file path=customXml/itemProps2.xml><?xml version="1.0" encoding="utf-8"?>
<ds:datastoreItem xmlns:ds="http://schemas.openxmlformats.org/officeDocument/2006/customXml" ds:itemID="{ACF2D1ED-F3EF-4DA7-98CD-698F59AB13CF}"/>
</file>

<file path=customXml/itemProps3.xml><?xml version="1.0" encoding="utf-8"?>
<ds:datastoreItem xmlns:ds="http://schemas.openxmlformats.org/officeDocument/2006/customXml" ds:itemID="{5DFA24AA-2531-40C9-BCF2-59468170D18D}"/>
</file>

<file path=docProps/app.xml><?xml version="1.0" encoding="utf-8"?>
<Properties xmlns="http://schemas.openxmlformats.org/officeDocument/2006/extended-properties" xmlns:vt="http://schemas.openxmlformats.org/officeDocument/2006/docPropsVTypes">
  <TotalTime>14</TotalTime>
  <Words>1211</Words>
  <Application>Microsoft Macintosh PowerPoint</Application>
  <PresentationFormat>On-screen Show (16:9)</PresentationFormat>
  <Paragraphs>314</Paragraphs>
  <Slides>16</Slides>
  <Notes>16</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16</vt:i4>
      </vt:variant>
    </vt:vector>
  </HeadingPairs>
  <TitlesOfParts>
    <vt:vector size="19" baseType="lpstr">
      <vt:lpstr>Century Gothic</vt:lpstr>
      <vt:lpstr>Office Theme</vt:lpstr>
      <vt:lpstr>Office Theme</vt:lpstr>
      <vt:lpstr>Grade 8: Module 2: Unit 2: Lesson 6   Teacher slide, before teaching.</vt:lpstr>
      <vt:lpstr>Grade 8: Module 2: Unit 2: Lesson 6  Teacher slide, before teaching.</vt:lpstr>
      <vt:lpstr>Grade 8: Module 2: Unit 2: Lesson 6  Teacher slide, before teaching.</vt:lpstr>
      <vt:lpstr>Grade 8: Module 2:  Unit 2: Lesson 6</vt:lpstr>
      <vt:lpstr>Hello, Students!</vt:lpstr>
      <vt:lpstr>Let’s Share Our Thinking</vt:lpstr>
      <vt:lpstr>Let’s Review the Learning Targets</vt:lpstr>
      <vt:lpstr>Let’s Prepare to Analyze Word Choice</vt:lpstr>
      <vt:lpstr>Let’s Determine the Literal Meaning</vt:lpstr>
      <vt:lpstr>Let’s Determine the Figurative Meaning</vt:lpstr>
      <vt:lpstr>Let’s Determine the Figurative Meaning</vt:lpstr>
      <vt:lpstr>Let’s Determine the Figurative Meaning</vt:lpstr>
      <vt:lpstr>Let’s Relate Atticus’s Speech to the Theme</vt:lpstr>
      <vt:lpstr>Let’s Connect to Our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6   Teacher slide, before teaching.</dc:title>
  <cp:lastModifiedBy>Alexander Specht</cp:lastModifiedBy>
  <cp:revision>5</cp:revision>
  <dcterms:modified xsi:type="dcterms:W3CDTF">2018-09-25T00:33:35Z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