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25.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4.xml" ContentType="application/vnd.openxmlformats-officedocument.presentationml.slide+xml"/>
  <Override PartName="/ppt/slides/slide23.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28.xml" ContentType="application/vnd.openxmlformats-officedocument.presentationml.slide+xml"/>
  <Override PartName="/ppt/slides/slide26.xml" ContentType="application/vnd.openxmlformats-officedocument.presentationml.slide+xml"/>
  <Override PartName="/ppt/slides/slide1.xml" ContentType="application/vnd.openxmlformats-officedocument.presentationml.slide+xml"/>
  <Override PartName="/ppt/slides/slide2.xml" ContentType="application/vnd.openxmlformats-officedocument.presentationml.slide+xml"/>
  <Override PartName="/ppt/slides/slide27.xml" ContentType="application/vnd.openxmlformats-officedocument.presentationml.slide+xml"/>
  <Override PartName="/ppt/slides/slide4.xml" ContentType="application/vnd.openxmlformats-officedocument.presentationml.slide+xml"/>
  <Override PartName="/ppt/slides/slide7.xml" ContentType="application/vnd.openxmlformats-officedocument.presentationml.slide+xml"/>
  <Override PartName="/ppt/slides/slide3.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25.xml" ContentType="application/vnd.openxmlformats-officedocument.presentationml.notesSlide+xml"/>
  <Override PartName="/ppt/notesSlides/notesSlide27.xml" ContentType="application/vnd.openxmlformats-officedocument.presentationml.notesSlide+xml"/>
  <Override PartName="/ppt/notesSlides/notesSlide23.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slideMasters/slideMaster1.xml" ContentType="application/vnd.openxmlformats-officedocument.presentationml.slideMaster+xml"/>
  <Override PartName="/ppt/notesSlides/notesSlide28.xml" ContentType="application/vnd.openxmlformats-officedocument.presentationml.notesSlide+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notesSlides/notesSlide1.xml" ContentType="application/vnd.openxmlformats-officedocument.presentationml.notesSlide+xml"/>
  <Override PartName="/ppt/notesSlides/notesSlide16.xml" ContentType="application/vnd.openxmlformats-officedocument.presentationml.notesSlide+xml"/>
  <Override PartName="/ppt/notesSlides/notesSlide15.xml" ContentType="application/vnd.openxmlformats-officedocument.presentationml.notesSlide+xml"/>
  <Override PartName="/ppt/notesSlides/notesSlide17.xml" ContentType="application/vnd.openxmlformats-officedocument.presentationml.notesSlide+xml"/>
  <Override PartName="/ppt/notesSlides/notesSlide19.xml" ContentType="application/vnd.openxmlformats-officedocument.presentationml.notesSlide+xml"/>
  <Override PartName="/ppt/notesSlides/notesSlide18.xml" ContentType="application/vnd.openxmlformats-officedocument.presentationml.notesSlide+xml"/>
  <Override PartName="/ppt/notesSlides/notesSlide14.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notesSlides/notesSlide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10.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Masters/notesMaster1.xml" ContentType="application/vnd.openxmlformats-officedocument.presentationml.notesMaster+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1" r:id="rId1"/>
  </p:sldMasterIdLst>
  <p:notesMasterIdLst>
    <p:notesMasterId r:id="rId3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Lst>
  <p:sldSz cx="9144000" cy="5143500" type="screen16x9"/>
  <p:notesSz cx="6858000" cy="9144000"/>
  <p:embeddedFontLst>
    <p:embeddedFont>
      <p:font typeface="Calibri" panose="020F0502020204030204" pitchFamily="34" charset="0"/>
      <p:regular r:id="rId31"/>
      <p:bold r:id="rId32"/>
      <p:italic r:id="rId33"/>
      <p:boldItalic r:id="rId34"/>
    </p:embeddedFont>
    <p:embeddedFont>
      <p:font typeface="Century Gothic" panose="020B0502020202020204" pitchFamily="34" charset="0"/>
      <p:regular r:id="rId35"/>
      <p:bold r:id="rId36"/>
      <p:italic r:id="rId37"/>
      <p:boldItalic r:id="rId3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EFFF17C4-5E08-472B-AEEE-F215076464DB}">
  <a:tblStyle styleId="{EFFF17C4-5E08-472B-AEEE-F215076464DB}"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4C529244-4A2E-4838-81E6-F0A9FECD2D98}" styleName="Table_1">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8689" autoAdjust="0"/>
  </p:normalViewPr>
  <p:slideViewPr>
    <p:cSldViewPr snapToGrid="0">
      <p:cViewPr varScale="1">
        <p:scale>
          <a:sx n="82" d="100"/>
          <a:sy n="82" d="100"/>
        </p:scale>
        <p:origin x="972" y="8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presProps" Target="presProps.xml"/><Relationship Id="rId21" Type="http://schemas.openxmlformats.org/officeDocument/2006/relationships/slide" Target="slides/slide20.xml"/><Relationship Id="rId34" Type="http://schemas.openxmlformats.org/officeDocument/2006/relationships/font" Target="fonts/font4.fntdata"/><Relationship Id="rId42"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viewProps" Target="viewProps.xml"/><Relationship Id="rId45" Type="http://schemas.openxmlformats.org/officeDocument/2006/relationships/customXml" Target="../customXml/item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font" Target="fonts/font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fntdata"/><Relationship Id="rId44" Type="http://schemas.openxmlformats.org/officeDocument/2006/relationships/customXml" Target="../customXml/item2.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35" Type="http://schemas.openxmlformats.org/officeDocument/2006/relationships/font" Target="fonts/font5.fntdata"/><Relationship Id="rId43" Type="http://schemas.openxmlformats.org/officeDocument/2006/relationships/customXml" Target="../customXml/item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3.fntdata"/><Relationship Id="rId38" Type="http://schemas.openxmlformats.org/officeDocument/2006/relationships/font" Target="fonts/font8.fntdata"/><Relationship Id="rId20" Type="http://schemas.openxmlformats.org/officeDocument/2006/relationships/slide" Target="slides/slide19.xml"/><Relationship Id="rId41"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82581267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7" name="Google Shape;9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This lesson includes three instructional practices: Engagement Text Read-aloud, Word Snap or Trap, and Decodable Reader: Partner Search and Read.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This lesson also includes irregularly spelled high-frequency words: “place,” “let’s,” “large,” “which,” “orange,” “what,” “who,” and “they.”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This lesson includes a word with a soft “c” (“place”), two with a soft “g” (“large” and “orange”), and one with a unique contraction (“let’s” = “let us”).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Teacher Reference: “c” makes the hard /k/ sound before the vowels “a,” “o,” and “u” and the consonants “l” and “r.” It makes the soft /s/ sound before “e” and “i,” and as “-ce” at the end of words (example: “mice,” “fence,” “voice”). The consonant “g” works in much the same way. It usually makes the hard sound /g/ in front of the vowels “a,” “o,” and “u.” It makes the soft /j/ sound in front of the vowels “e” and “i” and at the end of a word followed by “e” (example: “stage”).</a:t>
            </a:r>
            <a:endParaRPr sz="1200" dirty="0">
              <a:latin typeface="Calibri"/>
              <a:ea typeface="Calibri"/>
              <a:cs typeface="Calibri"/>
              <a:sym typeface="Calibri"/>
            </a:endParaRPr>
          </a:p>
        </p:txBody>
      </p:sp>
    </p:spTree>
    <p:extLst>
      <p:ext uri="{BB962C8B-B14F-4D97-AF65-F5344CB8AC3E}">
        <p14:creationId xmlns:p14="http://schemas.microsoft.com/office/powerpoint/2010/main" val="39792887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Google Shape;155;g3d951d6a5b_1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6" name="Google Shape;156;g3d951d6a5b_1_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Wobble.”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analyzing high-frequency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a:t>
            </a:r>
            <a:r>
              <a:rPr lang="en-US" sz="1200" dirty="0">
                <a:solidFill>
                  <a:schemeClr val="dk1"/>
                </a:solidFill>
                <a:latin typeface="Calibri"/>
                <a:ea typeface="Calibri"/>
                <a:cs typeface="Calibri"/>
                <a:sym typeface="Calibri"/>
              </a:rPr>
              <a:t>ping</a:t>
            </a:r>
            <a:r>
              <a:rPr lang="en" sz="1200" dirty="0">
                <a:solidFill>
                  <a:schemeClr val="dk1"/>
                </a:solidFill>
                <a:latin typeface="Calibri"/>
                <a:ea typeface="Calibri"/>
                <a:cs typeface="Calibri"/>
                <a:sym typeface="Calibri"/>
              </a:rPr>
              <a:t>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809148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951d6a5b_1_1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2" name="Google Shape;162;g3d951d6a5b_1_1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irregularly spelled high-frequency words are: “place,” “let’s,” “large,” “which,” </a:t>
            </a:r>
            <a:r>
              <a:rPr lang="en-US" sz="1200" dirty="0">
                <a:solidFill>
                  <a:schemeClr val="dk1"/>
                </a:solidFill>
                <a:latin typeface="Calibri"/>
                <a:ea typeface="Calibri"/>
                <a:cs typeface="Calibri"/>
                <a:sym typeface="Calibri"/>
              </a:rPr>
              <a:t>and</a:t>
            </a:r>
            <a:r>
              <a:rPr lang="en" sz="1200" dirty="0">
                <a:solidFill>
                  <a:schemeClr val="dk1"/>
                </a:solidFill>
                <a:latin typeface="Calibri"/>
                <a:ea typeface="Calibri"/>
                <a:cs typeface="Calibri"/>
                <a:sym typeface="Calibri"/>
              </a:rPr>
              <a:t> “orange.”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for Work Time.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learn read some high-frequency words. Some of these words ‘don’t play fair.’ That means that some of these words don’t allow us to use the sounds that we have learned. When we learn a word that “doesn’t play fair,’ we just have to remember it.”</a:t>
            </a:r>
            <a:endParaRPr sz="1200" i="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1737282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3cc42a962b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3cc42a962b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5-10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using a familiar instructional practice, Snap or Trap.</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adding a movement or signal for “snap” by snapping your fingers (or a similar movement) and “trapping” the “trap” words with your hands, but cupping and quickly clapping cupped palms together. Students will enjoy added movement.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There is animation on this slide.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 list of Snap or Trap Word Cards (“place,” “let’s,” “large,” “which,” “orange,” “who,” “what,” “they”) and a Snap or Trap T-chart.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“All of these words are high-frequency words, which means we see them a lot when we read, and use them a lot when we spell. Some of them are regularly spelled; they ‘play fair.’ Some of them are irregularly spelled or include spelling patterns that we don’t see a lot, so they don’t ‘play fair.’ We will figure out which words ‘play fair’ and should go in the Snap column and which words ‘don’t play fair’ and should go in the Trap column.”</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all the words aloud.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Re-read the word “let’s” and say: </a:t>
            </a:r>
            <a:r>
              <a:rPr lang="en" sz="1200" i="0" dirty="0">
                <a:solidFill>
                  <a:schemeClr val="dk1"/>
                </a:solidFill>
                <a:latin typeface="Calibri"/>
                <a:ea typeface="Calibri"/>
                <a:cs typeface="Calibri"/>
                <a:sym typeface="Calibri"/>
              </a:rPr>
              <a:t>“I see the apostrophe and an ‘s,’ and I know that usually that means the word is a contraction with ‘is.’”</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the sentence: “Let’s go to the store.” and read it aloud.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the word “let’s” in the sentence and say: </a:t>
            </a:r>
            <a:r>
              <a:rPr lang="en" sz="1200" i="0" dirty="0">
                <a:solidFill>
                  <a:schemeClr val="dk1"/>
                </a:solidFill>
                <a:latin typeface="Calibri"/>
                <a:ea typeface="Calibri"/>
                <a:cs typeface="Calibri"/>
                <a:sym typeface="Calibri"/>
              </a:rPr>
              <a:t>“This time I’ll read the sentence and say ‘let is’ when I read this.” </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“Let is go to the store.” </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“Does that make sense?”</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(no) </a:t>
            </a: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If the contraction isn’t with ‘is,’ what could it be with?” </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a few students to share their ideas.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“The word ‘let’s’ isn’t a contraction with ‘is.’ Instead, it’s a contraction with ‘us.’” </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“‘Let us go to the store’ is an old-fashioned, formal way of saying ‘Let’s go to the store.’ That’s tricky. We’ll put that word in the Trap column.” </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“Let’s look at the rest of these words and decide if they are snap or trap words.” </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a student volunteer to select a word from the list of Word Cards.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“Do you think this is a snap or trap word? Why?” </a:t>
            </a:r>
            <a:r>
              <a:rPr lang="en" sz="1200" b="0" dirty="0">
                <a:solidFill>
                  <a:schemeClr val="dk1"/>
                </a:solidFill>
                <a:latin typeface="Calibri"/>
                <a:ea typeface="Calibri"/>
                <a:cs typeface="Calibri"/>
                <a:sym typeface="Calibri"/>
              </a:rPr>
              <a:t>(Answers will vary based on word selected.)</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with the remaining words.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the words “let’s,” “place,” and “large” on the Interactive Word Wall.</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Prompt students to read high-frequency “trap” words chorally.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grappling with reading the high-frequency words with irregular spellings.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grapple. Model the struggle. Think aloud about how to read the words, and analyz</a:t>
            </a:r>
            <a:r>
              <a:rPr lang="en-US" sz="1200" dirty="0">
                <a:solidFill>
                  <a:schemeClr val="dk1"/>
                </a:solidFill>
                <a:latin typeface="Calibri"/>
                <a:ea typeface="Calibri"/>
                <a:cs typeface="Calibri"/>
                <a:sym typeface="Calibri"/>
              </a:rPr>
              <a:t>e</a:t>
            </a:r>
            <a:r>
              <a:rPr lang="en" sz="1200" dirty="0">
                <a:solidFill>
                  <a:schemeClr val="dk1"/>
                </a:solidFill>
                <a:latin typeface="Calibri"/>
                <a:ea typeface="Calibri"/>
                <a:cs typeface="Calibri"/>
                <a:sym typeface="Calibri"/>
              </a:rPr>
              <a:t> word spelling patterns and which words “play fair” and are a “snap” to read, and which words “do not play fair” and are a “trap.”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read high-frequency as whole words and analyze the words after reading them.</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613090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45c7619278_1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7" name="Google Shape;177;g45c7619278_1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12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this slide to invite students to check their answers.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checking their work</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marR="0" lvl="0" indent="-304800" algn="l" defTabSz="914400" rtl="0" eaLnBrk="1" fontAlgn="auto" latinLnBrk="0" hangingPunct="1">
              <a:lnSpc>
                <a:spcPct val="100000"/>
              </a:lnSpc>
              <a:spcBef>
                <a:spcPts val="0"/>
              </a:spcBef>
              <a:spcAft>
                <a:spcPts val="0"/>
              </a:spcAft>
              <a:buClr>
                <a:schemeClr val="dk1"/>
              </a:buClr>
              <a:buSzPts val="1200"/>
              <a:buFont typeface="Calibri"/>
              <a:buChar char="●"/>
              <a:tabLst/>
              <a:defRPr/>
            </a:pPr>
            <a:r>
              <a:rPr lang="en" sz="1200" dirty="0">
                <a:solidFill>
                  <a:schemeClr val="dk1"/>
                </a:solidFill>
                <a:latin typeface="Calibri"/>
                <a:ea typeface="Calibri"/>
                <a:cs typeface="Calibri"/>
                <a:sym typeface="Calibri"/>
              </a:rPr>
              <a:t>Encourage students to grapple. Model the struggle. </a:t>
            </a:r>
            <a:r>
              <a:rPr lang="en-US" sz="1200" dirty="0">
                <a:solidFill>
                  <a:schemeClr val="dk1"/>
                </a:solidFill>
                <a:latin typeface="Calibri"/>
                <a:ea typeface="Calibri"/>
                <a:cs typeface="Calibri"/>
                <a:sym typeface="Calibri"/>
              </a:rPr>
              <a:t>Think aloud about how to read the words, and analyze word spelling patterns and which words “play fair” and are a “snap” to read, and which words “do not play fair” and are a “trap.”  </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read high-frequency as whole words and analyze the words after reading them.</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inviting students to use the Syllable Sleuth practice to decode the word “orange.” The syllabication for this word is: “or-ange.” The vowel “a:” makes the schwa (/u/) sound in this word.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Draw students’ attention to the soft “c” and soft “g” in the words “place” and “large” respectively. Explain that when “ce” or “ge” are at the end of a word, those letters make their “soft” sounds. Consider showing similar words such as “mice,” “fence,” “once,” “race,” “age,” “page,” and “range” to support their understanding.</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9115396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d951d6a5b_1_12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4" name="Google Shape;184;g3d951d6a5b_1_12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More We Get Together”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reading a story with new high-frequency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a:t>
            </a:r>
            <a:r>
              <a:rPr lang="en-US" sz="1200" dirty="0">
                <a:solidFill>
                  <a:schemeClr val="dk1"/>
                </a:solidFill>
                <a:latin typeface="Calibri"/>
                <a:ea typeface="Calibri"/>
                <a:cs typeface="Calibri"/>
                <a:sym typeface="Calibri"/>
              </a:rPr>
              <a:t>ping</a:t>
            </a:r>
            <a:r>
              <a:rPr lang="en" sz="1200" dirty="0">
                <a:solidFill>
                  <a:schemeClr val="dk1"/>
                </a:solidFill>
                <a:latin typeface="Calibri"/>
                <a:ea typeface="Calibri"/>
                <a:cs typeface="Calibri"/>
                <a:sym typeface="Calibri"/>
              </a:rPr>
              <a:t>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3799835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3d951d6a5b_1_12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0" name="Google Shape;190;g3d951d6a5b_1_12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for Work Time.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read a decodable text ‘Too Many Choices.’”</a:t>
            </a:r>
            <a:endParaRPr sz="1200" i="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i="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1876092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 name="Google Shape;197;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uses the “Partner Search and Read” instructional practice. You have the option to read the Enlarged Decodable Reader or use the slides in this lesson.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 great idea is to have students underline high-frequency words before they highlight. That way corrections can be made before the highlighting occurs.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student helpers distribute the Decodable Readers and highlighters.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slide (or cover of the physical copy) for “Too Many </a:t>
            </a:r>
            <a:r>
              <a:rPr lang="en-US" sz="1200" dirty="0">
                <a:solidFill>
                  <a:schemeClr val="dk1"/>
                </a:solidFill>
                <a:latin typeface="Calibri"/>
                <a:ea typeface="Calibri"/>
                <a:cs typeface="Calibri"/>
                <a:sym typeface="Calibri"/>
              </a:rPr>
              <a:t>C</a:t>
            </a:r>
            <a:r>
              <a:rPr lang="en" sz="1200" dirty="0">
                <a:solidFill>
                  <a:schemeClr val="dk1"/>
                </a:solidFill>
                <a:latin typeface="Calibri"/>
                <a:ea typeface="Calibri"/>
                <a:cs typeface="Calibri"/>
                <a:sym typeface="Calibri"/>
              </a:rPr>
              <a:t>hoices.”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“This book is based on the Engagement Text: ‘Sunnyside Gazette: New Restaurant Opens in Sunnyside.’ But this book is filled with words that YOU can read! There are decodable words, including words with the ‘tion’ or ‘sion,’ words with vowel teams like ‘ou’ and ‘ew’ that make the long ‘u’ sound, and some contractions.” </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students’ attention to words on the Interactive Word Wall.</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Decodable Reader:</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Too Many Choices” and highlighters to students.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“Before you read the book with your partner, we are going to be detectives. We are going to look for some of the high-frequency words. Remember, some of these ‘don’t play fair,’ which means they are not easily decodable.”</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with the Enlarged Decodable Reader. Think aloud as you notice one of the high-frequency words. Highlight it with a highlighter or highlighter tape.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Partners search for high-frequency words in the Decodable Reader: “Too Many Choices” together and highlight in their own book.</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in finding words, focusing especially on those words that “don’t play fair.”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“Now you are ready to read the Decodable Reader with your partner. Some of the words in the story will be familiar because you have learned them in previous lessons. And some of the words you will see for the first time, but don’t worry. Each of the words that you will see for the first time includes only sounds that you have learned. So, you just need to say the sounds that go with each of the patterns and then blend them together to read the word.” </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as students read “Too Many Choices” with a partner. Partners may take turns (by page or whole text), read in unison, or both.</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locating high-frequency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decoding words using what they know about spelling patterns and syllable types.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reading in the Pre-Alphabetic or early Partial Alphabetic phase will also benefit from searching for familiar graphemes and phonemes.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the grouping of students in the Partial Alphabetic phase with readers in the Full or Consolidated phase to help them.</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Pairing students during the Decodable Reader routine provides support for those who need it and engages more proficient students to apply their knowledge to support a peer.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Direct students to the Interactive Word Wall as needed for “trap” words that “don’t play fair.”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reading well above grade level, consider providing the engagement text for them to read.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631009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g3e7b0ff45e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4" name="Google Shape;204;g3e7b0ff45e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p>
          <a:p>
            <a:pPr marL="171450" lvl="0" indent="-171450" algn="l" rtl="0">
              <a:lnSpc>
                <a:spcPct val="100000"/>
              </a:lnSpc>
              <a:spcBef>
                <a:spcPts val="0"/>
              </a:spcBef>
              <a:spcAft>
                <a:spcPts val="0"/>
              </a:spcAft>
            </a:pPr>
            <a:r>
              <a:rPr lang="en" sz="1200" b="0" dirty="0">
                <a:solidFill>
                  <a:schemeClr val="dk1"/>
                </a:solidFill>
                <a:latin typeface="Calibri"/>
                <a:ea typeface="Calibri"/>
                <a:cs typeface="Calibri"/>
                <a:sym typeface="Calibri"/>
              </a:rPr>
              <a:t>Slide 2 of 9 of Decodable Reader </a:t>
            </a: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833812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3e7b0ff45e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1" name="Google Shape;211;g3e7b0ff45e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lnSpc>
                <a:spcPct val="100000"/>
              </a:lnSpc>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3 of 9 of Decodable Reader </a:t>
            </a: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18322583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3e7b0ff45e_0_1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8" name="Google Shape;218;g3e7b0ff45e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4 of 9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Teacher Actions: None.</a:t>
            </a:r>
          </a:p>
          <a:p>
            <a:pPr marL="0" lvl="0" indent="0" algn="l" rtl="0">
              <a:lnSpc>
                <a:spcPct val="100000"/>
              </a:lnSpc>
              <a:spcBef>
                <a:spcPts val="0"/>
              </a:spcBef>
              <a:spcAft>
                <a:spcPts val="0"/>
              </a:spcAft>
              <a:buClr>
                <a:schemeClr val="dk1"/>
              </a:buClr>
              <a:buSzPts val="1100"/>
              <a:buFont typeface="Arial"/>
              <a:buNone/>
            </a:pPr>
            <a:endParaRPr lang="en-US"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425577026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
        <p:cNvGrpSpPr/>
        <p:nvPr/>
      </p:nvGrpSpPr>
      <p:grpSpPr>
        <a:xfrm>
          <a:off x="0" y="0"/>
          <a:ext cx="0" cy="0"/>
          <a:chOff x="0" y="0"/>
          <a:chExt cx="0" cy="0"/>
        </a:xfrm>
      </p:grpSpPr>
      <p:sp>
        <p:nvSpPr>
          <p:cNvPr id="102" name="Google Shape;10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3" name="Google Shape;10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0" dirty="0">
                <a:solidFill>
                  <a:schemeClr val="dk1"/>
                </a:solidFill>
                <a:latin typeface="Calibri"/>
                <a:ea typeface="Calibri"/>
                <a:cs typeface="Calibri"/>
                <a:sym typeface="Calibri"/>
              </a:rPr>
              <a:t>New Materials to Prepare in Advance: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Decodable Reader: “Too Many Choices” (Provided one per student)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Engagement Text: Sunnyside Gazette: “New Restaurant Opens in Sunnyside” (one for teacher read-aloud)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Snap or Trap Word Cards (</a:t>
            </a:r>
            <a:r>
              <a:rPr lang="en" sz="1200" b="1" dirty="0">
                <a:solidFill>
                  <a:schemeClr val="dk1"/>
                </a:solidFill>
                <a:latin typeface="Calibri"/>
                <a:ea typeface="Calibri"/>
                <a:cs typeface="Calibri"/>
                <a:sym typeface="Calibri"/>
              </a:rPr>
              <a:t>Supporting Materials: Teacher Guide</a:t>
            </a:r>
            <a:r>
              <a:rPr lang="en" sz="1200" dirty="0">
                <a:solidFill>
                  <a:schemeClr val="dk1"/>
                </a:solidFill>
                <a:latin typeface="Calibri"/>
                <a:ea typeface="Calibri"/>
                <a:cs typeface="Calibri"/>
                <a:sym typeface="Calibri"/>
              </a:rPr>
              <a:t>, or can be written on index cards) and Snap or Trap T-Chart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partnerships for retelling</a:t>
            </a:r>
          </a:p>
          <a:p>
            <a:pPr marL="152400" lvl="0" indent="0" algn="l" rtl="0">
              <a:spcBef>
                <a:spcPts val="0"/>
              </a:spcBef>
              <a:spcAft>
                <a:spcPts val="0"/>
              </a:spcAft>
              <a:buClr>
                <a:schemeClr val="dk1"/>
              </a:buClr>
              <a:buSzPts val="1200"/>
              <a:buFont typeface="Calibri"/>
              <a:buNone/>
            </a:pPr>
            <a:endParaRPr sz="1200" b="1" dirty="0">
              <a:solidFill>
                <a:schemeClr val="dk1"/>
              </a:solidFill>
              <a:latin typeface="Calibri"/>
              <a:ea typeface="Calibri"/>
              <a:cs typeface="Calibri"/>
              <a:sym typeface="Calibri"/>
            </a:endParaRPr>
          </a:p>
          <a:p>
            <a:pPr marL="0" lvl="0" indent="0" algn="l" rtl="0">
              <a:spcBef>
                <a:spcPts val="1000"/>
              </a:spcBef>
              <a:spcAft>
                <a:spcPts val="0"/>
              </a:spcAft>
              <a:buClr>
                <a:srgbClr val="000000"/>
              </a:buClr>
              <a:buSzPts val="1100"/>
              <a:buFont typeface="Arial"/>
              <a:buNone/>
            </a:pPr>
            <a:r>
              <a:rPr lang="en" sz="1200" b="0" dirty="0">
                <a:solidFill>
                  <a:schemeClr val="dk1"/>
                </a:solidFill>
                <a:latin typeface="Calibri"/>
                <a:ea typeface="Calibri"/>
                <a:cs typeface="Calibri"/>
                <a:sym typeface="Calibri"/>
              </a:rPr>
              <a:t>Materials to Gather from Previous Lessons: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Highlighters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Highlighter tape or highlighter for teacher</a:t>
            </a:r>
            <a:endParaRPr sz="1200" dirty="0">
              <a:solidFill>
                <a:schemeClr val="dk1"/>
              </a:solidFill>
              <a:latin typeface="Calibri"/>
              <a:ea typeface="Calibri"/>
              <a:cs typeface="Calibri"/>
              <a:sym typeface="Calibri"/>
            </a:endParaRPr>
          </a:p>
          <a:p>
            <a:pPr marL="0" lvl="0" indent="0" algn="l" rtl="0">
              <a:spcBef>
                <a:spcPts val="1000"/>
              </a:spcBef>
              <a:spcAft>
                <a:spcPts val="0"/>
              </a:spcAft>
              <a:buNone/>
            </a:pPr>
            <a:endParaRPr lang="en" sz="1200" dirty="0">
              <a:solidFill>
                <a:schemeClr val="dk1"/>
              </a:solidFill>
              <a:latin typeface="Calibri"/>
              <a:ea typeface="Calibri"/>
              <a:cs typeface="Calibri"/>
              <a:sym typeface="Calibri"/>
            </a:endParaRPr>
          </a:p>
          <a:p>
            <a:pPr marL="0" lvl="0" indent="0" algn="l" rtl="0">
              <a:spcBef>
                <a:spcPts val="100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Interactive Word Wall: A place in the classroom where high-frequency words can be displayed. (As high-frequency words are introduced, they are regularly added to this wall.)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expectations for partner work as needed (i.e. taking turns, using kind words).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8023181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3e7b0ff45e_0_2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4" name="Google Shape;224;g3e7b0ff45e_0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5 of 9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Teacher Actions: None.</a:t>
            </a:r>
          </a:p>
          <a:p>
            <a:pPr marL="0" lvl="0" indent="0" algn="l" rtl="0">
              <a:lnSpc>
                <a:spcPct val="100000"/>
              </a:lnSpc>
              <a:spcBef>
                <a:spcPts val="0"/>
              </a:spcBef>
              <a:spcAft>
                <a:spcPts val="0"/>
              </a:spcAft>
              <a:buClr>
                <a:schemeClr val="dk1"/>
              </a:buClr>
              <a:buSzPts val="1100"/>
              <a:buFont typeface="Arial"/>
              <a:buNone/>
            </a:pPr>
            <a:endParaRPr lang="en-US"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218650363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3e7b0ff45e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1" name="Google Shape;231;g3e7b0ff45e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6 of 9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Teacher Actions: None.</a:t>
            </a:r>
          </a:p>
          <a:p>
            <a:pPr marL="0" lvl="0" indent="0" algn="l" rtl="0">
              <a:lnSpc>
                <a:spcPct val="100000"/>
              </a:lnSpc>
              <a:spcBef>
                <a:spcPts val="0"/>
              </a:spcBef>
              <a:spcAft>
                <a:spcPts val="0"/>
              </a:spcAft>
              <a:buClr>
                <a:schemeClr val="dk1"/>
              </a:buClr>
              <a:buSzPts val="1100"/>
              <a:buFont typeface="Arial"/>
              <a:buNone/>
            </a:pPr>
            <a:endParaRPr lang="en-US"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12549949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3e7b0ff45e_0_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7" name="Google Shape;237;g3e7b0ff45e_0_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7 of 9 of Decodable Reader</a:t>
            </a:r>
            <a:r>
              <a:rPr lang="en" sz="1200" b="1"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Teacher Actions: None.</a:t>
            </a:r>
          </a:p>
          <a:p>
            <a:pPr marL="0" lvl="0" indent="0" algn="l" rtl="0">
              <a:lnSpc>
                <a:spcPct val="100000"/>
              </a:lnSpc>
              <a:spcBef>
                <a:spcPts val="0"/>
              </a:spcBef>
              <a:spcAft>
                <a:spcPts val="0"/>
              </a:spcAft>
              <a:buClr>
                <a:schemeClr val="dk1"/>
              </a:buClr>
              <a:buSzPts val="1100"/>
              <a:buFont typeface="Arial"/>
              <a:buNone/>
            </a:pPr>
            <a:endParaRPr lang="en-US"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4212959355"/>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467b5138e2_0_1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3" name="Google Shape;243;g467b5138e2_0_1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8 of 9 of Decodable Reader </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Teacher Actions: None.</a:t>
            </a:r>
          </a:p>
          <a:p>
            <a:pPr marL="0" lvl="0" indent="0" algn="l" rtl="0">
              <a:lnSpc>
                <a:spcPct val="100000"/>
              </a:lnSpc>
              <a:spcBef>
                <a:spcPts val="0"/>
              </a:spcBef>
              <a:spcAft>
                <a:spcPts val="0"/>
              </a:spcAft>
              <a:buClr>
                <a:schemeClr val="dk1"/>
              </a:buClr>
              <a:buSzPts val="1100"/>
              <a:buFont typeface="Arial"/>
              <a:buNone/>
            </a:pPr>
            <a:endParaRPr lang="en-US"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361955481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467b5138e2_0_1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0" name="Google Shape;250;g467b5138e2_0_1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p>
          <a:p>
            <a:pPr marL="171450" lvl="0" indent="-171450" algn="l" rtl="0">
              <a:spcBef>
                <a:spcPts val="0"/>
              </a:spcBef>
              <a:spcAft>
                <a:spcPts val="0"/>
              </a:spcAft>
              <a:buClr>
                <a:schemeClr val="dk1"/>
              </a:buClr>
              <a:buSzPts val="1100"/>
            </a:pPr>
            <a:r>
              <a:rPr lang="en" sz="1200" b="0" dirty="0">
                <a:solidFill>
                  <a:schemeClr val="dk1"/>
                </a:solidFill>
                <a:latin typeface="Calibri"/>
                <a:ea typeface="Calibri"/>
                <a:cs typeface="Calibri"/>
                <a:sym typeface="Calibri"/>
              </a:rPr>
              <a:t>Slide 9 of 9 of Decodable Reader</a:t>
            </a:r>
            <a:r>
              <a:rPr lang="en" sz="1200" b="1"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Teacher Actions: None.</a:t>
            </a:r>
          </a:p>
          <a:p>
            <a:pPr marL="0" lvl="0" indent="0" algn="l" rtl="0">
              <a:lnSpc>
                <a:spcPct val="100000"/>
              </a:lnSpc>
              <a:spcBef>
                <a:spcPts val="0"/>
              </a:spcBef>
              <a:spcAft>
                <a:spcPts val="0"/>
              </a:spcAft>
              <a:buClr>
                <a:schemeClr val="dk1"/>
              </a:buClr>
              <a:buSzPts val="1100"/>
              <a:buFont typeface="Arial"/>
              <a:buNone/>
            </a:pPr>
            <a:endParaRPr lang="en-US"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lang="en-US"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10662110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3cbc6aae4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7" name="Google Shape;257;g3cbc6aae49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Understand that these are abstract ideas that will be new to many students and at first there may not be many students who volunteer responses to questions like this, or not as many as you would like. This is ok</a:t>
            </a:r>
            <a:r>
              <a:rPr lang="en-US" sz="1200" dirty="0">
                <a:solidFill>
                  <a:schemeClr val="dk1"/>
                </a:solidFill>
                <a:latin typeface="Calibri"/>
                <a:ea typeface="Calibri"/>
                <a:cs typeface="Calibri"/>
                <a:sym typeface="Calibri"/>
              </a:rPr>
              <a:t>ay,</a:t>
            </a:r>
            <a:r>
              <a:rPr lang="en" sz="1200" dirty="0">
                <a:solidFill>
                  <a:schemeClr val="dk1"/>
                </a:solidFill>
                <a:latin typeface="Calibri"/>
                <a:ea typeface="Calibri"/>
                <a:cs typeface="Calibri"/>
                <a:sym typeface="Calibri"/>
              </a:rPr>
              <a:t> and students will get better at this over time. This is what a growth mindset is all about.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successful learners keep track of and reflect on their own learning. Point out that they are doing this each time they consider how what they did today helps them to become more proficient readers.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“Successful learners keep track of and reflect on their own learning. We do this at the end of every lesson so that you may consider how what you did today helps you to become more proficient readers.”</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did you do today that is helping you become a more proficient reader?” </a:t>
            </a:r>
            <a:r>
              <a:rPr lang="en" sz="1200" dirty="0">
                <a:solidFill>
                  <a:schemeClr val="dk1"/>
                </a:solidFill>
                <a:latin typeface="Calibri"/>
                <a:ea typeface="Calibri"/>
                <a:cs typeface="Calibri"/>
                <a:sym typeface="Calibri"/>
              </a:rPr>
              <a:t>Have students share out. (Responses will vary. Ex. “</a:t>
            </a:r>
            <a:r>
              <a:rPr lang="en" sz="1200" b="0" dirty="0">
                <a:solidFill>
                  <a:schemeClr val="dk1"/>
                </a:solidFill>
                <a:latin typeface="Calibri"/>
                <a:ea typeface="Calibri"/>
                <a:cs typeface="Calibri"/>
                <a:sym typeface="Calibri"/>
              </a:rPr>
              <a:t>I found all of the irregularly spelled words in the Decodable Reader and highlighted them.”)</a:t>
            </a: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any students who struggle to respond.</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sentence frames. Ex.</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reading the words, I _____.”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I work by myself during small group time, I will _____.”</a:t>
            </a:r>
            <a:endParaRPr sz="1200" dirty="0">
              <a:solidFill>
                <a:schemeClr val="dk1"/>
              </a:solidFill>
              <a:latin typeface="Calibri"/>
              <a:ea typeface="Calibri"/>
              <a:cs typeface="Calibri"/>
              <a:sym typeface="Calibri"/>
            </a:endParaRPr>
          </a:p>
        </p:txBody>
      </p:sp>
      <p:sp>
        <p:nvSpPr>
          <p:cNvPr id="258" name="Google Shape;258;g3cbc6aae49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59" name="Google Shape;259;g3cbc6aae49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25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1759750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3e7b0ff45e_0_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5" name="Google Shape;265;g3e7b0ff45e_0_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457200" lvl="1" indent="0" algn="l" rtl="0">
              <a:lnSpc>
                <a:spcPct val="100000"/>
              </a:lnSpc>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“The Farmer and the Dell.”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read the decodable story, using one-to-one correspondence, while pointing left to right.</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780029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g3e7b0ff45e_0_5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1" name="Google Shape;271;g3e7b0ff45e_0_5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about to practice what they’ve learned. A decodable story is one in which students will learn to find the patterns and skills they have learned in reading and be able to read the stories on their own after considerable practice. The goal is that by using the decodable stories each day to practice skills they have learned, they will be able to read the stories on their own by the end of the week.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r>
              <a:rPr lang="en" sz="1200" b="1"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5487179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467b5138e2_0_1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8" name="Google Shape;278;g467b5138e2_0_18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below, and can also be found after each lesson in </a:t>
            </a:r>
            <a:r>
              <a:rPr lang="en" sz="1200" b="1" dirty="0">
                <a:solidFill>
                  <a:schemeClr val="dk1"/>
                </a:solidFill>
                <a:latin typeface="Calibri"/>
                <a:ea typeface="Calibri"/>
                <a:cs typeface="Calibri"/>
                <a:sym typeface="Calibri"/>
              </a:rPr>
              <a:t>Module 2 Teacher Guide. </a:t>
            </a:r>
            <a:r>
              <a:rPr lang="en" sz="1200" dirty="0">
                <a:solidFill>
                  <a:schemeClr val="dk1"/>
                </a:solidFill>
                <a:latin typeface="Calibri"/>
                <a:ea typeface="Calibri"/>
                <a:cs typeface="Calibri"/>
                <a:sym typeface="Calibri"/>
              </a:rPr>
              <a:t>To differentiate further, change the difficulty of words based on the ability of the student.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suggested.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partners as they work until students become familiar with working independent</a:t>
            </a:r>
            <a:r>
              <a:rPr lang="en-US" sz="1200" dirty="0" err="1">
                <a:solidFill>
                  <a:schemeClr val="dk1"/>
                </a:solidFill>
                <a:latin typeface="Calibri"/>
                <a:ea typeface="Calibri"/>
                <a:cs typeface="Calibri"/>
                <a:sym typeface="Calibri"/>
              </a:rPr>
              <a:t>ly</a:t>
            </a:r>
            <a:r>
              <a:rPr lang="en" sz="1200" dirty="0">
                <a:solidFill>
                  <a:schemeClr val="dk1"/>
                </a:solidFill>
                <a:latin typeface="Calibri"/>
                <a:ea typeface="Calibri"/>
                <a:cs typeface="Calibri"/>
                <a:sym typeface="Calibri"/>
              </a:rPr>
              <a:t> from teacher guidance. At that time, teachers may begin working with a teacher-directed small group or with individual students as needed.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Copy per student of “Too Many Choices” Decodable Text.</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Partner and Independent reading rotations: Rules of Fluency cards, anchor chart, etc. for student reference.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pair working on the same activity for help as needed.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coding/marking words correctly? (as assigned)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a:t>
            </a:r>
            <a:r>
              <a:rPr lang="en" sz="1200">
                <a:solidFill>
                  <a:schemeClr val="dk1"/>
                </a:solidFill>
                <a:latin typeface="Calibri"/>
                <a:ea typeface="Calibri"/>
                <a:cs typeface="Calibri"/>
                <a:sym typeface="Calibri"/>
              </a:rPr>
              <a:t>work.</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107679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9" name="Google Shape;10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If needed, watch the video “From Engagement Text to Decodables” to see how the instructional practices in this lesson look “in action.”</a:t>
            </a:r>
            <a:endParaRPr sz="1200">
              <a:solidFill>
                <a:schemeClr val="dk1"/>
              </a:solidFill>
              <a:latin typeface="Calibri"/>
              <a:ea typeface="Calibri"/>
              <a:cs typeface="Calibri"/>
              <a:sym typeface="Calibri"/>
            </a:endParaRPr>
          </a:p>
          <a:p>
            <a:pPr marL="457200" lvl="0" indent="-304800" algn="l" rtl="0">
              <a:lnSpc>
                <a:spcPct val="108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Preview the Engagement Text: “Sunnyside Gazette: New Restaurant Opens in Sunnyside” </a:t>
            </a:r>
            <a:endParaRPr sz="1200">
              <a:solidFill>
                <a:schemeClr val="dk1"/>
              </a:solidFill>
              <a:latin typeface="Calibri"/>
              <a:ea typeface="Calibri"/>
              <a:cs typeface="Calibri"/>
              <a:sym typeface="Calibri"/>
            </a:endParaRPr>
          </a:p>
          <a:p>
            <a:pPr marL="457200" lvl="0" indent="0" algn="l" rtl="0">
              <a:lnSpc>
                <a:spcPct val="108000"/>
              </a:lnSpc>
              <a:spcBef>
                <a:spcPts val="0"/>
              </a:spcBef>
              <a:spcAft>
                <a:spcPts val="0"/>
              </a:spcAft>
              <a:buNone/>
            </a:pPr>
            <a:endParaRPr sz="1200">
              <a:solidFill>
                <a:schemeClr val="dk1"/>
              </a:solidFill>
              <a:latin typeface="Calibri"/>
              <a:ea typeface="Calibri"/>
              <a:cs typeface="Calibri"/>
              <a:sym typeface="Calibri"/>
            </a:endParaRPr>
          </a:p>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627871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3"/>
        <p:cNvGrpSpPr/>
        <p:nvPr/>
      </p:nvGrpSpPr>
      <p:grpSpPr>
        <a:xfrm>
          <a:off x="0" y="0"/>
          <a:ext cx="0" cy="0"/>
          <a:chOff x="0" y="0"/>
          <a:chExt cx="0" cy="0"/>
        </a:xfrm>
      </p:grpSpPr>
      <p:sp>
        <p:nvSpPr>
          <p:cNvPr id="114" name="Google Shape;114;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5" name="Google Shape;115;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Decodable Reader: “Too Many Choices!” students must apply what they have learned about the sound-spelling pattern(s) from the current cycle (“tion” and “sion”) and previous cycles to read words with vowel teams, multisyllabic words, and irregularly spelled high-frequency words. This text particularly includes words that provide review with patterns from Cycles 7–11, including contractions and words with various long “u” vowel team spellings.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Students will grapple with:</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concept of what makes a high-frequency word irregular until they determine the reason for it being irregular, or trap words because they “don’t play fair.”</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Ongoing Assessment: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read irregularly spelled high-frequency words and determine why they are irregular.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independently find a given word.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decode two-syllable words, words containing vowel teams (one- or two-syllable) and other vowel patterns (example: “tion”), and irregularly-spelled high-frequency words.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Key Vocabulary: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comprehension, grapple, responsibility, retelling (L)</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coupon, crowd-pleasing, inquire, lunch fare, option (T) </a:t>
            </a:r>
            <a:endParaRPr sz="1200" dirty="0">
              <a:latin typeface="Calibri"/>
              <a:ea typeface="Calibri"/>
              <a:cs typeface="Calibri"/>
              <a:sym typeface="Calibri"/>
            </a:endParaRPr>
          </a:p>
        </p:txBody>
      </p:sp>
    </p:spTree>
    <p:extLst>
      <p:ext uri="{BB962C8B-B14F-4D97-AF65-F5344CB8AC3E}">
        <p14:creationId xmlns:p14="http://schemas.microsoft.com/office/powerpoint/2010/main" val="28352660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
        <p:cNvGrpSpPr/>
        <p:nvPr/>
      </p:nvGrpSpPr>
      <p:grpSpPr>
        <a:xfrm>
          <a:off x="0" y="0"/>
          <a:ext cx="0" cy="0"/>
          <a:chOff x="0" y="0"/>
          <a:chExt cx="0" cy="0"/>
        </a:xfrm>
      </p:grpSpPr>
      <p:sp>
        <p:nvSpPr>
          <p:cNvPr id="123" name="Google Shape;123;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4" name="Google Shape;124;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“The More We Get Together”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going to be retelling a story.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a:t>
            </a:r>
            <a:r>
              <a:rPr lang="en-US" sz="1200" dirty="0">
                <a:solidFill>
                  <a:schemeClr val="dk1"/>
                </a:solidFill>
                <a:latin typeface="Calibri"/>
                <a:ea typeface="Calibri"/>
                <a:cs typeface="Calibri"/>
                <a:sym typeface="Calibri"/>
              </a:rPr>
              <a:t>ping</a:t>
            </a:r>
            <a:r>
              <a:rPr lang="en" sz="1200" dirty="0">
                <a:solidFill>
                  <a:schemeClr val="dk1"/>
                </a:solidFill>
                <a:latin typeface="Calibri"/>
                <a:ea typeface="Calibri"/>
                <a:cs typeface="Calibri"/>
                <a:sym typeface="Calibri"/>
              </a:rPr>
              <a:t>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269889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0" name="Google Shape;130;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listening to a story and say</a:t>
            </a:r>
            <a:r>
              <a:rPr lang="en-US" sz="1200" dirty="0" err="1">
                <a:latin typeface="Calibri" panose="020F0502020204030204" pitchFamily="34" charset="0"/>
                <a:sym typeface="Calibri"/>
              </a:rPr>
              <a:t>ing</a:t>
            </a:r>
            <a:r>
              <a:rPr lang="en" sz="1200" dirty="0">
                <a:latin typeface="Calibri" panose="020F0502020204030204" pitchFamily="34" charset="0"/>
                <a:sym typeface="Calibri"/>
              </a:rPr>
              <a:t> back what they heard. This can be very brief as the lesson goes into this in more detail.</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Take the time to emphasize the words “retell” and “evidence” in the Learning Targets.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Say: “Does anyone know the meaning of “evidence?” After a few responses be sure to explain that “evidence” means that you can show that something is true. “I have evidence that he ate his dinner, because there are only a few crumbs left on his plate.”</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For retell, you can connect it to the "say back what they heard." You can ask students to identify the part of the word that is familiar ("tell") and explain what the "re" does to that word.</a:t>
            </a:r>
            <a:endParaRPr sz="1200" dirty="0">
              <a:latin typeface="Calibri" panose="020F0502020204030204" pitchFamily="34" charset="0"/>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rgbClr val="333333"/>
              </a:solidFill>
              <a:highlight>
                <a:srgbClr val="FFFFFF"/>
              </a:highlight>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766621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3d951d6a5b_1_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7" name="Google Shape;137;g3d951d6a5b_1_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a:t>
            </a:r>
            <a:r>
              <a:rPr lang="en" sz="1200" b="1" dirty="0">
                <a:solidFill>
                  <a:srgbClr val="FF0000"/>
                </a:solidFill>
                <a:highlight>
                  <a:schemeClr val="lt1"/>
                </a:highlight>
                <a:latin typeface="Calibri"/>
                <a:ea typeface="Calibri"/>
                <a:cs typeface="Calibri"/>
                <a:sym typeface="Calibri"/>
              </a:rPr>
              <a:t> </a:t>
            </a:r>
            <a:r>
              <a:rPr lang="en" sz="1200" b="1" dirty="0">
                <a:latin typeface="Calibri" panose="020F0502020204030204" pitchFamily="34" charset="0"/>
                <a:sym typeface="Calibri"/>
              </a:rPr>
              <a:t>5-10 minutes for uninterrupted first read and 10-15 minutes for the second read with questions</a:t>
            </a:r>
            <a:endParaRPr sz="1200" b="1" dirty="0">
              <a:latin typeface="Calibri" panose="020F0502020204030204" pitchFamily="34" charset="0"/>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will read the Engagement Text “New Restaurant Opens in Sunnyside” aloud twice. The first time, uninterrupted. After the second read, students turn to a partner and retell the story in their own words. In addition, you will engage them in a comprehension discussion which also includes any new vocabulary. Those questions are found on the slides following this one.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unable to project the slides, use a physical copy of the Student Decodable Reader to show the illustrations. These can be held up by a few students if the class size is large.</a:t>
            </a:r>
            <a:endParaRPr sz="1200" dirty="0">
              <a:solidFill>
                <a:schemeClr val="dk1"/>
              </a:solidFill>
              <a:latin typeface="Calibri"/>
              <a:ea typeface="Calibri"/>
              <a:cs typeface="Calibri"/>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000" dirty="0">
              <a:solidFill>
                <a:srgbClr val="333333"/>
              </a:solidFill>
              <a:highlight>
                <a:schemeClr val="lt1"/>
              </a:highlight>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Begin a read-aloud of the Engagement Text. Say: </a:t>
            </a:r>
            <a:r>
              <a:rPr lang="en" sz="1200" i="0" dirty="0">
                <a:solidFill>
                  <a:schemeClr val="dk1"/>
                </a:solidFill>
                <a:latin typeface="Calibri"/>
                <a:ea typeface="Calibri"/>
                <a:cs typeface="Calibri"/>
                <a:sym typeface="Calibri"/>
              </a:rPr>
              <a:t>“Listen carefully as I read today’s story, ‘New Restaurant Opens in Sunnyside.’ You will hear words in the story that we learned in our last lesson. After I am finished reading, you will retell the story to a partner and answer some questions about it.”</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story aloud once uninterrupted with fluency and expression. Read the story a second time and stop for vocabulary or any other language/syntax opportunities to lift up. For example, you could explain/demonstrate what “option” means.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After reading Engagement Text for the second time, tell students to turn to a partner and retell the story in their own words. Next, cold call a student for to say back their retell. Finally, summarize what students have contributed for the entire class. </a:t>
            </a:r>
            <a:endParaRPr sz="1200" dirty="0">
              <a:latin typeface="Calibri" panose="020F0502020204030204" pitchFamily="34" charset="0"/>
              <a:sym typeface="Calibri"/>
            </a:endParaRPr>
          </a:p>
          <a:p>
            <a:pPr marL="0" lvl="0" indent="0" algn="l" rtl="0">
              <a:lnSpc>
                <a:spcPct val="100000"/>
              </a:lnSpc>
              <a:spcBef>
                <a:spcPts val="0"/>
              </a:spcBef>
              <a:spcAft>
                <a:spcPts val="0"/>
              </a:spcAft>
              <a:buClr>
                <a:schemeClr val="dk1"/>
              </a:buClr>
              <a:buSzPts val="1100"/>
              <a:buFont typeface="Arial"/>
              <a:buNone/>
            </a:pPr>
            <a:endParaRPr sz="1200" dirty="0">
              <a:latin typeface="Calibri" panose="020F0502020204030204" pitchFamily="34" charset="0"/>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panose="020F0502020204030204" pitchFamily="34" charset="0"/>
                <a:sym typeface="Calibri"/>
              </a:rPr>
              <a:t>Student Look-fors/Listen-fors: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Students listening to story</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Char char="●"/>
            </a:pPr>
            <a:r>
              <a:rPr lang="en" sz="1200" dirty="0">
                <a:latin typeface="Calibri" panose="020F0502020204030204" pitchFamily="34" charset="0"/>
                <a:sym typeface="Calibri"/>
              </a:rPr>
              <a:t>Students retelling story in their own words. </a:t>
            </a:r>
            <a:endParaRPr sz="1200" dirty="0">
              <a:latin typeface="Calibri" panose="020F0502020204030204" pitchFamily="34" charset="0"/>
              <a:sym typeface="Calibri"/>
            </a:endParaRPr>
          </a:p>
          <a:p>
            <a:pPr marL="1106481" lvl="0" indent="-98508" algn="l" rtl="0">
              <a:lnSpc>
                <a:spcPct val="100000"/>
              </a:lnSpc>
              <a:spcBef>
                <a:spcPts val="0"/>
              </a:spcBef>
              <a:spcAft>
                <a:spcPts val="0"/>
              </a:spcAft>
              <a:buClr>
                <a:schemeClr val="dk1"/>
              </a:buClr>
              <a:buSzPts val="1100"/>
              <a:buFont typeface="Arial"/>
              <a:buNone/>
            </a:pPr>
            <a:endParaRPr sz="1200" dirty="0">
              <a:latin typeface="Calibri" panose="020F0502020204030204" pitchFamily="34" charset="0"/>
              <a:sym typeface="Calibri"/>
            </a:endParaRPr>
          </a:p>
          <a:p>
            <a:pPr marL="0" lvl="0" indent="0" algn="l" rtl="0">
              <a:lnSpc>
                <a:spcPct val="100000"/>
              </a:lnSpc>
              <a:spcBef>
                <a:spcPts val="0"/>
              </a:spcBef>
              <a:spcAft>
                <a:spcPts val="0"/>
              </a:spcAft>
              <a:buClr>
                <a:schemeClr val="dk1"/>
              </a:buClr>
              <a:buSzPts val="1100"/>
              <a:buFont typeface="Arial"/>
              <a:buNone/>
            </a:pPr>
            <a:r>
              <a:rPr lang="en" sz="1200" dirty="0">
                <a:latin typeface="Calibri" panose="020F0502020204030204" pitchFamily="34" charset="0"/>
                <a:sym typeface="Calibri"/>
              </a:rPr>
              <a:t>Student Supports/Meeting Student Needs:</a:t>
            </a:r>
            <a:endParaRPr sz="1200" dirty="0">
              <a:latin typeface="Calibri" panose="020F0502020204030204" pitchFamily="34" charset="0"/>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Consider providing them with a copy of the Decodable Reader. The illustrations in the reader will show the sequence of the story, and students can simply retell the details based on what they see in the illustrations.</a:t>
            </a:r>
            <a:endParaRPr sz="1200" dirty="0">
              <a:latin typeface="Calibri" panose="020F0502020204030204" pitchFamily="34" charset="0"/>
              <a:sym typeface="Calibri"/>
            </a:endParaRPr>
          </a:p>
        </p:txBody>
      </p:sp>
    </p:spTree>
    <p:extLst>
      <p:ext uri="{BB962C8B-B14F-4D97-AF65-F5344CB8AC3E}">
        <p14:creationId xmlns:p14="http://schemas.microsoft.com/office/powerpoint/2010/main" val="6024101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g3e2df8aa37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4" name="Google Shape;144;g3e2df8aa37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Students may partner together and turn and talk to discuss reponses. </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b="1" dirty="0">
              <a:latin typeface="Calibri"/>
              <a:ea typeface="Calibri"/>
              <a:cs typeface="Calibri"/>
              <a:sym typeface="Calibri"/>
            </a:endParaRPr>
          </a:p>
          <a:p>
            <a:pPr marL="0" lvl="0" indent="0" algn="l" rtl="0">
              <a:lnSpc>
                <a:spcPct val="100000"/>
              </a:lnSpc>
              <a:spcBef>
                <a:spcPts val="0"/>
              </a:spcBef>
              <a:spcAft>
                <a:spcPts val="0"/>
              </a:spcAft>
              <a:buNone/>
            </a:pPr>
            <a:r>
              <a:rPr lang="en" sz="1200" dirty="0">
                <a:latin typeface="Calibri"/>
                <a:ea typeface="Calibri"/>
                <a:cs typeface="Calibri"/>
                <a:sym typeface="Calibri"/>
              </a:rPr>
              <a:t>Teacher Actions: </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comprehension questions for “New Restaurant Opens in Sunnyside.” Questions on slide are in order of occurrence in story.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Recall:</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"What new business is opening in Sunnyside?” </a:t>
            </a:r>
            <a:r>
              <a:rPr lang="en" sz="1200" b="0" dirty="0">
                <a:solidFill>
                  <a:schemeClr val="dk1"/>
                </a:solidFill>
                <a:latin typeface="Calibri"/>
                <a:ea typeface="Calibri"/>
                <a:cs typeface="Calibri"/>
                <a:sym typeface="Calibri"/>
              </a:rPr>
              <a:t>(a new restaurant called “Soup for You”) </a:t>
            </a:r>
            <a:endParaRPr sz="1200" b="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"What will residents be able to get if they bring in the coupon?”</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(a free bag of chips when they buy a soup or sandwich) </a:t>
            </a:r>
            <a:endParaRPr sz="1200" b="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"What meal won’t the restaurant be open for?” </a:t>
            </a:r>
            <a:r>
              <a:rPr lang="en" sz="1200" b="0" dirty="0">
                <a:solidFill>
                  <a:schemeClr val="dk1"/>
                </a:solidFill>
                <a:latin typeface="Calibri"/>
                <a:ea typeface="Calibri"/>
                <a:cs typeface="Calibri"/>
                <a:sym typeface="Calibri"/>
              </a:rPr>
              <a:t>(dinner)</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Extension:</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"How might this new restaurant be good for the city of Sunnyside?” </a:t>
            </a:r>
            <a:r>
              <a:rPr lang="en" sz="1200" b="0" dirty="0">
                <a:solidFill>
                  <a:schemeClr val="dk1"/>
                </a:solidFill>
                <a:latin typeface="Calibri"/>
                <a:ea typeface="Calibri"/>
                <a:cs typeface="Calibri"/>
                <a:sym typeface="Calibri"/>
              </a:rPr>
              <a:t>(Answers will vary. Listen for answers that can be supported by info from the text, such as good food, open for breakfast and lunch, provide jobs.)</a:t>
            </a:r>
            <a:endParaRPr sz="1200" b="0" dirty="0">
              <a:solidFill>
                <a:schemeClr val="dk1"/>
              </a:solidFill>
              <a:latin typeface="Calibri"/>
              <a:ea typeface="Calibri"/>
              <a:cs typeface="Calibri"/>
              <a:sym typeface="Calibri"/>
            </a:endParaRPr>
          </a:p>
          <a:p>
            <a:pPr marL="13716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understanding of the text.</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 the portion of the text with the answer to the question as needed.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875487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g3e2df8aa37_1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0" name="Google Shape;150;g3e2df8aa37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lang="en"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partner together and </a:t>
            </a:r>
            <a:r>
              <a:rPr lang="en-US" sz="1200" dirty="0">
                <a:solidFill>
                  <a:schemeClr val="dk1"/>
                </a:solidFill>
                <a:latin typeface="Calibri"/>
                <a:ea typeface="Calibri"/>
                <a:cs typeface="Calibri"/>
                <a:sym typeface="Calibri"/>
              </a:rPr>
              <a:t>T</a:t>
            </a:r>
            <a:r>
              <a:rPr lang="en" sz="1200" dirty="0">
                <a:solidFill>
                  <a:schemeClr val="dk1"/>
                </a:solidFill>
                <a:latin typeface="Calibri"/>
                <a:ea typeface="Calibri"/>
                <a:cs typeface="Calibri"/>
                <a:sym typeface="Calibri"/>
              </a:rPr>
              <a:t>urn and </a:t>
            </a:r>
            <a:r>
              <a:rPr lang="en-US" sz="1200" dirty="0">
                <a:solidFill>
                  <a:schemeClr val="dk1"/>
                </a:solidFill>
                <a:latin typeface="Calibri"/>
                <a:ea typeface="Calibri"/>
                <a:cs typeface="Calibri"/>
                <a:sym typeface="Calibri"/>
              </a:rPr>
              <a:t>T</a:t>
            </a:r>
            <a:r>
              <a:rPr lang="en" sz="1200" dirty="0">
                <a:solidFill>
                  <a:schemeClr val="dk1"/>
                </a:solidFill>
                <a:latin typeface="Calibri"/>
                <a:ea typeface="Calibri"/>
                <a:cs typeface="Calibri"/>
                <a:sym typeface="Calibri"/>
              </a:rPr>
              <a:t>alk to discuss reponses.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comprehension questions for “New Restaurant Opens in Sunnyside.” </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Vocabulary and Language: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article says that people who live in Sunnyside will soon have a new restaurant option. What does ‘option’ mean?”</a:t>
            </a:r>
            <a:r>
              <a:rPr lang="en" sz="1200" b="0" dirty="0">
                <a:solidFill>
                  <a:schemeClr val="dk1"/>
                </a:solidFill>
                <a:latin typeface="Calibri"/>
                <a:ea typeface="Calibri"/>
                <a:cs typeface="Calibri"/>
                <a:sym typeface="Calibri"/>
              </a:rPr>
              <a:t> (choice) </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article says that the restaurant will serve soup, sandwiches, and other lunch fare. What does ‘other lunch fare’ mean?” (</a:t>
            </a:r>
            <a:r>
              <a:rPr lang="en" sz="1200" b="0" dirty="0">
                <a:solidFill>
                  <a:schemeClr val="dk1"/>
                </a:solidFill>
                <a:latin typeface="Calibri"/>
                <a:ea typeface="Calibri"/>
                <a:cs typeface="Calibri"/>
                <a:sym typeface="Calibri"/>
              </a:rPr>
              <a:t>other kinds of lunch food) </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article also says that the chef will have ‘crowd-pleasing’ sandwiches. What do you think the writer means when he says the sandwiches will be ‘crowd-pleasing?’” (</a:t>
            </a:r>
            <a:r>
              <a:rPr lang="en" sz="1200" b="0" dirty="0">
                <a:solidFill>
                  <a:schemeClr val="dk1"/>
                </a:solidFill>
                <a:latin typeface="Calibri"/>
                <a:ea typeface="Calibri"/>
                <a:cs typeface="Calibri"/>
                <a:sym typeface="Calibri"/>
              </a:rPr>
              <a:t>people will like the sandwiches) </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article says that the restaurant is still hiring and says that people can ‘inquire’ at the restaurant during business hours. What does ‘inquire’ mean?” </a:t>
            </a:r>
            <a:r>
              <a:rPr lang="en" sz="1200" b="0" dirty="0">
                <a:solidFill>
                  <a:schemeClr val="dk1"/>
                </a:solidFill>
                <a:latin typeface="Calibri"/>
                <a:ea typeface="Calibri"/>
                <a:cs typeface="Calibri"/>
                <a:sym typeface="Calibri"/>
              </a:rPr>
              <a:t>(ask, find out)</a:t>
            </a:r>
            <a:endParaRPr sz="1200" b="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Appropriate responses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necessary, explain what the words mean and use them in sentences. For Example: Inquire- “I need to know the price of that jacket, so I will inquire at the cash register.”</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1404940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300"/>
              <a:buNone/>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92" name="Google Shape;92;p14"/>
          <p:cNvSpPr txBox="1">
            <a:spLocks noGrp="1"/>
          </p:cNvSpPr>
          <p:nvPr>
            <p:ph type="body" idx="1"/>
          </p:nvPr>
        </p:nvSpPr>
        <p:spPr>
          <a:xfrm>
            <a:off x="3117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3" name="Google Shape;93;p14"/>
          <p:cNvSpPr txBox="1">
            <a:spLocks noGrp="1"/>
          </p:cNvSpPr>
          <p:nvPr>
            <p:ph type="body" idx="2"/>
          </p:nvPr>
        </p:nvSpPr>
        <p:spPr>
          <a:xfrm>
            <a:off x="4832400" y="1152475"/>
            <a:ext cx="3999900" cy="3416400"/>
          </a:xfrm>
          <a:prstGeom prst="rect">
            <a:avLst/>
          </a:prstGeom>
        </p:spPr>
        <p:txBody>
          <a:bodyPr spcFirstLastPara="1" wrap="square" lIns="68575" tIns="34275" rIns="68575" bIns="34275" anchor="t" anchorCtr="0"/>
          <a:lstStyle>
            <a:lvl1pPr marL="457200" lvl="0" indent="-317500" rtl="0">
              <a:spcBef>
                <a:spcPts val="800"/>
              </a:spcBef>
              <a:spcAft>
                <a:spcPts val="0"/>
              </a:spcAft>
              <a:buSzPts val="1400"/>
              <a:buChar char="•"/>
              <a:defRPr sz="1400"/>
            </a:lvl1pPr>
            <a:lvl2pPr marL="914400" lvl="1" indent="-304800" rtl="0">
              <a:spcBef>
                <a:spcPts val="400"/>
              </a:spcBef>
              <a:spcAft>
                <a:spcPts val="0"/>
              </a:spcAft>
              <a:buSzPts val="1200"/>
              <a:buChar char="•"/>
              <a:defRPr sz="1200"/>
            </a:lvl2pPr>
            <a:lvl3pPr marL="1371600" lvl="2" indent="-304800" rtl="0">
              <a:spcBef>
                <a:spcPts val="400"/>
              </a:spcBef>
              <a:spcAft>
                <a:spcPts val="0"/>
              </a:spcAft>
              <a:buSzPts val="1200"/>
              <a:buChar char="•"/>
              <a:defRPr sz="1200"/>
            </a:lvl3pPr>
            <a:lvl4pPr marL="1828800" lvl="3" indent="-304800" rtl="0">
              <a:spcBef>
                <a:spcPts val="400"/>
              </a:spcBef>
              <a:spcAft>
                <a:spcPts val="0"/>
              </a:spcAft>
              <a:buSzPts val="1200"/>
              <a:buChar char="•"/>
              <a:defRPr sz="1200"/>
            </a:lvl4pPr>
            <a:lvl5pPr marL="2286000" lvl="4" indent="-304800" rtl="0">
              <a:spcBef>
                <a:spcPts val="400"/>
              </a:spcBef>
              <a:spcAft>
                <a:spcPts val="0"/>
              </a:spcAft>
              <a:buSzPts val="1200"/>
              <a:buChar char="•"/>
              <a:defRPr sz="1200"/>
            </a:lvl5pPr>
            <a:lvl6pPr marL="2743200" lvl="5" indent="-304800" rtl="0">
              <a:spcBef>
                <a:spcPts val="400"/>
              </a:spcBef>
              <a:spcAft>
                <a:spcPts val="0"/>
              </a:spcAft>
              <a:buSzPts val="1200"/>
              <a:buChar char="•"/>
              <a:defRPr sz="1200"/>
            </a:lvl6pPr>
            <a:lvl7pPr marL="3200400" lvl="6" indent="-304800" rtl="0">
              <a:spcBef>
                <a:spcPts val="400"/>
              </a:spcBef>
              <a:spcAft>
                <a:spcPts val="0"/>
              </a:spcAft>
              <a:buSzPts val="1200"/>
              <a:buChar char="•"/>
              <a:defRPr sz="1200"/>
            </a:lvl7pPr>
            <a:lvl8pPr marL="3657600" lvl="7" indent="-304800" rtl="0">
              <a:spcBef>
                <a:spcPts val="400"/>
              </a:spcBef>
              <a:spcAft>
                <a:spcPts val="0"/>
              </a:spcAft>
              <a:buSzPts val="1200"/>
              <a:buChar char="•"/>
              <a:defRPr sz="1200"/>
            </a:lvl8pPr>
            <a:lvl9pPr marL="4114800" lvl="8" indent="-304800" rtl="0">
              <a:spcBef>
                <a:spcPts val="400"/>
              </a:spcBef>
              <a:spcAft>
                <a:spcPts val="0"/>
              </a:spcAft>
              <a:buSzPts val="1200"/>
              <a:buChar char="•"/>
              <a:defRPr sz="1200"/>
            </a:lvl9pPr>
          </a:lstStyle>
          <a:p>
            <a:endParaRPr/>
          </a:p>
        </p:txBody>
      </p:sp>
      <p:sp>
        <p:nvSpPr>
          <p:cNvPr id="94" name="Google Shape;94;p14"/>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5">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6">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7">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2.xml"/><Relationship Id="rId4" Type="http://schemas.openxmlformats.org/officeDocument/2006/relationships/image" Target="../media/image8.png"/></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12.xml"/><Relationship Id="rId4" Type="http://schemas.openxmlformats.org/officeDocument/2006/relationships/image" Target="../media/image13.png"/></Relationships>
</file>

<file path=ppt/slides/_rels/slide21.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1.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12.xml"/><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12.xml"/><Relationship Id="rId4" Type="http://schemas.openxmlformats.org/officeDocument/2006/relationships/image" Target="../media/image17.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hyperlink" Target="https://vimeo.com/168991756"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sp>
        <p:nvSpPr>
          <p:cNvPr id="99" name="Google Shape;99;p1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2: Part 2: Cycle 12: Lesson 57</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00" name="Google Shape;100;p15"/>
          <p:cNvSpPr txBox="1">
            <a:spLocks noGrp="1"/>
          </p:cNvSpPr>
          <p:nvPr>
            <p:ph type="body" idx="1"/>
          </p:nvPr>
        </p:nvSpPr>
        <p:spPr>
          <a:xfrm>
            <a:off x="311700" y="1087650"/>
            <a:ext cx="8520600" cy="3416400"/>
          </a:xfrm>
          <a:prstGeom prst="rect">
            <a:avLst/>
          </a:prstGeom>
        </p:spPr>
        <p:txBody>
          <a:bodyPr spcFirstLastPara="1" wrap="square" lIns="68575" tIns="34275" rIns="68575" bIns="34275" anchor="t" anchorCtr="0">
            <a:noAutofit/>
          </a:bodyPr>
          <a:lstStyle/>
          <a:p>
            <a:pPr marL="0" lvl="0" indent="0" algn="l" rtl="0">
              <a:spcBef>
                <a:spcPts val="1000"/>
              </a:spcBef>
              <a:spcAft>
                <a:spcPts val="0"/>
              </a:spcAft>
              <a:buClr>
                <a:srgbClr val="000000"/>
              </a:buClr>
              <a:buSzPts val="1100"/>
              <a:buFont typeface="Arial"/>
              <a:buNone/>
            </a:pPr>
            <a:r>
              <a:rPr lang="en" sz="1600" dirty="0">
                <a:solidFill>
                  <a:schemeClr val="dk1"/>
                </a:solidFill>
              </a:rPr>
              <a:t>This lesson introduces the Engagement Text: </a:t>
            </a:r>
            <a:r>
              <a:rPr lang="en" sz="1600" dirty="0"/>
              <a:t>“New Restaurant Opens in Sunnyside” and Student Decodable Text: “Too Many Choices.” Students are introduced to irregularly spelled high-frequency words to determine what makes them irregular. This lesson includes a word with a soft “c,” two with a soft “g,” and one with a unique contraction.</a:t>
            </a:r>
            <a:endParaRPr sz="1600" dirty="0"/>
          </a:p>
          <a:p>
            <a:pPr marL="0" lvl="0" indent="0" algn="l" rtl="0">
              <a:lnSpc>
                <a:spcPct val="70000"/>
              </a:lnSpc>
              <a:spcBef>
                <a:spcPts val="800"/>
              </a:spcBef>
              <a:spcAft>
                <a:spcPts val="0"/>
              </a:spcAft>
              <a:buClr>
                <a:srgbClr val="000000"/>
              </a:buClr>
              <a:buSzPts val="1100"/>
              <a:buFont typeface="Arial"/>
              <a:buNone/>
            </a:pPr>
            <a:endParaRPr sz="1600" b="1" i="1" dirty="0">
              <a:solidFill>
                <a:schemeClr val="dk1"/>
              </a:solidFill>
            </a:endParaRPr>
          </a:p>
          <a:p>
            <a:pPr marL="0" lvl="0" indent="0" algn="l" rtl="0">
              <a:lnSpc>
                <a:spcPct val="70000"/>
              </a:lnSpc>
              <a:spcBef>
                <a:spcPts val="800"/>
              </a:spcBef>
              <a:spcAft>
                <a:spcPts val="0"/>
              </a:spcAft>
              <a:buClr>
                <a:srgbClr val="000000"/>
              </a:buClr>
              <a:buSzPts val="1100"/>
              <a:buFont typeface="Arial"/>
              <a:buNone/>
            </a:pPr>
            <a:r>
              <a:rPr lang="en" sz="1600" b="1" dirty="0">
                <a:solidFill>
                  <a:schemeClr val="dk1"/>
                </a:solidFill>
              </a:rPr>
              <a:t>Be sure that students pay careful attention to:</a:t>
            </a:r>
            <a:endParaRPr sz="1600" b="1" dirty="0">
              <a:solidFill>
                <a:schemeClr val="dk1"/>
              </a:solidFill>
            </a:endParaRPr>
          </a:p>
          <a:p>
            <a:pPr marL="457200" lvl="0" indent="-330200" algn="l" rtl="0">
              <a:lnSpc>
                <a:spcPct val="90000"/>
              </a:lnSpc>
              <a:spcBef>
                <a:spcPts val="1000"/>
              </a:spcBef>
              <a:spcAft>
                <a:spcPts val="0"/>
              </a:spcAft>
              <a:buClr>
                <a:schemeClr val="dk1"/>
              </a:buClr>
              <a:buSzPts val="1600"/>
              <a:buChar char="•"/>
            </a:pPr>
            <a:r>
              <a:rPr lang="en" sz="1600" dirty="0">
                <a:solidFill>
                  <a:schemeClr val="dk1"/>
                </a:solidFill>
              </a:rPr>
              <a:t>Understanding what happens in the Engagement Text.</a:t>
            </a:r>
            <a:endParaRPr sz="1600" dirty="0">
              <a:solidFill>
                <a:schemeClr val="dk1"/>
              </a:solidFill>
            </a:endParaRPr>
          </a:p>
          <a:p>
            <a:pPr marL="457200" lvl="0" indent="-330200" algn="l" rtl="0">
              <a:lnSpc>
                <a:spcPct val="90000"/>
              </a:lnSpc>
              <a:spcBef>
                <a:spcPts val="0"/>
              </a:spcBef>
              <a:spcAft>
                <a:spcPts val="0"/>
              </a:spcAft>
              <a:buClr>
                <a:schemeClr val="dk1"/>
              </a:buClr>
              <a:buSzPts val="1600"/>
              <a:buChar char="•"/>
            </a:pPr>
            <a:r>
              <a:rPr lang="en" sz="1600" dirty="0">
                <a:solidFill>
                  <a:schemeClr val="dk1"/>
                </a:solidFill>
              </a:rPr>
              <a:t>Decoding words with the patterns worked with in this </a:t>
            </a:r>
            <a:r>
              <a:rPr lang="en-US" sz="1600" dirty="0">
                <a:solidFill>
                  <a:schemeClr val="dk1"/>
                </a:solidFill>
              </a:rPr>
              <a:t>cycle</a:t>
            </a:r>
            <a:r>
              <a:rPr lang="en" sz="1600" dirty="0">
                <a:solidFill>
                  <a:schemeClr val="dk1"/>
                </a:solidFill>
              </a:rPr>
              <a:t> and in prior cycles.</a:t>
            </a:r>
            <a:endParaRPr sz="1600" dirty="0">
              <a:solidFill>
                <a:schemeClr val="dk1"/>
              </a:solidFill>
            </a:endParaRPr>
          </a:p>
          <a:p>
            <a:pPr marL="457200" lvl="0" indent="-330200" algn="l" rtl="0">
              <a:lnSpc>
                <a:spcPct val="90000"/>
              </a:lnSpc>
              <a:spcBef>
                <a:spcPts val="0"/>
              </a:spcBef>
              <a:spcAft>
                <a:spcPts val="0"/>
              </a:spcAft>
              <a:buClr>
                <a:schemeClr val="dk1"/>
              </a:buClr>
              <a:buSzPts val="1600"/>
              <a:buChar char="•"/>
            </a:pPr>
            <a:r>
              <a:rPr lang="en" sz="1600" dirty="0"/>
              <a:t>Irregularly spelled h</a:t>
            </a:r>
            <a:r>
              <a:rPr lang="en" sz="1600" dirty="0">
                <a:solidFill>
                  <a:schemeClr val="dk1"/>
                </a:solidFill>
              </a:rPr>
              <a:t>igh-</a:t>
            </a:r>
            <a:r>
              <a:rPr lang="en" sz="1600" dirty="0"/>
              <a:t>f</a:t>
            </a:r>
            <a:r>
              <a:rPr lang="en" sz="1600" dirty="0">
                <a:solidFill>
                  <a:schemeClr val="dk1"/>
                </a:solidFill>
              </a:rPr>
              <a:t>requency words.</a:t>
            </a:r>
            <a:endParaRPr sz="16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59" name="Google Shape;159;p24"/>
          <p:cNvSpPr txBox="1">
            <a:spLocks noGrp="1"/>
          </p:cNvSpPr>
          <p:nvPr>
            <p:ph type="body" idx="1"/>
          </p:nvPr>
        </p:nvSpPr>
        <p:spPr>
          <a:xfrm>
            <a:off x="311700" y="1010961"/>
            <a:ext cx="8520600"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None/>
            </a:pPr>
            <a:r>
              <a:rPr lang="en" sz="2400" dirty="0">
                <a:solidFill>
                  <a:srgbClr val="FF0000"/>
                </a:solidFill>
              </a:rPr>
              <a:t>“It’s time to grapple baby, grapple baby, grapple baby. Grapple baby, grapple baby, grapple. </a:t>
            </a:r>
            <a:endParaRPr sz="2400" dirty="0">
              <a:solidFill>
                <a:srgbClr val="FF0000"/>
              </a:solidFill>
            </a:endParaRPr>
          </a:p>
          <a:p>
            <a:pPr marL="0" lvl="0" indent="0" algn="ctr" rtl="0">
              <a:lnSpc>
                <a:spcPct val="180000"/>
              </a:lnSpc>
              <a:spcBef>
                <a:spcPts val="800"/>
              </a:spcBef>
              <a:spcAft>
                <a:spcPts val="0"/>
              </a:spcAft>
              <a:buNone/>
            </a:pPr>
            <a:r>
              <a:rPr lang="en" sz="2400" dirty="0">
                <a:solidFill>
                  <a:srgbClr val="FF0000"/>
                </a:solidFill>
              </a:rPr>
              <a:t>Is it a snap or trap word? Think about it and back it up. Think and back it up. Is it a snap or trap word? </a:t>
            </a:r>
            <a:endParaRPr sz="2400" dirty="0">
              <a:solidFill>
                <a:srgbClr val="FF0000"/>
              </a:solidFill>
            </a:endParaRPr>
          </a:p>
          <a:p>
            <a:pPr marL="0" lvl="0" indent="0" algn="ctr" rtl="0">
              <a:lnSpc>
                <a:spcPct val="180000"/>
              </a:lnSpc>
              <a:spcBef>
                <a:spcPts val="800"/>
              </a:spcBef>
              <a:spcAft>
                <a:spcPts val="0"/>
              </a:spcAft>
              <a:buNone/>
            </a:pPr>
            <a:r>
              <a:rPr lang="en" sz="2400" dirty="0">
                <a:solidFill>
                  <a:srgbClr val="FF0000"/>
                </a:solidFill>
              </a:rPr>
              <a:t>It’s going to hard, but think about it and make a start.”</a:t>
            </a:r>
            <a:endParaRPr sz="2400" dirty="0">
              <a:solidFill>
                <a:srgbClr val="FF0000"/>
              </a:solidFill>
            </a:endParaRPr>
          </a:p>
          <a:p>
            <a:pPr marL="0" lvl="0" indent="0" algn="l" rtl="0">
              <a:lnSpc>
                <a:spcPct val="115000"/>
              </a:lnSpc>
              <a:spcBef>
                <a:spcPts val="800"/>
              </a:spcBef>
              <a:spcAft>
                <a:spcPts val="0"/>
              </a:spcAft>
              <a:buNone/>
            </a:pPr>
            <a:endParaRPr sz="3000"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165" name="Google Shape;165;p25"/>
          <p:cNvSpPr txBox="1">
            <a:spLocks noGrp="1"/>
          </p:cNvSpPr>
          <p:nvPr>
            <p:ph type="body" idx="1"/>
          </p:nvPr>
        </p:nvSpPr>
        <p:spPr>
          <a:xfrm>
            <a:off x="311700" y="11767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Font typeface="Century Gothic"/>
              <a:buChar char="•"/>
            </a:pPr>
            <a:r>
              <a:rPr lang="en" sz="2400" dirty="0">
                <a:solidFill>
                  <a:schemeClr val="dk1"/>
                </a:solidFill>
              </a:rPr>
              <a:t>I can read irregularly spelled high-frequency words that “don’t play fair.”</a:t>
            </a:r>
            <a:endParaRPr sz="2400" dirty="0"/>
          </a:p>
          <a:p>
            <a:pPr marL="0" lvl="0" indent="0" algn="l" rtl="0">
              <a:lnSpc>
                <a:spcPct val="115000"/>
              </a:lnSpc>
              <a:spcBef>
                <a:spcPts val="800"/>
              </a:spcBef>
              <a:spcAft>
                <a:spcPts val="0"/>
              </a:spcAft>
              <a:buNone/>
            </a:pPr>
            <a:endParaRPr sz="2400" dirty="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pic>
        <p:nvPicPr>
          <p:cNvPr id="166" name="Google Shape;166;p25"/>
          <p:cNvPicPr preferRelativeResize="0"/>
          <p:nvPr/>
        </p:nvPicPr>
        <p:blipFill>
          <a:blip r:embed="rId3">
            <a:alphaModFix/>
          </a:blip>
          <a:stretch>
            <a:fillRect/>
          </a:stretch>
        </p:blipFill>
        <p:spPr>
          <a:xfrm>
            <a:off x="8297570" y="4272100"/>
            <a:ext cx="792000" cy="64215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2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Snap or Trap Instructional Practice</a:t>
            </a:r>
            <a:endParaRPr/>
          </a:p>
        </p:txBody>
      </p:sp>
      <p:sp>
        <p:nvSpPr>
          <p:cNvPr id="172" name="Google Shape;172;p26"/>
          <p:cNvSpPr txBox="1"/>
          <p:nvPr/>
        </p:nvSpPr>
        <p:spPr>
          <a:xfrm>
            <a:off x="444400" y="906875"/>
            <a:ext cx="2376000" cy="3819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a:latin typeface="Century Gothic"/>
                <a:ea typeface="Century Gothic"/>
                <a:cs typeface="Century Gothic"/>
                <a:sym typeface="Century Gothic"/>
              </a:rPr>
              <a:t>place</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let’s </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large</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which orange</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who</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what </a:t>
            </a:r>
            <a:endParaRPr sz="3000">
              <a:latin typeface="Century Gothic"/>
              <a:ea typeface="Century Gothic"/>
              <a:cs typeface="Century Gothic"/>
              <a:sym typeface="Century Gothic"/>
            </a:endParaRPr>
          </a:p>
          <a:p>
            <a:pPr marL="0" lvl="0" indent="0" algn="l" rtl="0">
              <a:spcBef>
                <a:spcPts val="0"/>
              </a:spcBef>
              <a:spcAft>
                <a:spcPts val="0"/>
              </a:spcAft>
              <a:buNone/>
            </a:pPr>
            <a:r>
              <a:rPr lang="en" sz="3000">
                <a:latin typeface="Century Gothic"/>
                <a:ea typeface="Century Gothic"/>
                <a:cs typeface="Century Gothic"/>
                <a:sym typeface="Century Gothic"/>
              </a:rPr>
              <a:t>they </a:t>
            </a:r>
            <a:endParaRPr sz="3000">
              <a:latin typeface="Century Gothic"/>
              <a:ea typeface="Century Gothic"/>
              <a:cs typeface="Century Gothic"/>
              <a:sym typeface="Century Gothic"/>
            </a:endParaRPr>
          </a:p>
        </p:txBody>
      </p:sp>
      <p:graphicFrame>
        <p:nvGraphicFramePr>
          <p:cNvPr id="173" name="Google Shape;173;p26"/>
          <p:cNvGraphicFramePr/>
          <p:nvPr/>
        </p:nvGraphicFramePr>
        <p:xfrm>
          <a:off x="3381050" y="1220925"/>
          <a:ext cx="4806000" cy="3657360"/>
        </p:xfrm>
        <a:graphic>
          <a:graphicData uri="http://schemas.openxmlformats.org/drawingml/2006/table">
            <a:tbl>
              <a:tblPr>
                <a:noFill/>
                <a:tableStyleId>{EFFF17C4-5E08-472B-AEEE-F215076464DB}</a:tableStyleId>
              </a:tblPr>
              <a:tblGrid>
                <a:gridCol w="2403000">
                  <a:extLst>
                    <a:ext uri="{9D8B030D-6E8A-4147-A177-3AD203B41FA5}">
                      <a16:colId xmlns:a16="http://schemas.microsoft.com/office/drawing/2014/main" xmlns="" val="20000"/>
                    </a:ext>
                  </a:extLst>
                </a:gridCol>
                <a:gridCol w="2403000">
                  <a:extLst>
                    <a:ext uri="{9D8B030D-6E8A-4147-A177-3AD203B41FA5}">
                      <a16:colId xmlns:a16="http://schemas.microsoft.com/office/drawing/2014/main" xmlns="" val="20001"/>
                    </a:ext>
                  </a:extLst>
                </a:gridCol>
              </a:tblGrid>
              <a:tr h="381000">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Snap</a:t>
                      </a:r>
                      <a:endParaRPr sz="1800" b="1">
                        <a:latin typeface="Century Gothic"/>
                        <a:ea typeface="Century Gothic"/>
                        <a:cs typeface="Century Gothic"/>
                        <a:sym typeface="Century Gothic"/>
                      </a:endParaRPr>
                    </a:p>
                  </a:txBody>
                  <a:tcPr marL="91425" marR="91425" marT="91425" marB="91425">
                    <a:solidFill>
                      <a:srgbClr val="C9DAF8"/>
                    </a:solidFill>
                  </a:tcPr>
                </a:tc>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Trap</a:t>
                      </a:r>
                      <a:endParaRPr sz="1800" b="1">
                        <a:latin typeface="Century Gothic"/>
                        <a:ea typeface="Century Gothic"/>
                        <a:cs typeface="Century Gothic"/>
                        <a:sym typeface="Century Gothic"/>
                      </a:endParaRPr>
                    </a:p>
                  </a:txBody>
                  <a:tcPr marL="91425" marR="91425" marT="91425" marB="91425">
                    <a:solidFill>
                      <a:srgbClr val="C9DAF8"/>
                    </a:solidFill>
                  </a:tcPr>
                </a:tc>
                <a:extLst>
                  <a:ext uri="{0D108BD9-81ED-4DB2-BD59-A6C34878D82A}">
                    <a16:rowId xmlns:a16="http://schemas.microsoft.com/office/drawing/2014/main" xmlns="" val="10000"/>
                  </a:ext>
                </a:extLst>
              </a:tr>
              <a:tr h="381000">
                <a:tc>
                  <a:txBody>
                    <a:bodyPr/>
                    <a:lstStyle/>
                    <a:p>
                      <a:pPr marL="0" lvl="0" indent="0" algn="ctr"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let’s</a:t>
                      </a:r>
                      <a:endParaRPr sz="18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xmlns="" val="10001"/>
                  </a:ext>
                </a:extLst>
              </a:tr>
              <a:tr h="381000">
                <a:tc>
                  <a:txBody>
                    <a:bodyPr/>
                    <a:lstStyle/>
                    <a:p>
                      <a:pPr marL="0" lvl="0" indent="0" algn="ctr"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xmlns="" val="10002"/>
                  </a:ext>
                </a:extLst>
              </a:tr>
              <a:tr h="381000">
                <a:tc>
                  <a:txBody>
                    <a:bodyPr/>
                    <a:lstStyle/>
                    <a:p>
                      <a:pPr marL="0" lvl="0" indent="0" algn="ctr"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xmlns="" val="10003"/>
                  </a:ext>
                </a:extLst>
              </a:tr>
              <a:tr h="381000">
                <a:tc>
                  <a:txBody>
                    <a:bodyPr/>
                    <a:lstStyle/>
                    <a:p>
                      <a:pPr marL="0" lvl="0" indent="0" algn="ctr"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xmlns="" val="10004"/>
                  </a:ext>
                </a:extLst>
              </a:tr>
              <a:tr h="381000">
                <a:tc>
                  <a:txBody>
                    <a:bodyPr/>
                    <a:lstStyle/>
                    <a:p>
                      <a:pPr marL="0" lvl="0" indent="0" algn="ctr"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xmlns="" val="10005"/>
                  </a:ext>
                </a:extLst>
              </a:tr>
              <a:tr h="381000">
                <a:tc>
                  <a:txBody>
                    <a:bodyPr/>
                    <a:lstStyle/>
                    <a:p>
                      <a:pPr marL="0" lvl="0" indent="0" algn="ctr"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xmlns="" val="10006"/>
                  </a:ext>
                </a:extLst>
              </a:tr>
              <a:tr h="381000">
                <a:tc>
                  <a:txBody>
                    <a:bodyPr/>
                    <a:lstStyle/>
                    <a:p>
                      <a:pPr marL="0" lvl="0" indent="0" algn="ctr" rtl="0">
                        <a:spcBef>
                          <a:spcPts val="0"/>
                        </a:spcBef>
                        <a:spcAft>
                          <a:spcPts val="0"/>
                        </a:spcAft>
                        <a:buNone/>
                      </a:pPr>
                      <a:endParaRPr sz="18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xmlns="" val="10007"/>
                  </a:ext>
                </a:extLst>
              </a:tr>
            </a:tbl>
          </a:graphicData>
        </a:graphic>
      </p:graphicFrame>
      <p:sp>
        <p:nvSpPr>
          <p:cNvPr id="174" name="Google Shape;174;p26"/>
          <p:cNvSpPr txBox="1"/>
          <p:nvPr/>
        </p:nvSpPr>
        <p:spPr>
          <a:xfrm>
            <a:off x="4210400" y="845025"/>
            <a:ext cx="3147300" cy="375900"/>
          </a:xfrm>
          <a:prstGeom prst="rect">
            <a:avLst/>
          </a:prstGeom>
          <a:noFill/>
          <a:ln>
            <a:noFill/>
          </a:ln>
        </p:spPr>
        <p:txBody>
          <a:bodyPr spcFirstLastPara="1" wrap="square" lIns="91425" tIns="91425" rIns="91425" bIns="91425" anchor="t" anchorCtr="0">
            <a:noAutofit/>
          </a:bodyPr>
          <a:lstStyle/>
          <a:p>
            <a:pPr marL="0" lvl="0" indent="0" algn="l" rtl="0">
              <a:lnSpc>
                <a:spcPct val="120000"/>
              </a:lnSpc>
              <a:spcBef>
                <a:spcPts val="0"/>
              </a:spcBef>
              <a:spcAft>
                <a:spcPts val="0"/>
              </a:spcAft>
              <a:buNone/>
            </a:pPr>
            <a:r>
              <a:rPr lang="en" sz="1800">
                <a:solidFill>
                  <a:schemeClr val="dk1"/>
                </a:solidFill>
                <a:latin typeface="Century Gothic"/>
                <a:ea typeface="Century Gothic"/>
                <a:cs typeface="Century Gothic"/>
                <a:sym typeface="Century Gothic"/>
              </a:rPr>
              <a:t>Let’s go to the store.</a:t>
            </a:r>
            <a:endParaRPr sz="1800">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2"/>
                                        </p:tgtEl>
                                        <p:attrNameLst>
                                          <p:attrName>style.visibility</p:attrName>
                                        </p:attrNameLst>
                                      </p:cBhvr>
                                      <p:to>
                                        <p:strVal val="visible"/>
                                      </p:to>
                                    </p:set>
                                    <p:animEffect transition="in" filter="fade">
                                      <p:cBhvr>
                                        <p:cTn id="7" dur="1000"/>
                                        <p:tgtEl>
                                          <p:spTgt spid="17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4"/>
                                        </p:tgtEl>
                                        <p:attrNameLst>
                                          <p:attrName>style.visibility</p:attrName>
                                        </p:attrNameLst>
                                      </p:cBhvr>
                                      <p:to>
                                        <p:strVal val="visible"/>
                                      </p:to>
                                    </p:set>
                                    <p:animEffect transition="in" filter="fade">
                                      <p:cBhvr>
                                        <p:cTn id="12" dur="1000"/>
                                        <p:tgtEl>
                                          <p:spTgt spid="174"/>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3"/>
                                        </p:tgtEl>
                                        <p:attrNameLst>
                                          <p:attrName>style.visibility</p:attrName>
                                        </p:attrNameLst>
                                      </p:cBhvr>
                                      <p:to>
                                        <p:strVal val="visible"/>
                                      </p:to>
                                    </p:set>
                                    <p:animEffect transition="in" filter="fade">
                                      <p:cBhvr>
                                        <p:cTn id="17" dur="1000"/>
                                        <p:tgtEl>
                                          <p:spTgt spid="1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Check Your Work</a:t>
            </a:r>
            <a:endParaRPr/>
          </a:p>
        </p:txBody>
      </p:sp>
      <p:sp>
        <p:nvSpPr>
          <p:cNvPr id="180" name="Google Shape;180;p27"/>
          <p:cNvSpPr txBox="1"/>
          <p:nvPr/>
        </p:nvSpPr>
        <p:spPr>
          <a:xfrm>
            <a:off x="444400" y="906875"/>
            <a:ext cx="2376000" cy="3819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000">
                <a:solidFill>
                  <a:schemeClr val="dk1"/>
                </a:solidFill>
                <a:latin typeface="Century Gothic"/>
                <a:ea typeface="Century Gothic"/>
                <a:cs typeface="Century Gothic"/>
                <a:sym typeface="Century Gothic"/>
              </a:rPr>
              <a:t>place</a:t>
            </a:r>
            <a:endParaRPr sz="30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000">
                <a:solidFill>
                  <a:schemeClr val="dk1"/>
                </a:solidFill>
                <a:latin typeface="Century Gothic"/>
                <a:ea typeface="Century Gothic"/>
                <a:cs typeface="Century Gothic"/>
                <a:sym typeface="Century Gothic"/>
              </a:rPr>
              <a:t>let’s </a:t>
            </a:r>
            <a:endParaRPr sz="30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000">
                <a:solidFill>
                  <a:schemeClr val="dk1"/>
                </a:solidFill>
                <a:latin typeface="Century Gothic"/>
                <a:ea typeface="Century Gothic"/>
                <a:cs typeface="Century Gothic"/>
                <a:sym typeface="Century Gothic"/>
              </a:rPr>
              <a:t>large</a:t>
            </a:r>
            <a:endParaRPr sz="30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000">
                <a:solidFill>
                  <a:schemeClr val="dk1"/>
                </a:solidFill>
                <a:latin typeface="Century Gothic"/>
                <a:ea typeface="Century Gothic"/>
                <a:cs typeface="Century Gothic"/>
                <a:sym typeface="Century Gothic"/>
              </a:rPr>
              <a:t>which orange</a:t>
            </a:r>
            <a:endParaRPr sz="30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000">
                <a:solidFill>
                  <a:schemeClr val="dk1"/>
                </a:solidFill>
                <a:latin typeface="Century Gothic"/>
                <a:ea typeface="Century Gothic"/>
                <a:cs typeface="Century Gothic"/>
                <a:sym typeface="Century Gothic"/>
              </a:rPr>
              <a:t>who</a:t>
            </a:r>
            <a:endParaRPr sz="30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000">
                <a:solidFill>
                  <a:schemeClr val="dk1"/>
                </a:solidFill>
                <a:latin typeface="Century Gothic"/>
                <a:ea typeface="Century Gothic"/>
                <a:cs typeface="Century Gothic"/>
                <a:sym typeface="Century Gothic"/>
              </a:rPr>
              <a:t>what </a:t>
            </a:r>
            <a:endParaRPr sz="30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3000">
                <a:solidFill>
                  <a:schemeClr val="dk1"/>
                </a:solidFill>
                <a:latin typeface="Century Gothic"/>
                <a:ea typeface="Century Gothic"/>
                <a:cs typeface="Century Gothic"/>
                <a:sym typeface="Century Gothic"/>
              </a:rPr>
              <a:t>they </a:t>
            </a:r>
            <a:endParaRPr sz="3000">
              <a:latin typeface="Century Gothic"/>
              <a:ea typeface="Century Gothic"/>
              <a:cs typeface="Century Gothic"/>
              <a:sym typeface="Century Gothic"/>
            </a:endParaRPr>
          </a:p>
          <a:p>
            <a:pPr marL="0" lvl="0" indent="0" algn="l" rtl="0">
              <a:spcBef>
                <a:spcPts val="0"/>
              </a:spcBef>
              <a:spcAft>
                <a:spcPts val="0"/>
              </a:spcAft>
              <a:buNone/>
            </a:pPr>
            <a:endParaRPr sz="3000">
              <a:latin typeface="Century Gothic"/>
              <a:ea typeface="Century Gothic"/>
              <a:cs typeface="Century Gothic"/>
              <a:sym typeface="Century Gothic"/>
            </a:endParaRPr>
          </a:p>
        </p:txBody>
      </p:sp>
      <p:graphicFrame>
        <p:nvGraphicFramePr>
          <p:cNvPr id="181" name="Google Shape;181;p27"/>
          <p:cNvGraphicFramePr/>
          <p:nvPr/>
        </p:nvGraphicFramePr>
        <p:xfrm>
          <a:off x="3381050" y="1220925"/>
          <a:ext cx="4806000" cy="3657360"/>
        </p:xfrm>
        <a:graphic>
          <a:graphicData uri="http://schemas.openxmlformats.org/drawingml/2006/table">
            <a:tbl>
              <a:tblPr>
                <a:noFill/>
                <a:tableStyleId>{EFFF17C4-5E08-472B-AEEE-F215076464DB}</a:tableStyleId>
              </a:tblPr>
              <a:tblGrid>
                <a:gridCol w="2403000">
                  <a:extLst>
                    <a:ext uri="{9D8B030D-6E8A-4147-A177-3AD203B41FA5}">
                      <a16:colId xmlns:a16="http://schemas.microsoft.com/office/drawing/2014/main" xmlns="" val="20000"/>
                    </a:ext>
                  </a:extLst>
                </a:gridCol>
                <a:gridCol w="2403000">
                  <a:extLst>
                    <a:ext uri="{9D8B030D-6E8A-4147-A177-3AD203B41FA5}">
                      <a16:colId xmlns:a16="http://schemas.microsoft.com/office/drawing/2014/main" xmlns="" val="20001"/>
                    </a:ext>
                  </a:extLst>
                </a:gridCol>
              </a:tblGrid>
              <a:tr h="381000">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Snap</a:t>
                      </a:r>
                      <a:endParaRPr sz="1800" b="1">
                        <a:latin typeface="Century Gothic"/>
                        <a:ea typeface="Century Gothic"/>
                        <a:cs typeface="Century Gothic"/>
                        <a:sym typeface="Century Gothic"/>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C9DAF8"/>
                    </a:solidFill>
                  </a:tcPr>
                </a:tc>
                <a:tc>
                  <a:txBody>
                    <a:bodyPr/>
                    <a:lstStyle/>
                    <a:p>
                      <a:pPr marL="0" lvl="0" indent="0" algn="ctr" rtl="0">
                        <a:spcBef>
                          <a:spcPts val="0"/>
                        </a:spcBef>
                        <a:spcAft>
                          <a:spcPts val="0"/>
                        </a:spcAft>
                        <a:buNone/>
                      </a:pPr>
                      <a:r>
                        <a:rPr lang="en" sz="1800" b="1">
                          <a:latin typeface="Century Gothic"/>
                          <a:ea typeface="Century Gothic"/>
                          <a:cs typeface="Century Gothic"/>
                          <a:sym typeface="Century Gothic"/>
                        </a:rPr>
                        <a:t>Trap</a:t>
                      </a:r>
                      <a:endParaRPr sz="1800" b="1">
                        <a:latin typeface="Century Gothic"/>
                        <a:ea typeface="Century Gothic"/>
                        <a:cs typeface="Century Gothic"/>
                        <a:sym typeface="Century Gothic"/>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solidFill>
                      <a:srgbClr val="C9DAF8"/>
                    </a:solidFill>
                  </a:tcPr>
                </a:tc>
                <a:extLst>
                  <a:ext uri="{0D108BD9-81ED-4DB2-BD59-A6C34878D82A}">
                    <a16:rowId xmlns:a16="http://schemas.microsoft.com/office/drawing/2014/main" xmlns="" val="10000"/>
                  </a:ext>
                </a:extLst>
              </a:tr>
              <a:tr h="381000">
                <a:tc>
                  <a:txBody>
                    <a:bodyPr/>
                    <a:lstStyle/>
                    <a:p>
                      <a:pPr marL="0" lvl="0" indent="0" algn="ctr" rtl="0">
                        <a:spcBef>
                          <a:spcPts val="0"/>
                        </a:spcBef>
                        <a:spcAft>
                          <a:spcPts val="0"/>
                        </a:spcAft>
                        <a:buClr>
                          <a:schemeClr val="dk1"/>
                        </a:buClr>
                        <a:buSzPts val="1100"/>
                        <a:buFont typeface="Arial"/>
                        <a:buNone/>
                      </a:pPr>
                      <a:r>
                        <a:rPr lang="en" sz="1800">
                          <a:solidFill>
                            <a:schemeClr val="dk1"/>
                          </a:solidFill>
                          <a:latin typeface="Century Gothic"/>
                          <a:ea typeface="Century Gothic"/>
                          <a:cs typeface="Century Gothic"/>
                          <a:sym typeface="Century Gothic"/>
                        </a:rPr>
                        <a:t>which</a:t>
                      </a:r>
                      <a:endParaRPr sz="1800">
                        <a:latin typeface="Century Gothic"/>
                        <a:ea typeface="Century Gothic"/>
                        <a:cs typeface="Century Gothic"/>
                        <a:sym typeface="Century Gothic"/>
                      </a:endParaRPr>
                    </a:p>
                  </a:txBody>
                  <a:tcPr marL="91425" marR="91425" marT="91425" marB="91425">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tcPr>
                </a:tc>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let’s</a:t>
                      </a:r>
                      <a:endParaRPr sz="1800">
                        <a:latin typeface="Century Gothic"/>
                        <a:ea typeface="Century Gothic"/>
                        <a:cs typeface="Century Gothic"/>
                        <a:sym typeface="Century Gothic"/>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xmlns="" val="10001"/>
                  </a:ext>
                </a:extLst>
              </a:tr>
              <a:tr h="381000">
                <a:tc>
                  <a:txBody>
                    <a:bodyPr/>
                    <a:lstStyle/>
                    <a:p>
                      <a:pPr marL="0" lvl="0" indent="0" algn="l" rtl="0">
                        <a:spcBef>
                          <a:spcPts val="0"/>
                        </a:spcBef>
                        <a:spcAft>
                          <a:spcPts val="0"/>
                        </a:spcAft>
                        <a:buNone/>
                      </a:pPr>
                      <a:endParaRPr sz="1800">
                        <a:latin typeface="Century Gothic"/>
                        <a:ea typeface="Century Gothic"/>
                        <a:cs typeface="Century Gothic"/>
                        <a:sym typeface="Century Gothic"/>
                      </a:endParaRPr>
                    </a:p>
                  </a:txBody>
                  <a:tcPr marL="91425" marR="91425" marT="91425" marB="91425">
                    <a:lnR w="9525" cap="flat" cmpd="sng">
                      <a:solidFill>
                        <a:srgbClr val="9E9E9E"/>
                      </a:solidFill>
                      <a:prstDash val="solid"/>
                      <a:round/>
                      <a:headEnd type="none" w="sm" len="sm"/>
                      <a:tailEnd type="none" w="sm" len="sm"/>
                    </a:lnR>
                  </a:tcPr>
                </a:tc>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place</a:t>
                      </a:r>
                      <a:endParaRPr sz="1800">
                        <a:latin typeface="Century Gothic"/>
                        <a:ea typeface="Century Gothic"/>
                        <a:cs typeface="Century Gothic"/>
                        <a:sym typeface="Century Gothic"/>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xmlns="" val="10002"/>
                  </a:ext>
                </a:extLst>
              </a:tr>
              <a:tr h="381000">
                <a:tc>
                  <a:txBody>
                    <a:bodyPr/>
                    <a:lstStyle/>
                    <a:p>
                      <a:pPr marL="0" lvl="0" indent="0" algn="l" rtl="0">
                        <a:spcBef>
                          <a:spcPts val="0"/>
                        </a:spcBef>
                        <a:spcAft>
                          <a:spcPts val="0"/>
                        </a:spcAft>
                        <a:buNone/>
                      </a:pPr>
                      <a:endParaRPr sz="1800">
                        <a:latin typeface="Century Gothic"/>
                        <a:ea typeface="Century Gothic"/>
                        <a:cs typeface="Century Gothic"/>
                        <a:sym typeface="Century Gothic"/>
                      </a:endParaRPr>
                    </a:p>
                  </a:txBody>
                  <a:tcPr marL="91425" marR="91425" marT="91425" marB="91425">
                    <a:lnR w="9525" cap="flat" cmpd="sng">
                      <a:solidFill>
                        <a:srgbClr val="9E9E9E"/>
                      </a:solidFill>
                      <a:prstDash val="solid"/>
                      <a:round/>
                      <a:headEnd type="none" w="sm" len="sm"/>
                      <a:tailEnd type="none" w="sm" len="sm"/>
                    </a:lnR>
                  </a:tcPr>
                </a:tc>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large</a:t>
                      </a:r>
                      <a:endParaRPr sz="1800">
                        <a:latin typeface="Century Gothic"/>
                        <a:ea typeface="Century Gothic"/>
                        <a:cs typeface="Century Gothic"/>
                        <a:sym typeface="Century Gothic"/>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xmlns="" val="10003"/>
                  </a:ext>
                </a:extLst>
              </a:tr>
              <a:tr h="381000">
                <a:tc>
                  <a:txBody>
                    <a:bodyPr/>
                    <a:lstStyle/>
                    <a:p>
                      <a:pPr marL="0" lvl="0" indent="0" algn="l" rtl="0">
                        <a:spcBef>
                          <a:spcPts val="0"/>
                        </a:spcBef>
                        <a:spcAft>
                          <a:spcPts val="0"/>
                        </a:spcAft>
                        <a:buNone/>
                      </a:pPr>
                      <a:endParaRPr/>
                    </a:p>
                  </a:txBody>
                  <a:tcPr marL="91425" marR="91425" marT="91425" marB="91425">
                    <a:lnR w="9525" cap="flat" cmpd="sng">
                      <a:solidFill>
                        <a:srgbClr val="9E9E9E"/>
                      </a:solidFill>
                      <a:prstDash val="solid"/>
                      <a:round/>
                      <a:headEnd type="none" w="sm" len="sm"/>
                      <a:tailEnd type="none" w="sm" len="sm"/>
                    </a:lnR>
                  </a:tcPr>
                </a:tc>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orange</a:t>
                      </a:r>
                      <a:endParaRPr sz="1800">
                        <a:latin typeface="Century Gothic"/>
                        <a:ea typeface="Century Gothic"/>
                        <a:cs typeface="Century Gothic"/>
                        <a:sym typeface="Century Gothic"/>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xmlns="" val="10004"/>
                  </a:ext>
                </a:extLst>
              </a:tr>
              <a:tr h="381000">
                <a:tc>
                  <a:txBody>
                    <a:bodyPr/>
                    <a:lstStyle/>
                    <a:p>
                      <a:pPr marL="0" lvl="0" indent="0" algn="l" rtl="0">
                        <a:spcBef>
                          <a:spcPts val="0"/>
                        </a:spcBef>
                        <a:spcAft>
                          <a:spcPts val="0"/>
                        </a:spcAft>
                        <a:buNone/>
                      </a:pPr>
                      <a:endParaRPr/>
                    </a:p>
                  </a:txBody>
                  <a:tcPr marL="91425" marR="91425" marT="91425" marB="91425">
                    <a:lnR w="9525" cap="flat" cmpd="sng">
                      <a:solidFill>
                        <a:srgbClr val="9E9E9E"/>
                      </a:solidFill>
                      <a:prstDash val="solid"/>
                      <a:round/>
                      <a:headEnd type="none" w="sm" len="sm"/>
                      <a:tailEnd type="none" w="sm" len="sm"/>
                    </a:lnR>
                  </a:tcPr>
                </a:tc>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who</a:t>
                      </a:r>
                      <a:endParaRPr sz="1800">
                        <a:latin typeface="Century Gothic"/>
                        <a:ea typeface="Century Gothic"/>
                        <a:cs typeface="Century Gothic"/>
                        <a:sym typeface="Century Gothic"/>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xmlns="" val="10005"/>
                  </a:ext>
                </a:extLst>
              </a:tr>
              <a:tr h="381000">
                <a:tc>
                  <a:txBody>
                    <a:bodyPr/>
                    <a:lstStyle/>
                    <a:p>
                      <a:pPr marL="0" lvl="0" indent="0" algn="l" rtl="0">
                        <a:spcBef>
                          <a:spcPts val="0"/>
                        </a:spcBef>
                        <a:spcAft>
                          <a:spcPts val="0"/>
                        </a:spcAft>
                        <a:buNone/>
                      </a:pPr>
                      <a:endParaRPr/>
                    </a:p>
                  </a:txBody>
                  <a:tcPr marL="91425" marR="91425" marT="91425" marB="91425">
                    <a:lnR w="9525" cap="flat" cmpd="sng">
                      <a:solidFill>
                        <a:srgbClr val="9E9E9E"/>
                      </a:solidFill>
                      <a:prstDash val="solid"/>
                      <a:round/>
                      <a:headEnd type="none" w="sm" len="sm"/>
                      <a:tailEnd type="none" w="sm" len="sm"/>
                    </a:lnR>
                  </a:tcPr>
                </a:tc>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what</a:t>
                      </a:r>
                      <a:endParaRPr sz="1800">
                        <a:latin typeface="Century Gothic"/>
                        <a:ea typeface="Century Gothic"/>
                        <a:cs typeface="Century Gothic"/>
                        <a:sym typeface="Century Gothic"/>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xmlns="" val="10006"/>
                  </a:ext>
                </a:extLst>
              </a:tr>
              <a:tr h="381000">
                <a:tc>
                  <a:txBody>
                    <a:bodyPr/>
                    <a:lstStyle/>
                    <a:p>
                      <a:pPr marL="0" lvl="0" indent="0" algn="l" rtl="0">
                        <a:spcBef>
                          <a:spcPts val="0"/>
                        </a:spcBef>
                        <a:spcAft>
                          <a:spcPts val="0"/>
                        </a:spcAft>
                        <a:buNone/>
                      </a:pPr>
                      <a:endParaRPr/>
                    </a:p>
                  </a:txBody>
                  <a:tcPr marL="91425" marR="91425" marT="91425" marB="91425">
                    <a:lnR w="9525" cap="flat" cmpd="sng">
                      <a:solidFill>
                        <a:srgbClr val="9E9E9E"/>
                      </a:solidFill>
                      <a:prstDash val="solid"/>
                      <a:round/>
                      <a:headEnd type="none" w="sm" len="sm"/>
                      <a:tailEnd type="none" w="sm" len="sm"/>
                    </a:lnR>
                  </a:tcPr>
                </a:tc>
                <a:tc>
                  <a:txBody>
                    <a:bodyPr/>
                    <a:lstStyle/>
                    <a:p>
                      <a:pPr marL="0" lvl="0" indent="0" algn="ctr" rtl="0">
                        <a:spcBef>
                          <a:spcPts val="0"/>
                        </a:spcBef>
                        <a:spcAft>
                          <a:spcPts val="0"/>
                        </a:spcAft>
                        <a:buNone/>
                      </a:pPr>
                      <a:r>
                        <a:rPr lang="en" sz="1800">
                          <a:latin typeface="Century Gothic"/>
                          <a:ea typeface="Century Gothic"/>
                          <a:cs typeface="Century Gothic"/>
                          <a:sym typeface="Century Gothic"/>
                        </a:rPr>
                        <a:t>they</a:t>
                      </a:r>
                      <a:endParaRPr sz="1800">
                        <a:latin typeface="Century Gothic"/>
                        <a:ea typeface="Century Gothic"/>
                        <a:cs typeface="Century Gothic"/>
                        <a:sym typeface="Century Gothic"/>
                      </a:endParaRPr>
                    </a:p>
                  </a:txBody>
                  <a:tcPr marL="91425" marR="91425" marT="91425" marB="91425">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xmlns="" val="10007"/>
                  </a:ext>
                </a:extLst>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80"/>
                                        </p:tgtEl>
                                        <p:attrNameLst>
                                          <p:attrName>style.visibility</p:attrName>
                                        </p:attrNameLst>
                                      </p:cBhvr>
                                      <p:to>
                                        <p:strVal val="visible"/>
                                      </p:to>
                                    </p:set>
                                    <p:animEffect transition="in" filter="fade">
                                      <p:cBhvr>
                                        <p:cTn id="7" dur="1000"/>
                                        <p:tgtEl>
                                          <p:spTgt spid="1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87" name="Google Shape;187;p28"/>
          <p:cNvSpPr txBox="1">
            <a:spLocks noGrp="1"/>
          </p:cNvSpPr>
          <p:nvPr>
            <p:ph type="body" idx="1"/>
          </p:nvPr>
        </p:nvSpPr>
        <p:spPr>
          <a:xfrm>
            <a:off x="602673" y="1152475"/>
            <a:ext cx="7938654"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None/>
            </a:pPr>
            <a:r>
              <a:rPr lang="en" sz="3000" dirty="0">
                <a:solidFill>
                  <a:srgbClr val="FF0000"/>
                </a:solidFill>
                <a:latin typeface="Times New Roman"/>
                <a:ea typeface="Times New Roman"/>
                <a:cs typeface="Times New Roman"/>
                <a:sym typeface="Times New Roman"/>
              </a:rPr>
              <a:t>“</a:t>
            </a:r>
            <a:r>
              <a:rPr lang="en" sz="3000" dirty="0">
                <a:solidFill>
                  <a:srgbClr val="FF0000"/>
                </a:solidFill>
              </a:rPr>
              <a:t>Now you will read a story, a story, a story. </a:t>
            </a:r>
            <a:endParaRPr sz="3000" dirty="0">
              <a:solidFill>
                <a:srgbClr val="FF0000"/>
              </a:solidFill>
            </a:endParaRPr>
          </a:p>
          <a:p>
            <a:pPr marL="0" lvl="0" indent="0" algn="ctr" rtl="0">
              <a:lnSpc>
                <a:spcPct val="180000"/>
              </a:lnSpc>
              <a:spcBef>
                <a:spcPts val="800"/>
              </a:spcBef>
              <a:spcAft>
                <a:spcPts val="0"/>
              </a:spcAft>
              <a:buNone/>
            </a:pPr>
            <a:r>
              <a:rPr lang="en" sz="3000" dirty="0">
                <a:solidFill>
                  <a:srgbClr val="FF0000"/>
                </a:solidFill>
              </a:rPr>
              <a:t>Now you will read a story with words that you know.</a:t>
            </a:r>
            <a:r>
              <a:rPr lang="en" sz="3000" dirty="0">
                <a:solidFill>
                  <a:srgbClr val="FF0000"/>
                </a:solidFill>
                <a:latin typeface="Times New Roman"/>
                <a:ea typeface="Times New Roman"/>
                <a:cs typeface="Times New Roman"/>
                <a:sym typeface="Times New Roman"/>
              </a:rPr>
              <a:t>”</a:t>
            </a:r>
            <a:endParaRPr sz="3000" dirty="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dirty="0"/>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1"/>
        <p:cNvGrpSpPr/>
        <p:nvPr/>
      </p:nvGrpSpPr>
      <p:grpSpPr>
        <a:xfrm>
          <a:off x="0" y="0"/>
          <a:ext cx="0" cy="0"/>
          <a:chOff x="0" y="0"/>
          <a:chExt cx="0" cy="0"/>
        </a:xfrm>
      </p:grpSpPr>
      <p:sp>
        <p:nvSpPr>
          <p:cNvPr id="192" name="Google Shape;192;p2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193" name="Google Shape;193;p2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Char char="•"/>
            </a:pPr>
            <a:r>
              <a:rPr lang="en" sz="2400">
                <a:solidFill>
                  <a:schemeClr val="dk1"/>
                </a:solidFill>
              </a:rPr>
              <a:t>I can read and understand the decodable text</a:t>
            </a:r>
            <a:r>
              <a:rPr lang="en" sz="2400"/>
              <a:t>: “Too Many Choices</a:t>
            </a:r>
            <a:r>
              <a:rPr lang="en" sz="2400">
                <a:solidFill>
                  <a:schemeClr val="dk1"/>
                </a:solidFill>
              </a:rPr>
              <a:t>.”</a:t>
            </a:r>
            <a:endParaRPr sz="2400">
              <a:solidFill>
                <a:schemeClr val="dk1"/>
              </a:solidFill>
            </a:endParaRPr>
          </a:p>
          <a:p>
            <a:pPr marL="0" lvl="0" indent="0" algn="l" rtl="0">
              <a:lnSpc>
                <a:spcPct val="115000"/>
              </a:lnSpc>
              <a:spcBef>
                <a:spcPts val="800"/>
              </a:spcBef>
              <a:spcAft>
                <a:spcPts val="0"/>
              </a:spcAft>
              <a:buNone/>
            </a:pPr>
            <a:endParaRPr sz="240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pic>
        <p:nvPicPr>
          <p:cNvPr id="194" name="Google Shape;194;p29"/>
          <p:cNvPicPr preferRelativeResize="0"/>
          <p:nvPr/>
        </p:nvPicPr>
        <p:blipFill>
          <a:blip r:embed="rId3">
            <a:alphaModFix/>
          </a:blip>
          <a:stretch>
            <a:fillRect/>
          </a:stretch>
        </p:blipFill>
        <p:spPr>
          <a:xfrm>
            <a:off x="8330228" y="4280458"/>
            <a:ext cx="792000" cy="6421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pic>
        <p:nvPicPr>
          <p:cNvPr id="200" name="Google Shape;200;p30"/>
          <p:cNvPicPr preferRelativeResize="0"/>
          <p:nvPr/>
        </p:nvPicPr>
        <p:blipFill>
          <a:blip r:embed="rId3">
            <a:alphaModFix/>
          </a:blip>
          <a:stretch>
            <a:fillRect/>
          </a:stretch>
        </p:blipFill>
        <p:spPr>
          <a:xfrm>
            <a:off x="152400" y="1059275"/>
            <a:ext cx="3971925" cy="2371725"/>
          </a:xfrm>
          <a:prstGeom prst="rect">
            <a:avLst/>
          </a:prstGeom>
          <a:noFill/>
          <a:ln>
            <a:noFill/>
          </a:ln>
        </p:spPr>
      </p:pic>
      <p:pic>
        <p:nvPicPr>
          <p:cNvPr id="201" name="Google Shape;201;p30"/>
          <p:cNvPicPr preferRelativeResize="0"/>
          <p:nvPr/>
        </p:nvPicPr>
        <p:blipFill>
          <a:blip r:embed="rId4">
            <a:alphaModFix/>
          </a:blip>
          <a:stretch>
            <a:fillRect/>
          </a:stretch>
        </p:blipFill>
        <p:spPr>
          <a:xfrm>
            <a:off x="4124325" y="1059275"/>
            <a:ext cx="4714874" cy="3793673"/>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3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pic>
        <p:nvPicPr>
          <p:cNvPr id="207" name="Google Shape;207;p31"/>
          <p:cNvPicPr preferRelativeResize="0"/>
          <p:nvPr/>
        </p:nvPicPr>
        <p:blipFill>
          <a:blip r:embed="rId3">
            <a:alphaModFix/>
          </a:blip>
          <a:stretch>
            <a:fillRect/>
          </a:stretch>
        </p:blipFill>
        <p:spPr>
          <a:xfrm>
            <a:off x="918825" y="1244250"/>
            <a:ext cx="5362575" cy="2400300"/>
          </a:xfrm>
          <a:prstGeom prst="rect">
            <a:avLst/>
          </a:prstGeom>
          <a:noFill/>
          <a:ln>
            <a:noFill/>
          </a:ln>
        </p:spPr>
      </p:pic>
      <p:pic>
        <p:nvPicPr>
          <p:cNvPr id="208" name="Google Shape;208;p31"/>
          <p:cNvPicPr preferRelativeResize="0"/>
          <p:nvPr/>
        </p:nvPicPr>
        <p:blipFill>
          <a:blip r:embed="rId4">
            <a:alphaModFix/>
          </a:blip>
          <a:stretch>
            <a:fillRect/>
          </a:stretch>
        </p:blipFill>
        <p:spPr>
          <a:xfrm>
            <a:off x="6433800" y="1059275"/>
            <a:ext cx="2557800" cy="3352148"/>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3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pic>
        <p:nvPicPr>
          <p:cNvPr id="214" name="Google Shape;214;p32"/>
          <p:cNvPicPr preferRelativeResize="0"/>
          <p:nvPr/>
        </p:nvPicPr>
        <p:blipFill>
          <a:blip r:embed="rId3">
            <a:alphaModFix/>
          </a:blip>
          <a:stretch>
            <a:fillRect/>
          </a:stretch>
        </p:blipFill>
        <p:spPr>
          <a:xfrm>
            <a:off x="654525" y="1076325"/>
            <a:ext cx="5305425" cy="2990850"/>
          </a:xfrm>
          <a:prstGeom prst="rect">
            <a:avLst/>
          </a:prstGeom>
          <a:noFill/>
          <a:ln>
            <a:noFill/>
          </a:ln>
        </p:spPr>
      </p:pic>
      <p:pic>
        <p:nvPicPr>
          <p:cNvPr id="215" name="Google Shape;215;p32"/>
          <p:cNvPicPr preferRelativeResize="0"/>
          <p:nvPr/>
        </p:nvPicPr>
        <p:blipFill>
          <a:blip r:embed="rId4">
            <a:alphaModFix/>
          </a:blip>
          <a:stretch>
            <a:fillRect/>
          </a:stretch>
        </p:blipFill>
        <p:spPr>
          <a:xfrm>
            <a:off x="6112350" y="1059275"/>
            <a:ext cx="2705100" cy="2066925"/>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3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pic>
        <p:nvPicPr>
          <p:cNvPr id="221" name="Google Shape;221;p33"/>
          <p:cNvPicPr preferRelativeResize="0"/>
          <p:nvPr/>
        </p:nvPicPr>
        <p:blipFill>
          <a:blip r:embed="rId3">
            <a:alphaModFix/>
          </a:blip>
          <a:stretch>
            <a:fillRect/>
          </a:stretch>
        </p:blipFill>
        <p:spPr>
          <a:xfrm>
            <a:off x="1368075" y="1032850"/>
            <a:ext cx="5467350" cy="33147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4"/>
        <p:cNvGrpSpPr/>
        <p:nvPr/>
      </p:nvGrpSpPr>
      <p:grpSpPr>
        <a:xfrm>
          <a:off x="0" y="0"/>
          <a:ext cx="0" cy="0"/>
          <a:chOff x="0" y="0"/>
          <a:chExt cx="0" cy="0"/>
        </a:xfrm>
      </p:grpSpPr>
      <p:sp>
        <p:nvSpPr>
          <p:cNvPr id="105" name="Google Shape;105;p1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1800" b="1" dirty="0">
                <a:solidFill>
                  <a:schemeClr val="dk1"/>
                </a:solidFill>
              </a:rPr>
              <a:t>New Materials to Prepare in Advance: </a:t>
            </a:r>
            <a:endParaRPr sz="1800" b="1" dirty="0">
              <a:solidFill>
                <a:schemeClr val="dk1"/>
              </a:solidFill>
            </a:endParaRPr>
          </a:p>
          <a:p>
            <a:pPr marL="457200" lvl="0" indent="-323850" algn="l" rtl="0">
              <a:spcBef>
                <a:spcPts val="800"/>
              </a:spcBef>
              <a:spcAft>
                <a:spcPts val="0"/>
              </a:spcAft>
              <a:buClr>
                <a:schemeClr val="dk1"/>
              </a:buClr>
              <a:buSzPts val="1500"/>
              <a:buChar char="•"/>
            </a:pPr>
            <a:r>
              <a:rPr lang="en" sz="1500" dirty="0">
                <a:solidFill>
                  <a:schemeClr val="dk1"/>
                </a:solidFill>
              </a:rPr>
              <a:t>Decodable Reader: </a:t>
            </a:r>
            <a:r>
              <a:rPr lang="en" sz="1500" dirty="0"/>
              <a:t>“Too Many Choices” </a:t>
            </a:r>
            <a:r>
              <a:rPr lang="en" sz="1500" dirty="0">
                <a:solidFill>
                  <a:schemeClr val="dk1"/>
                </a:solidFill>
              </a:rPr>
              <a:t>(Provided; one per student) (Enlarged embedded in slides) </a:t>
            </a:r>
            <a:endParaRPr sz="1500" dirty="0">
              <a:solidFill>
                <a:schemeClr val="dk1"/>
              </a:solidFill>
            </a:endParaRPr>
          </a:p>
          <a:p>
            <a:pPr marL="457200" lvl="0" indent="-323850" algn="l" rtl="0">
              <a:spcBef>
                <a:spcPts val="0"/>
              </a:spcBef>
              <a:spcAft>
                <a:spcPts val="0"/>
              </a:spcAft>
              <a:buClr>
                <a:schemeClr val="dk1"/>
              </a:buClr>
              <a:buSzPts val="1500"/>
              <a:buChar char="•"/>
            </a:pPr>
            <a:r>
              <a:rPr lang="en" sz="1500" dirty="0">
                <a:solidFill>
                  <a:schemeClr val="dk1"/>
                </a:solidFill>
              </a:rPr>
              <a:t>Engagement Text: “</a:t>
            </a:r>
            <a:r>
              <a:rPr lang="en" sz="1500" dirty="0"/>
              <a:t>Sunnyside Gazette: New Restaurant Opens in Sunnyside</a:t>
            </a:r>
            <a:r>
              <a:rPr lang="en" sz="1500" dirty="0">
                <a:solidFill>
                  <a:schemeClr val="dk1"/>
                </a:solidFill>
              </a:rPr>
              <a:t>” (Embedded in slides for teacher read-aloud) </a:t>
            </a:r>
            <a:endParaRPr sz="1500" dirty="0">
              <a:solidFill>
                <a:schemeClr val="dk1"/>
              </a:solidFill>
            </a:endParaRPr>
          </a:p>
          <a:p>
            <a:pPr marL="457200" lvl="0" indent="-323850" algn="l" rtl="0">
              <a:spcBef>
                <a:spcPts val="0"/>
              </a:spcBef>
              <a:spcAft>
                <a:spcPts val="0"/>
              </a:spcAft>
              <a:buClr>
                <a:schemeClr val="dk1"/>
              </a:buClr>
              <a:buSzPts val="1500"/>
              <a:buChar char="•"/>
            </a:pPr>
            <a:r>
              <a:rPr lang="en" sz="1500" dirty="0"/>
              <a:t>Snap or Trap</a:t>
            </a:r>
            <a:r>
              <a:rPr lang="en" sz="1500" dirty="0">
                <a:solidFill>
                  <a:schemeClr val="dk1"/>
                </a:solidFill>
              </a:rPr>
              <a:t> Word Cards (Supporting Materials: Teacher Guide, or write on index cards) and Snap or Tr</a:t>
            </a:r>
            <a:r>
              <a:rPr lang="en" sz="1500" dirty="0"/>
              <a:t>ap T-Chart</a:t>
            </a:r>
            <a:endParaRPr sz="1500" dirty="0">
              <a:solidFill>
                <a:schemeClr val="dk1"/>
              </a:solidFill>
            </a:endParaRPr>
          </a:p>
          <a:p>
            <a:pPr marL="457200" lvl="0" indent="-323850" algn="l" rtl="0">
              <a:spcBef>
                <a:spcPts val="0"/>
              </a:spcBef>
              <a:spcAft>
                <a:spcPts val="0"/>
              </a:spcAft>
              <a:buClr>
                <a:schemeClr val="dk1"/>
              </a:buClr>
              <a:buSzPts val="1500"/>
              <a:buChar char="•"/>
            </a:pPr>
            <a:r>
              <a:rPr lang="en" sz="1500" dirty="0">
                <a:solidFill>
                  <a:schemeClr val="dk1"/>
                </a:solidFill>
              </a:rPr>
              <a:t>Pre-determine partnerships for retelling and reading Decodable Reader</a:t>
            </a:r>
            <a:endParaRPr sz="1500" dirty="0">
              <a:solidFill>
                <a:schemeClr val="dk1"/>
              </a:solidFill>
            </a:endParaRPr>
          </a:p>
          <a:p>
            <a:pPr marL="457200" lvl="0" indent="-323850" algn="l" rtl="0">
              <a:spcBef>
                <a:spcPts val="0"/>
              </a:spcBef>
              <a:spcAft>
                <a:spcPts val="0"/>
              </a:spcAft>
              <a:buSzPts val="1500"/>
              <a:buChar char="•"/>
            </a:pPr>
            <a:r>
              <a:rPr lang="en" sz="1500" dirty="0"/>
              <a:t>Materials for Independent Work</a:t>
            </a:r>
            <a:endParaRPr sz="1500" dirty="0"/>
          </a:p>
          <a:p>
            <a:pPr marL="0" lvl="0" indent="0" algn="l" rtl="0">
              <a:spcBef>
                <a:spcPts val="1000"/>
              </a:spcBef>
              <a:spcAft>
                <a:spcPts val="0"/>
              </a:spcAft>
              <a:buClr>
                <a:schemeClr val="dk1"/>
              </a:buClr>
              <a:buSzPts val="1100"/>
              <a:buFont typeface="Arial"/>
              <a:buNone/>
            </a:pPr>
            <a:r>
              <a:rPr lang="en" sz="1800" b="1" dirty="0">
                <a:solidFill>
                  <a:schemeClr val="dk1"/>
                </a:solidFill>
              </a:rPr>
              <a:t>Materials to Gather from Previous Lessons:</a:t>
            </a:r>
            <a:endParaRPr sz="1500" dirty="0">
              <a:solidFill>
                <a:schemeClr val="dk1"/>
              </a:solidFill>
            </a:endParaRPr>
          </a:p>
          <a:p>
            <a:pPr marL="457200" lvl="0" indent="-323850" algn="l" rtl="0">
              <a:spcBef>
                <a:spcPts val="800"/>
              </a:spcBef>
              <a:spcAft>
                <a:spcPts val="0"/>
              </a:spcAft>
              <a:buClr>
                <a:schemeClr val="dk1"/>
              </a:buClr>
              <a:buSzPts val="1500"/>
              <a:buChar char="•"/>
            </a:pPr>
            <a:r>
              <a:rPr lang="en" sz="1500" dirty="0">
                <a:solidFill>
                  <a:schemeClr val="dk1"/>
                </a:solidFill>
              </a:rPr>
              <a:t>Highlighters, highlighter tape</a:t>
            </a:r>
            <a:endParaRPr sz="1500" dirty="0">
              <a:solidFill>
                <a:schemeClr val="dk1"/>
              </a:solidFill>
            </a:endParaRPr>
          </a:p>
        </p:txBody>
      </p:sp>
      <p:sp>
        <p:nvSpPr>
          <p:cNvPr id="106" name="Google Shape;106;p1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2: Part 2: Cycle 12: Lesson 57</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3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pic>
        <p:nvPicPr>
          <p:cNvPr id="227" name="Google Shape;227;p34"/>
          <p:cNvPicPr preferRelativeResize="0"/>
          <p:nvPr/>
        </p:nvPicPr>
        <p:blipFill>
          <a:blip r:embed="rId3">
            <a:alphaModFix/>
          </a:blip>
          <a:stretch>
            <a:fillRect/>
          </a:stretch>
        </p:blipFill>
        <p:spPr>
          <a:xfrm>
            <a:off x="152400" y="1059275"/>
            <a:ext cx="5534025" cy="3114675"/>
          </a:xfrm>
          <a:prstGeom prst="rect">
            <a:avLst/>
          </a:prstGeom>
          <a:noFill/>
          <a:ln>
            <a:noFill/>
          </a:ln>
        </p:spPr>
      </p:pic>
      <p:pic>
        <p:nvPicPr>
          <p:cNvPr id="228" name="Google Shape;228;p34"/>
          <p:cNvPicPr preferRelativeResize="0"/>
          <p:nvPr/>
        </p:nvPicPr>
        <p:blipFill>
          <a:blip r:embed="rId4">
            <a:alphaModFix/>
          </a:blip>
          <a:stretch>
            <a:fillRect/>
          </a:stretch>
        </p:blipFill>
        <p:spPr>
          <a:xfrm>
            <a:off x="5838825" y="1059275"/>
            <a:ext cx="3152775" cy="2317928"/>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3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pic>
        <p:nvPicPr>
          <p:cNvPr id="234" name="Google Shape;234;p35"/>
          <p:cNvPicPr preferRelativeResize="0"/>
          <p:nvPr/>
        </p:nvPicPr>
        <p:blipFill>
          <a:blip r:embed="rId3">
            <a:alphaModFix/>
          </a:blip>
          <a:stretch>
            <a:fillRect/>
          </a:stretch>
        </p:blipFill>
        <p:spPr>
          <a:xfrm>
            <a:off x="1209500" y="1128713"/>
            <a:ext cx="5629275" cy="288607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sp>
        <p:nvSpPr>
          <p:cNvPr id="239" name="Google Shape;239;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pic>
        <p:nvPicPr>
          <p:cNvPr id="240" name="Google Shape;240;p36"/>
          <p:cNvPicPr preferRelativeResize="0"/>
          <p:nvPr/>
        </p:nvPicPr>
        <p:blipFill>
          <a:blip r:embed="rId3">
            <a:alphaModFix/>
          </a:blip>
          <a:stretch>
            <a:fillRect/>
          </a:stretch>
        </p:blipFill>
        <p:spPr>
          <a:xfrm>
            <a:off x="813075" y="1323550"/>
            <a:ext cx="5819775" cy="1819275"/>
          </a:xfrm>
          <a:prstGeom prst="rect">
            <a:avLst/>
          </a:prstGeom>
          <a:noFill/>
          <a:ln>
            <a:noFill/>
          </a:ln>
        </p:spPr>
      </p:pic>
      <p:sp>
        <p:nvSpPr>
          <p:cNvPr id="2" name="Rectangle 1"/>
          <p:cNvSpPr/>
          <p:nvPr/>
        </p:nvSpPr>
        <p:spPr>
          <a:xfrm>
            <a:off x="5990492" y="2016369"/>
            <a:ext cx="410308" cy="37513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pic>
        <p:nvPicPr>
          <p:cNvPr id="246" name="Google Shape;246;p37"/>
          <p:cNvPicPr preferRelativeResize="0"/>
          <p:nvPr/>
        </p:nvPicPr>
        <p:blipFill>
          <a:blip r:embed="rId3">
            <a:alphaModFix/>
          </a:blip>
          <a:stretch>
            <a:fillRect/>
          </a:stretch>
        </p:blipFill>
        <p:spPr>
          <a:xfrm>
            <a:off x="152400" y="1059275"/>
            <a:ext cx="5438775" cy="1657350"/>
          </a:xfrm>
          <a:prstGeom prst="rect">
            <a:avLst/>
          </a:prstGeom>
          <a:noFill/>
          <a:ln>
            <a:noFill/>
          </a:ln>
        </p:spPr>
      </p:pic>
      <p:pic>
        <p:nvPicPr>
          <p:cNvPr id="247" name="Google Shape;247;p37"/>
          <p:cNvPicPr preferRelativeResize="0"/>
          <p:nvPr/>
        </p:nvPicPr>
        <p:blipFill>
          <a:blip r:embed="rId4">
            <a:alphaModFix/>
          </a:blip>
          <a:stretch>
            <a:fillRect/>
          </a:stretch>
        </p:blipFill>
        <p:spPr>
          <a:xfrm>
            <a:off x="5743575" y="1059275"/>
            <a:ext cx="3248024" cy="3285235"/>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Partner Search and Read</a:t>
            </a:r>
            <a:endParaRPr/>
          </a:p>
        </p:txBody>
      </p:sp>
      <p:pic>
        <p:nvPicPr>
          <p:cNvPr id="253" name="Google Shape;253;p38"/>
          <p:cNvPicPr preferRelativeResize="0"/>
          <p:nvPr/>
        </p:nvPicPr>
        <p:blipFill>
          <a:blip r:embed="rId3">
            <a:alphaModFix/>
          </a:blip>
          <a:stretch>
            <a:fillRect/>
          </a:stretch>
        </p:blipFill>
        <p:spPr>
          <a:xfrm>
            <a:off x="707400" y="1085700"/>
            <a:ext cx="4633925" cy="2486025"/>
          </a:xfrm>
          <a:prstGeom prst="rect">
            <a:avLst/>
          </a:prstGeom>
          <a:noFill/>
          <a:ln>
            <a:noFill/>
          </a:ln>
        </p:spPr>
      </p:pic>
      <p:pic>
        <p:nvPicPr>
          <p:cNvPr id="254" name="Google Shape;254;p38"/>
          <p:cNvPicPr preferRelativeResize="0"/>
          <p:nvPr/>
        </p:nvPicPr>
        <p:blipFill>
          <a:blip r:embed="rId4">
            <a:alphaModFix/>
          </a:blip>
          <a:stretch>
            <a:fillRect/>
          </a:stretch>
        </p:blipFill>
        <p:spPr>
          <a:xfrm>
            <a:off x="5743575" y="1059275"/>
            <a:ext cx="3248024" cy="3285235"/>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3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400" b="0" i="0" u="none" strike="noStrike" cap="none">
                <a:solidFill>
                  <a:schemeClr val="dk1"/>
                </a:solidFill>
                <a:latin typeface="Century Gothic"/>
                <a:ea typeface="Century Gothic"/>
                <a:cs typeface="Century Gothic"/>
                <a:sym typeface="Century Gothic"/>
              </a:rPr>
              <a:t>Reflection Time </a:t>
            </a:r>
            <a:endParaRPr/>
          </a:p>
        </p:txBody>
      </p:sp>
      <p:sp>
        <p:nvSpPr>
          <p:cNvPr id="262" name="Google Shape;262;p3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What did you do today that is helping you become a more proficient reader? </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68" name="Google Shape;268;p4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3000">
                <a:solidFill>
                  <a:schemeClr val="dk1"/>
                </a:solidFill>
              </a:rPr>
              <a:t>It’s Time to Go to Work</a:t>
            </a:r>
            <a:endParaRPr sz="3000">
              <a:solidFill>
                <a:schemeClr val="dk1"/>
              </a:solidFill>
            </a:endParaRPr>
          </a:p>
          <a:p>
            <a:pPr marL="0" lvl="0" indent="0" algn="ctr" rtl="0">
              <a:spcBef>
                <a:spcPts val="800"/>
              </a:spcBef>
              <a:spcAft>
                <a:spcPts val="0"/>
              </a:spcAft>
              <a:buClr>
                <a:schemeClr val="dk1"/>
              </a:buClr>
              <a:buSzPts val="1100"/>
              <a:buFont typeface="Arial"/>
              <a:buNone/>
            </a:pPr>
            <a:endParaRPr>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practice what we learned.</a:t>
            </a:r>
            <a:endParaRPr sz="300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a:solidFill>
                  <a:srgbClr val="FF0000"/>
                </a:solidFill>
              </a:rPr>
              <a:t>It’s time to go to work.”</a:t>
            </a:r>
            <a:endParaRPr sz="3000">
              <a:solidFill>
                <a:srgbClr val="FF0000"/>
              </a:solidFill>
            </a:endParaRPr>
          </a:p>
          <a:p>
            <a:pPr marL="0" lvl="0" indent="0" algn="ctr" rtl="0">
              <a:lnSpc>
                <a:spcPct val="180000"/>
              </a:lnSpc>
              <a:spcBef>
                <a:spcPts val="800"/>
              </a:spcBef>
              <a:spcAft>
                <a:spcPts val="0"/>
              </a:spcAft>
              <a:buNone/>
            </a:pPr>
            <a:endParaRPr sz="3000" i="1">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i="1">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Independent Work Time Learning Targets</a:t>
            </a:r>
            <a:endParaRPr sz="3000"/>
          </a:p>
        </p:txBody>
      </p:sp>
      <p:sp>
        <p:nvSpPr>
          <p:cNvPr id="274" name="Google Shape;274;p41"/>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Char char="•"/>
            </a:pPr>
            <a:r>
              <a:rPr lang="en" sz="2400" dirty="0">
                <a:solidFill>
                  <a:schemeClr val="dk1"/>
                </a:solidFill>
              </a:rPr>
              <a:t>I can read and understand the decodable text: </a:t>
            </a:r>
            <a:r>
              <a:rPr lang="en" sz="2400" dirty="0"/>
              <a:t>“Too Many Choices</a:t>
            </a:r>
            <a:r>
              <a:rPr lang="en" sz="2400" dirty="0">
                <a:solidFill>
                  <a:schemeClr val="dk1"/>
                </a:solidFill>
              </a:rPr>
              <a:t>.”</a:t>
            </a:r>
            <a:endParaRPr sz="2400" dirty="0">
              <a:solidFill>
                <a:schemeClr val="dk1"/>
              </a:solidFill>
            </a:endParaRPr>
          </a:p>
          <a:p>
            <a:pPr marL="457200" lvl="0" indent="-381000" algn="l" rtl="0">
              <a:lnSpc>
                <a:spcPct val="120000"/>
              </a:lnSpc>
              <a:spcBef>
                <a:spcPts val="0"/>
              </a:spcBef>
              <a:spcAft>
                <a:spcPts val="0"/>
              </a:spcAft>
              <a:buSzPts val="2400"/>
              <a:buChar char="•"/>
            </a:pPr>
            <a:r>
              <a:rPr lang="en" sz="2400" dirty="0"/>
              <a:t>I can use what I know to read high-frequency words.</a:t>
            </a:r>
            <a:endParaRPr sz="2400" dirty="0"/>
          </a:p>
          <a:p>
            <a:pPr marL="0" lvl="0" indent="0" algn="l" rtl="0">
              <a:lnSpc>
                <a:spcPct val="115000"/>
              </a:lnSpc>
              <a:spcBef>
                <a:spcPts val="800"/>
              </a:spcBef>
              <a:spcAft>
                <a:spcPts val="0"/>
              </a:spcAft>
              <a:buNone/>
            </a:pPr>
            <a:endParaRPr sz="2400" dirty="0"/>
          </a:p>
          <a:p>
            <a:pPr marL="0" lvl="0" indent="0" algn="l" rtl="0">
              <a:spcBef>
                <a:spcPts val="800"/>
              </a:spcBef>
              <a:spcAft>
                <a:spcPts val="0"/>
              </a:spcAft>
              <a:buNone/>
            </a:pPr>
            <a:endParaRPr dirty="0"/>
          </a:p>
        </p:txBody>
      </p:sp>
      <p:pic>
        <p:nvPicPr>
          <p:cNvPr id="275" name="Google Shape;275;p41"/>
          <p:cNvPicPr preferRelativeResize="0"/>
          <p:nvPr/>
        </p:nvPicPr>
        <p:blipFill>
          <a:blip r:embed="rId3">
            <a:alphaModFix/>
          </a:blip>
          <a:stretch>
            <a:fillRect/>
          </a:stretch>
        </p:blipFill>
        <p:spPr>
          <a:xfrm>
            <a:off x="8308456" y="4280458"/>
            <a:ext cx="792000" cy="642150"/>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graphicFrame>
        <p:nvGraphicFramePr>
          <p:cNvPr id="280" name="Google Shape;280;p42"/>
          <p:cNvGraphicFramePr/>
          <p:nvPr>
            <p:extLst>
              <p:ext uri="{D42A27DB-BD31-4B8C-83A1-F6EECF244321}">
                <p14:modId xmlns:p14="http://schemas.microsoft.com/office/powerpoint/2010/main" val="2281316152"/>
              </p:ext>
            </p:extLst>
          </p:nvPr>
        </p:nvGraphicFramePr>
        <p:xfrm>
          <a:off x="143675" y="-125425"/>
          <a:ext cx="9125775" cy="5439665"/>
        </p:xfrm>
        <a:graphic>
          <a:graphicData uri="http://schemas.openxmlformats.org/drawingml/2006/table">
            <a:tbl>
              <a:tblPr>
                <a:noFill/>
                <a:tableStyleId>{4C529244-4A2E-4838-81E6-F0A9FECD2D98}</a:tableStyleId>
              </a:tblPr>
              <a:tblGrid>
                <a:gridCol w="3288750">
                  <a:extLst>
                    <a:ext uri="{9D8B030D-6E8A-4147-A177-3AD203B41FA5}">
                      <a16:colId xmlns:a16="http://schemas.microsoft.com/office/drawing/2014/main" xmlns="" val="20000"/>
                    </a:ext>
                  </a:extLst>
                </a:gridCol>
                <a:gridCol w="3060625">
                  <a:extLst>
                    <a:ext uri="{9D8B030D-6E8A-4147-A177-3AD203B41FA5}">
                      <a16:colId xmlns:a16="http://schemas.microsoft.com/office/drawing/2014/main" xmlns="" val="20001"/>
                    </a:ext>
                  </a:extLst>
                </a:gridCol>
                <a:gridCol w="2776400">
                  <a:extLst>
                    <a:ext uri="{9D8B030D-6E8A-4147-A177-3AD203B41FA5}">
                      <a16:colId xmlns:a16="http://schemas.microsoft.com/office/drawing/2014/main" xmlns="" val="20002"/>
                    </a:ext>
                  </a:extLst>
                </a:gridCol>
              </a:tblGrid>
              <a:tr h="462650">
                <a:tc>
                  <a:txBody>
                    <a:bodyPr/>
                    <a:lstStyle/>
                    <a:p>
                      <a:pPr marL="0" lvl="0" indent="0" algn="ctr" rtl="0">
                        <a:lnSpc>
                          <a:spcPct val="120000"/>
                        </a:lnSpc>
                        <a:spcBef>
                          <a:spcPts val="0"/>
                        </a:spcBef>
                        <a:spcAft>
                          <a:spcPts val="0"/>
                        </a:spcAft>
                        <a:buNone/>
                      </a:pPr>
                      <a:r>
                        <a:rPr lang="en" sz="1800" b="1" dirty="0">
                          <a:latin typeface="Century Gothic"/>
                          <a:ea typeface="Century Gothic"/>
                          <a:cs typeface="Century Gothic"/>
                          <a:sym typeface="Century Gothic"/>
                        </a:rPr>
                        <a:t>Word Work</a:t>
                      </a:r>
                      <a:endParaRPr sz="1800" b="1" dirty="0">
                        <a:latin typeface="Century Gothic"/>
                        <a:ea typeface="Century Gothic"/>
                        <a:cs typeface="Century Gothic"/>
                        <a:sym typeface="Century Gothic"/>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tc>
                  <a:txBody>
                    <a:bodyPr/>
                    <a:lstStyle/>
                    <a:p>
                      <a:pPr marL="0" lvl="0" indent="0" algn="ctr" rtl="0">
                        <a:lnSpc>
                          <a:spcPct val="120000"/>
                        </a:lnSpc>
                        <a:spcBef>
                          <a:spcPts val="0"/>
                        </a:spcBef>
                        <a:spcAft>
                          <a:spcPts val="0"/>
                        </a:spcAft>
                        <a:buNone/>
                      </a:pPr>
                      <a:r>
                        <a:rPr lang="en" sz="1800" b="1">
                          <a:latin typeface="Century Gothic"/>
                          <a:ea typeface="Century Gothic"/>
                          <a:cs typeface="Century Gothic"/>
                          <a:sym typeface="Century Gothic"/>
                        </a:rPr>
                        <a:t>   Partner Reading</a:t>
                      </a:r>
                      <a:endParaRPr sz="1800" b="1">
                        <a:latin typeface="Century Gothic"/>
                        <a:ea typeface="Century Gothic"/>
                        <a:cs typeface="Century Gothic"/>
                        <a:sym typeface="Century Gothic"/>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tc>
                  <a:txBody>
                    <a:bodyPr/>
                    <a:lstStyle/>
                    <a:p>
                      <a:pPr marL="0" lvl="0" indent="0" algn="ctr" rtl="0">
                        <a:lnSpc>
                          <a:spcPct val="120000"/>
                        </a:lnSpc>
                        <a:spcBef>
                          <a:spcPts val="0"/>
                        </a:spcBef>
                        <a:spcAft>
                          <a:spcPts val="0"/>
                        </a:spcAft>
                        <a:buNone/>
                      </a:pPr>
                      <a:r>
                        <a:rPr lang="en" sz="1800" b="1">
                          <a:latin typeface="Century Gothic"/>
                          <a:ea typeface="Century Gothic"/>
                          <a:cs typeface="Century Gothic"/>
                          <a:sym typeface="Century Gothic"/>
                        </a:rPr>
                        <a:t> Independent Reading</a:t>
                      </a:r>
                      <a:endParaRPr sz="1800" b="1">
                        <a:latin typeface="Century Gothic"/>
                        <a:ea typeface="Century Gothic"/>
                        <a:cs typeface="Century Gothic"/>
                        <a:sym typeface="Century Gothic"/>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extLst>
                  <a:ext uri="{0D108BD9-81ED-4DB2-BD59-A6C34878D82A}">
                    <a16:rowId xmlns:a16="http://schemas.microsoft.com/office/drawing/2014/main" xmlns="" val="10000"/>
                  </a:ext>
                </a:extLst>
              </a:tr>
              <a:tr h="4387825">
                <a:tc>
                  <a:txBody>
                    <a:bodyPr/>
                    <a:lstStyle/>
                    <a:p>
                      <a:pPr marL="0" lvl="0" indent="0" algn="l" rtl="0">
                        <a:lnSpc>
                          <a:spcPct val="120000"/>
                        </a:lnSpc>
                        <a:spcBef>
                          <a:spcPts val="0"/>
                        </a:spcBef>
                        <a:spcAft>
                          <a:spcPts val="0"/>
                        </a:spcAft>
                        <a:buNone/>
                      </a:pPr>
                      <a:r>
                        <a:rPr lang="en" sz="1450" b="1" dirty="0">
                          <a:latin typeface="Century Gothic"/>
                          <a:ea typeface="Century Gothic"/>
                          <a:cs typeface="Century Gothic"/>
                          <a:sym typeface="Century Gothic"/>
                        </a:rPr>
                        <a:t>Be a word detective!</a:t>
                      </a:r>
                      <a:r>
                        <a:rPr lang="en" sz="1450" dirty="0">
                          <a:latin typeface="Century Gothic"/>
                          <a:ea typeface="Century Gothic"/>
                          <a:cs typeface="Century Gothic"/>
                          <a:sym typeface="Century Gothic"/>
                        </a:rPr>
                        <a:t> As you find the following words, whisper read, spell the word to yourself, and circle the words.</a:t>
                      </a:r>
                      <a:endParaRPr sz="1450" dirty="0">
                        <a:latin typeface="Century Gothic"/>
                        <a:ea typeface="Century Gothic"/>
                        <a:cs typeface="Century Gothic"/>
                        <a:sym typeface="Century Gothic"/>
                      </a:endParaRPr>
                    </a:p>
                    <a:p>
                      <a:pPr marL="342900" lvl="0" indent="-342900" algn="l" rtl="0">
                        <a:lnSpc>
                          <a:spcPct val="120000"/>
                        </a:lnSpc>
                        <a:spcBef>
                          <a:spcPts val="0"/>
                        </a:spcBef>
                        <a:spcAft>
                          <a:spcPts val="0"/>
                        </a:spcAft>
                        <a:buFont typeface="+mj-lt"/>
                        <a:buAutoNum type="arabicPeriod"/>
                      </a:pPr>
                      <a:r>
                        <a:rPr lang="en" sz="1450" dirty="0">
                          <a:latin typeface="Century Gothic"/>
                          <a:ea typeface="Century Gothic"/>
                          <a:cs typeface="Century Gothic"/>
                          <a:sym typeface="Century Gothic"/>
                        </a:rPr>
                        <a:t>Find the high-frequency words  (</a:t>
                      </a:r>
                      <a:r>
                        <a:rPr lang="en" sz="1450" dirty="0">
                          <a:solidFill>
                            <a:schemeClr val="dk1"/>
                          </a:solidFill>
                          <a:latin typeface="Century Gothic"/>
                          <a:ea typeface="Century Gothic"/>
                          <a:cs typeface="Century Gothic"/>
                          <a:sym typeface="Century Gothic"/>
                        </a:rPr>
                        <a:t>place, let’s, large, which, orange, who, what, they.</a:t>
                      </a:r>
                      <a:r>
                        <a:rPr lang="en" sz="1450" dirty="0">
                          <a:latin typeface="Century Gothic"/>
                          <a:ea typeface="Century Gothic"/>
                          <a:cs typeface="Century Gothic"/>
                          <a:sym typeface="Century Gothic"/>
                        </a:rPr>
                        <a:t>)</a:t>
                      </a:r>
                    </a:p>
                    <a:p>
                      <a:pPr marL="342900" lvl="0" indent="-342900" algn="l" rtl="0">
                        <a:lnSpc>
                          <a:spcPct val="120000"/>
                        </a:lnSpc>
                        <a:spcBef>
                          <a:spcPts val="0"/>
                        </a:spcBef>
                        <a:spcAft>
                          <a:spcPts val="0"/>
                        </a:spcAft>
                        <a:buFont typeface="+mj-lt"/>
                        <a:buAutoNum type="arabicPeriod"/>
                      </a:pPr>
                      <a:r>
                        <a:rPr lang="en" sz="1450" dirty="0">
                          <a:latin typeface="Century Gothic"/>
                          <a:ea typeface="Century Gothic"/>
                          <a:cs typeface="Century Gothic"/>
                          <a:sym typeface="Century Gothic"/>
                        </a:rPr>
                        <a:t>Find and circle all the words that have the vowel pattern “oi,” “oy,” “ou,” and “ow.”</a:t>
                      </a:r>
                    </a:p>
                    <a:p>
                      <a:pPr marL="342900" lvl="0" indent="-342900" algn="l" rtl="0">
                        <a:lnSpc>
                          <a:spcPct val="120000"/>
                        </a:lnSpc>
                        <a:spcBef>
                          <a:spcPts val="0"/>
                        </a:spcBef>
                        <a:spcAft>
                          <a:spcPts val="0"/>
                        </a:spcAft>
                        <a:buFont typeface="+mj-lt"/>
                        <a:buAutoNum type="arabicPeriod"/>
                      </a:pPr>
                      <a:r>
                        <a:rPr lang="en" sz="1450" dirty="0">
                          <a:latin typeface="Century Gothic"/>
                          <a:ea typeface="Century Gothic"/>
                          <a:cs typeface="Century Gothic"/>
                          <a:sym typeface="Century Gothic"/>
                        </a:rPr>
                        <a:t>If you can’t read a word, underline the syllables and try again.  </a:t>
                      </a:r>
                    </a:p>
                    <a:p>
                      <a:pPr marL="342900" lvl="0" indent="-342900" algn="l" rtl="0">
                        <a:lnSpc>
                          <a:spcPct val="120000"/>
                        </a:lnSpc>
                        <a:spcBef>
                          <a:spcPts val="0"/>
                        </a:spcBef>
                        <a:spcAft>
                          <a:spcPts val="0"/>
                        </a:spcAft>
                        <a:buFont typeface="+mj-lt"/>
                        <a:buAutoNum type="arabicPeriod"/>
                      </a:pPr>
                      <a:r>
                        <a:rPr lang="en" sz="1450" dirty="0">
                          <a:latin typeface="Century Gothic"/>
                          <a:ea typeface="Century Gothic"/>
                          <a:cs typeface="Century Gothic"/>
                          <a:sym typeface="Century Gothic"/>
                        </a:rPr>
                        <a:t>Work with your partner to read all the words. Did you circle the same words?</a:t>
                      </a:r>
                      <a:endParaRPr sz="1450"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550"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550" dirty="0">
                        <a:latin typeface="Century Gothic"/>
                        <a:ea typeface="Century Gothic"/>
                        <a:cs typeface="Century Gothic"/>
                        <a:sym typeface="Century Gothic"/>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tc>
                  <a:txBody>
                    <a:bodyPr/>
                    <a:lstStyle/>
                    <a:p>
                      <a:pPr marL="342900" lvl="0" indent="-342900" algn="l" rtl="0">
                        <a:lnSpc>
                          <a:spcPct val="120000"/>
                        </a:lnSpc>
                        <a:spcBef>
                          <a:spcPts val="0"/>
                        </a:spcBef>
                        <a:spcAft>
                          <a:spcPts val="0"/>
                        </a:spcAft>
                        <a:buFont typeface="+mj-lt"/>
                        <a:buAutoNum type="arabicPeriod"/>
                      </a:pPr>
                      <a:r>
                        <a:rPr lang="en" sz="1400" dirty="0">
                          <a:latin typeface="Century Gothic"/>
                          <a:ea typeface="Century Gothic"/>
                          <a:cs typeface="Century Gothic"/>
                          <a:sym typeface="Century Gothic"/>
                        </a:rPr>
                        <a:t>Complete the Word Work.</a:t>
                      </a:r>
                    </a:p>
                    <a:p>
                      <a:pPr marL="342900" lvl="0" indent="-342900" algn="l" rtl="0">
                        <a:lnSpc>
                          <a:spcPct val="120000"/>
                        </a:lnSpc>
                        <a:spcBef>
                          <a:spcPts val="0"/>
                        </a:spcBef>
                        <a:spcAft>
                          <a:spcPts val="0"/>
                        </a:spcAft>
                        <a:buFont typeface="+mj-lt"/>
                        <a:buAutoNum type="arabicPeriod"/>
                      </a:pPr>
                      <a:r>
                        <a:rPr lang="en" sz="1400" dirty="0">
                          <a:latin typeface="Century Gothic"/>
                          <a:ea typeface="Century Gothic"/>
                          <a:cs typeface="Century Gothic"/>
                          <a:sym typeface="Century Gothic"/>
                        </a:rPr>
                        <a:t>Are you going to read like a witch, a rapper, or an old person?</a:t>
                      </a:r>
                    </a:p>
                    <a:p>
                      <a:pPr marL="342900" lvl="0" indent="-342900" algn="l" rtl="0">
                        <a:lnSpc>
                          <a:spcPct val="120000"/>
                        </a:lnSpc>
                        <a:spcBef>
                          <a:spcPts val="0"/>
                        </a:spcBef>
                        <a:spcAft>
                          <a:spcPts val="0"/>
                        </a:spcAft>
                        <a:buFont typeface="+mj-lt"/>
                        <a:buAutoNum type="arabicPeriod"/>
                      </a:pPr>
                      <a:r>
                        <a:rPr lang="en" sz="1400" dirty="0">
                          <a:latin typeface="Century Gothic"/>
                          <a:ea typeface="Century Gothic"/>
                          <a:cs typeface="Century Gothic"/>
                          <a:sym typeface="Century Gothic"/>
                        </a:rPr>
                        <a:t>Read the first page of “Too Many Choices” together, using the same voice.</a:t>
                      </a:r>
                    </a:p>
                    <a:p>
                      <a:pPr marL="342900" lvl="0" indent="-342900" algn="l" rtl="0">
                        <a:lnSpc>
                          <a:spcPct val="120000"/>
                        </a:lnSpc>
                        <a:spcBef>
                          <a:spcPts val="0"/>
                        </a:spcBef>
                        <a:spcAft>
                          <a:spcPts val="0"/>
                        </a:spcAft>
                        <a:buFont typeface="+mj-lt"/>
                        <a:buAutoNum type="arabicPeriod"/>
                      </a:pPr>
                      <a:r>
                        <a:rPr lang="en" sz="1400" dirty="0">
                          <a:latin typeface="Century Gothic"/>
                          <a:ea typeface="Century Gothic"/>
                          <a:cs typeface="Century Gothic"/>
                          <a:sym typeface="Century Gothic"/>
                        </a:rPr>
                        <a:t>Take turns reading “Too Many Choices.”</a:t>
                      </a:r>
                    </a:p>
                    <a:p>
                      <a:pPr marL="342900" lvl="0" indent="-342900" algn="l" rtl="0">
                        <a:lnSpc>
                          <a:spcPct val="120000"/>
                        </a:lnSpc>
                        <a:spcBef>
                          <a:spcPts val="0"/>
                        </a:spcBef>
                        <a:spcAft>
                          <a:spcPts val="0"/>
                        </a:spcAft>
                        <a:buFont typeface="+mj-lt"/>
                        <a:buAutoNum type="arabicPeriod"/>
                      </a:pPr>
                      <a:r>
                        <a:rPr lang="en" sz="1400" dirty="0">
                          <a:latin typeface="Century Gothic"/>
                          <a:ea typeface="Century Gothic"/>
                          <a:cs typeface="Century Gothic"/>
                          <a:sym typeface="Century Gothic"/>
                        </a:rPr>
                        <a:t>Follow the Rules of Fluency! Read </a:t>
                      </a:r>
                      <a:r>
                        <a:rPr lang="en" sz="1400" i="1" dirty="0">
                          <a:latin typeface="Century Gothic"/>
                          <a:ea typeface="Century Gothic"/>
                          <a:cs typeface="Century Gothic"/>
                          <a:sym typeface="Century Gothic"/>
                        </a:rPr>
                        <a:t>smoothly</a:t>
                      </a:r>
                      <a:r>
                        <a:rPr lang="en" sz="1400" dirty="0">
                          <a:latin typeface="Century Gothic"/>
                          <a:ea typeface="Century Gothic"/>
                          <a:cs typeface="Century Gothic"/>
                          <a:sym typeface="Century Gothic"/>
                        </a:rPr>
                        <a:t>, </a:t>
                      </a:r>
                      <a:r>
                        <a:rPr lang="en" sz="1400" i="1" dirty="0">
                          <a:latin typeface="Century Gothic"/>
                          <a:ea typeface="Century Gothic"/>
                          <a:cs typeface="Century Gothic"/>
                          <a:sym typeface="Century Gothic"/>
                        </a:rPr>
                        <a:t>with expression </a:t>
                      </a:r>
                      <a:r>
                        <a:rPr lang="en-US" sz="1400" i="1" dirty="0">
                          <a:latin typeface="Century Gothic"/>
                          <a:ea typeface="Century Gothic"/>
                          <a:cs typeface="Century Gothic"/>
                          <a:sym typeface="Century Gothic"/>
                        </a:rPr>
                        <a:t>and</a:t>
                      </a:r>
                      <a:r>
                        <a:rPr lang="en" sz="1400" i="1" dirty="0">
                          <a:latin typeface="Century Gothic"/>
                          <a:ea typeface="Century Gothic"/>
                          <a:cs typeface="Century Gothic"/>
                          <a:sym typeface="Century Gothic"/>
                        </a:rPr>
                        <a:t> meaning</a:t>
                      </a:r>
                      <a:r>
                        <a:rPr lang="en" sz="1400" dirty="0">
                          <a:latin typeface="Century Gothic"/>
                          <a:ea typeface="Century Gothic"/>
                          <a:cs typeface="Century Gothic"/>
                          <a:sym typeface="Century Gothic"/>
                        </a:rPr>
                        <a:t> and at </a:t>
                      </a:r>
                      <a:r>
                        <a:rPr lang="en" sz="1400" i="1" dirty="0">
                          <a:latin typeface="Century Gothic"/>
                          <a:ea typeface="Century Gothic"/>
                          <a:cs typeface="Century Gothic"/>
                          <a:sym typeface="Century Gothic"/>
                        </a:rPr>
                        <a:t>just the right speed</a:t>
                      </a:r>
                      <a:r>
                        <a:rPr lang="en" sz="1400" dirty="0">
                          <a:latin typeface="Century Gothic"/>
                          <a:ea typeface="Century Gothic"/>
                          <a:cs typeface="Century Gothic"/>
                          <a:sym typeface="Century Gothic"/>
                        </a:rPr>
                        <a:t>.</a:t>
                      </a:r>
                    </a:p>
                    <a:p>
                      <a:pPr marL="342900" lvl="0" indent="-342900" algn="l" rtl="0">
                        <a:lnSpc>
                          <a:spcPct val="120000"/>
                        </a:lnSpc>
                        <a:spcBef>
                          <a:spcPts val="0"/>
                        </a:spcBef>
                        <a:spcAft>
                          <a:spcPts val="0"/>
                        </a:spcAft>
                        <a:buFont typeface="+mj-lt"/>
                        <a:buAutoNum type="arabicPeriod"/>
                      </a:pPr>
                      <a:r>
                        <a:rPr lang="en" sz="1400" dirty="0">
                          <a:latin typeface="Century Gothic"/>
                          <a:ea typeface="Century Gothic"/>
                          <a:cs typeface="Century Gothic"/>
                          <a:sym typeface="Century Gothic"/>
                        </a:rPr>
                        <a:t>If time allows, read the story again and act out what happens as you take turns reading.</a:t>
                      </a:r>
                      <a:endParaRPr sz="1400"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550" dirty="0">
                        <a:latin typeface="Century Gothic"/>
                        <a:ea typeface="Century Gothic"/>
                        <a:cs typeface="Century Gothic"/>
                        <a:sym typeface="Century Gothic"/>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tc>
                  <a:txBody>
                    <a:bodyPr/>
                    <a:lstStyle/>
                    <a:p>
                      <a:pPr marL="342900" lvl="0" indent="-342900" algn="l" rtl="0">
                        <a:lnSpc>
                          <a:spcPct val="120000"/>
                        </a:lnSpc>
                        <a:spcBef>
                          <a:spcPts val="0"/>
                        </a:spcBef>
                        <a:spcAft>
                          <a:spcPts val="0"/>
                        </a:spcAft>
                        <a:buFont typeface="+mj-lt"/>
                        <a:buAutoNum type="arabicPeriod"/>
                      </a:pPr>
                      <a:r>
                        <a:rPr lang="en" sz="1450" dirty="0">
                          <a:latin typeface="Century Gothic"/>
                          <a:ea typeface="Century Gothic"/>
                          <a:cs typeface="Century Gothic"/>
                          <a:sym typeface="Century Gothic"/>
                        </a:rPr>
                        <a:t>Read “Too Many Choices.”</a:t>
                      </a:r>
                    </a:p>
                    <a:p>
                      <a:pPr marL="342900" lvl="0" indent="-342900" algn="l" rtl="0">
                        <a:lnSpc>
                          <a:spcPct val="120000"/>
                        </a:lnSpc>
                        <a:spcBef>
                          <a:spcPts val="0"/>
                        </a:spcBef>
                        <a:spcAft>
                          <a:spcPts val="0"/>
                        </a:spcAft>
                        <a:buFont typeface="+mj-lt"/>
                        <a:buAutoNum type="arabicPeriod"/>
                      </a:pPr>
                      <a:r>
                        <a:rPr lang="en" sz="1450" dirty="0">
                          <a:latin typeface="Century Gothic"/>
                          <a:ea typeface="Century Gothic"/>
                          <a:cs typeface="Century Gothic"/>
                          <a:sym typeface="Century Gothic"/>
                        </a:rPr>
                        <a:t>As you read, circle all the words that </a:t>
                      </a:r>
                      <a:r>
                        <a:rPr lang="en" sz="1450" dirty="0">
                          <a:solidFill>
                            <a:schemeClr val="dk1"/>
                          </a:solidFill>
                          <a:latin typeface="Century Gothic"/>
                          <a:ea typeface="Century Gothic"/>
                          <a:cs typeface="Century Gothic"/>
                          <a:sym typeface="Century Gothic"/>
                        </a:rPr>
                        <a:t>have the vowel pattern “oi,” “oy,” “ou,” and “ow”</a:t>
                      </a:r>
                      <a:r>
                        <a:rPr lang="en" sz="1450" dirty="0">
                          <a:latin typeface="Century Gothic"/>
                          <a:ea typeface="Century Gothic"/>
                          <a:cs typeface="Century Gothic"/>
                          <a:sym typeface="Century Gothic"/>
                        </a:rPr>
                        <a:t> and the high-frequency words </a:t>
                      </a:r>
                      <a:r>
                        <a:rPr lang="en" sz="1450" dirty="0">
                          <a:solidFill>
                            <a:schemeClr val="dk1"/>
                          </a:solidFill>
                          <a:latin typeface="Century Gothic"/>
                          <a:ea typeface="Century Gothic"/>
                          <a:cs typeface="Century Gothic"/>
                          <a:sym typeface="Century Gothic"/>
                        </a:rPr>
                        <a:t>(place, let’s, large, which, orange, who, what, they.)</a:t>
                      </a:r>
                      <a:endParaRPr lang="en" sz="1450" dirty="0">
                        <a:solidFill>
                          <a:srgbClr val="000000"/>
                        </a:solidFill>
                        <a:latin typeface="Century Gothic"/>
                        <a:ea typeface="Century Gothic"/>
                        <a:cs typeface="Century Gothic"/>
                        <a:sym typeface="Century Gothic"/>
                      </a:endParaRPr>
                    </a:p>
                    <a:p>
                      <a:pPr marL="342900" lvl="0" indent="-342900" algn="l" rtl="0">
                        <a:lnSpc>
                          <a:spcPct val="120000"/>
                        </a:lnSpc>
                        <a:spcBef>
                          <a:spcPts val="0"/>
                        </a:spcBef>
                        <a:spcAft>
                          <a:spcPts val="0"/>
                        </a:spcAft>
                        <a:buFont typeface="+mj-lt"/>
                        <a:buAutoNum type="arabicPeriod"/>
                      </a:pPr>
                      <a:r>
                        <a:rPr lang="en" sz="1450" dirty="0">
                          <a:latin typeface="Century Gothic"/>
                          <a:ea typeface="Century Gothic"/>
                          <a:cs typeface="Century Gothic"/>
                          <a:sym typeface="Century Gothic"/>
                        </a:rPr>
                        <a:t>Read the story again.</a:t>
                      </a:r>
                    </a:p>
                    <a:p>
                      <a:pPr marL="342900" lvl="0" indent="-342900" algn="l" rtl="0">
                        <a:lnSpc>
                          <a:spcPct val="120000"/>
                        </a:lnSpc>
                        <a:spcBef>
                          <a:spcPts val="0"/>
                        </a:spcBef>
                        <a:spcAft>
                          <a:spcPts val="0"/>
                        </a:spcAft>
                        <a:buFont typeface="+mj-lt"/>
                        <a:buAutoNum type="arabicPeriod"/>
                      </a:pPr>
                      <a:r>
                        <a:rPr lang="en" sz="1450" dirty="0">
                          <a:latin typeface="Century Gothic"/>
                          <a:ea typeface="Century Gothic"/>
                          <a:cs typeface="Century Gothic"/>
                          <a:sym typeface="Century Gothic"/>
                        </a:rPr>
                        <a:t>If you have time, find another student that independently read the story and tell each other sentences with the words you circled.</a:t>
                      </a:r>
                      <a:endParaRPr sz="1450"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550" dirty="0">
                        <a:latin typeface="Times New Roman"/>
                        <a:ea typeface="Times New Roman"/>
                        <a:cs typeface="Times New Roman"/>
                        <a:sym typeface="Times New Roman"/>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extLst>
                  <a:ext uri="{0D108BD9-81ED-4DB2-BD59-A6C34878D82A}">
                    <a16:rowId xmlns:a16="http://schemas.microsoft.com/office/drawing/2014/main" xmlns="" val="10001"/>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p1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a:t>
            </a:r>
            <a:r>
              <a:rPr lang="en" b="1" dirty="0"/>
              <a:t>57</a:t>
            </a:r>
            <a:r>
              <a:rPr lang="en" b="1" dirty="0">
                <a:solidFill>
                  <a:schemeClr val="dk1"/>
                </a:solidFill>
              </a:rPr>
              <a:t>:</a:t>
            </a:r>
            <a:endParaRPr i="1" u="sng" dirty="0">
              <a:solidFill>
                <a:schemeClr val="dk1"/>
              </a:solidFill>
            </a:endParaRPr>
          </a:p>
          <a:p>
            <a:pPr marL="0" lvl="0" indent="0" algn="l" rtl="0">
              <a:lnSpc>
                <a:spcPct val="90000"/>
              </a:lnSpc>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42900" algn="l" rtl="0">
              <a:lnSpc>
                <a:spcPct val="108000"/>
              </a:lnSpc>
              <a:spcBef>
                <a:spcPts val="1000"/>
              </a:spcBef>
              <a:spcAft>
                <a:spcPts val="0"/>
              </a:spcAft>
              <a:buClr>
                <a:schemeClr val="dk1"/>
              </a:buClr>
              <a:buSzPts val="1800"/>
              <a:buFont typeface="Century Gothic"/>
              <a:buChar char="•"/>
            </a:pPr>
            <a:r>
              <a:rPr lang="en" dirty="0">
                <a:solidFill>
                  <a:schemeClr val="dk1"/>
                </a:solidFill>
              </a:rPr>
              <a:t>Watch the video (as needed)</a:t>
            </a:r>
            <a:r>
              <a:rPr lang="en" sz="2400" dirty="0">
                <a:solidFill>
                  <a:srgbClr val="333333"/>
                </a:solidFill>
                <a:highlight>
                  <a:srgbClr val="FFFFFF"/>
                </a:highlight>
              </a:rPr>
              <a:t>, </a:t>
            </a:r>
            <a:r>
              <a:rPr lang="en" dirty="0">
                <a:solidFill>
                  <a:srgbClr val="333333"/>
                </a:solidFill>
                <a:highlight>
                  <a:srgbClr val="FFFFFF"/>
                </a:highlight>
              </a:rPr>
              <a:t>From Engagement Text to Decodables:</a:t>
            </a:r>
            <a:r>
              <a:rPr lang="en" dirty="0">
                <a:solidFill>
                  <a:srgbClr val="333333"/>
                </a:solidFill>
                <a:highlight>
                  <a:srgbClr val="FFFFFF"/>
                </a:highlight>
                <a:uFill>
                  <a:noFill/>
                </a:uFill>
                <a:hlinkClick r:id="rId3"/>
              </a:rPr>
              <a:t> </a:t>
            </a:r>
            <a:r>
              <a:rPr lang="en" u="sng" dirty="0">
                <a:solidFill>
                  <a:srgbClr val="0563C1"/>
                </a:solidFill>
                <a:highlight>
                  <a:srgbClr val="FFFFFF"/>
                </a:highlight>
                <a:hlinkClick r:id="rId3"/>
              </a:rPr>
              <a:t>https://vimeo.com/168991756</a:t>
            </a:r>
            <a:endParaRPr u="sng" dirty="0">
              <a:solidFill>
                <a:srgbClr val="0563C1"/>
              </a:solidFill>
              <a:highlight>
                <a:srgbClr val="FFFFFF"/>
              </a:highlight>
              <a:hlinkClick r:id="rId3"/>
            </a:endParaRPr>
          </a:p>
          <a:p>
            <a:pPr marL="457200" lvl="0" indent="-342900" algn="l" rtl="0">
              <a:lnSpc>
                <a:spcPct val="108000"/>
              </a:lnSpc>
              <a:spcBef>
                <a:spcPts val="0"/>
              </a:spcBef>
              <a:spcAft>
                <a:spcPts val="0"/>
              </a:spcAft>
              <a:buClr>
                <a:schemeClr val="dk1"/>
              </a:buClr>
              <a:buSzPts val="1800"/>
              <a:buFont typeface="Century Gothic"/>
              <a:buChar char="•"/>
            </a:pPr>
            <a:r>
              <a:rPr lang="en" dirty="0">
                <a:solidFill>
                  <a:schemeClr val="dk1"/>
                </a:solidFill>
              </a:rPr>
              <a:t>Read the Engagement Text </a:t>
            </a:r>
            <a:r>
              <a:rPr lang="en" dirty="0"/>
              <a:t>“Sunnyside Gazette: New Restaurant Opens in Sunnyside” </a:t>
            </a:r>
            <a:endParaRPr dirty="0">
              <a:solidFill>
                <a:schemeClr val="dk1"/>
              </a:solidFill>
            </a:endParaRPr>
          </a:p>
          <a:p>
            <a:pPr marL="0" lvl="0" indent="0" algn="l" rtl="0">
              <a:lnSpc>
                <a:spcPct val="90000"/>
              </a:lnSpc>
              <a:spcBef>
                <a:spcPts val="1000"/>
              </a:spcBef>
              <a:spcAft>
                <a:spcPts val="0"/>
              </a:spcAft>
              <a:buNone/>
            </a:pPr>
            <a:endParaRPr sz="2400" dirty="0">
              <a:solidFill>
                <a:schemeClr val="dk1"/>
              </a:solidFill>
            </a:endParaRPr>
          </a:p>
        </p:txBody>
      </p:sp>
      <p:sp>
        <p:nvSpPr>
          <p:cNvPr id="112" name="Google Shape;112;p1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2: Part 2: Cycle 12: Lesson 57</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pic>
        <p:nvPicPr>
          <p:cNvPr id="117" name="Google Shape;117;p1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18" name="Google Shape;118;p1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119" name="Google Shape;119;p18"/>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2: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12: Lesson 57</a:t>
            </a:r>
            <a:endParaRPr sz="3200" b="1" u="sng">
              <a:solidFill>
                <a:srgbClr val="404040"/>
              </a:solidFill>
              <a:latin typeface="Century Gothic"/>
              <a:ea typeface="Century Gothic"/>
              <a:cs typeface="Century Gothic"/>
              <a:sym typeface="Century Gothic"/>
            </a:endParaRPr>
          </a:p>
        </p:txBody>
      </p:sp>
      <p:pic>
        <p:nvPicPr>
          <p:cNvPr id="120" name="Google Shape;120;p1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21" name="Google Shape;121;p1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5"/>
        <p:cNvGrpSpPr/>
        <p:nvPr/>
      </p:nvGrpSpPr>
      <p:grpSpPr>
        <a:xfrm>
          <a:off x="0" y="0"/>
          <a:ext cx="0" cy="0"/>
          <a:chOff x="0" y="0"/>
          <a:chExt cx="0" cy="0"/>
        </a:xfrm>
      </p:grpSpPr>
      <p:sp>
        <p:nvSpPr>
          <p:cNvPr id="126" name="Google Shape;126;p1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27" name="Google Shape;127;p19"/>
          <p:cNvSpPr txBox="1">
            <a:spLocks noGrp="1"/>
          </p:cNvSpPr>
          <p:nvPr>
            <p:ph type="body" idx="1"/>
          </p:nvPr>
        </p:nvSpPr>
        <p:spPr>
          <a:xfrm>
            <a:off x="566928" y="1152475"/>
            <a:ext cx="8010144" cy="3416400"/>
          </a:xfrm>
          <a:prstGeom prst="rect">
            <a:avLst/>
          </a:prstGeom>
        </p:spPr>
        <p:txBody>
          <a:bodyPr spcFirstLastPara="1" wrap="square" lIns="68575" tIns="34275" rIns="68575" bIns="34275" anchor="t" anchorCtr="0">
            <a:noAutofit/>
          </a:bodyPr>
          <a:lstStyle/>
          <a:p>
            <a:pPr marL="0" lvl="0" indent="0" algn="ctr" rtl="0">
              <a:lnSpc>
                <a:spcPct val="180000"/>
              </a:lnSpc>
              <a:spcBef>
                <a:spcPts val="800"/>
              </a:spcBef>
              <a:spcAft>
                <a:spcPts val="0"/>
              </a:spcAft>
              <a:buClr>
                <a:schemeClr val="dk1"/>
              </a:buClr>
              <a:buSzPts val="1100"/>
              <a:buFont typeface="Arial"/>
              <a:buNone/>
            </a:pPr>
            <a:r>
              <a:rPr lang="en" sz="2800" dirty="0">
                <a:solidFill>
                  <a:srgbClr val="FF0000"/>
                </a:solidFill>
              </a:rPr>
              <a:t>“Gather ‘round together, together, together. </a:t>
            </a:r>
            <a:endParaRPr sz="2800" dirty="0">
              <a:solidFill>
                <a:srgbClr val="FF0000"/>
              </a:solidFill>
            </a:endParaRPr>
          </a:p>
          <a:p>
            <a:pPr marL="0" lvl="0" indent="0" algn="ctr" rtl="0">
              <a:lnSpc>
                <a:spcPct val="180000"/>
              </a:lnSpc>
              <a:spcBef>
                <a:spcPts val="800"/>
              </a:spcBef>
              <a:spcAft>
                <a:spcPts val="0"/>
              </a:spcAft>
              <a:buClr>
                <a:schemeClr val="dk1"/>
              </a:buClr>
              <a:buSzPts val="1100"/>
              <a:buFont typeface="Arial"/>
              <a:buNone/>
            </a:pPr>
            <a:r>
              <a:rPr lang="en" sz="2800" dirty="0">
                <a:solidFill>
                  <a:srgbClr val="FF0000"/>
                </a:solidFill>
              </a:rPr>
              <a:t>It’s time to hear a story, a story, a story. </a:t>
            </a:r>
            <a:endParaRPr sz="2800" dirty="0">
              <a:solidFill>
                <a:srgbClr val="FF0000"/>
              </a:solidFill>
            </a:endParaRPr>
          </a:p>
          <a:p>
            <a:pPr marL="0" lvl="0" indent="0" algn="ctr" rtl="0">
              <a:lnSpc>
                <a:spcPct val="180000"/>
              </a:lnSpc>
              <a:spcBef>
                <a:spcPts val="800"/>
              </a:spcBef>
              <a:spcAft>
                <a:spcPts val="0"/>
              </a:spcAft>
              <a:buClr>
                <a:schemeClr val="dk1"/>
              </a:buClr>
              <a:buSzPts val="1100"/>
              <a:buFont typeface="Arial"/>
              <a:buNone/>
            </a:pPr>
            <a:r>
              <a:rPr lang="en" sz="2800" dirty="0">
                <a:solidFill>
                  <a:srgbClr val="FF0000"/>
                </a:solidFill>
              </a:rPr>
              <a:t>It’s time to hear a story and say what you’ve learned.”</a:t>
            </a:r>
            <a:endParaRPr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Google Shape;132;p2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a:t>
            </a:r>
            <a:endParaRPr/>
          </a:p>
        </p:txBody>
      </p:sp>
      <p:sp>
        <p:nvSpPr>
          <p:cNvPr id="133" name="Google Shape;133;p2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20000"/>
              </a:lnSpc>
              <a:spcBef>
                <a:spcPts val="800"/>
              </a:spcBef>
              <a:spcAft>
                <a:spcPts val="0"/>
              </a:spcAft>
              <a:buClr>
                <a:schemeClr val="dk1"/>
              </a:buClr>
              <a:buSzPts val="2400"/>
              <a:buFont typeface="Century Gothic"/>
              <a:buChar char="•"/>
            </a:pPr>
            <a:r>
              <a:rPr lang="en" sz="2400">
                <a:solidFill>
                  <a:schemeClr val="dk1"/>
                </a:solidFill>
              </a:rPr>
              <a:t>I can retell the events from </a:t>
            </a:r>
            <a:r>
              <a:rPr lang="en" sz="2400"/>
              <a:t>Sunny Gazette article</a:t>
            </a:r>
            <a:r>
              <a:rPr lang="en" sz="2400">
                <a:solidFill>
                  <a:schemeClr val="dk1"/>
                </a:solidFill>
              </a:rPr>
              <a:t>: </a:t>
            </a:r>
            <a:r>
              <a:rPr lang="en" sz="2400"/>
              <a:t>“New Restaurant Opens in Sunnyside.”</a:t>
            </a:r>
            <a:endParaRPr sz="2400"/>
          </a:p>
          <a:p>
            <a:pPr marL="457200" lvl="0" indent="-381000" algn="l" rtl="0">
              <a:lnSpc>
                <a:spcPct val="120000"/>
              </a:lnSpc>
              <a:spcBef>
                <a:spcPts val="0"/>
              </a:spcBef>
              <a:spcAft>
                <a:spcPts val="0"/>
              </a:spcAft>
              <a:buClr>
                <a:schemeClr val="dk1"/>
              </a:buClr>
              <a:buSzPts val="2400"/>
              <a:buFont typeface="Century Gothic"/>
              <a:buChar char="•"/>
            </a:pPr>
            <a:r>
              <a:rPr lang="en" sz="2400">
                <a:solidFill>
                  <a:schemeClr val="dk1"/>
                </a:solidFill>
              </a:rPr>
              <a:t>Using evidence from the text, I can answer questions about the </a:t>
            </a:r>
            <a:r>
              <a:rPr lang="en" sz="2400"/>
              <a:t>Sunny Gazette article</a:t>
            </a:r>
            <a:r>
              <a:rPr lang="en" sz="2400">
                <a:solidFill>
                  <a:schemeClr val="dk1"/>
                </a:solidFill>
              </a:rPr>
              <a:t> </a:t>
            </a:r>
            <a:r>
              <a:rPr lang="en" sz="2400"/>
              <a:t>“New Restaurant Opens in Sunnyside.”</a:t>
            </a:r>
            <a:endParaRPr sz="2400"/>
          </a:p>
          <a:p>
            <a:pPr marL="177800" lvl="0" indent="0" algn="l" rtl="0">
              <a:lnSpc>
                <a:spcPct val="120000"/>
              </a:lnSpc>
              <a:spcBef>
                <a:spcPts val="800"/>
              </a:spcBef>
              <a:spcAft>
                <a:spcPts val="0"/>
              </a:spcAft>
              <a:buNone/>
            </a:pPr>
            <a:endParaRPr sz="2400"/>
          </a:p>
          <a:p>
            <a:pPr marL="0" lvl="0" indent="0" algn="l" rtl="0">
              <a:lnSpc>
                <a:spcPct val="115000"/>
              </a:lnSpc>
              <a:spcBef>
                <a:spcPts val="800"/>
              </a:spcBef>
              <a:spcAft>
                <a:spcPts val="0"/>
              </a:spcAft>
              <a:buClr>
                <a:schemeClr val="dk1"/>
              </a:buClr>
              <a:buSzPts val="1100"/>
              <a:buFont typeface="Arial"/>
              <a:buNone/>
            </a:pPr>
            <a:endParaRPr sz="2400">
              <a:solidFill>
                <a:schemeClr val="dk1"/>
              </a:solidFill>
              <a:latin typeface="Times New Roman"/>
              <a:ea typeface="Times New Roman"/>
              <a:cs typeface="Times New Roman"/>
              <a:sym typeface="Times New Roman"/>
            </a:endParaRPr>
          </a:p>
          <a:p>
            <a:pPr marL="0" lvl="0" indent="0" algn="l" rtl="0">
              <a:spcBef>
                <a:spcPts val="800"/>
              </a:spcBef>
              <a:spcAft>
                <a:spcPts val="0"/>
              </a:spcAft>
              <a:buNone/>
            </a:pPr>
            <a:endParaRPr/>
          </a:p>
        </p:txBody>
      </p:sp>
      <p:pic>
        <p:nvPicPr>
          <p:cNvPr id="134" name="Google Shape;134;p20"/>
          <p:cNvPicPr preferRelativeResize="0"/>
          <p:nvPr/>
        </p:nvPicPr>
        <p:blipFill>
          <a:blip r:embed="rId3">
            <a:alphaModFix/>
          </a:blip>
          <a:stretch>
            <a:fillRect/>
          </a:stretch>
        </p:blipFill>
        <p:spPr>
          <a:xfrm>
            <a:off x="8273289" y="4247800"/>
            <a:ext cx="792000" cy="6421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21"/>
          <p:cNvSpPr txBox="1">
            <a:spLocks noGrp="1"/>
          </p:cNvSpPr>
          <p:nvPr>
            <p:ph type="title"/>
          </p:nvPr>
        </p:nvSpPr>
        <p:spPr>
          <a:xfrm>
            <a:off x="81375" y="0"/>
            <a:ext cx="8981400" cy="725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600"/>
              <a:t>Engagement Text: </a:t>
            </a:r>
            <a:r>
              <a:rPr lang="en" sz="2400">
                <a:latin typeface="Century Gothic"/>
                <a:ea typeface="Century Gothic"/>
                <a:cs typeface="Century Gothic"/>
                <a:sym typeface="Century Gothic"/>
              </a:rPr>
              <a:t>“</a:t>
            </a:r>
            <a:r>
              <a:rPr lang="en" sz="2400"/>
              <a:t>New Restaurant Opens in Sunnyside</a:t>
            </a:r>
            <a:r>
              <a:rPr lang="en" sz="2400">
                <a:latin typeface="Century Gothic"/>
                <a:ea typeface="Century Gothic"/>
                <a:cs typeface="Century Gothic"/>
                <a:sym typeface="Century Gothic"/>
              </a:rPr>
              <a:t>.”</a:t>
            </a:r>
            <a:endParaRPr/>
          </a:p>
        </p:txBody>
      </p:sp>
      <p:sp>
        <p:nvSpPr>
          <p:cNvPr id="140" name="Google Shape;140;p21"/>
          <p:cNvSpPr txBox="1"/>
          <p:nvPr/>
        </p:nvSpPr>
        <p:spPr>
          <a:xfrm>
            <a:off x="0" y="1673925"/>
            <a:ext cx="9144000" cy="32868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800">
              <a:latin typeface="Century Gothic"/>
              <a:ea typeface="Century Gothic"/>
              <a:cs typeface="Century Gothic"/>
              <a:sym typeface="Century Gothic"/>
            </a:endParaRPr>
          </a:p>
        </p:txBody>
      </p:sp>
      <p:sp>
        <p:nvSpPr>
          <p:cNvPr id="141" name="Google Shape;141;p21"/>
          <p:cNvSpPr txBox="1">
            <a:spLocks noGrp="1"/>
          </p:cNvSpPr>
          <p:nvPr>
            <p:ph type="body" idx="1"/>
          </p:nvPr>
        </p:nvSpPr>
        <p:spPr>
          <a:xfrm>
            <a:off x="81375" y="616250"/>
            <a:ext cx="9057600" cy="41352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1600" dirty="0"/>
              <a:t>Sunnyside Gazette Edition 12: “New Restaurant Opens in Sunnyside” </a:t>
            </a:r>
            <a:r>
              <a:rPr lang="en-US" sz="1600" dirty="0"/>
              <a:t>b</a:t>
            </a:r>
            <a:r>
              <a:rPr lang="en" sz="1600" dirty="0"/>
              <a:t>y Walt Wordsmith </a:t>
            </a:r>
            <a:endParaRPr sz="1600" dirty="0"/>
          </a:p>
          <a:p>
            <a:pPr marL="0" lvl="0" indent="0" algn="l" rtl="0">
              <a:spcBef>
                <a:spcPts val="800"/>
              </a:spcBef>
              <a:spcAft>
                <a:spcPts val="0"/>
              </a:spcAft>
              <a:buNone/>
            </a:pPr>
            <a:r>
              <a:rPr lang="en" sz="1600" dirty="0"/>
              <a:t>The residents of Sunnyside will soon have a new restaurant option: Soup for You. Soup for You will serve soups, sandwiches, and other lunch fare. Breakfast will also be available. The restaurant is closed for dinner. </a:t>
            </a:r>
            <a:endParaRPr sz="1600" dirty="0"/>
          </a:p>
          <a:p>
            <a:pPr marL="0" lvl="0" indent="0" algn="l" rtl="0">
              <a:spcBef>
                <a:spcPts val="800"/>
              </a:spcBef>
              <a:spcAft>
                <a:spcPts val="0"/>
              </a:spcAft>
              <a:buNone/>
            </a:pPr>
            <a:r>
              <a:rPr lang="en" sz="1600" dirty="0"/>
              <a:t>The chef, Roy Vittles, is known for his clam chowder and boiled bone broth soups. Customers will also enjoy a collection of crowd-pleasing sandwiches. Chef Vittles says, “You won’t want to miss our Royal PBJ, a fancy peanut butter and jelly sandwich. Or our Downtown Club Sandwich, which includes a combination of three meats and our secret special sauce.” </a:t>
            </a:r>
            <a:endParaRPr sz="1600" dirty="0"/>
          </a:p>
          <a:p>
            <a:pPr marL="0" lvl="0" indent="0" algn="l" rtl="0">
              <a:spcBef>
                <a:spcPts val="800"/>
              </a:spcBef>
              <a:spcAft>
                <a:spcPts val="0"/>
              </a:spcAft>
              <a:buNone/>
            </a:pPr>
            <a:r>
              <a:rPr lang="en" sz="1600" dirty="0"/>
              <a:t>In honor of the grand opening, a coupon can be found in this edition of the Sunnyside Gazette. Customers can receive a free bag of chips with the purchase of any soup or sandwich. </a:t>
            </a:r>
            <a:endParaRPr sz="1600" dirty="0"/>
          </a:p>
          <a:p>
            <a:pPr marL="0" lvl="0" indent="0" algn="l" rtl="0">
              <a:spcBef>
                <a:spcPts val="800"/>
              </a:spcBef>
              <a:spcAft>
                <a:spcPts val="0"/>
              </a:spcAft>
              <a:buNone/>
            </a:pPr>
            <a:r>
              <a:rPr lang="en" sz="1600" dirty="0"/>
              <a:t>Soup for You is still hiring new employees. For more information, inquire during regular business hours: Monday–Friday: 7:00 a.m.–3:00 p.m. Saturday–Sunday: 8:00 a.m.–3:00 p.m.</a:t>
            </a:r>
            <a:endParaRPr sz="16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311700" y="19700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Comprehension Conversation</a:t>
            </a:r>
            <a:endParaRPr dirty="0"/>
          </a:p>
        </p:txBody>
      </p:sp>
      <p:sp>
        <p:nvSpPr>
          <p:cNvPr id="147" name="Google Shape;147;p22"/>
          <p:cNvSpPr txBox="1">
            <a:spLocks noGrp="1"/>
          </p:cNvSpPr>
          <p:nvPr>
            <p:ph type="body" idx="1"/>
          </p:nvPr>
        </p:nvSpPr>
        <p:spPr>
          <a:xfrm>
            <a:off x="311700" y="906875"/>
            <a:ext cx="8520600" cy="3825300"/>
          </a:xfrm>
          <a:prstGeom prst="rect">
            <a:avLst/>
          </a:prstGeom>
        </p:spPr>
        <p:txBody>
          <a:bodyPr spcFirstLastPara="1" wrap="square" lIns="68575" tIns="34275" rIns="68575" bIns="34275" anchor="t" anchorCtr="0">
            <a:noAutofit/>
          </a:bodyPr>
          <a:lstStyle/>
          <a:p>
            <a:pPr marL="457200" lvl="0" indent="-381000" algn="l" rtl="0">
              <a:spcBef>
                <a:spcPts val="0"/>
              </a:spcBef>
              <a:spcAft>
                <a:spcPts val="0"/>
              </a:spcAft>
              <a:buSzPts val="2400"/>
              <a:buFont typeface="Calibri"/>
              <a:buAutoNum type="arabicPeriod"/>
            </a:pPr>
            <a:r>
              <a:rPr lang="en" sz="2400" dirty="0"/>
              <a:t>What new business is opening in Sunnyside? </a:t>
            </a:r>
          </a:p>
          <a:p>
            <a:pPr marL="457200" lvl="0" indent="-381000" algn="l" rtl="0">
              <a:spcBef>
                <a:spcPts val="0"/>
              </a:spcBef>
              <a:spcAft>
                <a:spcPts val="0"/>
              </a:spcAft>
              <a:buSzPts val="2400"/>
              <a:buFont typeface="Calibri"/>
              <a:buAutoNum type="arabicPeriod"/>
            </a:pPr>
            <a:endParaRPr lang="en" sz="2400" dirty="0"/>
          </a:p>
          <a:p>
            <a:pPr marL="457200" lvl="0" indent="-381000" algn="l" rtl="0">
              <a:spcBef>
                <a:spcPts val="0"/>
              </a:spcBef>
              <a:spcAft>
                <a:spcPts val="0"/>
              </a:spcAft>
              <a:buSzPts val="2400"/>
              <a:buFont typeface="Calibri"/>
              <a:buAutoNum type="arabicPeriod"/>
            </a:pPr>
            <a:r>
              <a:rPr lang="en" sz="2400" dirty="0"/>
              <a:t>What will residents be able to get if they bring in the coupon?</a:t>
            </a:r>
            <a:r>
              <a:rPr lang="en" sz="2400" b="1" dirty="0"/>
              <a:t> </a:t>
            </a:r>
          </a:p>
          <a:p>
            <a:pPr marL="457200" lvl="0" indent="-381000" algn="l" rtl="0">
              <a:spcBef>
                <a:spcPts val="0"/>
              </a:spcBef>
              <a:spcAft>
                <a:spcPts val="0"/>
              </a:spcAft>
              <a:buSzPts val="2400"/>
              <a:buFont typeface="Calibri"/>
              <a:buAutoNum type="arabicPeriod"/>
            </a:pPr>
            <a:endParaRPr lang="en" sz="2400" b="1" dirty="0"/>
          </a:p>
          <a:p>
            <a:pPr marL="457200" lvl="0" indent="-381000" algn="l" rtl="0">
              <a:spcBef>
                <a:spcPts val="0"/>
              </a:spcBef>
              <a:spcAft>
                <a:spcPts val="0"/>
              </a:spcAft>
              <a:buSzPts val="2400"/>
              <a:buFont typeface="Calibri"/>
              <a:buAutoNum type="arabicPeriod"/>
            </a:pPr>
            <a:r>
              <a:rPr lang="en" sz="2400" dirty="0"/>
              <a:t>What meal won’t the restaurant be open for? </a:t>
            </a:r>
          </a:p>
          <a:p>
            <a:pPr marL="457200" lvl="0" indent="-381000" algn="l" rtl="0">
              <a:spcBef>
                <a:spcPts val="0"/>
              </a:spcBef>
              <a:spcAft>
                <a:spcPts val="0"/>
              </a:spcAft>
              <a:buSzPts val="2400"/>
              <a:buFont typeface="Calibri"/>
              <a:buAutoNum type="arabicPeriod"/>
            </a:pPr>
            <a:endParaRPr lang="en" sz="2400" dirty="0"/>
          </a:p>
          <a:p>
            <a:pPr marL="457200" lvl="0" indent="-381000" algn="l" rtl="0">
              <a:spcBef>
                <a:spcPts val="0"/>
              </a:spcBef>
              <a:spcAft>
                <a:spcPts val="0"/>
              </a:spcAft>
              <a:buSzPts val="2400"/>
              <a:buFont typeface="Calibri"/>
              <a:buAutoNum type="arabicPeriod"/>
            </a:pPr>
            <a:r>
              <a:rPr lang="en" sz="2400" dirty="0"/>
              <a:t>How might this new restaurant be good for the city of Sunnyside? </a:t>
            </a:r>
            <a:endParaRPr sz="2400" dirty="0"/>
          </a:p>
          <a:p>
            <a:pPr marL="457200" lvl="0" indent="0" algn="l" rtl="0">
              <a:spcBef>
                <a:spcPts val="800"/>
              </a:spcBef>
              <a:spcAft>
                <a:spcPts val="0"/>
              </a:spcAft>
              <a:buNone/>
            </a:pPr>
            <a:endParaRPr sz="24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23"/>
          <p:cNvSpPr txBox="1">
            <a:spLocks noGrp="1"/>
          </p:cNvSpPr>
          <p:nvPr>
            <p:ph type="title"/>
          </p:nvPr>
        </p:nvSpPr>
        <p:spPr>
          <a:xfrm>
            <a:off x="311700" y="163286"/>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Vocabulary and Language</a:t>
            </a:r>
            <a:endParaRPr dirty="0"/>
          </a:p>
        </p:txBody>
      </p:sp>
      <p:sp>
        <p:nvSpPr>
          <p:cNvPr id="153" name="Google Shape;153;p23"/>
          <p:cNvSpPr txBox="1">
            <a:spLocks noGrp="1"/>
          </p:cNvSpPr>
          <p:nvPr>
            <p:ph type="body" idx="1"/>
          </p:nvPr>
        </p:nvSpPr>
        <p:spPr>
          <a:xfrm>
            <a:off x="311700" y="899272"/>
            <a:ext cx="8520600" cy="3996300"/>
          </a:xfrm>
          <a:prstGeom prst="rect">
            <a:avLst/>
          </a:prstGeom>
        </p:spPr>
        <p:txBody>
          <a:bodyPr spcFirstLastPara="1" wrap="square" lIns="68575" tIns="34275" rIns="68575" bIns="34275" anchor="t" anchorCtr="0">
            <a:noAutofit/>
          </a:bodyPr>
          <a:lstStyle/>
          <a:p>
            <a:pPr marL="368300" lvl="0" indent="-342900" algn="l" rtl="0">
              <a:spcBef>
                <a:spcPts val="0"/>
              </a:spcBef>
              <a:spcAft>
                <a:spcPts val="0"/>
              </a:spcAft>
              <a:buSzPts val="1800"/>
              <a:buFont typeface="+mj-lt"/>
              <a:buAutoNum type="arabicPeriod"/>
            </a:pPr>
            <a:r>
              <a:rPr lang="en" sz="1800" dirty="0"/>
              <a:t>The article says that people who live in Sunnyside will soon have a new restaurant option. What does “option” mean? </a:t>
            </a:r>
          </a:p>
          <a:p>
            <a:pPr marL="368300" lvl="0" indent="-342900" algn="l" rtl="0">
              <a:spcBef>
                <a:spcPts val="0"/>
              </a:spcBef>
              <a:spcAft>
                <a:spcPts val="0"/>
              </a:spcAft>
              <a:buSzPts val="1800"/>
              <a:buFont typeface="+mj-lt"/>
              <a:buAutoNum type="arabicPeriod"/>
            </a:pPr>
            <a:endParaRPr lang="en" sz="1800" dirty="0"/>
          </a:p>
          <a:p>
            <a:pPr marL="368300" lvl="0" indent="-342900" algn="l" rtl="0">
              <a:spcBef>
                <a:spcPts val="0"/>
              </a:spcBef>
              <a:spcAft>
                <a:spcPts val="0"/>
              </a:spcAft>
              <a:buSzPts val="1800"/>
              <a:buFont typeface="+mj-lt"/>
              <a:buAutoNum type="arabicPeriod"/>
            </a:pPr>
            <a:r>
              <a:rPr lang="en" sz="1800" dirty="0"/>
              <a:t>The article says that the restaurant will serve soup, sandwiches, and other lunch fare. What does “other lunch fare” mean?</a:t>
            </a:r>
          </a:p>
          <a:p>
            <a:pPr marL="368300" lvl="0" indent="-342900" algn="l" rtl="0">
              <a:spcBef>
                <a:spcPts val="0"/>
              </a:spcBef>
              <a:spcAft>
                <a:spcPts val="0"/>
              </a:spcAft>
              <a:buSzPts val="1800"/>
              <a:buFont typeface="+mj-lt"/>
              <a:buAutoNum type="arabicPeriod"/>
            </a:pPr>
            <a:endParaRPr lang="en" sz="1800" dirty="0"/>
          </a:p>
          <a:p>
            <a:pPr marL="368300" lvl="0" indent="-342900" algn="l" rtl="0">
              <a:spcBef>
                <a:spcPts val="0"/>
              </a:spcBef>
              <a:spcAft>
                <a:spcPts val="0"/>
              </a:spcAft>
              <a:buSzPts val="1800"/>
              <a:buFont typeface="+mj-lt"/>
              <a:buAutoNum type="arabicPeriod"/>
            </a:pPr>
            <a:r>
              <a:rPr lang="en" sz="1800" dirty="0"/>
              <a:t>The article also says that the chef will have “crowd-pleasing” sandwiches. What do you think the writer means when he says the sandwiches will be “crowd-pleasing?” </a:t>
            </a:r>
          </a:p>
          <a:p>
            <a:pPr marL="368300" lvl="0" indent="-342900" algn="l" rtl="0">
              <a:spcBef>
                <a:spcPts val="0"/>
              </a:spcBef>
              <a:spcAft>
                <a:spcPts val="0"/>
              </a:spcAft>
              <a:buSzPts val="1800"/>
              <a:buFont typeface="+mj-lt"/>
              <a:buAutoNum type="arabicPeriod"/>
            </a:pPr>
            <a:endParaRPr lang="en" sz="1800" dirty="0"/>
          </a:p>
          <a:p>
            <a:pPr marL="368300" lvl="0" indent="-342900" algn="l" rtl="0">
              <a:spcBef>
                <a:spcPts val="0"/>
              </a:spcBef>
              <a:spcAft>
                <a:spcPts val="0"/>
              </a:spcAft>
              <a:buSzPts val="1800"/>
              <a:buFont typeface="+mj-lt"/>
              <a:buAutoNum type="arabicPeriod"/>
            </a:pPr>
            <a:r>
              <a:rPr lang="en" sz="1800" dirty="0"/>
              <a:t>The article says that the restaurant is still hiring and says that people can “inquire” at the restaurant during business hours. What does “inquire” mean?</a:t>
            </a:r>
            <a:endParaRPr sz="1800" b="1" dirty="0"/>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800"/>
              </a:spcBef>
              <a:spcAft>
                <a:spcPts val="0"/>
              </a:spcAft>
              <a:buNone/>
            </a:pPr>
            <a:endParaRPr sz="2400" dirty="0"/>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AC1D4BD5-8863-49F9-B026-C347DC2757BF}"/>
</file>

<file path=customXml/itemProps2.xml><?xml version="1.0" encoding="utf-8"?>
<ds:datastoreItem xmlns:ds="http://schemas.openxmlformats.org/officeDocument/2006/customXml" ds:itemID="{B34EA01F-C4F1-40CB-B1A5-752FB5A98C1E}"/>
</file>

<file path=customXml/itemProps3.xml><?xml version="1.0" encoding="utf-8"?>
<ds:datastoreItem xmlns:ds="http://schemas.openxmlformats.org/officeDocument/2006/customXml" ds:itemID="{050F7954-71E9-4B7B-A065-285BEC858AC5}"/>
</file>

<file path=docProps/app.xml><?xml version="1.0" encoding="utf-8"?>
<Properties xmlns="http://schemas.openxmlformats.org/officeDocument/2006/extended-properties" xmlns:vt="http://schemas.openxmlformats.org/officeDocument/2006/docPropsVTypes">
  <TotalTime>118</TotalTime>
  <Words>6458</Words>
  <Application>Microsoft Office PowerPoint</Application>
  <PresentationFormat>On-screen Show (16:9)</PresentationFormat>
  <Paragraphs>540</Paragraphs>
  <Slides>28</Slides>
  <Notes>28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28</vt:i4>
      </vt:variant>
    </vt:vector>
  </HeadingPairs>
  <TitlesOfParts>
    <vt:vector size="33" baseType="lpstr">
      <vt:lpstr>Calibri</vt:lpstr>
      <vt:lpstr>Century Gothic</vt:lpstr>
      <vt:lpstr>Times New Roman</vt:lpstr>
      <vt:lpstr>Arial</vt:lpstr>
      <vt:lpstr>Office Theme</vt:lpstr>
      <vt:lpstr>Grade 2: Module 2: Part 2: Cycle 12: Lesson 57 Teacher slide, before teaching.</vt:lpstr>
      <vt:lpstr>Grade 2: Module 2: Part 2: Cycle 12: Lesson 57 Teacher slide, before teaching.</vt:lpstr>
      <vt:lpstr>Grade 2: Module 2: Part 2: Cycle 12: Lesson 57 Teacher slide, before teaching.</vt:lpstr>
      <vt:lpstr>PowerPoint Presentation</vt:lpstr>
      <vt:lpstr>Transition Song</vt:lpstr>
      <vt:lpstr>Opening Learning Targets</vt:lpstr>
      <vt:lpstr>Engagement Text: “New Restaurant Opens in Sunnyside.”</vt:lpstr>
      <vt:lpstr>Comprehension Conversation</vt:lpstr>
      <vt:lpstr>Vocabulary and Language</vt:lpstr>
      <vt:lpstr>Transition Song</vt:lpstr>
      <vt:lpstr>Work Time Learning Targets</vt:lpstr>
      <vt:lpstr>Snap or Trap Instructional Practice</vt:lpstr>
      <vt:lpstr>Check Your Work</vt:lpstr>
      <vt:lpstr>Transition Song</vt:lpstr>
      <vt:lpstr>Work Time Learning Targets</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Partner Search and Read</vt:lpstr>
      <vt:lpstr>Reflection Time </vt:lpstr>
      <vt:lpstr>Transition Song</vt:lpstr>
      <vt:lpstr>Independent Work Time Learning Targets</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2: Part 2: Cycle 12: Lesson 57 Teacher slide, before teaching.</dc:title>
  <dc:creator>nbravo</dc:creator>
  <cp:lastModifiedBy>Nicole Bravo</cp:lastModifiedBy>
  <cp:revision>10</cp:revision>
  <dcterms:modified xsi:type="dcterms:W3CDTF">2018-12-29T19:24:45Z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