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5EFE9D-7C0F-4304-B4BD-1B3A8DD89A08}">
  <a:tblStyle styleId="{AB5EFE9D-7C0F-4304-B4BD-1B3A8DD89A0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15" autoAdjust="0"/>
  </p:normalViewPr>
  <p:slideViewPr>
    <p:cSldViewPr snapToGrid="0">
      <p:cViewPr varScale="1">
        <p:scale>
          <a:sx n="96" d="100"/>
          <a:sy n="96" d="100"/>
        </p:scale>
        <p:origin x="-1464" y="-112"/>
      </p:cViewPr>
      <p:guideLst>
        <p:guide orient="horz" pos="1620"/>
        <p:guide pos="2880"/>
      </p:guideLst>
    </p:cSldViewPr>
  </p:slideViewPr>
  <p:notesTextViewPr>
    <p:cViewPr>
      <p:scale>
        <a:sx n="1" d="1"/>
        <a:sy n="1" d="1"/>
      </p:scale>
      <p:origin x="0" y="108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18498F2-A0B0-150F-A61A-77972448DA87}"/>
    <pc:docChg chg="addSld">
      <pc:chgData name="Jennifer Snapp" userId="S::jennifer.snapp@detroitk12.org::42622253-5fe4-47d2-9c8f-1ef2d995c939" providerId="AD" clId="Web-{F18498F2-A0B0-150F-A61A-77972448DA87}" dt="2019-03-25T19:51:40.252" v="0"/>
      <pc:docMkLst>
        <pc:docMk/>
      </pc:docMkLst>
      <pc:sldChg chg="add">
        <pc:chgData name="Jennifer Snapp" userId="S::jennifer.snapp@detroitk12.org::42622253-5fe4-47d2-9c8f-1ef2d995c939" providerId="AD" clId="Web-{F18498F2-A0B0-150F-A61A-77972448DA87}" dt="2019-03-25T19:51:40.252" v="0"/>
        <pc:sldMkLst>
          <pc:docMk/>
          <pc:sldMk cId="3032464005" sldId="266"/>
        </pc:sldMkLst>
      </pc:sldChg>
      <pc:sldMasterChg chg="addSldLayout">
        <pc:chgData name="Jennifer Snapp" userId="S::jennifer.snapp@detroitk12.org::42622253-5fe4-47d2-9c8f-1ef2d995c939" providerId="AD" clId="Web-{F18498F2-A0B0-150F-A61A-77972448DA87}" dt="2019-03-25T19:51:40.252" v="0"/>
        <pc:sldMasterMkLst>
          <pc:docMk/>
          <pc:sldMasterMk cId="0" sldId="2147483671"/>
        </pc:sldMasterMkLst>
        <pc:sldLayoutChg chg="add replId">
          <pc:chgData name="Jennifer Snapp" userId="S::jennifer.snapp@detroitk12.org::42622253-5fe4-47d2-9c8f-1ef2d995c939" providerId="AD" clId="Web-{F18498F2-A0B0-150F-A61A-77972448DA87}" dt="2019-03-25T19:51:40.252" v="0"/>
          <pc:sldLayoutMkLst>
            <pc:docMk/>
            <pc:sldMasterMk cId="0" sldId="2147483671"/>
            <pc:sldLayoutMk cId="885146892"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597614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to conclude the mini unit on poetry with an</a:t>
            </a:r>
            <a:r>
              <a:rPr lang="en" sz="1200" b="1" dirty="0">
                <a:solidFill>
                  <a:schemeClr val="dk1"/>
                </a:solidFill>
                <a:latin typeface="Calibri"/>
                <a:ea typeface="Calibri"/>
                <a:cs typeface="Calibri"/>
                <a:sym typeface="Calibri"/>
              </a:rPr>
              <a:t> End of Unit 1 Assessment</a:t>
            </a:r>
            <a:r>
              <a:rPr lang="en" sz="1200" dirty="0">
                <a:solidFill>
                  <a:schemeClr val="dk1"/>
                </a:solidFill>
                <a:latin typeface="Calibri"/>
                <a:ea typeface="Calibri"/>
                <a:cs typeface="Calibri"/>
                <a:sym typeface="Calibri"/>
              </a:rPr>
              <a:t> requiring students to use their ability to analyze figurative language and word choice. Students will continue use the analytical skills they’ve developed as they read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and other texts during the rest of the module.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use their </a:t>
            </a:r>
            <a:r>
              <a:rPr lang="en" sz="1200" b="1" dirty="0">
                <a:solidFill>
                  <a:schemeClr val="dk1"/>
                </a:solidFill>
                <a:latin typeface="Calibri"/>
                <a:ea typeface="Calibri"/>
                <a:cs typeface="Calibri"/>
                <a:sym typeface="Calibri"/>
              </a:rPr>
              <a:t>Poet’s Toolbox</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reference sheets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How to Read a Poem anchor charts</a:t>
            </a:r>
            <a:r>
              <a:rPr lang="en" sz="1200" dirty="0">
                <a:solidFill>
                  <a:schemeClr val="dk1"/>
                </a:solidFill>
                <a:latin typeface="Calibri"/>
                <a:ea typeface="Calibri"/>
                <a:cs typeface="Calibri"/>
                <a:sym typeface="Calibri"/>
              </a:rPr>
              <a:t> during the assessment. On the assessments, students must </a:t>
            </a:r>
            <a:r>
              <a:rPr lang="en" sz="1200" i="1" dirty="0">
                <a:solidFill>
                  <a:schemeClr val="dk1"/>
                </a:solidFill>
                <a:latin typeface="Calibri"/>
                <a:ea typeface="Calibri"/>
                <a:cs typeface="Calibri"/>
                <a:sym typeface="Calibri"/>
              </a:rPr>
              <a:t>analyze </a:t>
            </a:r>
            <a:r>
              <a:rPr lang="en" sz="1200" dirty="0">
                <a:solidFill>
                  <a:schemeClr val="dk1"/>
                </a:solidFill>
                <a:latin typeface="Calibri"/>
                <a:ea typeface="Calibri"/>
                <a:cs typeface="Calibri"/>
                <a:sym typeface="Calibri"/>
              </a:rPr>
              <a:t>the use of poetic tools, not determine or define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Entry Task: “Harriet Tubman”</a:t>
            </a:r>
            <a:r>
              <a:rPr lang="en" sz="1200" dirty="0">
                <a:solidFill>
                  <a:schemeClr val="dk1"/>
                </a:solidFill>
                <a:latin typeface="Calibri"/>
                <a:ea typeface="Calibri"/>
                <a:cs typeface="Calibri"/>
                <a:sym typeface="Calibri"/>
              </a:rPr>
              <a:t> gives students a chance to ask any last-minute questions before the assessment. You may also wish to address any concerns you identified through the </a:t>
            </a:r>
            <a:r>
              <a:rPr lang="en" sz="1200" b="0" dirty="0">
                <a:solidFill>
                  <a:schemeClr val="dk1"/>
                </a:solidFill>
                <a:latin typeface="Calibri"/>
                <a:ea typeface="Calibri"/>
                <a:cs typeface="Calibri"/>
                <a:sym typeface="Calibri"/>
              </a:rPr>
              <a:t>Exit Tickets </a:t>
            </a:r>
            <a:r>
              <a:rPr lang="en" sz="1200" dirty="0">
                <a:solidFill>
                  <a:schemeClr val="dk1"/>
                </a:solidFill>
                <a:latin typeface="Calibri"/>
                <a:ea typeface="Calibri"/>
                <a:cs typeface="Calibri"/>
                <a:sym typeface="Calibri"/>
              </a:rPr>
              <a:t>from Lessons 12–14.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8840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04" name="Google Shape;20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1888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“Harriet Tubman”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End of Unit 1 Assessment: Reading Poetry: Analyzing Structure and Language in “We Wear the Mask”</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End of Unit 1 Assessment: Reading Poetry: Analyzing Structure and Language in “We Wear the Mask”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Poetry Analysis Practice #2 </a:t>
            </a:r>
            <a:r>
              <a:rPr lang="en" sz="1200" dirty="0">
                <a:solidFill>
                  <a:schemeClr val="dk1"/>
                </a:solidFill>
                <a:latin typeface="Calibri"/>
                <a:ea typeface="Calibri"/>
                <a:cs typeface="Calibri"/>
                <a:sym typeface="Calibri"/>
              </a:rPr>
              <a:t>(homework, from lesson 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reference sheet</a:t>
            </a:r>
            <a:r>
              <a:rPr lang="en" sz="1200" dirty="0">
                <a:solidFill>
                  <a:schemeClr val="dk1"/>
                </a:solidFill>
                <a:latin typeface="Calibri"/>
                <a:ea typeface="Calibri"/>
                <a:cs typeface="Calibri"/>
                <a:sym typeface="Calibri"/>
              </a:rPr>
              <a:t> (from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(from Lesson 12)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r>
              <a:rPr lang="en-US" sz="1200" dirty="0">
                <a:latin typeface="Calibri"/>
                <a:ea typeface="Calibri"/>
                <a:cs typeface="Calibri"/>
                <a:sym typeface="Calibri"/>
              </a:rPr>
              <a:t>.</a:t>
            </a:r>
            <a:endParaRPr sz="1200" dirty="0">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5073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 yourself to get a deeper understanding of what students are being assessed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“Harriet Tubman” by Eloise Greenfield.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2043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0182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feel nervous about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remind them that there are no “tricks” to this assessment; they’ll just be using strategies and skills they’ve already developed.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761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“Harriet Tubman”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Encouraging students to self-correct encourages them to take ownership of their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Entry Task: “Harriet Tubman” </a:t>
            </a:r>
            <a:r>
              <a:rPr lang="en" sz="1200" dirty="0">
                <a:solidFill>
                  <a:schemeClr val="dk1"/>
                </a:solidFill>
                <a:latin typeface="Calibri"/>
                <a:ea typeface="Calibri"/>
                <a:cs typeface="Calibri"/>
                <a:sym typeface="Calibri"/>
              </a:rPr>
              <a:t>to each student. A copy is also displayed on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Poetry Analysis Practice #2 </a:t>
            </a:r>
            <a:r>
              <a:rPr lang="en" sz="1200" dirty="0">
                <a:solidFill>
                  <a:schemeClr val="dk1"/>
                </a:solidFill>
                <a:latin typeface="Calibri"/>
                <a:ea typeface="Calibri"/>
                <a:cs typeface="Calibri"/>
                <a:sym typeface="Calibri"/>
              </a:rPr>
              <a:t>from homework and use it to complete the </a:t>
            </a:r>
            <a:r>
              <a:rPr lang="en" sz="1200" b="1" dirty="0">
                <a:solidFill>
                  <a:schemeClr val="dk1"/>
                </a:solidFill>
                <a:latin typeface="Calibri"/>
                <a:ea typeface="Calibri"/>
                <a:cs typeface="Calibri"/>
                <a:sym typeface="Calibri"/>
              </a:rPr>
              <a:t>Entry Task: “Harriet Tubman.”</a:t>
            </a:r>
            <a:r>
              <a:rPr lang="en" sz="1200" dirty="0">
                <a:solidFill>
                  <a:schemeClr val="dk1"/>
                </a:solidFill>
                <a:latin typeface="Calibri"/>
                <a:ea typeface="Calibri"/>
                <a:cs typeface="Calibri"/>
                <a:sym typeface="Calibri"/>
              </a:rPr>
              <a:t> Encourage them to think of any last questions they have before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discuss the </a:t>
            </a:r>
            <a:r>
              <a:rPr lang="en" sz="1200" b="1" dirty="0">
                <a:solidFill>
                  <a:schemeClr val="dk1"/>
                </a:solidFill>
                <a:latin typeface="Calibri"/>
                <a:ea typeface="Calibri"/>
                <a:cs typeface="Calibri"/>
                <a:sym typeface="Calibri"/>
              </a:rPr>
              <a:t>Entry Task: “Harriet Tubman”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Poetry Analysis Practice #2</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Entry Task: “Harriet Tubman” (answers, for teacher reference) </a:t>
            </a:r>
            <a:r>
              <a:rPr lang="en" sz="1200" dirty="0">
                <a:solidFill>
                  <a:schemeClr val="dk1"/>
                </a:solidFill>
                <a:latin typeface="Calibri"/>
                <a:ea typeface="Calibri"/>
                <a:cs typeface="Calibri"/>
                <a:sym typeface="Calibri"/>
              </a:rPr>
              <a:t>for suggested answers, but let the students’ answers lead discussion.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this time to review any concepts students identified as difficult through their entry tasks and exit tickets from Lessons 12–14.</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a few Listen-fors are provided below, but refer to </a:t>
            </a:r>
            <a:r>
              <a:rPr lang="en" sz="1200" b="1" dirty="0">
                <a:solidFill>
                  <a:schemeClr val="dk1"/>
                </a:solidFill>
                <a:latin typeface="Calibri"/>
                <a:ea typeface="Calibri"/>
                <a:cs typeface="Calibri"/>
                <a:sym typeface="Calibri"/>
              </a:rPr>
              <a:t>Entry Task: “Harriet Tubman” (answers, for teacher reference) </a:t>
            </a:r>
            <a:r>
              <a:rPr lang="en" sz="1200" dirty="0">
                <a:solidFill>
                  <a:schemeClr val="dk1"/>
                </a:solidFill>
                <a:latin typeface="Calibri"/>
                <a:ea typeface="Calibri"/>
                <a:cs typeface="Calibri"/>
                <a:sym typeface="Calibri"/>
              </a:rPr>
              <a:t>for further detail: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1. “Ran” is repeated in Lines 7–9, 15 </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2. “Ran” is repeated many times because she had to run a long ways.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3. This line is echoed just as Harriet Tubman’s legacy echoes throughout history.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4. The first stanza is written in a defiant voice—almost like the voice of Harriet herself. The second stanza is written as an outside (but not objective) observer of her actions. In the third stanza, both voices come together.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5. This poem may have been more difficult because there are not any of the metaphors or similes that readers expect in a poem. However, it may have been less difficult because it is straightforward.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6. Answers will vary.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recording any questions students have in #6 on the board, along with your answers, so all students can benefit from that knowledge going into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94465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End of Unit 1 Assessment: Poetry Analysis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 though you’ll read the poem once for students, remind them that it’s expected they’ll read it more than once in order to get a full sense of it while they analyze.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“We Wear the Mask”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any vocabulary; four words are listed in a box next to the poem.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complete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silently and individually. If they finish early, they should read their independent reading book.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quietly reading along, then working on their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35 minutes allotted. Consider providing students time over multiple days if necessary.</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7069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2d76b1fff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2d76b1fff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End of Unit 1 Assessment: Poetry Analysis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briefly summarize a skill set encourages them to distill the most important “takeaway.”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students to share out. Congratulate them on their hard work and the progress they have made with reading poetry.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things like, </a:t>
            </a:r>
            <a:r>
              <a:rPr lang="en" sz="1200" b="0" dirty="0">
                <a:solidFill>
                  <a:schemeClr val="dk1"/>
                </a:solidFill>
                <a:latin typeface="Calibri"/>
                <a:ea typeface="Calibri"/>
                <a:cs typeface="Calibri"/>
                <a:sym typeface="Calibri"/>
              </a:rPr>
              <a:t>“It’s important to remember that there are language tools I can use to understand poetry” or “It’s important to remember that poetry can be appreciated for its sound and rhythm, but it can also be analyzed for meaning.”</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who have a hard time summarizing their knowledge in this way to think of a few prompting questions, such as: “If someone asked you the most useful thing you learned about poetry analysis, what would it be?” or “What skill did you develop most during this unit?”</a:t>
            </a:r>
            <a:endParaRPr sz="1200" dirty="0">
              <a:latin typeface="Calibri"/>
              <a:ea typeface="Calibri"/>
              <a:cs typeface="Calibri"/>
              <a:sym typeface="Calibri"/>
            </a:endParaRPr>
          </a:p>
        </p:txBody>
      </p:sp>
    </p:spTree>
    <p:extLst>
      <p:ext uri="{BB962C8B-B14F-4D97-AF65-F5344CB8AC3E}">
        <p14:creationId xmlns:p14="http://schemas.microsoft.com/office/powerpoint/2010/main" val="246631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6" name="Google Shape;19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875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85146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77500" cy="3263400"/>
          </a:xfrm>
          <a:prstGeom prst="rect">
            <a:avLst/>
          </a:prstGeom>
        </p:spPr>
        <p:txBody>
          <a:bodyPr spcFirstLastPara="1" wrap="square" lIns="68575" tIns="34275" rIns="68575" bIns="34275" anchor="t" anchorCtr="0">
            <a:noAutofit/>
          </a:bodyPr>
          <a:lstStyle/>
          <a:p>
            <a:pPr marL="457200" lvl="0" indent="-336550" algn="l" rtl="0">
              <a:spcBef>
                <a:spcPts val="0"/>
              </a:spcBef>
              <a:spcAft>
                <a:spcPts val="0"/>
              </a:spcAft>
              <a:buSzPts val="1700"/>
              <a:buFont typeface="Century Gothic"/>
              <a:buChar char="•"/>
            </a:pPr>
            <a:r>
              <a:rPr lang="en" sz="1700"/>
              <a:t>This lesson will take approximately 50-60 minutes to complete. </a:t>
            </a:r>
            <a:endParaRPr sz="1700"/>
          </a:p>
          <a:p>
            <a:pPr marL="457200" lvl="0" indent="-336550" algn="l" rtl="0">
              <a:lnSpc>
                <a:spcPct val="100000"/>
              </a:lnSpc>
              <a:spcBef>
                <a:spcPts val="1000"/>
              </a:spcBef>
              <a:spcAft>
                <a:spcPts val="0"/>
              </a:spcAft>
              <a:buSzPts val="1700"/>
              <a:buFont typeface="Century Gothic"/>
              <a:buChar char="•"/>
            </a:pPr>
            <a:r>
              <a:rPr lang="en" sz="1700"/>
              <a:t>The purpose of today’s lesson is to conclude the mini unit on poetry with an </a:t>
            </a:r>
            <a:r>
              <a:rPr lang="en" sz="1700" b="1"/>
              <a:t>End of Unit 1 Assessment</a:t>
            </a:r>
            <a:r>
              <a:rPr lang="en" sz="1700"/>
              <a:t> requiring students to use their ability to analyze figurative language and word choice.</a:t>
            </a:r>
            <a:r>
              <a:rPr lang="en" sz="1700" i="1"/>
              <a:t> </a:t>
            </a:r>
            <a:endParaRPr sz="1700" i="1"/>
          </a:p>
          <a:p>
            <a:pPr marL="457200" lvl="0" indent="0" algn="l" rtl="0">
              <a:lnSpc>
                <a:spcPct val="100000"/>
              </a:lnSpc>
              <a:spcBef>
                <a:spcPts val="0"/>
              </a:spcBef>
              <a:spcAft>
                <a:spcPts val="0"/>
              </a:spcAft>
              <a:buNone/>
            </a:pPr>
            <a:endParaRPr sz="1700"/>
          </a:p>
          <a:p>
            <a:pPr marL="0" lvl="0" indent="0" algn="l" rtl="0">
              <a:lnSpc>
                <a:spcPct val="100000"/>
              </a:lnSpc>
              <a:spcBef>
                <a:spcPts val="0"/>
              </a:spcBef>
              <a:spcAft>
                <a:spcPts val="0"/>
              </a:spcAft>
              <a:buNone/>
            </a:pPr>
            <a:r>
              <a:rPr lang="en" sz="1700" b="1"/>
              <a:t>The Learning Targets for students today are:</a:t>
            </a:r>
            <a:endParaRPr sz="1700" b="1"/>
          </a:p>
          <a:p>
            <a:pPr marL="457200" lvl="0" indent="-336550" algn="l" rtl="0">
              <a:lnSpc>
                <a:spcPct val="100000"/>
              </a:lnSpc>
              <a:spcBef>
                <a:spcPts val="1000"/>
              </a:spcBef>
              <a:spcAft>
                <a:spcPts val="0"/>
              </a:spcAft>
              <a:buClr>
                <a:srgbClr val="000000"/>
              </a:buClr>
              <a:buSzPts val="1700"/>
              <a:buChar char="•"/>
            </a:pPr>
            <a:r>
              <a:rPr lang="en" sz="1700"/>
              <a:t>I can analyze the impact of rhyme and repetition in a specific section of poetry.</a:t>
            </a:r>
            <a:endParaRPr sz="1700"/>
          </a:p>
          <a:p>
            <a:pPr marL="457200" lvl="0" indent="-336550" algn="l" rtl="0">
              <a:lnSpc>
                <a:spcPct val="100000"/>
              </a:lnSpc>
              <a:spcBef>
                <a:spcPts val="0"/>
              </a:spcBef>
              <a:spcAft>
                <a:spcPts val="0"/>
              </a:spcAft>
              <a:buClr>
                <a:srgbClr val="000000"/>
              </a:buClr>
              <a:buSzPts val="1700"/>
              <a:buChar char="•"/>
            </a:pPr>
            <a:r>
              <a:rPr lang="en" sz="1700"/>
              <a:t>I can determine the figurative meaning of words and phrases in a poem. </a:t>
            </a:r>
            <a:endParaRPr sz="1700"/>
          </a:p>
          <a:p>
            <a:pPr marL="457200" lvl="0" indent="-336550" algn="l" rtl="0">
              <a:lnSpc>
                <a:spcPct val="100000"/>
              </a:lnSpc>
              <a:spcBef>
                <a:spcPts val="0"/>
              </a:spcBef>
              <a:spcAft>
                <a:spcPts val="0"/>
              </a:spcAft>
              <a:buClr>
                <a:srgbClr val="000000"/>
              </a:buClr>
              <a:buSzPts val="1700"/>
              <a:buChar char="•"/>
            </a:pPr>
            <a:r>
              <a:rPr lang="en" sz="1700"/>
              <a:t>I can analyze how a poem’s structure contributes to its meaning.</a:t>
            </a:r>
            <a:endParaRPr sz="1700"/>
          </a:p>
          <a:p>
            <a:pPr marL="457200" lvl="0" indent="0" algn="l" rtl="0">
              <a:lnSpc>
                <a:spcPct val="90000"/>
              </a:lnSpc>
              <a:spcBef>
                <a:spcPts val="1000"/>
              </a:spcBef>
              <a:spcAft>
                <a:spcPts val="0"/>
              </a:spcAft>
              <a:buNone/>
            </a:pPr>
            <a:endParaRPr sz="17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7" name="Google Shape;207;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08" name="Google Shape;208;p34"/>
          <p:cNvGraphicFramePr/>
          <p:nvPr/>
        </p:nvGraphicFramePr>
        <p:xfrm>
          <a:off x="577191" y="1248212"/>
          <a:ext cx="7989600" cy="3230175"/>
        </p:xfrm>
        <a:graphic>
          <a:graphicData uri="http://schemas.openxmlformats.org/drawingml/2006/table">
            <a:tbl>
              <a:tblPr firstRow="1" bandRow="1">
                <a:noFill/>
                <a:tableStyleId>{AB5EFE9D-7C0F-4304-B4BD-1B3A8DD89A08}</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032464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15:</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“Harriet Tubman” </a:t>
            </a:r>
            <a:r>
              <a:rPr lang="en" sz="1800" dirty="0">
                <a:solidFill>
                  <a:schemeClr val="dk1"/>
                </a:solidFill>
                <a:latin typeface="Century Gothic"/>
                <a:ea typeface="Century Gothic"/>
                <a:cs typeface="Century Gothic"/>
                <a:sym typeface="Century Gothic"/>
              </a:rPr>
              <a:t>(one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 if available</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Poetry Analysis Practice #2 </a:t>
            </a:r>
            <a:r>
              <a:rPr lang="en" sz="1800" dirty="0">
                <a:solidFill>
                  <a:schemeClr val="dk1"/>
                </a:solidFill>
                <a:latin typeface="Century Gothic"/>
                <a:ea typeface="Century Gothic"/>
                <a:cs typeface="Century Gothic"/>
                <a:sym typeface="Century Gothic"/>
              </a:rPr>
              <a:t>(homework, from lesson 14)</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“Harriet Tubman”</a:t>
            </a:r>
            <a:r>
              <a:rPr lang="en" sz="1800"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(answers, for teacher reference)</a:t>
            </a:r>
            <a:endParaRPr sz="1800" b="1"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Poet’s Toolbox reference sheet</a:t>
            </a:r>
            <a:r>
              <a:rPr lang="en" sz="1800" dirty="0">
                <a:solidFill>
                  <a:schemeClr val="dk1"/>
                </a:solidFill>
                <a:latin typeface="Century Gothic"/>
                <a:ea typeface="Century Gothic"/>
                <a:cs typeface="Century Gothic"/>
                <a:sym typeface="Century Gothic"/>
              </a:rPr>
              <a:t> (from Lesson 11)</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How to Read a Poem anchor chart, student version</a:t>
            </a:r>
            <a:r>
              <a:rPr lang="en" sz="1800" dirty="0">
                <a:solidFill>
                  <a:schemeClr val="dk1"/>
                </a:solidFill>
                <a:latin typeface="Century Gothic"/>
                <a:ea typeface="Century Gothic"/>
                <a:cs typeface="Century Gothic"/>
                <a:sym typeface="Century Gothic"/>
              </a:rPr>
              <a:t> (from Lesson 12)</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1 Assessment: Reading Poetry: Analyzing Structure and Language in “We Wear the Mask”</a:t>
            </a:r>
            <a:r>
              <a:rPr lang="en" sz="1800" dirty="0">
                <a:solidFill>
                  <a:schemeClr val="dk1"/>
                </a:solidFill>
                <a:latin typeface="Century Gothic"/>
                <a:ea typeface="Century Gothic"/>
                <a:cs typeface="Century Gothic"/>
                <a:sym typeface="Century Gothic"/>
              </a:rPr>
              <a:t>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1 Assessment: Reading Poetry: Analyzing Structure and Language in “We Wear the Mask”</a:t>
            </a:r>
            <a:r>
              <a:rPr lang="en" sz="1800"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(answers, for teacher reference)</a:t>
            </a: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15</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Take the </a:t>
            </a:r>
            <a:r>
              <a:rPr lang="en" sz="2000" b="1">
                <a:solidFill>
                  <a:schemeClr val="dk1"/>
                </a:solidFill>
                <a:latin typeface="Century Gothic"/>
                <a:ea typeface="Century Gothic"/>
                <a:cs typeface="Century Gothic"/>
                <a:sym typeface="Century Gothic"/>
              </a:rPr>
              <a:t>End of Unit 1 Assessment</a:t>
            </a:r>
            <a:r>
              <a:rPr lang="en" sz="2000">
                <a:solidFill>
                  <a:schemeClr val="dk1"/>
                </a:solidFill>
                <a:latin typeface="Century Gothic"/>
                <a:ea typeface="Century Gothic"/>
                <a:cs typeface="Century Gothic"/>
                <a:sym typeface="Century Gothic"/>
              </a:rPr>
              <a:t> yourself to get a deeper understanding of what students are being assessed on.</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Review “Harriet Tubman” by Eloise Greenfield.</a:t>
            </a:r>
            <a:endParaRPr sz="20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70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latin typeface="Century Gothic"/>
                <a:ea typeface="Century Gothic"/>
                <a:cs typeface="Century Gothic"/>
                <a:sym typeface="Century Gothic"/>
              </a:rPr>
              <a:t>Reviewing our homework</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Completing an </a:t>
            </a:r>
            <a:r>
              <a:rPr lang="en" sz="1800" b="1" dirty="0">
                <a:latin typeface="Century Gothic"/>
                <a:ea typeface="Century Gothic"/>
                <a:cs typeface="Century Gothic"/>
                <a:sym typeface="Century Gothic"/>
              </a:rPr>
              <a:t>End of Unit 1 Assessment </a:t>
            </a:r>
            <a:r>
              <a:rPr lang="en" sz="1800" dirty="0">
                <a:latin typeface="Century Gothic"/>
                <a:ea typeface="Century Gothic"/>
                <a:cs typeface="Century Gothic"/>
                <a:sym typeface="Century Gothic"/>
              </a:rPr>
              <a:t>to demonstrate our poetry analysis skills</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9144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You have already done so much great work with poetry analysis, and had a lot of practice thinking about poetry with partners and on your own. Now you have an opportunity to demonstrate all of the skills you’ve developed!</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61862" y="62582"/>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471400" y="273850"/>
            <a:ext cx="80439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on our homework</a:t>
            </a:r>
            <a:endParaRPr sz="3000" dirty="0"/>
          </a:p>
        </p:txBody>
      </p:sp>
      <p:pic>
        <p:nvPicPr>
          <p:cNvPr id="174" name="Google Shape;174;p30"/>
          <p:cNvPicPr preferRelativeResize="0"/>
          <p:nvPr/>
        </p:nvPicPr>
        <p:blipFill rotWithShape="1">
          <a:blip r:embed="rId3">
            <a:alphaModFix/>
          </a:blip>
          <a:srcRect t="11995"/>
          <a:stretch/>
        </p:blipFill>
        <p:spPr>
          <a:xfrm>
            <a:off x="3864675" y="2189306"/>
            <a:ext cx="3225300" cy="2429344"/>
          </a:xfrm>
          <a:prstGeom prst="rect">
            <a:avLst/>
          </a:prstGeom>
          <a:noFill/>
          <a:ln>
            <a:noFill/>
          </a:ln>
        </p:spPr>
      </p:pic>
      <p:pic>
        <p:nvPicPr>
          <p:cNvPr id="175" name="Google Shape;175;p30"/>
          <p:cNvPicPr preferRelativeResize="0"/>
          <p:nvPr/>
        </p:nvPicPr>
        <p:blipFill>
          <a:blip r:embed="rId4">
            <a:alphaModFix/>
          </a:blip>
          <a:stretch>
            <a:fillRect/>
          </a:stretch>
        </p:blipFill>
        <p:spPr>
          <a:xfrm>
            <a:off x="579075" y="1614900"/>
            <a:ext cx="3225300" cy="3063175"/>
          </a:xfrm>
          <a:prstGeom prst="rect">
            <a:avLst/>
          </a:prstGeom>
          <a:noFill/>
          <a:ln>
            <a:noFill/>
          </a:ln>
        </p:spPr>
      </p:pic>
      <p:sp>
        <p:nvSpPr>
          <p:cNvPr id="176" name="Google Shape;176;p30"/>
          <p:cNvSpPr txBox="1"/>
          <p:nvPr/>
        </p:nvSpPr>
        <p:spPr>
          <a:xfrm>
            <a:off x="471400" y="943150"/>
            <a:ext cx="6939300" cy="44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i="1">
                <a:latin typeface="Century Gothic"/>
                <a:ea typeface="Century Gothic"/>
                <a:cs typeface="Century Gothic"/>
                <a:sym typeface="Century Gothic"/>
              </a:rPr>
              <a:t>Please take out your homework, </a:t>
            </a:r>
            <a:r>
              <a:rPr lang="en" b="1" i="1">
                <a:latin typeface="Century Gothic"/>
                <a:ea typeface="Century Gothic"/>
                <a:cs typeface="Century Gothic"/>
                <a:sym typeface="Century Gothic"/>
              </a:rPr>
              <a:t>Poetry Analysis Practice #2, </a:t>
            </a:r>
            <a:r>
              <a:rPr lang="en" i="1">
                <a:latin typeface="Century Gothic"/>
                <a:ea typeface="Century Gothic"/>
                <a:cs typeface="Century Gothic"/>
                <a:sym typeface="Century Gothic"/>
              </a:rPr>
              <a:t>and use it to complete the </a:t>
            </a:r>
            <a:r>
              <a:rPr lang="en" b="1" i="1">
                <a:latin typeface="Century Gothic"/>
                <a:ea typeface="Century Gothic"/>
                <a:cs typeface="Century Gothic"/>
                <a:sym typeface="Century Gothic"/>
              </a:rPr>
              <a:t>Entry Task: “Harriet Tubman.”</a:t>
            </a:r>
            <a:endParaRPr b="1" i="1">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061862" y="62582"/>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complete our </a:t>
            </a:r>
            <a:r>
              <a:rPr lang="en" sz="2600" b="1" dirty="0"/>
              <a:t>End of Unit 1 Assessment</a:t>
            </a:r>
            <a:endParaRPr sz="2600" b="1" dirty="0"/>
          </a:p>
        </p:txBody>
      </p:sp>
      <p:sp>
        <p:nvSpPr>
          <p:cNvPr id="182" name="Google Shape;182;p31"/>
          <p:cNvSpPr/>
          <p:nvPr/>
        </p:nvSpPr>
        <p:spPr>
          <a:xfrm>
            <a:off x="6893525" y="2110275"/>
            <a:ext cx="1795800" cy="1962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31"/>
          <p:cNvSpPr txBox="1">
            <a:spLocks noGrp="1"/>
          </p:cNvSpPr>
          <p:nvPr>
            <p:ph type="body" idx="1"/>
          </p:nvPr>
        </p:nvSpPr>
        <p:spPr>
          <a:xfrm>
            <a:off x="628650" y="1197225"/>
            <a:ext cx="4697400" cy="32766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a:t>Please clear your desks except for your </a:t>
            </a:r>
            <a:r>
              <a:rPr lang="en" sz="1600" b="1"/>
              <a:t>Poet’s Toolbox reference sheet </a:t>
            </a:r>
            <a:r>
              <a:rPr lang="en" sz="1600"/>
              <a:t>and </a:t>
            </a:r>
            <a:r>
              <a:rPr lang="en" sz="1600" b="1"/>
              <a:t>How to Read a Poem anchor chart, student version. </a:t>
            </a:r>
            <a:endParaRPr sz="1600"/>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a:t>Your assessment focuses on a poem titled “We Wear the Mask” by Paul Laurence Dunbar. Dunbar was an African-American poet who was friends with Frederick Douglass. He was born after the Civil War and was the son of freed slaves.</a:t>
            </a:r>
            <a:endParaRPr sz="1600"/>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a:t>Please read the poem silently in your heads while your teacher reads it aloud.</a:t>
            </a:r>
            <a:endParaRPr sz="1600"/>
          </a:p>
          <a:p>
            <a:pPr marL="0" lvl="0" indent="0" algn="l" rtl="0">
              <a:lnSpc>
                <a:spcPct val="100000"/>
              </a:lnSpc>
              <a:spcBef>
                <a:spcPts val="0"/>
              </a:spcBef>
              <a:spcAft>
                <a:spcPts val="0"/>
              </a:spcAft>
              <a:buNone/>
            </a:pPr>
            <a:endParaRPr sz="1600" b="1"/>
          </a:p>
        </p:txBody>
      </p:sp>
      <p:pic>
        <p:nvPicPr>
          <p:cNvPr id="185" name="Google Shape;185;p31"/>
          <p:cNvPicPr preferRelativeResize="0"/>
          <p:nvPr/>
        </p:nvPicPr>
        <p:blipFill>
          <a:blip r:embed="rId3">
            <a:alphaModFix/>
          </a:blip>
          <a:stretch>
            <a:fillRect/>
          </a:stretch>
        </p:blipFill>
        <p:spPr>
          <a:xfrm>
            <a:off x="5326050" y="1832562"/>
            <a:ext cx="3513150" cy="2641273"/>
          </a:xfrm>
          <a:prstGeom prst="rect">
            <a:avLst/>
          </a:prstGeom>
          <a:noFill/>
          <a:ln>
            <a:noFill/>
          </a:ln>
        </p:spPr>
      </p:pic>
      <p:sp>
        <p:nvSpPr>
          <p:cNvPr id="186" name="Google Shape;186;p31"/>
          <p:cNvSpPr txBox="1"/>
          <p:nvPr/>
        </p:nvSpPr>
        <p:spPr>
          <a:xfrm>
            <a:off x="6817326" y="2049375"/>
            <a:ext cx="2160900" cy="21762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200" b="1">
                <a:highlight>
                  <a:srgbClr val="FFFFFF"/>
                </a:highlight>
                <a:latin typeface="Century Gothic"/>
                <a:ea typeface="Century Gothic"/>
                <a:cs typeface="Century Gothic"/>
                <a:sym typeface="Century Gothic"/>
              </a:rPr>
              <a:t>VOCABULARY</a:t>
            </a:r>
            <a:endParaRPr sz="1200" b="1">
              <a:highlight>
                <a:srgbClr val="FFFFFF"/>
              </a:highlight>
              <a:latin typeface="Century Gothic"/>
              <a:ea typeface="Century Gothic"/>
              <a:cs typeface="Century Gothic"/>
              <a:sym typeface="Century Gothic"/>
            </a:endParaRPr>
          </a:p>
          <a:p>
            <a:pPr marL="0" lvl="0" indent="0" algn="l" rtl="0">
              <a:spcBef>
                <a:spcPts val="0"/>
              </a:spcBef>
              <a:spcAft>
                <a:spcPts val="0"/>
              </a:spcAft>
              <a:buNone/>
            </a:pPr>
            <a:endParaRPr sz="1200" b="1">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200" b="1">
                <a:highlight>
                  <a:srgbClr val="FFFFFF"/>
                </a:highlight>
                <a:latin typeface="Century Gothic"/>
                <a:ea typeface="Century Gothic"/>
                <a:cs typeface="Century Gothic"/>
                <a:sym typeface="Century Gothic"/>
              </a:rPr>
              <a:t>guile</a:t>
            </a:r>
            <a:r>
              <a:rPr lang="en" sz="1200">
                <a:highlight>
                  <a:srgbClr val="FFFFFF"/>
                </a:highlight>
                <a:latin typeface="Century Gothic"/>
                <a:ea typeface="Century Gothic"/>
                <a:cs typeface="Century Gothic"/>
                <a:sym typeface="Century Gothic"/>
              </a:rPr>
              <a:t> (n.): sly or cunning intelligence</a:t>
            </a:r>
            <a:endParaRPr sz="1200">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200" b="1">
                <a:highlight>
                  <a:srgbClr val="FFFFFF"/>
                </a:highlight>
                <a:latin typeface="Century Gothic"/>
                <a:ea typeface="Century Gothic"/>
                <a:cs typeface="Century Gothic"/>
                <a:sym typeface="Century Gothic"/>
              </a:rPr>
              <a:t>myriad</a:t>
            </a:r>
            <a:r>
              <a:rPr lang="en" sz="1200">
                <a:highlight>
                  <a:srgbClr val="FFFFFF"/>
                </a:highlight>
                <a:latin typeface="Century Gothic"/>
                <a:ea typeface="Century Gothic"/>
                <a:cs typeface="Century Gothic"/>
                <a:sym typeface="Century Gothic"/>
              </a:rPr>
              <a:t> (n.): a countless or extremely great number</a:t>
            </a:r>
            <a:endParaRPr sz="1200">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200" b="1">
                <a:highlight>
                  <a:srgbClr val="FFFFFF"/>
                </a:highlight>
                <a:latin typeface="Century Gothic"/>
                <a:ea typeface="Century Gothic"/>
                <a:cs typeface="Century Gothic"/>
                <a:sym typeface="Century Gothic"/>
              </a:rPr>
              <a:t>subtlety</a:t>
            </a:r>
            <a:r>
              <a:rPr lang="en" sz="1200">
                <a:highlight>
                  <a:srgbClr val="FFFFFF"/>
                </a:highlight>
                <a:latin typeface="Century Gothic"/>
                <a:ea typeface="Century Gothic"/>
                <a:cs typeface="Century Gothic"/>
                <a:sym typeface="Century Gothic"/>
              </a:rPr>
              <a:t> (n.): the state of being subtle, or difficult to analyze or describe</a:t>
            </a:r>
            <a:endParaRPr sz="1200">
              <a:highlight>
                <a:srgbClr val="FFFFFF"/>
              </a:highlight>
              <a:latin typeface="Century Gothic"/>
              <a:ea typeface="Century Gothic"/>
              <a:cs typeface="Century Gothic"/>
              <a:sym typeface="Century Gothic"/>
            </a:endParaRPr>
          </a:p>
          <a:p>
            <a:pPr marL="0" lvl="0" indent="0" algn="l" rtl="0">
              <a:spcBef>
                <a:spcPts val="0"/>
              </a:spcBef>
              <a:spcAft>
                <a:spcPts val="0"/>
              </a:spcAft>
              <a:buNone/>
            </a:pPr>
            <a:r>
              <a:rPr lang="en" sz="1200" b="1">
                <a:highlight>
                  <a:srgbClr val="FFFFFF"/>
                </a:highlight>
                <a:latin typeface="Century Gothic"/>
                <a:ea typeface="Century Gothic"/>
                <a:cs typeface="Century Gothic"/>
                <a:sym typeface="Century Gothic"/>
              </a:rPr>
              <a:t>vile </a:t>
            </a:r>
            <a:r>
              <a:rPr lang="en" sz="1200">
                <a:highlight>
                  <a:srgbClr val="FFFFFF"/>
                </a:highlight>
                <a:latin typeface="Century Gothic"/>
                <a:ea typeface="Century Gothic"/>
                <a:cs typeface="Century Gothic"/>
                <a:sym typeface="Century Gothic"/>
              </a:rPr>
              <a:t>(adj.): extremely unpleasant</a:t>
            </a:r>
            <a:endParaRPr sz="1200">
              <a:highlight>
                <a:srgbClr val="FFFFFF"/>
              </a:highlight>
              <a:latin typeface="Century Gothic"/>
              <a:ea typeface="Century Gothic"/>
              <a:cs typeface="Century Gothic"/>
              <a:sym typeface="Century Gothic"/>
            </a:endParaRPr>
          </a:p>
          <a:p>
            <a:pPr marL="0" lvl="0" indent="0" algn="l" rtl="0">
              <a:spcBef>
                <a:spcPts val="0"/>
              </a:spcBef>
              <a:spcAft>
                <a:spcPts val="0"/>
              </a:spcAft>
              <a:buNone/>
            </a:pPr>
            <a:endParaRPr sz="1200">
              <a:highlight>
                <a:srgbClr val="FFFFFF"/>
              </a:highlight>
              <a:latin typeface="Century Gothic"/>
              <a:ea typeface="Century Gothic"/>
              <a:cs typeface="Century Gothic"/>
              <a:sym typeface="Century Gothic"/>
            </a:endParaRPr>
          </a:p>
        </p:txBody>
      </p:sp>
      <p:pic>
        <p:nvPicPr>
          <p:cNvPr id="8" name="Google Shape;167;p29"/>
          <p:cNvPicPr preferRelativeResize="0"/>
          <p:nvPr/>
        </p:nvPicPr>
        <p:blipFill>
          <a:blip r:embed="rId4">
            <a:alphaModFix/>
          </a:blip>
          <a:stretch>
            <a:fillRect/>
          </a:stretch>
        </p:blipFill>
        <p:spPr>
          <a:xfrm>
            <a:off x="8061862" y="62582"/>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291193" y="273850"/>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sum up what we know about analyzing poetry</a:t>
            </a:r>
            <a:endParaRPr sz="2600" b="1" dirty="0"/>
          </a:p>
        </p:txBody>
      </p:sp>
      <p:sp>
        <p:nvSpPr>
          <p:cNvPr id="193" name="Google Shape;193;p32"/>
          <p:cNvSpPr txBox="1"/>
          <p:nvPr/>
        </p:nvSpPr>
        <p:spPr>
          <a:xfrm>
            <a:off x="380376" y="1650496"/>
            <a:ext cx="7422600" cy="283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Turn over your </a:t>
            </a:r>
            <a:r>
              <a:rPr lang="en" sz="2000" b="1" dirty="0">
                <a:latin typeface="Century Gothic"/>
                <a:ea typeface="Century Gothic"/>
                <a:cs typeface="Century Gothic"/>
                <a:sym typeface="Century Gothic"/>
              </a:rPr>
              <a:t>End of Unit 1 Assessment: Poetry Analysis </a:t>
            </a:r>
            <a:r>
              <a:rPr lang="en" sz="2000" dirty="0">
                <a:latin typeface="Century Gothic"/>
                <a:ea typeface="Century Gothic"/>
                <a:cs typeface="Century Gothic"/>
                <a:sym typeface="Century Gothic"/>
              </a:rPr>
              <a:t>and finish this sentence:</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0" lvl="0" indent="0" algn="l" rtl="0">
              <a:spcBef>
                <a:spcPts val="0"/>
              </a:spcBef>
              <a:spcAft>
                <a:spcPts val="0"/>
              </a:spcAft>
              <a:buNone/>
            </a:pPr>
            <a:r>
              <a:rPr lang="en" sz="2000" b="1" i="1" dirty="0">
                <a:latin typeface="Century Gothic"/>
                <a:ea typeface="Century Gothic"/>
                <a:cs typeface="Century Gothic"/>
                <a:sym typeface="Century Gothic"/>
              </a:rPr>
              <a:t>The most important thing to remember when reading poetry is...</a:t>
            </a:r>
            <a:endParaRPr sz="2000" b="1" i="1"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061862" y="62582"/>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9" name="Google Shape;199;p33"/>
          <p:cNvSpPr txBox="1">
            <a:spLocks noGrp="1"/>
          </p:cNvSpPr>
          <p:nvPr>
            <p:ph type="title"/>
          </p:nvPr>
        </p:nvSpPr>
        <p:spPr>
          <a:xfrm>
            <a:off x="398786" y="37771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dirty="0">
                <a:latin typeface="Century Gothic"/>
                <a:ea typeface="Century Gothic"/>
                <a:cs typeface="Century Gothic"/>
                <a:sym typeface="Century Gothic"/>
              </a:rPr>
              <a:t>Homework</a:t>
            </a:r>
            <a:endParaRPr sz="3400" dirty="0">
              <a:latin typeface="Century Gothic"/>
              <a:ea typeface="Century Gothic"/>
              <a:cs typeface="Century Gothic"/>
              <a:sym typeface="Century Gothic"/>
            </a:endParaRPr>
          </a:p>
        </p:txBody>
      </p:sp>
      <p:sp>
        <p:nvSpPr>
          <p:cNvPr id="200" name="Google Shape;200;p33"/>
          <p:cNvSpPr txBox="1">
            <a:spLocks noGrp="1"/>
          </p:cNvSpPr>
          <p:nvPr>
            <p:ph type="body" idx="1"/>
          </p:nvPr>
        </p:nvSpPr>
        <p:spPr>
          <a:xfrm>
            <a:off x="311700" y="1381075"/>
            <a:ext cx="72210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t>•   Continue reading your independent reading book.</a:t>
            </a:r>
            <a:endParaRPr sz="2000"/>
          </a:p>
          <a:p>
            <a:pPr marL="0" lvl="0" indent="0" algn="l" rtl="0">
              <a:spcBef>
                <a:spcPts val="800"/>
              </a:spcBef>
              <a:spcAft>
                <a:spcPts val="0"/>
              </a:spcAft>
              <a:buNone/>
            </a:pPr>
            <a:endParaRPr sz="2000"/>
          </a:p>
        </p:txBody>
      </p:sp>
      <p:pic>
        <p:nvPicPr>
          <p:cNvPr id="6" name="Google Shape;167;p29"/>
          <p:cNvPicPr preferRelativeResize="0"/>
          <p:nvPr/>
        </p:nvPicPr>
        <p:blipFill>
          <a:blip r:embed="rId3">
            <a:alphaModFix/>
          </a:blip>
          <a:stretch>
            <a:fillRect/>
          </a:stretch>
        </p:blipFill>
        <p:spPr>
          <a:xfrm>
            <a:off x="8061862" y="62582"/>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5EE071-AEB6-47DB-A8E4-5E9126CAFFA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2E290C3-DE4F-47F9-9628-169A4B736641}">
  <ds:schemaRefs>
    <ds:schemaRef ds:uri="http://schemas.microsoft.com/sharepoint/v3/contenttype/forms"/>
  </ds:schemaRefs>
</ds:datastoreItem>
</file>

<file path=customXml/itemProps3.xml><?xml version="1.0" encoding="utf-8"?>
<ds:datastoreItem xmlns:ds="http://schemas.openxmlformats.org/officeDocument/2006/customXml" ds:itemID="{524D6841-9932-4BB9-8F69-5ED751E39B7E}"/>
</file>

<file path=docProps/app.xml><?xml version="1.0" encoding="utf-8"?>
<Properties xmlns="http://schemas.openxmlformats.org/officeDocument/2006/extended-properties" xmlns:vt="http://schemas.openxmlformats.org/officeDocument/2006/docPropsVTypes">
  <TotalTime>6</TotalTime>
  <Words>2106</Words>
  <Application>Microsoft Office PowerPoint</Application>
  <PresentationFormat>On-screen Show (16:9)</PresentationFormat>
  <Paragraphs>192</Paragraphs>
  <Slides>11</Slides>
  <Notes>10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Simple Light</vt:lpstr>
      <vt:lpstr>Office Theme</vt:lpstr>
      <vt:lpstr>PowerPoint Presentation</vt:lpstr>
      <vt:lpstr>PowerPoint Presentation</vt:lpstr>
      <vt:lpstr>PowerPoint Presentation</vt:lpstr>
      <vt:lpstr>Grade 7: Module 3:  Unit 1: Lesson 15</vt:lpstr>
      <vt:lpstr>PowerPoint Presentation</vt:lpstr>
      <vt:lpstr>Let’s reflect on our homework</vt:lpstr>
      <vt:lpstr>Let’s complete our End of Unit 1 Assessment</vt:lpstr>
      <vt:lpstr>Let’s sum up what we know about analyzing poetry</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2019-03-25T19:51:42Z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