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2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4.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7.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E9288D9-20A1-445F-96CF-4545206A17E7}">
  <a:tblStyle styleId="{EE9288D9-20A1-445F-96CF-4545206A17E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098" autoAdjust="0"/>
  </p:normalViewPr>
  <p:slideViewPr>
    <p:cSldViewPr snapToGrid="0">
      <p:cViewPr varScale="1">
        <p:scale>
          <a:sx n="83" d="100"/>
          <a:sy n="83" d="100"/>
        </p:scale>
        <p:origin x="-1832" y="-104"/>
      </p:cViewPr>
      <p:guideLst>
        <p:guide orient="horz" pos="1620"/>
        <p:guide pos="2880"/>
      </p:guideLst>
    </p:cSldViewPr>
  </p:slideViewPr>
  <p:notesTextViewPr>
    <p:cViewPr>
      <p:scale>
        <a:sx n="1" d="1"/>
        <a:sy n="1" d="1"/>
      </p:scale>
      <p:origin x="0" y="76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782009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Entrance Ticket: Please Place Your Order (5-8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and Reviewing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(5-6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Discussion: What Was Your Meal Decision Based On? (6-8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for Gist: Introduction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Pages 7-11 (10-12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Answering Text-Dependent Questions: Introduction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Pages 7-11 (15-18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 (5-7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What Is the Omnivore’s Dilemma Anyway?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(1-2 minutes): Read pages 11-13 and 17-36 (“Introducing Corn”)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Use the strongest evidence from the text to answer these questions: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Which of Michael Pollan’s food chains does the meal you chose at the beginning of the lesson best match?</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Why do you think that?</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3105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Reading for Gist: Introduction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Pages 7-11</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that this book is just one point of view on this topic, so students should be made aware throughout the unit that Michael Pollan is trying to persuade us to believe what he believes, but that there are opposing points of view on this topic.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they are not to read this book and believe that everything Michael Pollan says is true; they are to read it through the lens of how Pollan tries to convince the reader of what he 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Inviting students to say the gist aloud to a partner or the teacher before writing can give them the confidence to record their ideas and ensure they know what to write.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read pages 7-11 of the Introduction for the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read along silently as you read the first paragraph aloud. As with other read-alouds, remember that the purpose is to read the text slowly, fluently, and without interruption. Don’t stop to address comprehension or vocabulary issues, as these will be addressed later and stopping would interrupt the flow of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first paragraph and to Think-Pair-Share: “</a:t>
            </a:r>
            <a:r>
              <a:rPr lang="en" sz="1200" i="1" dirty="0">
                <a:solidFill>
                  <a:schemeClr val="dk1"/>
                </a:solidFill>
                <a:latin typeface="Calibri"/>
                <a:ea typeface="Calibri"/>
                <a:cs typeface="Calibri"/>
                <a:sym typeface="Calibri"/>
              </a:rPr>
              <a:t>What is the gist of the first paragraph? What is this paragraph mostly about?”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annotating the </a:t>
            </a:r>
            <a:r>
              <a:rPr lang="en" sz="1200" b="0" dirty="0">
                <a:solidFill>
                  <a:schemeClr val="dk1"/>
                </a:solidFill>
                <a:latin typeface="Calibri"/>
                <a:ea typeface="Calibri"/>
                <a:cs typeface="Calibri"/>
                <a:sym typeface="Calibri"/>
              </a:rPr>
              <a:t>paragraph on a sticky note </a:t>
            </a:r>
            <a:r>
              <a:rPr lang="en" sz="1200" dirty="0">
                <a:solidFill>
                  <a:schemeClr val="dk1"/>
                </a:solidFill>
                <a:latin typeface="Calibri"/>
                <a:ea typeface="Calibri"/>
                <a:cs typeface="Calibri"/>
                <a:sym typeface="Calibri"/>
              </a:rPr>
              <a:t>and sticking it in the margin.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up and invite them to work together to reread each paragraph and discuss the gist with their partner before recording the gist of the paragraph on a sticky note.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pairs they will find the gist of the rest of the paragraphs up to the end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section on page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read.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them to explain that Michael Pollan didn’t think or worry about where his food came from before he began writing this 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on their sticky note.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2029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5c3ec676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(Slide 1) Answering Text-Dependent Questions: Introduction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Pages 7-11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C. On this slide, students will learn the protocol and have a model for answering question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dig deeper into this section of the text to understand it fully.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triads and invite students to get with the rest of their triad. Display and distribute </a:t>
            </a:r>
            <a:r>
              <a:rPr lang="en" sz="1200" b="1" dirty="0">
                <a:solidFill>
                  <a:schemeClr val="dk1"/>
                </a:solidFill>
                <a:latin typeface="Calibri"/>
                <a:ea typeface="Calibri"/>
                <a:cs typeface="Calibri"/>
                <a:sym typeface="Calibri"/>
              </a:rPr>
              <a:t>Text-Dependent Questions: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Pages 7-11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question aloud: </a:t>
            </a:r>
            <a:r>
              <a:rPr lang="en" sz="1200" i="1" dirty="0">
                <a:solidFill>
                  <a:schemeClr val="dk1"/>
                </a:solidFill>
                <a:latin typeface="Calibri"/>
                <a:ea typeface="Calibri"/>
                <a:cs typeface="Calibri"/>
                <a:sym typeface="Calibri"/>
              </a:rPr>
              <a:t>“How did the author, Michael Pollan, make decisions about what to eat before he began working on this book? How do you know?”</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now students are going to do a Teammates Consult protocol. Read the steps of the protocol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cold call a few groups to share their answer. Explain that after the first question, groups won’t be sharing their answers with the whole class. The first one is being done together to make sure everyone knows what to do.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when you say, “Teammates, write,” all students are to remove their pencils from the cup and write the answer to the question in their own words on their own paper. As you say, “Teammates, write,” model writing the answer on the displayed handout.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Pollan decided what to eat based on what tasted good and that the last line of the first paragraph says just that.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8" name="Google Shape;278;g45c3ec676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4893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6d77c7cf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(Slide 2) Answering Text-Dependent Questions: Introduction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Pages 7-11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C. On this slide, students will use the protocol to answer the remaining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process for each question, but after the first question you don’t need to model recording the answer each time on the displayed copy, as students should understand how to fill out the organizer after it has been modeled with the first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answering the questions (refer to </a:t>
            </a:r>
            <a:r>
              <a:rPr lang="en" sz="1200" b="1" dirty="0">
                <a:solidFill>
                  <a:schemeClr val="dk1"/>
                </a:solidFill>
                <a:latin typeface="Calibri"/>
                <a:ea typeface="Calibri"/>
                <a:cs typeface="Calibri"/>
                <a:sym typeface="Calibri"/>
              </a:rPr>
              <a:t>Text-Dependent Questions: Pages 7-11 of </a:t>
            </a:r>
            <a:r>
              <a:rPr lang="en" sz="1200" b="1" i="1" dirty="0">
                <a:solidFill>
                  <a:schemeClr val="dk1"/>
                </a:solidFill>
                <a:latin typeface="Calibri"/>
                <a:ea typeface="Calibri"/>
                <a:cs typeface="Calibri"/>
                <a:sym typeface="Calibri"/>
              </a:rPr>
              <a:t>The Omnivore’s Dilemma </a:t>
            </a:r>
            <a:r>
              <a:rPr lang="en" sz="1200" b="1" dirty="0">
                <a:solidFill>
                  <a:schemeClr val="dk1"/>
                </a:solidFill>
                <a:latin typeface="Calibri"/>
                <a:ea typeface="Calibri"/>
                <a:cs typeface="Calibri"/>
                <a:sym typeface="Calibri"/>
              </a:rPr>
              <a:t>(answers,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questions to encourage students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to that answer in the text?”</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using details directly from the text in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accurate responses to the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protocol and discussing before writing for each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6" name="Google Shape;286;g46d77c7cf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6536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6d77c7cf3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(Slide 3) Answering Text-Dependent Questions: Introduction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Pages 7-11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C. On this slide, students will discuss the meaning of the book title.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grapple with a complex text before explicit teaching of vocabulary.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this question in their triads</a:t>
            </a:r>
            <a:r>
              <a:rPr lang="en" sz="1200" i="1" dirty="0">
                <a:solidFill>
                  <a:schemeClr val="dk1"/>
                </a:solidFill>
                <a:latin typeface="Calibri"/>
                <a:ea typeface="Calibri"/>
                <a:cs typeface="Calibri"/>
                <a:sym typeface="Calibri"/>
              </a:rPr>
              <a:t>: “What do you think the word dilemma means?” </a:t>
            </a: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kind of problem might a dilemma </a:t>
            </a:r>
            <a:r>
              <a:rPr lang="en" sz="1200" i="1" dirty="0" smtClean="0">
                <a:solidFill>
                  <a:schemeClr val="dk1"/>
                </a:solidFill>
                <a:latin typeface="Calibri"/>
                <a:ea typeface="Calibri"/>
                <a:cs typeface="Calibri"/>
                <a:sym typeface="Calibri"/>
              </a:rPr>
              <a:t>be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Cold call students for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Pollan define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omnivore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 the text?” </a:t>
            </a:r>
            <a:r>
              <a:rPr lang="en" sz="1200" dirty="0">
                <a:solidFill>
                  <a:schemeClr val="dk1"/>
                </a:solidFill>
                <a:latin typeface="Calibri"/>
                <a:ea typeface="Calibri"/>
                <a:cs typeface="Calibri"/>
                <a:sym typeface="Calibri"/>
              </a:rPr>
              <a:t>Tell students that the word </a:t>
            </a:r>
            <a:r>
              <a:rPr lang="en" sz="1200" i="1" dirty="0">
                <a:solidFill>
                  <a:schemeClr val="dk1"/>
                </a:solidFill>
                <a:latin typeface="Calibri"/>
                <a:ea typeface="Calibri"/>
                <a:cs typeface="Calibri"/>
                <a:sym typeface="Calibri"/>
              </a:rPr>
              <a:t>omnivore</a:t>
            </a:r>
            <a:r>
              <a:rPr lang="en" sz="1200" dirty="0">
                <a:solidFill>
                  <a:schemeClr val="dk1"/>
                </a:solidFill>
                <a:latin typeface="Calibri"/>
                <a:ea typeface="Calibri"/>
                <a:cs typeface="Calibri"/>
                <a:sym typeface="Calibri"/>
              </a:rPr>
              <a:t> has the root “vore,” which means “one who eats,” and the prefix “omni,” which means “all,” so an omnivore is “one who eats everything.” Tell students that a carnivore is “one who eats meat.”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a:t>
            </a:r>
            <a:r>
              <a:rPr lang="en" sz="1200" i="1" dirty="0">
                <a:solidFill>
                  <a:schemeClr val="dk1"/>
                </a:solidFill>
                <a:latin typeface="Calibri"/>
                <a:ea typeface="Calibri"/>
                <a:cs typeface="Calibri"/>
                <a:sym typeface="Calibri"/>
              </a:rPr>
              <a:t>“What do you think ‘herbivore’ means?” </a:t>
            </a:r>
            <a:r>
              <a:rPr lang="en" sz="1200" dirty="0">
                <a:solidFill>
                  <a:schemeClr val="dk1"/>
                </a:solidFill>
                <a:latin typeface="Calibri"/>
                <a:ea typeface="Calibri"/>
                <a:cs typeface="Calibri"/>
                <a:sym typeface="Calibri"/>
              </a:rPr>
              <a:t>Select volunteers to share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meaning of the title of the book, The Omnivore’s Dilemma?” </a:t>
            </a:r>
            <a:r>
              <a:rPr lang="en" sz="1200" dirty="0">
                <a:solidFill>
                  <a:schemeClr val="dk1"/>
                </a:solidFill>
                <a:latin typeface="Calibri"/>
                <a:ea typeface="Calibri"/>
                <a:cs typeface="Calibri"/>
                <a:sym typeface="Calibri"/>
              </a:rPr>
              <a:t>Cold call students to share their thinking with the whole group.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about the word </a:t>
            </a:r>
            <a:r>
              <a:rPr lang="en" sz="1200" i="1" dirty="0">
                <a:solidFill>
                  <a:schemeClr val="dk1"/>
                </a:solidFill>
                <a:latin typeface="Calibri"/>
                <a:ea typeface="Calibri"/>
                <a:cs typeface="Calibri"/>
                <a:sym typeface="Calibri"/>
              </a:rPr>
              <a:t>dilemma</a:t>
            </a:r>
            <a:r>
              <a:rPr lang="en" sz="1200" dirty="0">
                <a:solidFill>
                  <a:schemeClr val="dk1"/>
                </a:solidFill>
                <a:latin typeface="Calibri"/>
                <a:ea typeface="Calibri"/>
                <a:cs typeface="Calibri"/>
                <a:sym typeface="Calibri"/>
              </a:rPr>
              <a:t>, listen for students to say that a </a:t>
            </a:r>
            <a:r>
              <a:rPr lang="en" sz="1200" i="1" dirty="0">
                <a:solidFill>
                  <a:schemeClr val="dk1"/>
                </a:solidFill>
                <a:latin typeface="Calibri"/>
                <a:ea typeface="Calibri"/>
                <a:cs typeface="Calibri"/>
                <a:sym typeface="Calibri"/>
              </a:rPr>
              <a:t>dilemma</a:t>
            </a:r>
            <a:r>
              <a:rPr lang="en" sz="1200" dirty="0">
                <a:solidFill>
                  <a:schemeClr val="dk1"/>
                </a:solidFill>
                <a:latin typeface="Calibri"/>
                <a:ea typeface="Calibri"/>
                <a:cs typeface="Calibri"/>
                <a:sym typeface="Calibri"/>
              </a:rPr>
              <a:t> is a problem.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question, listen for them to say that it is a problem that requires a choice; it is a problem with a complicated solution.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about the word omnivore, listen for them to explain that being an omnivore means eating “plants, meat, mushrooms—just about anything.”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about the word herbivore, listen for them to explain that a herbivore is “one who eats plants.”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title of the book, listen for them to say that because we are omnivores, we can eat anything, plants or meat or anything in the supermarket. Since we can eat anything, our dilemma is that we have to figure out what to eat.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3" name="Google Shape;293;g46d77c7cf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2262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smtClean="0">
                <a:solidFill>
                  <a:schemeClr val="dk1"/>
                </a:solidFill>
                <a:latin typeface="Calibri"/>
                <a:ea typeface="Calibri"/>
                <a:cs typeface="Calibri"/>
                <a:sym typeface="Calibri"/>
              </a:rPr>
              <a:t>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What Is the Omnivore’s Dilemma Anyway?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you to get a quick check for understanding of the learning target so that instruction can be adjusted or tailored to students’ needs during the lesson or before the next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second learning target aloud as students follow along: </a:t>
            </a:r>
            <a:r>
              <a:rPr lang="en" sz="1200" b="1" i="1" dirty="0">
                <a:solidFill>
                  <a:schemeClr val="dk1"/>
                </a:solidFill>
                <a:latin typeface="Calibri"/>
                <a:ea typeface="Calibri"/>
                <a:cs typeface="Calibri"/>
                <a:sym typeface="Calibri"/>
              </a:rPr>
              <a:t>“I can use context clues to determine the meaning of ‘omnivore’s dilemma.’”</a:t>
            </a:r>
            <a:endParaRPr sz="1200" b="1"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Exit Ticket: What Is The Omnivore’s Dilemma Anyway? </a:t>
            </a:r>
            <a:r>
              <a:rPr lang="en" sz="1200" dirty="0">
                <a:solidFill>
                  <a:schemeClr val="dk1"/>
                </a:solidFill>
                <a:latin typeface="Calibri"/>
                <a:ea typeface="Calibri"/>
                <a:cs typeface="Calibri"/>
                <a:sym typeface="Calibri"/>
              </a:rPr>
              <a:t>and ask students to answer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these exit tickets to assess students’ understanding of the book’s title.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0" name="Google Shape;300;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9802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Homework: Which of Michael Pollan’s Food Chains Does the Meal you Chose at the Beginning of the Lesson Best Match?</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307" name="Google Shape;307;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522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4" name="Google Shape;314;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7255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Entrance Ticket: Please Place Your Order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by Michael Pollan</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r>
              <a:rPr lang="en" sz="1200" b="0" dirty="0">
                <a:solidFill>
                  <a:schemeClr val="dk1"/>
                </a:solidFill>
                <a:latin typeface="Calibri"/>
                <a:ea typeface="Calibri"/>
                <a:cs typeface="Calibri"/>
                <a:sym typeface="Calibri"/>
              </a:rPr>
              <a:t>). Please Note: </a:t>
            </a:r>
            <a:r>
              <a:rPr lang="en" sz="1200" dirty="0">
                <a:solidFill>
                  <a:schemeClr val="dk1"/>
                </a:solidFill>
                <a:latin typeface="Calibri"/>
                <a:ea typeface="Calibri"/>
                <a:cs typeface="Calibri"/>
                <a:sym typeface="Calibri"/>
              </a:rPr>
              <a:t>There is a discrepancy in page numbers (only page numbers, not content) in the lessons in this Module depending on what path is used to access the lesson plans. If you are using the downloaded materials from the EL Education website, as opposed to the hyperlinked lesson title, the page numbers will align with these slides.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7-11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What Is The Omnivore’s Dilemma Anyway?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Homework: Which of Michael Pollan’s Food Chains Does the Meal You Chose at the Beginning of the Lesson Best Match?</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(from Module 1, Unit 1, Lesson 14; or create a new copy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Specials Board for the Gallery Walk (new; teacher-created; see supporting materials). You may want to have three sets of the meal charts and assign different sections of the class to visit each set. (Ex: “Everyone at the back two tables should visit the set of meal posters on the back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10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954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7-11 of </a:t>
            </a:r>
            <a:r>
              <a:rPr lang="en" sz="1200" b="1" i="1" dirty="0">
                <a:solidFill>
                  <a:schemeClr val="dk1"/>
                </a:solidFill>
                <a:latin typeface="Calibri"/>
                <a:ea typeface="Calibri"/>
                <a:cs typeface="Calibri"/>
                <a:sym typeface="Calibri"/>
              </a:rPr>
              <a:t>The Omnivore’s Dilemma</a:t>
            </a:r>
            <a:r>
              <a:rPr lang="en" sz="1200" b="1" dirty="0">
                <a:solidFill>
                  <a:schemeClr val="dk1"/>
                </a:solidFill>
                <a:latin typeface="Calibri"/>
                <a:ea typeface="Calibri"/>
                <a:cs typeface="Calibri"/>
                <a:sym typeface="Calibri"/>
              </a:rPr>
              <a:t> (answers,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7075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Background Knowledge: What IS the Omnivore’s Dilemma Anyway?</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0253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9311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5-8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Independent</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Entrance Ticket: Please Place Your Order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Using entrance/exit tickets gives you a quick check for understanding of the learning target so that instruction can be adjusted or tailored to students’ needs during the lesson or before the next lesson. Pairing entrance tickets with exit tickets allows both teachers and students to track progress from the beginning to the end of the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lesson begins with students entering the classroom to see that it has been set up like a restaurant. You can decide how to frame this, but some suggestions are as follows: You could stand at the door and seat students in groups as they arrive; and you could set up the tables with napkins, plastic knives and forks, paper placemats, and tablecloths.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meals on the Specials Board are the four meals that Michael Pollan eats in </a:t>
            </a:r>
            <a:r>
              <a:rPr lang="en" sz="1200" i="1">
                <a:solidFill>
                  <a:schemeClr val="dk1"/>
                </a:solidFill>
                <a:latin typeface="Calibri"/>
                <a:ea typeface="Calibri"/>
                <a:cs typeface="Calibri"/>
                <a:sym typeface="Calibri"/>
              </a:rPr>
              <a:t>The Omnivore’s Dilemma</a:t>
            </a:r>
            <a:r>
              <a:rPr lang="en" sz="1200">
                <a:solidFill>
                  <a:schemeClr val="dk1"/>
                </a:solidFill>
                <a:latin typeface="Calibri"/>
                <a:ea typeface="Calibri"/>
                <a:cs typeface="Calibri"/>
                <a:sym typeface="Calibri"/>
              </a:rPr>
              <a:t>. In the book, each meal represents one of the four food chains—which serve as the book’s organizing principle.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 is important to emphasize to students that they are not really going to be served food; it’s just a simulation. By choosing a meal and thinking about how they made that choice, students are beginning to think about what factors go into deciding what to eat. These factors will be explored in greater detail throughout the module.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not explain the food chains to students in this lesson; they will be introduced to them for homework.</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Entrance Ticket: Please Place Your Order</a:t>
            </a:r>
            <a:r>
              <a:rPr lang="en" sz="1200">
                <a:solidFill>
                  <a:schemeClr val="dk1"/>
                </a:solidFill>
                <a:latin typeface="Calibri"/>
                <a:ea typeface="Calibri"/>
                <a:cs typeface="Calibri"/>
                <a:sym typeface="Calibri"/>
              </a:rPr>
              <a:t> and welcome students to your “restaurant.”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the process for “ordering food” and for the Gallery Walk protocol using the information on the slide.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a moment, you will be invited to get up to read the Specials Board, where four meal choices are posted.</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you read all four meals, decide which meal you would like to order.</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After you make your decision, return to your seat and place your order by completing your entrance ticket.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walk over to the </a:t>
            </a:r>
            <a:r>
              <a:rPr lang="en" sz="1200" b="1">
                <a:solidFill>
                  <a:schemeClr val="dk1"/>
                </a:solidFill>
                <a:latin typeface="Calibri"/>
                <a:ea typeface="Calibri"/>
                <a:cs typeface="Calibri"/>
                <a:sym typeface="Calibri"/>
              </a:rPr>
              <a:t>Specials Board for the Gallery Walk</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students have viewed the meal charts for 3 minutes, ask them to return to their seats and silently place their order by completing their entrance ticket.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Inform students that they will share their orders after they have unpacked the learning targets.</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Look for students to be following the Gallery Walk protocol and make one decision at the end of the protocol.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highlight>
                  <a:srgbClr val="FFFFFF"/>
                </a:highlight>
                <a:latin typeface="Calibri"/>
                <a:ea typeface="Calibri"/>
                <a:cs typeface="Calibri"/>
                <a:sym typeface="Calibri"/>
              </a:rPr>
              <a:t>Listen for the rationale students offer for their decisions in order to collect data of student perception about their meal plans.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might need to coach your students about your expectations for safe movement and quiet voices. For example: “As you move from meal to meal, there is no need to engage in side conversations. I expect ‘zero’ voice levels during this time. Also, please move carefully, taking care not to bump into one another.”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5274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(Slide 1) Unpacking Learning Targets and Reviewing Things Close Readers Do Anchor Chart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B. On this slide, students will unpack the learning targets for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learning targets help students know the learning, thinking, and skills that will be the focus of the lesson, and that the learning targets will always be reviewed and checked at the end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first learning target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and ask students to remind a partner: “</a:t>
            </a:r>
            <a:r>
              <a:rPr lang="en" sz="1200" i="1" dirty="0">
                <a:solidFill>
                  <a:schemeClr val="dk1"/>
                </a:solidFill>
                <a:latin typeface="Calibri"/>
                <a:ea typeface="Calibri"/>
                <a:cs typeface="Calibri"/>
                <a:sym typeface="Calibri"/>
              </a:rPr>
              <a:t>What does it mean to read for the gist?”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 and listen for them to say that reading for the gist means figuring out what the text is mostly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second learning target with you and tell them that the text for this module is a nonfiction book called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by Michael Pollan.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learning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 difficult text requires a lot of thinking and talking with others. </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talking in triads using a new protocol called Teammates Consult. Remind students to be respectful of others by listening to what they have to say, asking polite questions to clarify understanding, and participating in the discussions by offering thoughtful ideas and questions.</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is a complex text with difficult vocabulary words. They will need to use all of their strategies for close reading throughout this module.</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focus on getting the gist, rereading, and talking with others about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3356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73c9cffdd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(Slide 2)Unpacking Learning Targets and Reviewing Things Close Readers Do Anchor Chart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B. On this slide, students will review the </a:t>
            </a:r>
            <a:r>
              <a:rPr lang="en" sz="1200" b="1" dirty="0">
                <a:solidFill>
                  <a:schemeClr val="dk1"/>
                </a:solidFill>
                <a:latin typeface="Calibri"/>
                <a:ea typeface="Calibri"/>
                <a:cs typeface="Calibri"/>
                <a:sym typeface="Calibri"/>
              </a:rPr>
              <a:t>Things Close Readers Do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Things Close Readers Do anchor chart</a:t>
            </a:r>
            <a:r>
              <a:rPr lang="en" sz="1200" dirty="0">
                <a:solidFill>
                  <a:schemeClr val="dk1"/>
                </a:solidFill>
                <a:latin typeface="Calibri"/>
                <a:ea typeface="Calibri"/>
                <a:cs typeface="Calibri"/>
                <a:sym typeface="Calibri"/>
              </a:rPr>
              <a:t> by having students read the items out 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6" name="Google Shape;256;g473c9cffdd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4149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Discussion: What Was Your Meal Decision Based 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t>
            </a:r>
            <a:r>
              <a:rPr lang="en" sz="1200" i="1" dirty="0">
                <a:solidFill>
                  <a:schemeClr val="dk1"/>
                </a:solidFill>
                <a:latin typeface="Calibri"/>
                <a:ea typeface="Calibri"/>
                <a:cs typeface="Calibri"/>
                <a:sym typeface="Calibri"/>
              </a:rPr>
              <a:t>Which meal did you choose at the beginning of the lesson? Why?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how they made their decision.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other things might we think about, besides taste, when we decide what to eat or what our family eats?”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and record the responses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how we make decisions about what we eat is an important idea in this book, an idea that we will return to repeatedly throughout the unit.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question, listen for appropriate reasons that make sense. Students may have any number of reasons for why they chose their meal—emphasize that there is no right or wrong answer here. Students may have chosen based on what they like the taste of, or what foods they were familiar with, or because they wanted to try something new.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question, listen for examples to vary from student to student and might include: taste, cost, how healthy it is, and where the food comes from.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4" name="Google Shape;264;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7882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40361" y="367327"/>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40361" y="1272593"/>
            <a:ext cx="7886700" cy="3155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first lesson is </a:t>
            </a:r>
            <a:r>
              <a:rPr lang="en" sz="1600" dirty="0" smtClean="0">
                <a:latin typeface="Century Gothic"/>
                <a:ea typeface="Century Gothic"/>
                <a:cs typeface="Century Gothic"/>
                <a:sym typeface="Century Gothic"/>
              </a:rPr>
              <a:t>to </a:t>
            </a:r>
            <a:r>
              <a:rPr lang="en" sz="1600" dirty="0">
                <a:latin typeface="Century Gothic"/>
                <a:ea typeface="Century Gothic"/>
                <a:cs typeface="Century Gothic"/>
                <a:sym typeface="Century Gothic"/>
              </a:rPr>
              <a:t>hook students into the book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find the gist of pages 7-11 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use context clues to determine the meaning of “omnivore’s dilemma.”</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participate in discussions about the text with a partner, small group, and the whole class.</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94175" y="125750"/>
            <a:ext cx="7886700" cy="14790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the First Section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of Text for Gist </a:t>
            </a:r>
            <a:endParaRPr sz="3300" i="0" u="none" strike="noStrike" cap="none">
              <a:solidFill>
                <a:schemeClr val="dk1"/>
              </a:solidFill>
              <a:latin typeface="Century Gothic"/>
              <a:ea typeface="Century Gothic"/>
              <a:cs typeface="Century Gothic"/>
              <a:sym typeface="Century Gothic"/>
            </a:endParaRPr>
          </a:p>
        </p:txBody>
      </p:sp>
      <p:sp>
        <p:nvSpPr>
          <p:cNvPr id="275" name="Google Shape;275;p46"/>
          <p:cNvSpPr txBox="1">
            <a:spLocks noGrp="1"/>
          </p:cNvSpPr>
          <p:nvPr>
            <p:ph type="body" idx="1"/>
          </p:nvPr>
        </p:nvSpPr>
        <p:spPr>
          <a:xfrm>
            <a:off x="849225" y="1457325"/>
            <a:ext cx="7886700" cy="3293100"/>
          </a:xfrm>
          <a:prstGeom prst="rect">
            <a:avLst/>
          </a:prstGeom>
          <a:noFill/>
          <a:ln>
            <a:noFill/>
          </a:ln>
        </p:spPr>
        <p:txBody>
          <a:bodyPr spcFirstLastPara="1" wrap="square" lIns="68575" tIns="34275" rIns="68575" bIns="34275" anchor="t" anchorCtr="0">
            <a:noAutofit/>
          </a:bodyPr>
          <a:lstStyle/>
          <a:p>
            <a:pPr marL="558800" lvl="0" indent="-457200" algn="l" rtl="0">
              <a:lnSpc>
                <a:spcPct val="120000"/>
              </a:lnSpc>
              <a:spcBef>
                <a:spcPts val="800"/>
              </a:spcBef>
              <a:spcAft>
                <a:spcPts val="0"/>
              </a:spcAft>
              <a:buSzPts val="2000"/>
              <a:buFont typeface="+mj-lt"/>
              <a:buAutoNum type="arabicPeriod"/>
            </a:pPr>
            <a:r>
              <a:rPr lang="en" sz="2000" dirty="0">
                <a:latin typeface="Century Gothic"/>
                <a:ea typeface="Century Gothic"/>
                <a:cs typeface="Century Gothic"/>
                <a:sym typeface="Century Gothic"/>
              </a:rPr>
              <a:t>Follow along silently as your teacher reads paragraph </a:t>
            </a:r>
            <a:r>
              <a:rPr lang="en" sz="2000" dirty="0" smtClean="0">
                <a:latin typeface="Century Gothic"/>
                <a:ea typeface="Century Gothic"/>
                <a:cs typeface="Century Gothic"/>
                <a:sym typeface="Century Gothic"/>
              </a:rPr>
              <a:t>1.</a:t>
            </a:r>
            <a:endParaRPr lang="en" sz="2000" dirty="0">
              <a:latin typeface="Century Gothic"/>
              <a:ea typeface="Century Gothic"/>
              <a:cs typeface="Century Gothic"/>
              <a:sym typeface="Century Gothic"/>
            </a:endParaRPr>
          </a:p>
          <a:p>
            <a:pPr marL="558800" lvl="0" indent="-457200" algn="l" rtl="0">
              <a:lnSpc>
                <a:spcPct val="120000"/>
              </a:lnSpc>
              <a:spcBef>
                <a:spcPts val="800"/>
              </a:spcBef>
              <a:spcAft>
                <a:spcPts val="0"/>
              </a:spcAft>
              <a:buSzPts val="2000"/>
              <a:buFont typeface="+mj-lt"/>
              <a:buAutoNum type="arabicPeriod"/>
            </a:pPr>
            <a:r>
              <a:rPr lang="en" sz="2000" dirty="0" smtClean="0">
                <a:latin typeface="Century Gothic"/>
                <a:ea typeface="Century Gothic"/>
                <a:cs typeface="Century Gothic"/>
                <a:sym typeface="Century Gothic"/>
              </a:rPr>
              <a:t>Reread </a:t>
            </a:r>
            <a:r>
              <a:rPr lang="en" sz="2000" dirty="0">
                <a:latin typeface="Century Gothic"/>
                <a:ea typeface="Century Gothic"/>
                <a:cs typeface="Century Gothic"/>
                <a:sym typeface="Century Gothic"/>
              </a:rPr>
              <a:t>the first </a:t>
            </a:r>
            <a:r>
              <a:rPr lang="en" sz="2000" dirty="0" smtClean="0">
                <a:latin typeface="Century Gothic"/>
                <a:ea typeface="Century Gothic"/>
                <a:cs typeface="Century Gothic"/>
                <a:sym typeface="Century Gothic"/>
              </a:rPr>
              <a:t>paragraph.</a:t>
            </a:r>
            <a:endParaRPr lang="en" sz="2000" dirty="0">
              <a:latin typeface="Century Gothic"/>
              <a:ea typeface="Century Gothic"/>
              <a:cs typeface="Century Gothic"/>
              <a:sym typeface="Century Gothic"/>
            </a:endParaRPr>
          </a:p>
          <a:p>
            <a:pPr marL="558800" lvl="0" indent="-457200" algn="l" rtl="0">
              <a:lnSpc>
                <a:spcPct val="120000"/>
              </a:lnSpc>
              <a:spcBef>
                <a:spcPts val="800"/>
              </a:spcBef>
              <a:spcAft>
                <a:spcPts val="0"/>
              </a:spcAft>
              <a:buSzPts val="2000"/>
              <a:buFont typeface="+mj-lt"/>
              <a:buAutoNum type="arabicPeriod"/>
            </a:pPr>
            <a:r>
              <a:rPr lang="en" sz="2000" dirty="0" smtClean="0">
                <a:latin typeface="Century Gothic"/>
                <a:ea typeface="Century Gothic"/>
                <a:cs typeface="Century Gothic"/>
                <a:sym typeface="Century Gothic"/>
              </a:rPr>
              <a:t>Think-Pair-Share</a:t>
            </a:r>
            <a:r>
              <a:rPr lang="en" sz="2000" dirty="0">
                <a:latin typeface="Century Gothic"/>
                <a:ea typeface="Century Gothic"/>
                <a:cs typeface="Century Gothic"/>
                <a:sym typeface="Century Gothic"/>
              </a:rPr>
              <a:t>: </a:t>
            </a:r>
          </a:p>
          <a:p>
            <a:pPr marL="1016000" lvl="1" indent="-457200">
              <a:lnSpc>
                <a:spcPct val="120000"/>
              </a:lnSpc>
              <a:spcBef>
                <a:spcPts val="800"/>
              </a:spcBef>
              <a:buSzPts val="2000"/>
              <a:buFont typeface="Courier New" panose="02070309020205020404" pitchFamily="49" charset="0"/>
              <a:buChar char="o"/>
            </a:pPr>
            <a:r>
              <a:rPr lang="en" sz="2000" i="1" dirty="0" smtClean="0">
                <a:latin typeface="Century Gothic"/>
                <a:ea typeface="Century Gothic"/>
                <a:cs typeface="Century Gothic"/>
                <a:sym typeface="Century Gothic"/>
              </a:rPr>
              <a:t>What </a:t>
            </a:r>
            <a:r>
              <a:rPr lang="en" sz="2000" i="1" dirty="0">
                <a:latin typeface="Century Gothic"/>
                <a:ea typeface="Century Gothic"/>
                <a:cs typeface="Century Gothic"/>
                <a:sym typeface="Century Gothic"/>
              </a:rPr>
              <a:t>is the gist of the first paragraph? </a:t>
            </a:r>
          </a:p>
          <a:p>
            <a:pPr marL="1016000" lvl="1" indent="-457200">
              <a:lnSpc>
                <a:spcPct val="120000"/>
              </a:lnSpc>
              <a:spcBef>
                <a:spcPts val="800"/>
              </a:spcBef>
              <a:buSzPts val="2000"/>
              <a:buFont typeface="Courier New" panose="02070309020205020404" pitchFamily="49" charset="0"/>
              <a:buChar char="o"/>
            </a:pPr>
            <a:r>
              <a:rPr lang="en" sz="2000" i="1" dirty="0" smtClean="0">
                <a:latin typeface="Century Gothic"/>
                <a:ea typeface="Century Gothic"/>
                <a:cs typeface="Century Gothic"/>
                <a:sym typeface="Century Gothic"/>
              </a:rPr>
              <a:t>What </a:t>
            </a:r>
            <a:r>
              <a:rPr lang="en" sz="2000" i="1" dirty="0">
                <a:latin typeface="Century Gothic"/>
                <a:ea typeface="Century Gothic"/>
                <a:cs typeface="Century Gothic"/>
                <a:sym typeface="Century Gothic"/>
              </a:rPr>
              <a:t>is this paragraph mostly </a:t>
            </a:r>
            <a:r>
              <a:rPr lang="en" sz="2000" i="1" dirty="0" smtClean="0">
                <a:latin typeface="Century Gothic"/>
                <a:ea typeface="Century Gothic"/>
                <a:cs typeface="Century Gothic"/>
                <a:sym typeface="Century Gothic"/>
              </a:rPr>
              <a:t>about?</a:t>
            </a:r>
            <a:endParaRPr lang="en" sz="2000" i="1" dirty="0">
              <a:latin typeface="Century Gothic"/>
              <a:ea typeface="Century Gothic"/>
              <a:cs typeface="Century Gothic"/>
              <a:sym typeface="Century Gothic"/>
            </a:endParaRPr>
          </a:p>
          <a:p>
            <a:pPr marL="558800" indent="-457200">
              <a:lnSpc>
                <a:spcPct val="120000"/>
              </a:lnSpc>
              <a:buSzPts val="2000"/>
              <a:buFont typeface="+mj-lt"/>
              <a:buAutoNum type="arabicPeriod"/>
            </a:pPr>
            <a:r>
              <a:rPr lang="en" sz="2000" i="1" dirty="0" smtClean="0">
                <a:latin typeface="Century Gothic"/>
                <a:ea typeface="Century Gothic"/>
                <a:cs typeface="Century Gothic"/>
                <a:sym typeface="Century Gothic"/>
              </a:rPr>
              <a:t>Read </a:t>
            </a:r>
            <a:r>
              <a:rPr lang="en" sz="2000" i="1" dirty="0">
                <a:latin typeface="Century Gothic"/>
                <a:ea typeface="Century Gothic"/>
                <a:cs typeface="Century Gothic"/>
                <a:sym typeface="Century Gothic"/>
              </a:rPr>
              <a:t>each of the paragraphs through page 11 and discuss the gist with your partner.</a:t>
            </a:r>
            <a:endParaRPr sz="2000" i="1"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203392"/>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Practice the Teammates </a:t>
            </a:r>
            <a:endParaRPr sz="3000"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Consult Protocol </a:t>
            </a:r>
            <a:endParaRPr sz="3000" i="0" u="none" strike="noStrike" cap="none" dirty="0">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292650" y="1069200"/>
            <a:ext cx="8222700" cy="3816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500" dirty="0">
                <a:latin typeface="Century Gothic"/>
                <a:ea typeface="Century Gothic"/>
                <a:cs typeface="Century Gothic"/>
                <a:sym typeface="Century Gothic"/>
              </a:rPr>
              <a:t>The purpose of this protocol is:</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500" dirty="0">
                <a:latin typeface="Century Gothic"/>
                <a:ea typeface="Century Gothic"/>
                <a:cs typeface="Century Gothic"/>
                <a:sym typeface="Century Gothic"/>
              </a:rPr>
              <a:t>To share ideas before writing.</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500" dirty="0">
                <a:latin typeface="Century Gothic"/>
                <a:ea typeface="Century Gothic"/>
                <a:cs typeface="Century Gothic"/>
                <a:sym typeface="Century Gothic"/>
              </a:rPr>
              <a:t>To make sure that everyone in the group contributes ideas.</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500" dirty="0">
                <a:latin typeface="Century Gothic"/>
                <a:ea typeface="Century Gothic"/>
                <a:cs typeface="Century Gothic"/>
                <a:sym typeface="Century Gothic"/>
              </a:rPr>
              <a:t>To  hold all group members accountable for answering the questions.</a:t>
            </a:r>
            <a:endParaRPr sz="15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r>
              <a:rPr lang="en" sz="1500" dirty="0">
                <a:latin typeface="Century Gothic"/>
                <a:ea typeface="Century Gothic"/>
                <a:cs typeface="Century Gothic"/>
                <a:sym typeface="Century Gothic"/>
              </a:rPr>
              <a:t> </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500" dirty="0">
                <a:latin typeface="Century Gothic"/>
                <a:ea typeface="Century Gothic"/>
                <a:cs typeface="Century Gothic"/>
                <a:sym typeface="Century Gothic"/>
              </a:rPr>
              <a:t>For this protocol, all group members will:</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leave pencils in the pot on the table until signaled to write.</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reread the appropriate section of the text. </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think about the answer to the question.</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discuss with the group for 3 minutes to come to an agreement about how to best answer the question.</a:t>
            </a:r>
            <a:endParaRPr sz="15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500" dirty="0">
                <a:latin typeface="Century Gothic"/>
                <a:ea typeface="Century Gothic"/>
                <a:cs typeface="Century Gothic"/>
                <a:sym typeface="Century Gothic"/>
              </a:rPr>
              <a:t>Write the answer when given the signal.</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i="1" dirty="0">
              <a:latin typeface="Century Gothic"/>
              <a:ea typeface="Century Gothic"/>
              <a:cs typeface="Century Gothic"/>
              <a:sym typeface="Century Gothic"/>
            </a:endParaRPr>
          </a:p>
          <a:p>
            <a:pPr marL="0" lvl="0" indent="0" algn="ctr" rtl="0">
              <a:lnSpc>
                <a:spcPct val="100000"/>
              </a:lnSpc>
              <a:spcBef>
                <a:spcPts val="0"/>
              </a:spcBef>
              <a:spcAft>
                <a:spcPts val="0"/>
              </a:spcAft>
              <a:buNone/>
            </a:pPr>
            <a:r>
              <a:rPr lang="en" sz="1700" i="1" dirty="0">
                <a:latin typeface="Century Gothic"/>
                <a:ea typeface="Century Gothic"/>
                <a:cs typeface="Century Gothic"/>
                <a:sym typeface="Century Gothic"/>
              </a:rPr>
              <a:t>How did the author, Michael Pollan, make decisions about what to </a:t>
            </a:r>
            <a:endParaRPr sz="1700" i="1" dirty="0">
              <a:latin typeface="Century Gothic"/>
              <a:ea typeface="Century Gothic"/>
              <a:cs typeface="Century Gothic"/>
              <a:sym typeface="Century Gothic"/>
            </a:endParaRPr>
          </a:p>
          <a:p>
            <a:pPr marL="0" lvl="0" indent="0" algn="ctr" rtl="0">
              <a:lnSpc>
                <a:spcPct val="100000"/>
              </a:lnSpc>
              <a:spcBef>
                <a:spcPts val="0"/>
              </a:spcBef>
              <a:spcAft>
                <a:spcPts val="0"/>
              </a:spcAft>
              <a:buNone/>
            </a:pPr>
            <a:r>
              <a:rPr lang="en" sz="1700" i="1" dirty="0">
                <a:latin typeface="Century Gothic"/>
                <a:ea typeface="Century Gothic"/>
                <a:cs typeface="Century Gothic"/>
                <a:sym typeface="Century Gothic"/>
              </a:rPr>
              <a:t>eat before he began working on this book? How do you know?</a:t>
            </a:r>
            <a:endParaRPr sz="17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7968343" y="4343398"/>
            <a:ext cx="435428" cy="603865"/>
          </a:xfrm>
          <a:prstGeom prst="rect">
            <a:avLst/>
          </a:prstGeom>
          <a:noFill/>
          <a:ln>
            <a:noFill/>
          </a:ln>
        </p:spPr>
      </p:pic>
      <p:pic>
        <p:nvPicPr>
          <p:cNvPr id="283" name="Google Shape;283;p47"/>
          <p:cNvPicPr preferRelativeResize="0"/>
          <p:nvPr/>
        </p:nvPicPr>
        <p:blipFill>
          <a:blip r:embed="rId4">
            <a:alphaModFix/>
          </a:blip>
          <a:stretch>
            <a:fillRect/>
          </a:stretch>
        </p:blipFill>
        <p:spPr>
          <a:xfrm>
            <a:off x="8403771" y="4386943"/>
            <a:ext cx="661942" cy="49855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Respond to Text-Dependent Questions </a:t>
            </a:r>
            <a:endParaRPr sz="3300" i="0" u="none" strike="noStrike" cap="none">
              <a:solidFill>
                <a:schemeClr val="dk1"/>
              </a:solidFill>
              <a:latin typeface="Century Gothic"/>
              <a:ea typeface="Century Gothic"/>
              <a:cs typeface="Century Gothic"/>
              <a:sym typeface="Century Gothic"/>
            </a:endParaRPr>
          </a:p>
        </p:txBody>
      </p:sp>
      <p:sp>
        <p:nvSpPr>
          <p:cNvPr id="289" name="Google Shape;289;p48"/>
          <p:cNvSpPr txBox="1">
            <a:spLocks noGrp="1"/>
          </p:cNvSpPr>
          <p:nvPr>
            <p:ph type="body" idx="1"/>
          </p:nvPr>
        </p:nvSpPr>
        <p:spPr>
          <a:xfrm>
            <a:off x="628650" y="1546425"/>
            <a:ext cx="7886700" cy="24471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Remember, for this protocol, all group members will:</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leave pencils in the pot on the table until signaled to write.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reread the appropriate section of the text.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think about the answer to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discuss with the group for 3 minutes to come to an agreement about how to best answer the question.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Write the answer when given the signal.</a:t>
            </a:r>
            <a:endParaRPr sz="1600">
              <a:latin typeface="Century Gothic"/>
              <a:ea typeface="Century Gothic"/>
              <a:cs typeface="Century Gothic"/>
              <a:sym typeface="Century Gothic"/>
            </a:endParaRPr>
          </a:p>
        </p:txBody>
      </p:sp>
      <p:pic>
        <p:nvPicPr>
          <p:cNvPr id="5" name="Google Shape;283;p47"/>
          <p:cNvPicPr preferRelativeResize="0"/>
          <p:nvPr/>
        </p:nvPicPr>
        <p:blipFill>
          <a:blip r:embed="rId3">
            <a:alphaModFix/>
          </a:blip>
          <a:stretch>
            <a:fillRect/>
          </a:stretch>
        </p:blipFill>
        <p:spPr>
          <a:xfrm>
            <a:off x="8403771" y="4386943"/>
            <a:ext cx="661942" cy="4985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Key Vocabulary </a:t>
            </a:r>
            <a:endParaRPr sz="3300" i="0" u="none" strike="noStrike" cap="none">
              <a:solidFill>
                <a:schemeClr val="dk1"/>
              </a:solidFill>
              <a:latin typeface="Century Gothic"/>
              <a:ea typeface="Century Gothic"/>
              <a:cs typeface="Century Gothic"/>
              <a:sym typeface="Century Gothic"/>
            </a:endParaRPr>
          </a:p>
        </p:txBody>
      </p:sp>
      <p:sp>
        <p:nvSpPr>
          <p:cNvPr id="296" name="Google Shape;296;p49"/>
          <p:cNvSpPr txBox="1">
            <a:spLocks noGrp="1"/>
          </p:cNvSpPr>
          <p:nvPr>
            <p:ph type="body" idx="1"/>
          </p:nvPr>
        </p:nvSpPr>
        <p:spPr>
          <a:xfrm>
            <a:off x="734600" y="1447975"/>
            <a:ext cx="7886700" cy="2572500"/>
          </a:xfrm>
          <a:prstGeom prst="rect">
            <a:avLst/>
          </a:prstGeom>
          <a:noFill/>
          <a:ln>
            <a:noFill/>
          </a:ln>
        </p:spPr>
        <p:txBody>
          <a:bodyPr spcFirstLastPara="1" wrap="square" lIns="68575" tIns="34275" rIns="68575" bIns="34275" anchor="t" anchorCtr="0">
            <a:noAutofit/>
          </a:bodyPr>
          <a:lstStyle/>
          <a:p>
            <a:pPr marL="0" lvl="0" indent="0" algn="ctr" rtl="0">
              <a:lnSpc>
                <a:spcPct val="150000"/>
              </a:lnSpc>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Dilemma</a:t>
            </a:r>
            <a:endParaRPr sz="3000">
              <a:latin typeface="Century Gothic"/>
              <a:ea typeface="Century Gothic"/>
              <a:cs typeface="Century Gothic"/>
              <a:sym typeface="Century Gothic"/>
            </a:endParaRPr>
          </a:p>
          <a:p>
            <a:pPr marL="0" lvl="0" indent="0" algn="ctr" rtl="0">
              <a:lnSpc>
                <a:spcPct val="150000"/>
              </a:lnSpc>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Omnivore</a:t>
            </a:r>
            <a:endParaRPr sz="3000">
              <a:latin typeface="Century Gothic"/>
              <a:ea typeface="Century Gothic"/>
              <a:cs typeface="Century Gothic"/>
              <a:sym typeface="Century Gothic"/>
            </a:endParaRPr>
          </a:p>
          <a:p>
            <a:pPr marL="0" lvl="0" indent="0" algn="ctr" rtl="0">
              <a:lnSpc>
                <a:spcPct val="150000"/>
              </a:lnSpc>
              <a:spcBef>
                <a:spcPts val="800"/>
              </a:spcBef>
              <a:spcAft>
                <a:spcPts val="0"/>
              </a:spcAft>
              <a:buClr>
                <a:schemeClr val="dk1"/>
              </a:buClr>
              <a:buSzPts val="1100"/>
              <a:buFont typeface="Arial"/>
              <a:buNone/>
            </a:pPr>
            <a:r>
              <a:rPr lang="en" sz="3000">
                <a:latin typeface="Century Gothic"/>
                <a:ea typeface="Century Gothic"/>
                <a:cs typeface="Century Gothic"/>
                <a:sym typeface="Century Gothic"/>
              </a:rPr>
              <a:t>Herbivore</a:t>
            </a:r>
            <a:endParaRPr sz="3000">
              <a:latin typeface="Century Gothic"/>
              <a:ea typeface="Century Gothic"/>
              <a:cs typeface="Century Gothic"/>
              <a:sym typeface="Century Gothic"/>
            </a:endParaRPr>
          </a:p>
        </p:txBody>
      </p:sp>
      <p:pic>
        <p:nvPicPr>
          <p:cNvPr id="297" name="Google Shape;297;p49"/>
          <p:cNvPicPr preferRelativeResize="0"/>
          <p:nvPr/>
        </p:nvPicPr>
        <p:blipFill>
          <a:blip r:embed="rId3">
            <a:alphaModFix/>
          </a:blip>
          <a:stretch>
            <a:fillRect/>
          </a:stretch>
        </p:blipFill>
        <p:spPr>
          <a:xfrm>
            <a:off x="8515350" y="4278084"/>
            <a:ext cx="550364" cy="6770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0"/>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Reflect on the Meaning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of the Book Title </a:t>
            </a:r>
            <a:endParaRPr sz="3300" i="0" u="none" strike="noStrike" cap="none">
              <a:solidFill>
                <a:schemeClr val="dk1"/>
              </a:solidFill>
              <a:latin typeface="Century Gothic"/>
              <a:ea typeface="Century Gothic"/>
              <a:cs typeface="Century Gothic"/>
              <a:sym typeface="Century Gothic"/>
            </a:endParaRPr>
          </a:p>
        </p:txBody>
      </p:sp>
      <p:sp>
        <p:nvSpPr>
          <p:cNvPr id="303" name="Google Shape;303;p50"/>
          <p:cNvSpPr txBox="1">
            <a:spLocks noGrp="1"/>
          </p:cNvSpPr>
          <p:nvPr>
            <p:ph type="body" idx="1"/>
          </p:nvPr>
        </p:nvSpPr>
        <p:spPr>
          <a:xfrm>
            <a:off x="726800" y="1470125"/>
            <a:ext cx="7886700" cy="20046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Based on the reading and discussion in today’s class, what is the meaning of the title of the book,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r>
              <a:rPr lang="en" sz="2400" i="1">
                <a:latin typeface="Century Gothic"/>
                <a:ea typeface="Century Gothic"/>
                <a:cs typeface="Century Gothic"/>
                <a:sym typeface="Century Gothic"/>
              </a:rPr>
              <a:t> </a:t>
            </a:r>
            <a:endParaRPr sz="2400" i="1">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Your answer should be at least three complete sentences.</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pic>
        <p:nvPicPr>
          <p:cNvPr id="304" name="Google Shape;304;p50"/>
          <p:cNvPicPr preferRelativeResize="0"/>
          <p:nvPr/>
        </p:nvPicPr>
        <p:blipFill>
          <a:blip r:embed="rId3">
            <a:alphaModFix/>
          </a:blip>
          <a:stretch>
            <a:fillRect/>
          </a:stretch>
        </p:blipFill>
        <p:spPr>
          <a:xfrm>
            <a:off x="8158897" y="4335818"/>
            <a:ext cx="909205" cy="571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0" name="Google Shape;310;p51"/>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latin typeface="Century Gothic"/>
                <a:ea typeface="Century Gothic"/>
                <a:cs typeface="Century Gothic"/>
                <a:sym typeface="Century Gothic"/>
              </a:rPr>
              <a:t>Read pages 11-13 and 17-36 (“Introducing Corn”) of </a:t>
            </a:r>
            <a:r>
              <a:rPr lang="en" sz="2000" i="1">
                <a:latin typeface="Century Gothic"/>
                <a:ea typeface="Century Gothic"/>
                <a:cs typeface="Century Gothic"/>
                <a:sym typeface="Century Gothic"/>
              </a:rPr>
              <a:t>The Omnivore’s Dilemma</a:t>
            </a:r>
            <a:r>
              <a:rPr lang="en" sz="2000">
                <a:latin typeface="Century Gothic"/>
                <a:ea typeface="Century Gothic"/>
                <a:cs typeface="Century Gothic"/>
                <a:sym typeface="Century Gothic"/>
              </a:rPr>
              <a:t>. Use the strongest evidence from the text to answer the questions:</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Which of Michael Pollan’s food chains does the meal you chose at the beginning of the lesson best match?</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Why do you think that?</a:t>
            </a:r>
            <a:endParaRPr sz="200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17" name="Google Shape;317;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18" name="Google Shape;318;p52"/>
          <p:cNvGraphicFramePr/>
          <p:nvPr/>
        </p:nvGraphicFramePr>
        <p:xfrm>
          <a:off x="577216" y="1385887"/>
          <a:ext cx="7989600" cy="3230175"/>
        </p:xfrm>
        <a:graphic>
          <a:graphicData uri="http://schemas.openxmlformats.org/drawingml/2006/table">
            <a:tbl>
              <a:tblPr firstRow="1" bandRow="1">
                <a:noFill/>
                <a:tableStyleId>{EE9288D9-20A1-445F-96CF-4545206A17E7}</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70800" y="185055"/>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70800" y="1190021"/>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400" b="1" dirty="0">
                <a:latin typeface="Century Gothic"/>
                <a:ea typeface="Century Gothic"/>
                <a:cs typeface="Century Gothic"/>
                <a:sym typeface="Century Gothic"/>
              </a:rPr>
              <a:t>Preparing for Lesson 1: </a:t>
            </a:r>
            <a:r>
              <a:rPr lang="en" sz="1400" dirty="0">
                <a:latin typeface="Century Gothic"/>
                <a:ea typeface="Century Gothic"/>
                <a:cs typeface="Century Gothic"/>
                <a:sym typeface="Century Gothic"/>
              </a:rPr>
              <a:t>Materials and classroom preparation</a:t>
            </a:r>
            <a:endParaRPr sz="1400" dirty="0">
              <a:latin typeface="Century Gothic"/>
              <a:ea typeface="Century Gothic"/>
              <a:cs typeface="Century Gothic"/>
              <a:sym typeface="Century Gothic"/>
            </a:endParaRPr>
          </a:p>
          <a:p>
            <a:pPr marL="0" lvl="0" indent="0" algn="l" rtl="0">
              <a:spcBef>
                <a:spcPts val="1000"/>
              </a:spcBef>
              <a:spcAft>
                <a:spcPts val="0"/>
              </a:spcAft>
              <a:buNone/>
            </a:pPr>
            <a:r>
              <a:rPr lang="en" sz="1400" dirty="0">
                <a:latin typeface="Century Gothic"/>
                <a:ea typeface="Century Gothic"/>
                <a:cs typeface="Century Gothic"/>
                <a:sym typeface="Century Gothic"/>
              </a:rPr>
              <a:t>In advance, prepare the following new materials:</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alibri"/>
              <a:buChar char="•"/>
            </a:pPr>
            <a:r>
              <a:rPr lang="en" sz="1400" b="1" dirty="0">
                <a:latin typeface="Century Gothic"/>
                <a:ea typeface="Century Gothic"/>
                <a:cs typeface="Century Gothic"/>
                <a:sym typeface="Century Gothic"/>
              </a:rPr>
              <a:t>Entrance Ticket: Please Place Your Order</a:t>
            </a:r>
            <a:r>
              <a:rPr lang="en" sz="1400" dirty="0">
                <a:latin typeface="Century Gothic"/>
                <a:ea typeface="Century Gothic"/>
                <a:cs typeface="Century Gothic"/>
                <a:sym typeface="Century Gothic"/>
              </a:rPr>
              <a:t> (one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Specials Board for the Gallery Walk (new; teacher-created; see supporting materials)</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Char char="•"/>
            </a:pPr>
            <a:r>
              <a:rPr lang="en" sz="1400" i="1" dirty="0">
                <a:latin typeface="Century Gothic"/>
                <a:ea typeface="Century Gothic"/>
                <a:cs typeface="Century Gothic"/>
                <a:sym typeface="Century Gothic"/>
              </a:rPr>
              <a:t>The Omnivore’s Dilemma, </a:t>
            </a:r>
            <a:r>
              <a:rPr lang="en" sz="1400" dirty="0">
                <a:latin typeface="Century Gothic"/>
                <a:ea typeface="Century Gothic"/>
                <a:cs typeface="Century Gothic"/>
                <a:sym typeface="Century Gothic"/>
              </a:rPr>
              <a:t>Young Readers Edition by Michael Pollan</a:t>
            </a:r>
            <a:r>
              <a:rPr lang="en" sz="1400" i="1" dirty="0">
                <a:latin typeface="Century Gothic"/>
                <a:ea typeface="Century Gothic"/>
                <a:cs typeface="Century Gothic"/>
                <a:sym typeface="Century Gothic"/>
              </a:rPr>
              <a:t> </a:t>
            </a:r>
            <a:r>
              <a:rPr lang="en" sz="1400" dirty="0">
                <a:latin typeface="Century Gothic"/>
                <a:ea typeface="Century Gothic"/>
                <a:cs typeface="Century Gothic"/>
                <a:sym typeface="Century Gothic"/>
              </a:rPr>
              <a:t>(book; one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Sticky notes (at least 10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alibri"/>
              <a:buChar char="•"/>
            </a:pPr>
            <a:r>
              <a:rPr lang="en" sz="1400" b="1" dirty="0">
                <a:latin typeface="Century Gothic"/>
                <a:ea typeface="Century Gothic"/>
                <a:cs typeface="Century Gothic"/>
                <a:sym typeface="Century Gothic"/>
              </a:rPr>
              <a:t>Text-Dependent Questions: Pages 7-11 of </a:t>
            </a:r>
            <a:r>
              <a:rPr lang="en" sz="1400" b="1" i="1" dirty="0">
                <a:latin typeface="Century Gothic"/>
                <a:ea typeface="Century Gothic"/>
                <a:cs typeface="Century Gothic"/>
                <a:sym typeface="Century Gothic"/>
              </a:rPr>
              <a:t>The Omnivore’s Dilemma</a:t>
            </a:r>
            <a:r>
              <a:rPr lang="en" sz="1400" dirty="0">
                <a:latin typeface="Century Gothic"/>
                <a:ea typeface="Century Gothic"/>
                <a:cs typeface="Century Gothic"/>
                <a:sym typeface="Century Gothic"/>
              </a:rPr>
              <a:t> (one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alibri"/>
              <a:buChar char="•"/>
            </a:pPr>
            <a:r>
              <a:rPr lang="en" sz="1400" dirty="0">
                <a:latin typeface="Century Gothic"/>
                <a:ea typeface="Century Gothic"/>
                <a:cs typeface="Century Gothic"/>
                <a:sym typeface="Century Gothic"/>
              </a:rPr>
              <a:t>Exit Ticket: What Is The Omnivore’s Dilemma Anyway? (one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alibri"/>
              <a:buChar char="•"/>
            </a:pPr>
            <a:r>
              <a:rPr lang="en" sz="1400" b="1" dirty="0">
                <a:latin typeface="Century Gothic"/>
                <a:ea typeface="Century Gothic"/>
                <a:cs typeface="Century Gothic"/>
                <a:sym typeface="Century Gothic"/>
              </a:rPr>
              <a:t>Homework: Which of Michael Pollan’s Food Chains Does the Meal You Chose at the Beginning of the Lesson Best Match?</a:t>
            </a:r>
            <a:r>
              <a:rPr lang="en" sz="1400" dirty="0">
                <a:latin typeface="Century Gothic"/>
                <a:ea typeface="Century Gothic"/>
                <a:cs typeface="Century Gothic"/>
                <a:sym typeface="Century Gothic"/>
              </a:rPr>
              <a:t> (one per student)</a:t>
            </a:r>
            <a:endParaRPr sz="1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400" dirty="0">
                <a:latin typeface="Century Gothic"/>
                <a:ea typeface="Century Gothic"/>
                <a:cs typeface="Century Gothic"/>
                <a:sym typeface="Century Gothic"/>
              </a:rPr>
              <a:t>Create triads, groups of three students that will work together to read, think, talk, and write about </a:t>
            </a:r>
            <a:r>
              <a:rPr lang="en" sz="1400" i="1" dirty="0">
                <a:latin typeface="Century Gothic"/>
                <a:ea typeface="Century Gothic"/>
                <a:cs typeface="Century Gothic"/>
                <a:sym typeface="Century Gothic"/>
              </a:rPr>
              <a:t>The Omnivore’s Dilemma</a:t>
            </a:r>
            <a:r>
              <a:rPr lang="en" sz="1400" dirty="0">
                <a:latin typeface="Century Gothic"/>
                <a:ea typeface="Century Gothic"/>
                <a:cs typeface="Century Gothic"/>
                <a:sym typeface="Century Gothic"/>
              </a:rPr>
              <a:t>. Use intentional grouping. Heterogeneous groups support students in discussing texts and answering questions about texts. </a:t>
            </a:r>
            <a:endParaRPr sz="1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endParaRPr sz="1600" dirty="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a:t>
            </a:r>
            <a:r>
              <a:rPr lang="en" sz="1600" b="1">
                <a:latin typeface="Century Gothic"/>
                <a:ea typeface="Century Gothic"/>
                <a:cs typeface="Century Gothic"/>
                <a:sym typeface="Century Gothic"/>
              </a:rPr>
              <a:t>reparing for Lesson 1: </a:t>
            </a:r>
            <a:r>
              <a:rPr lang="en" sz="1600">
                <a:latin typeface="Century Gothic"/>
                <a:ea typeface="Century Gothic"/>
                <a:cs typeface="Century Gothic"/>
                <a:sym typeface="Century Gothic"/>
              </a:rPr>
              <a:t>Reading and protocols to read in preparation:</a:t>
            </a:r>
            <a:endParaRPr sz="1600">
              <a:latin typeface="Century Gothic"/>
              <a:ea typeface="Century Gothic"/>
              <a:cs typeface="Century Gothic"/>
              <a:sym typeface="Century Gothic"/>
            </a:endParaRPr>
          </a:p>
          <a:p>
            <a:pPr marL="0" lvl="0" indent="0" algn="l" rtl="0">
              <a:spcBef>
                <a:spcPts val="1000"/>
              </a:spcBef>
              <a:spcAft>
                <a:spcPts val="0"/>
              </a:spcAft>
              <a:buNone/>
            </a:pPr>
            <a:r>
              <a:rPr lang="en" sz="1600">
                <a:latin typeface="Century Gothic"/>
                <a:ea typeface="Century Gothic"/>
                <a:cs typeface="Century Gothic"/>
                <a:sym typeface="Century Gothic"/>
              </a:rPr>
              <a:t>In preparation for effectively facilitating today’s lesson, read pages 7-11 of the Introduction to </a:t>
            </a:r>
            <a:r>
              <a:rPr lang="en" sz="1600" i="1">
                <a:latin typeface="Century Gothic"/>
                <a:ea typeface="Century Gothic"/>
                <a:cs typeface="Century Gothic"/>
                <a:sym typeface="Century Gothic"/>
              </a:rPr>
              <a:t>The Omnivore’s Dilemma</a:t>
            </a:r>
            <a:r>
              <a:rPr lang="en" sz="1600">
                <a:latin typeface="Century Gothic"/>
                <a:ea typeface="Century Gothic"/>
                <a:cs typeface="Century Gothic"/>
                <a:sym typeface="Century Gothic"/>
              </a:rPr>
              <a:t>, considering the gist of each paragraph and the answers to the text-dependent questions students will be asked (see supporting materials).</a:t>
            </a:r>
            <a:endParaRPr sz="16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 introduced to and begin to read the central text for this module, </a:t>
            </a:r>
            <a:r>
              <a:rPr lang="en" sz="1800" i="1" dirty="0">
                <a:latin typeface="Century Gothic"/>
                <a:ea typeface="Century Gothic"/>
                <a:cs typeface="Century Gothic"/>
                <a:sym typeface="Century Gothic"/>
              </a:rPr>
              <a:t>The Omnivore’s Dilemma!</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Place your first “order” of this Module and discuss the decision you made.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the first section of text for gist.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text-dependent questions about the first section of text.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169825" y="104825"/>
            <a:ext cx="86925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Make a Decision of Which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‘Meal’ to Order</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169825" y="1166525"/>
            <a:ext cx="4125900" cy="3439240"/>
          </a:xfrm>
          <a:prstGeom prst="rect">
            <a:avLst/>
          </a:prstGeom>
          <a:noFill/>
          <a:ln w="9525" cap="flat" cmpd="sng">
            <a:solidFill>
              <a:schemeClr val="dk2"/>
            </a:solidFill>
            <a:prstDash val="solid"/>
            <a:round/>
            <a:headEnd type="none" w="sm" len="sm"/>
            <a:tailEnd type="none" w="sm" len="sm"/>
          </a:ln>
        </p:spPr>
      </p:pic>
      <p:sp>
        <p:nvSpPr>
          <p:cNvPr id="245" name="Google Shape;245;p42"/>
          <p:cNvSpPr txBox="1"/>
          <p:nvPr/>
        </p:nvSpPr>
        <p:spPr>
          <a:xfrm>
            <a:off x="4736425" y="1142550"/>
            <a:ext cx="4125900" cy="3487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Gallery Walk protocol:</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In </a:t>
            </a:r>
            <a:r>
              <a:rPr lang="en" sz="1800" dirty="0">
                <a:solidFill>
                  <a:schemeClr val="dk1"/>
                </a:solidFill>
                <a:latin typeface="Century Gothic"/>
                <a:ea typeface="Century Gothic"/>
                <a:cs typeface="Century Gothic"/>
                <a:sym typeface="Century Gothic"/>
              </a:rPr>
              <a:t>a moment, you will be invited to get up to read the Specials Board, where four meal choices are </a:t>
            </a:r>
            <a:r>
              <a:rPr lang="en" sz="1800" dirty="0" smtClean="0">
                <a:solidFill>
                  <a:schemeClr val="dk1"/>
                </a:solidFill>
                <a:latin typeface="Century Gothic"/>
                <a:ea typeface="Century Gothic"/>
                <a:cs typeface="Century Gothic"/>
                <a:sym typeface="Century Gothic"/>
              </a:rPr>
              <a:t>posted.</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As </a:t>
            </a:r>
            <a:r>
              <a:rPr lang="en" sz="1800" dirty="0">
                <a:solidFill>
                  <a:schemeClr val="dk1"/>
                </a:solidFill>
                <a:latin typeface="Century Gothic"/>
                <a:ea typeface="Century Gothic"/>
                <a:cs typeface="Century Gothic"/>
                <a:sym typeface="Century Gothic"/>
              </a:rPr>
              <a:t>you read all four meals, decide which meal you would like to </a:t>
            </a:r>
            <a:r>
              <a:rPr lang="en" sz="1800" dirty="0" smtClean="0">
                <a:solidFill>
                  <a:schemeClr val="dk1"/>
                </a:solidFill>
                <a:latin typeface="Century Gothic"/>
                <a:ea typeface="Century Gothic"/>
                <a:cs typeface="Century Gothic"/>
                <a:sym typeface="Century Gothic"/>
              </a:rPr>
              <a:t>order.</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800" dirty="0" smtClean="0">
                <a:solidFill>
                  <a:schemeClr val="dk1"/>
                </a:solidFill>
                <a:latin typeface="Century Gothic"/>
                <a:ea typeface="Century Gothic"/>
                <a:cs typeface="Century Gothic"/>
                <a:sym typeface="Century Gothic"/>
              </a:rPr>
              <a:t>After </a:t>
            </a:r>
            <a:r>
              <a:rPr lang="en" sz="1800" dirty="0">
                <a:solidFill>
                  <a:schemeClr val="dk1"/>
                </a:solidFill>
                <a:latin typeface="Century Gothic"/>
                <a:ea typeface="Century Gothic"/>
                <a:cs typeface="Century Gothic"/>
                <a:sym typeface="Century Gothic"/>
              </a:rPr>
              <a:t>you make your decision, return to your seat and place your order by completing your entrance ticket.</a:t>
            </a:r>
            <a:endParaRPr sz="18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40546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latin typeface="Century Gothic"/>
                <a:ea typeface="Century Gothic"/>
                <a:cs typeface="Century Gothic"/>
                <a:sym typeface="Century Gothic"/>
              </a:rPr>
              <a:t>The Learning Targets for students today are:</a:t>
            </a:r>
            <a:endParaRPr sz="220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find the gist of pages 7-11</a:t>
            </a:r>
            <a:r>
              <a:rPr lang="en" sz="2200">
                <a:latin typeface="Century Gothic"/>
                <a:ea typeface="Century Gothic"/>
                <a:cs typeface="Century Gothic"/>
                <a:sym typeface="Century Gothic"/>
              </a:rPr>
              <a:t> of </a:t>
            </a:r>
            <a:r>
              <a:rPr lang="en" sz="2200" i="1">
                <a:latin typeface="Century Gothic"/>
                <a:ea typeface="Century Gothic"/>
                <a:cs typeface="Century Gothic"/>
                <a:sym typeface="Century Gothic"/>
              </a:rPr>
              <a:t>The Omnivore’s Dilemma</a:t>
            </a:r>
            <a:r>
              <a:rPr lang="en" sz="2200">
                <a:latin typeface="Century Gothic"/>
                <a:ea typeface="Century Gothic"/>
                <a:cs typeface="Century Gothic"/>
                <a:sym typeface="Century Gothic"/>
              </a:rPr>
              <a:t>.</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use context clues to determine the meaning</a:t>
            </a:r>
            <a:r>
              <a:rPr lang="en" sz="2200">
                <a:latin typeface="Century Gothic"/>
                <a:ea typeface="Century Gothic"/>
                <a:cs typeface="Century Gothic"/>
                <a:sym typeface="Century Gothic"/>
              </a:rPr>
              <a:t> of “omnivore’s dilemma.”</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participate in discussions about the text </a:t>
            </a:r>
            <a:r>
              <a:rPr lang="en" sz="2200">
                <a:latin typeface="Century Gothic"/>
                <a:ea typeface="Century Gothic"/>
                <a:cs typeface="Century Gothic"/>
                <a:sym typeface="Century Gothic"/>
              </a:rPr>
              <a:t>with a partner, small group, and the whole class.</a:t>
            </a:r>
            <a:endParaRPr sz="22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19738" y="4314109"/>
            <a:ext cx="633309" cy="608188"/>
          </a:xfrm>
          <a:prstGeom prst="rect">
            <a:avLst/>
          </a:prstGeom>
          <a:noFill/>
          <a:ln>
            <a:noFill/>
          </a:ln>
        </p:spPr>
      </p:pic>
      <p:pic>
        <p:nvPicPr>
          <p:cNvPr id="253" name="Google Shape;253;p43"/>
          <p:cNvPicPr preferRelativeResize="0"/>
          <p:nvPr/>
        </p:nvPicPr>
        <p:blipFill>
          <a:blip r:embed="rId4">
            <a:alphaModFix/>
          </a:blip>
          <a:stretch>
            <a:fillRect/>
          </a:stretch>
        </p:blipFill>
        <p:spPr>
          <a:xfrm>
            <a:off x="7937780" y="4314108"/>
            <a:ext cx="481958" cy="665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28650" y="13266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Things Close Readers Do</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4"/>
          <p:cNvSpPr txBox="1">
            <a:spLocks noGrp="1"/>
          </p:cNvSpPr>
          <p:nvPr>
            <p:ph type="body" idx="1"/>
          </p:nvPr>
        </p:nvSpPr>
        <p:spPr>
          <a:xfrm>
            <a:off x="265950" y="940050"/>
            <a:ext cx="8612100" cy="3263400"/>
          </a:xfrm>
          <a:prstGeom prst="rect">
            <a:avLst/>
          </a:prstGeom>
          <a:noFill/>
          <a:ln>
            <a:noFill/>
          </a:ln>
        </p:spPr>
        <p:txBody>
          <a:bodyPr spcFirstLastPara="1" wrap="square" lIns="68575" tIns="34275" rIns="68575" bIns="34275" anchor="t" anchorCtr="0">
            <a:noAutofit/>
          </a:bodyPr>
          <a:lstStyle/>
          <a:p>
            <a:pPr indent="-342900">
              <a:lnSpc>
                <a:spcPct val="100000"/>
              </a:lnSpc>
              <a:spcBef>
                <a:spcPts val="0"/>
              </a:spcBef>
              <a:buSzPts val="1800"/>
              <a:buFont typeface="Century Gothic"/>
              <a:buChar char="•"/>
            </a:pPr>
            <a:r>
              <a:rPr lang="en-US" sz="1800" dirty="0" smtClean="0">
                <a:latin typeface="Century Gothic"/>
                <a:ea typeface="Century Gothic"/>
                <a:cs typeface="Century Gothic"/>
                <a:sym typeface="Century Gothic"/>
              </a:rPr>
              <a:t>Get </a:t>
            </a:r>
            <a:r>
              <a:rPr lang="en-US" sz="1800" dirty="0">
                <a:latin typeface="Century Gothic"/>
                <a:ea typeface="Century Gothic"/>
                <a:cs typeface="Century Gothic"/>
                <a:sym typeface="Century Gothic"/>
              </a:rPr>
              <a:t>the gist - get your initial sense of what the text is mostly about</a:t>
            </a:r>
          </a:p>
          <a:p>
            <a:pPr marL="457200" lvl="0" indent="-342900" algn="l" rtl="0">
              <a:lnSpc>
                <a:spcPct val="100000"/>
              </a:lnSpc>
              <a:spcBef>
                <a:spcPts val="0"/>
              </a:spcBef>
              <a:spcAft>
                <a:spcPts val="0"/>
              </a:spcAft>
              <a:buSzPts val="1800"/>
              <a:buFont typeface="Century Gothic"/>
              <a:buChar char="•"/>
            </a:pPr>
            <a:r>
              <a:rPr lang="en-US" sz="1800" dirty="0" smtClean="0">
                <a:latin typeface="Century Gothic"/>
                <a:ea typeface="Century Gothic"/>
                <a:cs typeface="Century Gothic"/>
                <a:sym typeface="Century Gothic"/>
              </a:rPr>
              <a:t>Reread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Cite evidence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details from the text to make inferences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context clues to figure out word meanings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Talk with others about the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Notice details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questions based on the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Pay attention to text structure: titles and headings (in informational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Consider author’s purpose/perspective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Think about how the author’s word choice contributes to tone/meaning</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2200" dirty="0">
              <a:latin typeface="Century Gothic"/>
              <a:ea typeface="Century Gothic"/>
              <a:cs typeface="Century Gothic"/>
              <a:sym typeface="Century Gothic"/>
            </a:endParaRPr>
          </a:p>
        </p:txBody>
      </p:sp>
      <p:pic>
        <p:nvPicPr>
          <p:cNvPr id="6" name="Google Shape;252;p43"/>
          <p:cNvPicPr preferRelativeResize="0"/>
          <p:nvPr/>
        </p:nvPicPr>
        <p:blipFill>
          <a:blip r:embed="rId3">
            <a:alphaModFix/>
          </a:blip>
          <a:stretch>
            <a:fillRect/>
          </a:stretch>
        </p:blipFill>
        <p:spPr>
          <a:xfrm>
            <a:off x="8419738" y="4314109"/>
            <a:ext cx="633309" cy="608188"/>
          </a:xfrm>
          <a:prstGeom prst="rect">
            <a:avLst/>
          </a:prstGeom>
          <a:noFill/>
          <a:ln>
            <a:noFill/>
          </a:ln>
        </p:spPr>
      </p:pic>
      <p:pic>
        <p:nvPicPr>
          <p:cNvPr id="7" name="Google Shape;253;p43"/>
          <p:cNvPicPr preferRelativeResize="0"/>
          <p:nvPr/>
        </p:nvPicPr>
        <p:blipFill>
          <a:blip r:embed="rId4">
            <a:alphaModFix/>
          </a:blip>
          <a:stretch>
            <a:fillRect/>
          </a:stretch>
        </p:blipFill>
        <p:spPr>
          <a:xfrm>
            <a:off x="7937780" y="4314108"/>
            <a:ext cx="481958" cy="665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Our Decisions </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628650" y="1189213"/>
            <a:ext cx="7886700" cy="28236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Think-Pair-Share to Discuss:</a:t>
            </a: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Which meal did you choose at the beginning of the lesson? Why?</a:t>
            </a: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What other things might we think about, besides taste, when we decide what to eat or what our family eats?</a:t>
            </a:r>
            <a:endParaRPr sz="2200">
              <a:latin typeface="Century Gothic"/>
              <a:ea typeface="Century Gothic"/>
              <a:cs typeface="Century Gothic"/>
              <a:sym typeface="Century Gothic"/>
            </a:endParaRPr>
          </a:p>
        </p:txBody>
      </p:sp>
      <p:pic>
        <p:nvPicPr>
          <p:cNvPr id="268" name="Google Shape;268;p45"/>
          <p:cNvPicPr preferRelativeResize="0"/>
          <p:nvPr/>
        </p:nvPicPr>
        <p:blipFill>
          <a:blip r:embed="rId3">
            <a:alphaModFix/>
          </a:blip>
          <a:stretch>
            <a:fillRect/>
          </a:stretch>
        </p:blipFill>
        <p:spPr>
          <a:xfrm>
            <a:off x="8515350" y="4182046"/>
            <a:ext cx="550364" cy="760500"/>
          </a:xfrm>
          <a:prstGeom prst="rect">
            <a:avLst/>
          </a:prstGeom>
          <a:noFill/>
          <a:ln>
            <a:noFill/>
          </a:ln>
        </p:spPr>
      </p:pic>
      <p:pic>
        <p:nvPicPr>
          <p:cNvPr id="269" name="Google Shape;269;p45"/>
          <p:cNvPicPr preferRelativeResize="0"/>
          <p:nvPr/>
        </p:nvPicPr>
        <p:blipFill>
          <a:blip r:embed="rId4">
            <a:alphaModFix/>
          </a:blip>
          <a:stretch>
            <a:fillRect/>
          </a:stretch>
        </p:blipFill>
        <p:spPr>
          <a:xfrm>
            <a:off x="8088086" y="4234733"/>
            <a:ext cx="588490" cy="6551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D8D223-9698-45F8-A48D-15383A5D8653}"/>
</file>

<file path=customXml/itemProps2.xml><?xml version="1.0" encoding="utf-8"?>
<ds:datastoreItem xmlns:ds="http://schemas.openxmlformats.org/officeDocument/2006/customXml" ds:itemID="{4FD6256E-6C65-429D-B727-824113806909}"/>
</file>

<file path=customXml/itemProps3.xml><?xml version="1.0" encoding="utf-8"?>
<ds:datastoreItem xmlns:ds="http://schemas.openxmlformats.org/officeDocument/2006/customXml" ds:itemID="{C4F7CB22-0AA1-490E-95B5-7657CDA7A346}"/>
</file>

<file path=docProps/app.xml><?xml version="1.0" encoding="utf-8"?>
<Properties xmlns="http://schemas.openxmlformats.org/officeDocument/2006/extended-properties" xmlns:vt="http://schemas.openxmlformats.org/officeDocument/2006/docPropsVTypes">
  <TotalTime>16</TotalTime>
  <Words>3469</Words>
  <Application>Microsoft Macintosh PowerPoint</Application>
  <PresentationFormat>On-screen Show (16:9)</PresentationFormat>
  <Paragraphs>388</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Overlock</vt:lpstr>
      <vt:lpstr>Calibri</vt:lpstr>
      <vt:lpstr>Century Gothic</vt:lpstr>
      <vt:lpstr>Simple Light</vt:lpstr>
      <vt:lpstr>Office Theme</vt:lpstr>
      <vt:lpstr>Office Theme</vt:lpstr>
      <vt:lpstr> Grade 8: Module 4: Unit 1: Lesson 1 Teacher slide, before teaching. </vt:lpstr>
      <vt:lpstr>  Grade 8: Module 4: Unit 1: Lesson 1 Teacher slide, before teaching. </vt:lpstr>
      <vt:lpstr>  Grade 8: Module 4: Unit 1: Lesson 1 Teacher slide, before teaching. </vt:lpstr>
      <vt:lpstr>Grade 8: Module 4:  Unit 1: Lesson 1</vt:lpstr>
      <vt:lpstr>Hello, Students!</vt:lpstr>
      <vt:lpstr>Let’s Make a Decision of Which  ‘Meal’ to Order</vt:lpstr>
      <vt:lpstr>Let’s Unpack the Learning Targets</vt:lpstr>
      <vt:lpstr>Let’s Review Things Close Readers Do</vt:lpstr>
      <vt:lpstr>Let’s Discuss Our Decisions </vt:lpstr>
      <vt:lpstr>Let’s Read the First Section  of Text for Gist </vt:lpstr>
      <vt:lpstr>Let’s Practice the Teammates  Consult Protocol </vt:lpstr>
      <vt:lpstr>Let’s Respond to Text-Dependent Questions </vt:lpstr>
      <vt:lpstr>Let’s Discuss Key Vocabulary </vt:lpstr>
      <vt:lpstr>Let’s Reflect on the Meaning  of the Book Title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1 Teacher slide, before teaching. </dc:title>
  <dc:creator>nbravo</dc:creator>
  <cp:lastModifiedBy>Alexander Specht</cp:lastModifiedBy>
  <cp:revision>3</cp:revision>
  <dcterms:modified xsi:type="dcterms:W3CDTF">2018-11-27T03:47:43Z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