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4"/>
  </p:sldMasterIdLst>
  <p:notesMasterIdLst>
    <p:notesMasterId r:id="rId19"/>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Lst>
  <p:sldSz cx="12192000" cy="6858000"/>
  <p:notesSz cx="6858000" cy="9144000"/>
  <p:embeddedFontLst>
    <p:embeddedFont>
      <p:font typeface="Calibri" panose="020F0502020204030204" pitchFamily="34" charset="0"/>
      <p:regular r:id="rId20"/>
      <p:bold r:id="rId21"/>
      <p:italic r:id="rId22"/>
      <p:boldItalic r:id="rId23"/>
    </p:embeddedFont>
    <p:embeddedFont>
      <p:font typeface="Century Gothic" panose="020B0502020202020204" pitchFamily="34" charset="0"/>
      <p:regular r:id="rId24"/>
      <p:bold r:id="rId25"/>
      <p:italic r:id="rId26"/>
      <p:boldItalic r:id="rId2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093B1EF-83D1-4B56-A809-CBA61B1CD15E}" v="9" dt="2018-09-20T17:17:56.780"/>
  </p1510:revLst>
</p1510:revInfo>
</file>

<file path=ppt/tableStyles.xml><?xml version="1.0" encoding="utf-8"?>
<a:tblStyleLst xmlns:a="http://schemas.openxmlformats.org/drawingml/2006/main" def="{4B7BCC68-92E2-491B-B856-9CB57C7405AC}">
  <a:tblStyle styleId="{4B7BCC68-92E2-491B-B856-9CB57C7405AC}"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519F231D-C9AC-4868-A981-6126A5359D61}" styleName="Table_1">
    <a:wholeTbl>
      <a:tcTxStyle b="off" i="off">
        <a:font>
          <a:latin typeface="Calibri"/>
          <a:ea typeface="Calibri"/>
          <a:cs typeface="Calibri"/>
        </a:font>
        <a:srgbClr val="000000"/>
      </a:tcTxStyle>
      <a:tcStyle>
        <a:tcBdr>
          <a:left>
            <a:ln w="12700" cap="flat" cmpd="sng">
              <a:solidFill>
                <a:srgbClr val="FFFFFF"/>
              </a:solidFill>
              <a:prstDash val="solid"/>
              <a:round/>
              <a:headEnd type="none" w="sm" len="sm"/>
              <a:tailEnd type="none" w="sm" len="sm"/>
            </a:ln>
          </a:left>
          <a:right>
            <a:ln w="12700" cap="flat" cmpd="sng">
              <a:solidFill>
                <a:srgbClr val="FFFFFF"/>
              </a:solidFill>
              <a:prstDash val="solid"/>
              <a:round/>
              <a:headEnd type="none" w="sm" len="sm"/>
              <a:tailEnd type="none" w="sm" len="sm"/>
            </a:ln>
          </a:right>
          <a:top>
            <a:ln w="12700" cap="flat" cmpd="sng">
              <a:solidFill>
                <a:srgbClr val="FFFFFF"/>
              </a:solidFill>
              <a:prstDash val="solid"/>
              <a:round/>
              <a:headEnd type="none" w="sm" len="sm"/>
              <a:tailEnd type="none" w="sm" len="sm"/>
            </a:ln>
          </a:top>
          <a:bottom>
            <a:ln w="12700" cap="flat" cmpd="sng">
              <a:solidFill>
                <a:srgbClr val="FFFFFF"/>
              </a:solidFill>
              <a:prstDash val="solid"/>
              <a:round/>
              <a:headEnd type="none" w="sm" len="sm"/>
              <a:tailEnd type="none" w="sm" len="sm"/>
            </a:ln>
          </a:bottom>
          <a:insideH>
            <a:ln w="12700" cap="flat" cmpd="sng">
              <a:solidFill>
                <a:srgbClr val="FFFFFF"/>
              </a:solidFill>
              <a:prstDash val="solid"/>
              <a:round/>
              <a:headEnd type="none" w="sm" len="sm"/>
              <a:tailEnd type="none" w="sm" len="sm"/>
            </a:ln>
          </a:insideH>
          <a:insideV>
            <a:ln w="12700" cap="flat" cmpd="sng">
              <a:solidFill>
                <a:srgbClr val="FFFFFF"/>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rgbClr val="FFFFFF"/>
      </a:tcTxStyle>
      <a:tcStyle>
        <a:tcBdr/>
        <a:fill>
          <a:solidFill>
            <a:srgbClr val="5B9BD5"/>
          </a:solidFill>
        </a:fill>
      </a:tcStyle>
    </a:lastCol>
    <a:firstCol>
      <a:tcTxStyle b="on" i="off">
        <a:font>
          <a:latin typeface="Calibri"/>
          <a:ea typeface="Calibri"/>
          <a:cs typeface="Calibri"/>
        </a:font>
        <a:srgbClr val="FFFFFF"/>
      </a:tcTxStyle>
      <a:tcStyle>
        <a:tcBdr/>
        <a:fill>
          <a:solidFill>
            <a:srgbClr val="5B9BD5"/>
          </a:solidFill>
        </a:fill>
      </a:tcStyle>
    </a:firstCol>
    <a:lastRow>
      <a:tcTxStyle b="on" i="off">
        <a:font>
          <a:latin typeface="Calibri"/>
          <a:ea typeface="Calibri"/>
          <a:cs typeface="Calibri"/>
        </a:font>
        <a:srgbClr val="FFFFFF"/>
      </a:tcTxStyle>
      <a:tcStyle>
        <a:tcBdr>
          <a:top>
            <a:ln w="38100" cap="flat" cmpd="sng">
              <a:solidFill>
                <a:srgbClr val="FFFFFF"/>
              </a:solidFill>
              <a:prstDash val="solid"/>
              <a:round/>
              <a:headEnd type="none" w="sm" len="sm"/>
              <a:tailEnd type="none" w="sm" len="sm"/>
            </a:ln>
          </a:top>
        </a:tcBdr>
        <a:fill>
          <a:solidFill>
            <a:srgbClr val="5B9BD5"/>
          </a:solidFill>
        </a:fill>
      </a:tcStyle>
    </a:lastRow>
    <a:seCell>
      <a:tcTxStyle b="off" i="off"/>
      <a:tcStyle>
        <a:tcBdr/>
      </a:tcStyle>
    </a:seCell>
    <a:swCell>
      <a:tcTxStyle b="off" i="off"/>
      <a:tcStyle>
        <a:tcBdr/>
      </a:tcStyle>
    </a:swCell>
    <a:firstRow>
      <a:tcTxStyle b="on" i="off">
        <a:font>
          <a:latin typeface="Calibri"/>
          <a:ea typeface="Calibri"/>
          <a:cs typeface="Calibri"/>
        </a:font>
        <a:srgbClr val="FFFFFF"/>
      </a:tcTxStyle>
      <a:tcStyle>
        <a:tcBdr>
          <a:bottom>
            <a:ln w="38100" cap="flat" cmpd="sng">
              <a:solidFill>
                <a:srgbClr val="FFFFFF"/>
              </a:solidFill>
              <a:prstDash val="solid"/>
              <a:round/>
              <a:headEnd type="none" w="sm" len="sm"/>
              <a:tailEnd type="none" w="sm" len="sm"/>
            </a:ln>
          </a:bottom>
        </a:tcBdr>
        <a:fill>
          <a:solidFill>
            <a:srgbClr val="5B9BD5"/>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5186" autoAdjust="0"/>
  </p:normalViewPr>
  <p:slideViewPr>
    <p:cSldViewPr snapToGrid="0">
      <p:cViewPr varScale="1">
        <p:scale>
          <a:sx n="64" d="100"/>
          <a:sy n="64" d="100"/>
        </p:scale>
        <p:origin x="724" y="4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7.fntdata"/><Relationship Id="rId3" Type="http://schemas.openxmlformats.org/officeDocument/2006/relationships/customXml" Target="../customXml/item3.xml"/><Relationship Id="rId21" Type="http://schemas.openxmlformats.org/officeDocument/2006/relationships/font" Target="fonts/font2.fntdata"/><Relationship Id="rId34"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6.fntdata"/><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font" Target="fonts/font1.fntdata"/><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5.fntdata"/><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4.fntdata"/><Relationship Id="rId28"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notesMaster" Target="notesMasters/notesMaster1.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ven Benson" userId="7888f041-e9c4-484d-a793-6a135ed92492" providerId="ADAL" clId="{2093B1EF-83D1-4B56-A809-CBA61B1CD15E}"/>
    <pc:docChg chg="modSld modMainMaster">
      <pc:chgData name="Steven Benson" userId="7888f041-e9c4-484d-a793-6a135ed92492" providerId="ADAL" clId="{2093B1EF-83D1-4B56-A809-CBA61B1CD15E}" dt="2018-09-20T17:17:56.780" v="8" actId="14100"/>
      <pc:docMkLst>
        <pc:docMk/>
      </pc:docMkLst>
      <pc:sldChg chg="addSp modSp">
        <pc:chgData name="Steven Benson" userId="7888f041-e9c4-484d-a793-6a135ed92492" providerId="ADAL" clId="{2093B1EF-83D1-4B56-A809-CBA61B1CD15E}" dt="2018-09-20T17:17:42.924" v="7" actId="14100"/>
        <pc:sldMkLst>
          <pc:docMk/>
          <pc:sldMk cId="0" sldId="258"/>
        </pc:sldMkLst>
        <pc:picChg chg="add mod">
          <ac:chgData name="Steven Benson" userId="7888f041-e9c4-484d-a793-6a135ed92492" providerId="ADAL" clId="{2093B1EF-83D1-4B56-A809-CBA61B1CD15E}" dt="2018-09-20T17:17:42.924" v="7" actId="14100"/>
          <ac:picMkLst>
            <pc:docMk/>
            <pc:sldMk cId="0" sldId="258"/>
            <ac:picMk id="3" creationId="{95F13C8D-80AB-444E-8460-2E7BDAC79263}"/>
          </ac:picMkLst>
        </pc:picChg>
      </pc:sldChg>
      <pc:sldChg chg="modSp">
        <pc:chgData name="Steven Benson" userId="7888f041-e9c4-484d-a793-6a135ed92492" providerId="ADAL" clId="{2093B1EF-83D1-4B56-A809-CBA61B1CD15E}" dt="2018-09-20T17:17:56.780" v="8" actId="14100"/>
        <pc:sldMkLst>
          <pc:docMk/>
          <pc:sldMk cId="0" sldId="266"/>
        </pc:sldMkLst>
        <pc:picChg chg="mod">
          <ac:chgData name="Steven Benson" userId="7888f041-e9c4-484d-a793-6a135ed92492" providerId="ADAL" clId="{2093B1EF-83D1-4B56-A809-CBA61B1CD15E}" dt="2018-09-20T17:17:56.780" v="8" actId="14100"/>
          <ac:picMkLst>
            <pc:docMk/>
            <pc:sldMk cId="0" sldId="266"/>
            <ac:picMk id="170" creationId="{00000000-0000-0000-0000-000000000000}"/>
          </ac:picMkLst>
        </pc:picChg>
      </pc:sldChg>
      <pc:sldMasterChg chg="addSp modSp">
        <pc:chgData name="Steven Benson" userId="7888f041-e9c4-484d-a793-6a135ed92492" providerId="ADAL" clId="{2093B1EF-83D1-4B56-A809-CBA61B1CD15E}" dt="2018-09-20T17:17:27.742" v="1" actId="1076"/>
        <pc:sldMasterMkLst>
          <pc:docMk/>
          <pc:sldMasterMk cId="0" sldId="2147483659"/>
        </pc:sldMasterMkLst>
        <pc:picChg chg="add mod">
          <ac:chgData name="Steven Benson" userId="7888f041-e9c4-484d-a793-6a135ed92492" providerId="ADAL" clId="{2093B1EF-83D1-4B56-A809-CBA61B1CD15E}" dt="2018-09-20T17:17:27.742" v="1" actId="1076"/>
          <ac:picMkLst>
            <pc:docMk/>
            <pc:sldMasterMk cId="0" sldId="2147483659"/>
            <ac:picMk id="7" creationId="{3ED7309C-C1EA-4A74-A976-67FFCD21C9C9}"/>
          </ac:picMkLst>
        </pc:picChg>
        <pc:picChg chg="add mod">
          <ac:chgData name="Steven Benson" userId="7888f041-e9c4-484d-a793-6a135ed92492" providerId="ADAL" clId="{2093B1EF-83D1-4B56-A809-CBA61B1CD15E}" dt="2018-09-20T17:17:27.742" v="1" actId="1076"/>
          <ac:picMkLst>
            <pc:docMk/>
            <pc:sldMasterMk cId="0" sldId="2147483659"/>
            <ac:picMk id="8" creationId="{2FA721F7-002C-4113-8BB8-736BA4E4F6E1}"/>
          </ac:picMkLst>
        </pc:picChg>
        <pc:picChg chg="add mod">
          <ac:chgData name="Steven Benson" userId="7888f041-e9c4-484d-a793-6a135ed92492" providerId="ADAL" clId="{2093B1EF-83D1-4B56-A809-CBA61B1CD15E}" dt="2018-09-20T17:17:27.742" v="1" actId="1076"/>
          <ac:picMkLst>
            <pc:docMk/>
            <pc:sldMasterMk cId="0" sldId="2147483659"/>
            <ac:picMk id="9" creationId="{856B7884-558A-4394-B79F-921672605574}"/>
          </ac:picMkLst>
        </pc:pic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07815937"/>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g3e7edb3a3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 name="Google Shape;86;g3e7edb3a3e_0_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None/>
            </a:pPr>
            <a:r>
              <a:rPr lang="en-US" dirty="0">
                <a:solidFill>
                  <a:srgbClr val="000000"/>
                </a:solidFill>
              </a:rPr>
              <a:t>Teacher Notes:</a:t>
            </a:r>
            <a:endParaRPr dirty="0">
              <a:solidFill>
                <a:srgbClr val="000000"/>
              </a:solidFill>
            </a:endParaRPr>
          </a:p>
          <a:p>
            <a:pPr marL="457200" lvl="0" indent="-304800" rtl="0">
              <a:spcBef>
                <a:spcPts val="0"/>
              </a:spcBef>
              <a:spcAft>
                <a:spcPts val="0"/>
              </a:spcAft>
              <a:buSzPts val="1200"/>
              <a:buChar char="●"/>
            </a:pPr>
            <a:r>
              <a:rPr lang="en-US" dirty="0"/>
              <a:t>The purpose of this lesson is for students to work with a model argument essay. Students begin the writing process for the End of Unit 1 Assessment, an argument essay on </a:t>
            </a:r>
            <a:r>
              <a:rPr lang="en-US" i="1" dirty="0" err="1"/>
              <a:t>Lyddie</a:t>
            </a:r>
            <a:r>
              <a:rPr lang="en-US" dirty="0"/>
              <a:t>. In the design of this lesson and the lessons that follow, the following criteria were used to define argument writing:</a:t>
            </a:r>
            <a:endParaRPr dirty="0"/>
          </a:p>
          <a:p>
            <a:pPr marL="914400" lvl="1" indent="-304800" rtl="0">
              <a:spcBef>
                <a:spcPts val="0"/>
              </a:spcBef>
              <a:spcAft>
                <a:spcPts val="0"/>
              </a:spcAft>
              <a:buSzPts val="1200"/>
              <a:buFont typeface="Courier New" panose="02070309020205020404" pitchFamily="49" charset="0"/>
              <a:buChar char="o"/>
            </a:pPr>
            <a:r>
              <a:rPr lang="en-US" dirty="0"/>
              <a:t>The goal of argument writing is for the reader to acknowledge the validity of the claim (not necessarily be persuaded by it).</a:t>
            </a:r>
            <a:endParaRPr dirty="0"/>
          </a:p>
          <a:p>
            <a:pPr marL="914400" lvl="1" indent="-304800" rtl="0">
              <a:spcBef>
                <a:spcPts val="0"/>
              </a:spcBef>
              <a:spcAft>
                <a:spcPts val="0"/>
              </a:spcAft>
              <a:buSzPts val="1200"/>
              <a:buFont typeface="Courier New" panose="02070309020205020404" pitchFamily="49" charset="0"/>
              <a:buChar char="o"/>
            </a:pPr>
            <a:r>
              <a:rPr lang="en-US" dirty="0"/>
              <a:t>Appropriate evidence is used and analyzed logically to support the claim. This evidence is usually organized into reasons.</a:t>
            </a:r>
            <a:endParaRPr dirty="0"/>
          </a:p>
          <a:p>
            <a:pPr marL="914400" lvl="1" indent="-304800" rtl="0">
              <a:spcBef>
                <a:spcPts val="0"/>
              </a:spcBef>
              <a:spcAft>
                <a:spcPts val="0"/>
              </a:spcAft>
              <a:buSzPts val="1200"/>
              <a:buFont typeface="Courier New" panose="02070309020205020404" pitchFamily="49" charset="0"/>
              <a:buChar char="o"/>
            </a:pPr>
            <a:r>
              <a:rPr lang="en-US" dirty="0"/>
              <a:t>The author considers the reasons and evidence for them before articulating the claim.</a:t>
            </a:r>
            <a:endParaRPr dirty="0"/>
          </a:p>
          <a:p>
            <a:pPr marL="914400" lvl="1" indent="-304800" rtl="0">
              <a:spcBef>
                <a:spcPts val="0"/>
              </a:spcBef>
              <a:spcAft>
                <a:spcPts val="0"/>
              </a:spcAft>
              <a:buSzPts val="1200"/>
              <a:buFont typeface="Courier New" panose="02070309020205020404" pitchFamily="49" charset="0"/>
              <a:buChar char="o"/>
            </a:pPr>
            <a:r>
              <a:rPr lang="en-US" dirty="0"/>
              <a:t>The author acknowledges a counter argument in his or her writing.</a:t>
            </a:r>
            <a:endParaRPr dirty="0"/>
          </a:p>
          <a:p>
            <a:pPr marL="457200" lvl="0" indent="-304800" rtl="0">
              <a:spcBef>
                <a:spcPts val="0"/>
              </a:spcBef>
              <a:spcAft>
                <a:spcPts val="0"/>
              </a:spcAft>
              <a:buSzPts val="1200"/>
              <a:buChar char="●"/>
            </a:pPr>
            <a:r>
              <a:rPr lang="en-US" dirty="0"/>
              <a:t>The model essay is about the decision that </a:t>
            </a:r>
            <a:r>
              <a:rPr lang="en-US" dirty="0" err="1"/>
              <a:t>Lyddie</a:t>
            </a:r>
            <a:r>
              <a:rPr lang="en-US" dirty="0"/>
              <a:t> makes to go to Lowell to work in the mills. The model essay is intentionally written about the same text (</a:t>
            </a:r>
            <a:r>
              <a:rPr lang="en-US" i="1" dirty="0" err="1"/>
              <a:t>Lyddie</a:t>
            </a:r>
            <a:r>
              <a:rPr lang="en-US" dirty="0"/>
              <a:t>) that students also will write about so that students are familiar with the context. However, the model essay does not use the same prompt as the student essay. Instead, it focuses on a different decision </a:t>
            </a:r>
            <a:r>
              <a:rPr lang="en-US" dirty="0" err="1"/>
              <a:t>Lyddie</a:t>
            </a:r>
            <a:r>
              <a:rPr lang="en-US" dirty="0"/>
              <a:t> made.</a:t>
            </a:r>
            <a:endParaRPr dirty="0"/>
          </a:p>
          <a:p>
            <a:pPr marL="457200" lvl="0" indent="-304800" rtl="0">
              <a:spcBef>
                <a:spcPts val="0"/>
              </a:spcBef>
              <a:spcAft>
                <a:spcPts val="0"/>
              </a:spcAft>
              <a:buSzPts val="1200"/>
              <a:buChar char="●"/>
            </a:pPr>
            <a:r>
              <a:rPr lang="en-US" dirty="0"/>
              <a:t>Students will need the model essay in subsequent lessons, so ask them to keep their copy.</a:t>
            </a:r>
            <a:endParaRPr dirty="0"/>
          </a:p>
          <a:p>
            <a:pPr marL="457200" lvl="0" indent="-304800" rtl="0">
              <a:spcBef>
                <a:spcPts val="0"/>
              </a:spcBef>
              <a:spcAft>
                <a:spcPts val="0"/>
              </a:spcAft>
              <a:buSzPts val="1200"/>
              <a:buChar char="●"/>
            </a:pPr>
            <a:r>
              <a:rPr lang="en-US" dirty="0"/>
              <a:t>The writing process for the argument essay is similar to that of Module 1. The rubric for this assignment is based closely on the </a:t>
            </a:r>
            <a:r>
              <a:rPr lang="en-US" b="1" dirty="0"/>
              <a:t>New York State Expository Writing Rubric</a:t>
            </a:r>
            <a:r>
              <a:rPr lang="en-US" dirty="0"/>
              <a:t>. Because the students are already familiar with that rubric, the rubric analysis built into these lessons will not be as in-depth as it was in Module 1.</a:t>
            </a:r>
            <a:endParaRPr dirty="0"/>
          </a:p>
          <a:p>
            <a:pPr marL="457200" lvl="0" indent="-304800" rtl="0">
              <a:spcBef>
                <a:spcPts val="0"/>
              </a:spcBef>
              <a:spcAft>
                <a:spcPts val="0"/>
              </a:spcAft>
              <a:buSzPts val="1200"/>
              <a:buChar char="●"/>
            </a:pPr>
            <a:r>
              <a:rPr lang="en-US" dirty="0"/>
              <a:t>In this lesson, time is dedicated to students understanding the difference between an explanatory essay (which they wrote in Module 1) and an argument essay, which they are writing now about </a:t>
            </a:r>
            <a:r>
              <a:rPr lang="en-US" i="1" dirty="0" err="1"/>
              <a:t>Lyddie</a:t>
            </a:r>
            <a:r>
              <a:rPr lang="en-US" dirty="0"/>
              <a:t>. Remember, writing is really about thinking. To be successful with a writing assignment, students need to know the content well and understand the structure they will work in. Students have been developing a clear understanding of content; today is the day they build their understanding of the structure of an argument essay.</a:t>
            </a:r>
            <a:endParaRPr dirty="0"/>
          </a:p>
          <a:p>
            <a:pPr marL="457200" lvl="0" indent="-304800" rtl="0">
              <a:spcBef>
                <a:spcPts val="0"/>
              </a:spcBef>
              <a:spcAft>
                <a:spcPts val="0"/>
              </a:spcAft>
              <a:buSzPts val="1200"/>
              <a:buChar char="●"/>
            </a:pPr>
            <a:r>
              <a:rPr lang="en-US" dirty="0"/>
              <a:t>For students who would benefit from a visual representation of the structure of an argument essay, consider creating and posting a </a:t>
            </a:r>
            <a:r>
              <a:rPr lang="en-US" b="1" dirty="0"/>
              <a:t>Building an Argument Essay poster</a:t>
            </a:r>
            <a:r>
              <a:rPr lang="en-US" dirty="0"/>
              <a:t>. A sample is included in the supporting materials.</a:t>
            </a:r>
            <a:endParaRPr dirty="0"/>
          </a:p>
          <a:p>
            <a:pPr marL="457200" lvl="0" indent="-304800" rtl="0">
              <a:spcBef>
                <a:spcPts val="0"/>
              </a:spcBef>
              <a:spcAft>
                <a:spcPts val="0"/>
              </a:spcAft>
              <a:buSzPts val="1200"/>
              <a:buChar char="●"/>
            </a:pPr>
            <a:r>
              <a:rPr lang="en-US" dirty="0"/>
              <a:t>As in Module 1, students will have a </a:t>
            </a:r>
            <a:r>
              <a:rPr lang="en-US" b="1" dirty="0"/>
              <a:t>Writer’s Glossary </a:t>
            </a:r>
            <a:r>
              <a:rPr lang="en-US" dirty="0"/>
              <a:t>to help them master the language used to talk about writing. The goal of this glossary is to build students’ understanding of an argument essay as well as their academic vocabulary. Consider asking students to add the </a:t>
            </a:r>
            <a:r>
              <a:rPr lang="en-US" b="1" i="1" dirty="0" err="1"/>
              <a:t>Lyddie</a:t>
            </a:r>
            <a:r>
              <a:rPr lang="en-US" b="1" dirty="0"/>
              <a:t> Writer’s Glossary </a:t>
            </a:r>
            <a:r>
              <a:rPr lang="en-US" dirty="0"/>
              <a:t>to their Writer’s Glossaries from Module 1.</a:t>
            </a:r>
            <a:endParaRPr dirty="0"/>
          </a:p>
          <a:p>
            <a:pPr marL="457200" lvl="0" indent="-304800" rtl="0">
              <a:spcBef>
                <a:spcPts val="0"/>
              </a:spcBef>
              <a:spcAft>
                <a:spcPts val="0"/>
              </a:spcAft>
              <a:buSzPts val="1200"/>
              <a:buChar char="●"/>
            </a:pPr>
            <a:r>
              <a:rPr lang="en-US" dirty="0"/>
              <a:t>In advance: Post similarities and differences between explanatory essays and argument essays (see supporting materials).</a:t>
            </a:r>
            <a:endParaRPr dirty="0"/>
          </a:p>
          <a:p>
            <a:pPr marL="457200" lvl="0" indent="-304800" rtl="0">
              <a:spcBef>
                <a:spcPts val="0"/>
              </a:spcBef>
              <a:spcAft>
                <a:spcPts val="0"/>
              </a:spcAft>
              <a:buSzPts val="1200"/>
              <a:buChar char="●"/>
            </a:pPr>
            <a:r>
              <a:rPr lang="en-US" dirty="0"/>
              <a:t>Decide which Discussion Appointment to use today.</a:t>
            </a:r>
            <a:endParaRPr dirty="0"/>
          </a:p>
        </p:txBody>
      </p:sp>
    </p:spTree>
    <p:extLst>
      <p:ext uri="{BB962C8B-B14F-4D97-AF65-F5344CB8AC3E}">
        <p14:creationId xmlns:p14="http://schemas.microsoft.com/office/powerpoint/2010/main" val="42136304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g404a67dfa1_0_14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6" name="Google Shape;156;g404a67dfa1_0_14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15-20 minutes (this slide, 5-8 minutes) </a:t>
            </a:r>
            <a:r>
              <a:rPr lang="en-US" b="1" i="0" u="none" strike="noStrike" cap="none" dirty="0">
                <a:solidFill>
                  <a:schemeClr val="dk1"/>
                </a:solidFill>
              </a:rPr>
              <a:t> </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 Weaving Discussion Appointment </a:t>
            </a:r>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slide 2 of 3</a:t>
            </a:r>
            <a:endParaRPr b="1" dirty="0"/>
          </a:p>
          <a:p>
            <a:pPr marL="0" lvl="0" indent="0" rtl="0">
              <a:lnSpc>
                <a:spcPct val="100000"/>
              </a:lnSpc>
              <a:spcBef>
                <a:spcPts val="1000"/>
              </a:spcBef>
              <a:spcAft>
                <a:spcPts val="0"/>
              </a:spcAft>
              <a:buClr>
                <a:schemeClr val="dk1"/>
              </a:buClr>
              <a:buSzPts val="1100"/>
              <a:buFont typeface="Arial"/>
              <a:buNone/>
            </a:pPr>
            <a:r>
              <a:rPr lang="en-US" b="1" dirty="0"/>
              <a:t>Work Time B: Discussing Essay Prompt</a:t>
            </a:r>
            <a:endParaRPr b="1" i="1"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r>
              <a:rPr lang="en-US" dirty="0"/>
              <a:t>N</a:t>
            </a:r>
            <a:r>
              <a:rPr lang="en-US" i="0" u="none" strike="noStrike" cap="none" dirty="0">
                <a:solidFill>
                  <a:schemeClr val="dk1"/>
                </a:solidFill>
              </a:rPr>
              <a:t>one</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 </a:t>
            </a:r>
            <a:endParaRPr dirty="0"/>
          </a:p>
          <a:p>
            <a:pPr marL="457200" marR="0" lvl="0" indent="-304800" algn="l" rtl="0">
              <a:lnSpc>
                <a:spcPct val="100000"/>
              </a:lnSpc>
              <a:spcBef>
                <a:spcPts val="0"/>
              </a:spcBef>
              <a:spcAft>
                <a:spcPts val="0"/>
              </a:spcAft>
              <a:buSzPts val="1200"/>
              <a:buFont typeface="Calibri"/>
              <a:buAutoNum type="arabicPeriod"/>
            </a:pPr>
            <a:r>
              <a:rPr lang="en-US" dirty="0"/>
              <a:t>Show the class the posted list of </a:t>
            </a:r>
            <a:r>
              <a:rPr lang="en-US" b="1" dirty="0"/>
              <a:t>Similarities and Differences Between Explanatory Essays and Argument Essays.</a:t>
            </a:r>
            <a:endParaRPr b="1" dirty="0"/>
          </a:p>
          <a:p>
            <a:pPr marL="457200" marR="0" lvl="0" indent="-304800" algn="l" rtl="0">
              <a:lnSpc>
                <a:spcPct val="100000"/>
              </a:lnSpc>
              <a:spcBef>
                <a:spcPts val="0"/>
              </a:spcBef>
              <a:spcAft>
                <a:spcPts val="0"/>
              </a:spcAft>
              <a:buSzPts val="1200"/>
              <a:buFont typeface="Calibri"/>
              <a:buAutoNum type="arabicPeriod"/>
            </a:pPr>
            <a:r>
              <a:rPr lang="en-US" dirty="0"/>
              <a:t>Tell students that they are going to work with their partner to sort these similarities and differences and write them on their</a:t>
            </a:r>
            <a:r>
              <a:rPr lang="en-US" b="1" dirty="0"/>
              <a:t> Venn diagram on the Explanatory Essay vs. Argument Essay handout.</a:t>
            </a:r>
            <a:endParaRPr b="1" dirty="0"/>
          </a:p>
          <a:p>
            <a:pPr marL="457200" marR="0" lvl="0" indent="-304800" algn="l" rtl="0">
              <a:lnSpc>
                <a:spcPct val="100000"/>
              </a:lnSpc>
              <a:spcBef>
                <a:spcPts val="0"/>
              </a:spcBef>
              <a:spcAft>
                <a:spcPts val="0"/>
              </a:spcAft>
              <a:buSzPts val="1200"/>
              <a:buFont typeface="Calibri"/>
              <a:buAutoNum type="arabicPeriod"/>
            </a:pPr>
            <a:r>
              <a:rPr lang="en-US" dirty="0"/>
              <a:t>While students are working on the Venn diagram, circulate and check student progress. If students are stuck, consider asking questions like: </a:t>
            </a:r>
            <a:r>
              <a:rPr lang="en-US" i="0" dirty="0"/>
              <a:t>What did you need to do to address the prompt in your essay on </a:t>
            </a:r>
            <a:r>
              <a:rPr lang="en-US" i="1" dirty="0"/>
              <a:t>A Long Walk to Water</a:t>
            </a:r>
            <a:r>
              <a:rPr lang="en-US" i="0" dirty="0"/>
              <a:t>? Based on the prompt for the essay on </a:t>
            </a:r>
            <a:r>
              <a:rPr lang="en-US" i="1" dirty="0" err="1"/>
              <a:t>Lyddie</a:t>
            </a:r>
            <a:r>
              <a:rPr lang="en-US" i="0" dirty="0"/>
              <a:t>, what do you think you’ll need to do to address this prompt?</a:t>
            </a:r>
            <a:endParaRPr i="0" dirty="0"/>
          </a:p>
          <a:p>
            <a:pPr marL="0" lvl="0" indent="0" rtl="0">
              <a:lnSpc>
                <a:spcPct val="100000"/>
              </a:lnSpc>
              <a:spcBef>
                <a:spcPts val="0"/>
              </a:spcBef>
              <a:spcAft>
                <a:spcPts val="0"/>
              </a:spcAft>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lvl="0" indent="-304800" rtl="0">
              <a:lnSpc>
                <a:spcPct val="100000"/>
              </a:lnSpc>
              <a:spcBef>
                <a:spcPts val="0"/>
              </a:spcBef>
              <a:spcAft>
                <a:spcPts val="0"/>
              </a:spcAft>
              <a:buSzPts val="1200"/>
              <a:buFont typeface="Calibri"/>
              <a:buChar char="●"/>
            </a:pPr>
            <a:r>
              <a:rPr lang="en-US" dirty="0"/>
              <a:t>Listen for students to be paying attention to the slide.</a:t>
            </a:r>
            <a:endParaRPr dirty="0"/>
          </a:p>
          <a:p>
            <a:pPr marL="914400" lvl="0" indent="0" rtl="0">
              <a:lnSpc>
                <a:spcPct val="100000"/>
              </a:lnSpc>
              <a:spcBef>
                <a:spcPts val="0"/>
              </a:spcBef>
              <a:spcAft>
                <a:spcPts val="0"/>
              </a:spcAft>
              <a:buNone/>
            </a:pPr>
            <a:endParaRPr dirty="0"/>
          </a:p>
          <a:p>
            <a:pPr marL="0" lvl="0" indent="0" rtl="0">
              <a:spcBef>
                <a:spcPts val="0"/>
              </a:spcBef>
              <a:spcAft>
                <a:spcPts val="0"/>
              </a:spcAft>
              <a:buNone/>
            </a:pPr>
            <a:r>
              <a:rPr lang="en-US" dirty="0"/>
              <a:t>Support for Any Students Who Need It: None</a:t>
            </a:r>
            <a:endParaRPr dirty="0"/>
          </a:p>
          <a:p>
            <a:pPr marL="0" lvl="0" indent="0" rtl="0">
              <a:lnSpc>
                <a:spcPct val="100000"/>
              </a:lnSpc>
              <a:spcBef>
                <a:spcPts val="0"/>
              </a:spcBef>
              <a:spcAft>
                <a:spcPts val="0"/>
              </a:spcAft>
              <a:buNone/>
            </a:pPr>
            <a:endParaRPr dirty="0"/>
          </a:p>
          <a:p>
            <a:pPr marL="0" marR="0" lvl="0" indent="0" algn="l" rtl="0">
              <a:lnSpc>
                <a:spcPct val="100000"/>
              </a:lnSpc>
              <a:spcBef>
                <a:spcPts val="0"/>
              </a:spcBef>
              <a:spcAft>
                <a:spcPts val="0"/>
              </a:spcAft>
              <a:buNone/>
            </a:pPr>
            <a:endParaRPr u="none" strike="noStrike" cap="none" dirty="0">
              <a:solidFill>
                <a:schemeClr val="dk1"/>
              </a:solidFill>
            </a:endParaRPr>
          </a:p>
        </p:txBody>
      </p:sp>
      <p:sp>
        <p:nvSpPr>
          <p:cNvPr id="157" name="Google Shape;157;g404a67dfa1_0_14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427070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g3de33b82cb_0_14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4" name="Google Shape;164;g3de33b82cb_0_14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 15 - 20  </a:t>
            </a:r>
            <a:r>
              <a:rPr lang="en-US" b="1" i="0" u="none" strike="noStrike" cap="none" dirty="0">
                <a:solidFill>
                  <a:schemeClr val="dk1"/>
                </a:solidFill>
              </a:rPr>
              <a:t>minutes (this slide, 5 minutes)</a:t>
            </a:r>
            <a:endParaRPr b="1"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Weaving Appointment</a:t>
            </a:r>
            <a:endParaRPr b="1" dirty="0"/>
          </a:p>
          <a:p>
            <a:pPr marL="0" marR="0" lvl="0" indent="0" algn="l" rtl="0">
              <a:lnSpc>
                <a:spcPct val="100000"/>
              </a:lnSpc>
              <a:spcBef>
                <a:spcPts val="0"/>
              </a:spcBef>
              <a:spcAft>
                <a:spcPts val="0"/>
              </a:spcAft>
              <a:buClr>
                <a:schemeClr val="dk1"/>
              </a:buClr>
              <a:buSzPts val="1200"/>
              <a:buFont typeface="Calibri"/>
              <a:buNone/>
            </a:pPr>
            <a:endParaRPr sz="1100" b="1" dirty="0"/>
          </a:p>
          <a:p>
            <a:pPr marL="0" lvl="0" indent="0" rtl="0">
              <a:lnSpc>
                <a:spcPct val="100000"/>
              </a:lnSpc>
              <a:spcBef>
                <a:spcPts val="1000"/>
              </a:spcBef>
              <a:spcAft>
                <a:spcPts val="0"/>
              </a:spcAft>
              <a:buClr>
                <a:schemeClr val="dk1"/>
              </a:buClr>
              <a:buSzPts val="1100"/>
              <a:buFont typeface="Arial"/>
              <a:buNone/>
            </a:pPr>
            <a:r>
              <a:rPr lang="en-US" b="1" dirty="0"/>
              <a:t>Work Time B: Discussing Essay Prompt</a:t>
            </a:r>
            <a:endParaRPr b="1" i="1" dirty="0"/>
          </a:p>
          <a:p>
            <a:pPr marL="0" marR="0" lvl="0" indent="0" algn="l" rtl="0">
              <a:lnSpc>
                <a:spcPct val="100000"/>
              </a:lnSpc>
              <a:spcBef>
                <a:spcPts val="0"/>
              </a:spcBef>
              <a:spcAft>
                <a:spcPts val="0"/>
              </a:spcAft>
              <a:buClr>
                <a:schemeClr val="dk1"/>
              </a:buClr>
              <a:buSzPts val="1200"/>
              <a:buFont typeface="Calibri"/>
              <a:buNone/>
            </a:pPr>
            <a:endParaRPr sz="1100"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i="0" u="none" strike="noStrike" cap="none" dirty="0">
              <a:solidFill>
                <a:schemeClr val="dk1"/>
              </a:solidFill>
            </a:endParaRPr>
          </a:p>
          <a:p>
            <a:pPr marL="457200" marR="0" lvl="0" indent="-304800" algn="l" rtl="0">
              <a:lnSpc>
                <a:spcPct val="100000"/>
              </a:lnSpc>
              <a:spcBef>
                <a:spcPts val="0"/>
              </a:spcBef>
              <a:spcAft>
                <a:spcPts val="0"/>
              </a:spcAft>
              <a:buSzPts val="1200"/>
              <a:buChar char="●"/>
            </a:pPr>
            <a:r>
              <a:rPr lang="en-US" dirty="0"/>
              <a:t>Be sure to have your answer key available to add only the correct responses to the Venn diagram.</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lvl="0" indent="0" rtl="0">
              <a:lnSpc>
                <a:spcPct val="100000"/>
              </a:lnSpc>
              <a:spcBef>
                <a:spcPts val="0"/>
              </a:spcBef>
              <a:spcAft>
                <a:spcPts val="0"/>
              </a:spcAft>
              <a:buClr>
                <a:srgbClr val="000000"/>
              </a:buClr>
              <a:buSzPts val="1100"/>
              <a:buFont typeface="Arial"/>
              <a:buNone/>
            </a:pPr>
            <a:r>
              <a:rPr lang="en-US" u="none" strike="noStrike" cap="none" dirty="0">
                <a:solidFill>
                  <a:schemeClr val="dk1"/>
                </a:solidFill>
              </a:rPr>
              <a:t>Teacher Actions:</a:t>
            </a:r>
            <a:r>
              <a:rPr lang="en-US" dirty="0"/>
              <a:t> </a:t>
            </a:r>
            <a:endParaRPr dirty="0"/>
          </a:p>
          <a:p>
            <a:pPr marL="457200" lvl="0" indent="-304800" rtl="0">
              <a:lnSpc>
                <a:spcPct val="100000"/>
              </a:lnSpc>
              <a:spcBef>
                <a:spcPts val="0"/>
              </a:spcBef>
              <a:spcAft>
                <a:spcPts val="0"/>
              </a:spcAft>
              <a:buSzPts val="1200"/>
              <a:buFont typeface="Calibri"/>
              <a:buAutoNum type="arabicPeriod"/>
            </a:pPr>
            <a:r>
              <a:rPr lang="en-US" dirty="0"/>
              <a:t>Once students have their Venn diagrams filled out, refocus whole class. </a:t>
            </a:r>
            <a:endParaRPr dirty="0"/>
          </a:p>
          <a:p>
            <a:pPr marL="457200" lvl="0" indent="-304800" rtl="0">
              <a:lnSpc>
                <a:spcPct val="100000"/>
              </a:lnSpc>
              <a:spcBef>
                <a:spcPts val="0"/>
              </a:spcBef>
              <a:spcAft>
                <a:spcPts val="0"/>
              </a:spcAft>
              <a:buSzPts val="1200"/>
              <a:buFont typeface="Calibri"/>
              <a:buAutoNum type="arabicPeriod"/>
            </a:pPr>
            <a:r>
              <a:rPr lang="en-US" dirty="0"/>
              <a:t>Project a blank Venn diagram using the </a:t>
            </a:r>
            <a:r>
              <a:rPr lang="en-US" b="0" dirty="0"/>
              <a:t>document camera </a:t>
            </a:r>
            <a:r>
              <a:rPr lang="en-US" dirty="0"/>
              <a:t>or slide above.</a:t>
            </a:r>
            <a:endParaRPr dirty="0"/>
          </a:p>
          <a:p>
            <a:pPr marL="457200" lvl="0" indent="-304800" rtl="0">
              <a:lnSpc>
                <a:spcPct val="100000"/>
              </a:lnSpc>
              <a:spcBef>
                <a:spcPts val="0"/>
              </a:spcBef>
              <a:spcAft>
                <a:spcPts val="0"/>
              </a:spcAft>
              <a:buSzPts val="1200"/>
              <a:buFont typeface="Calibri"/>
              <a:buAutoNum type="arabicPeriod"/>
            </a:pPr>
            <a:r>
              <a:rPr lang="en-US" dirty="0"/>
              <a:t>Cold call on pairs to share something they included in their Venn diagrams. </a:t>
            </a:r>
            <a:endParaRPr dirty="0"/>
          </a:p>
          <a:p>
            <a:pPr marL="457200" lvl="0" indent="-304800" rtl="0">
              <a:lnSpc>
                <a:spcPct val="100000"/>
              </a:lnSpc>
              <a:spcBef>
                <a:spcPts val="0"/>
              </a:spcBef>
              <a:spcAft>
                <a:spcPts val="0"/>
              </a:spcAft>
              <a:buSzPts val="1200"/>
              <a:buFont typeface="Calibri"/>
              <a:buAutoNum type="arabicPeriod"/>
            </a:pPr>
            <a:r>
              <a:rPr lang="en-US" dirty="0"/>
              <a:t>As students share, fill in the blank Venn diagram with similarities and differences between the explanatory essay and the argument essay. Encourage students to add to their own Venn diagrams as others in the class share their work.</a:t>
            </a:r>
            <a:endParaRPr dirty="0"/>
          </a:p>
          <a:p>
            <a:pPr marL="457200" lvl="0" indent="0" rtl="0">
              <a:lnSpc>
                <a:spcPct val="100000"/>
              </a:lnSpc>
              <a:spcBef>
                <a:spcPts val="0"/>
              </a:spcBef>
              <a:spcAft>
                <a:spcPts val="0"/>
              </a:spcAft>
              <a:buNone/>
            </a:pPr>
            <a:endParaRPr dirty="0"/>
          </a:p>
          <a:p>
            <a:pPr marL="0" lvl="0" indent="0"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lvl="0" indent="-304800" rtl="0">
              <a:lnSpc>
                <a:spcPct val="100000"/>
              </a:lnSpc>
              <a:spcBef>
                <a:spcPts val="0"/>
              </a:spcBef>
              <a:spcAft>
                <a:spcPts val="0"/>
              </a:spcAft>
              <a:buSzPts val="1200"/>
              <a:buFont typeface="Calibri"/>
              <a:buChar char="●"/>
            </a:pPr>
            <a:r>
              <a:rPr lang="en-US" dirty="0"/>
              <a:t>Look for students to be engaged and paying attention.</a:t>
            </a:r>
            <a:endParaRPr dirty="0"/>
          </a:p>
          <a:p>
            <a:pPr marL="457200" lvl="0" indent="-304800" rtl="0">
              <a:lnSpc>
                <a:spcPct val="100000"/>
              </a:lnSpc>
              <a:spcBef>
                <a:spcPts val="0"/>
              </a:spcBef>
              <a:spcAft>
                <a:spcPts val="0"/>
              </a:spcAft>
              <a:buSzPts val="1200"/>
              <a:buChar char="●"/>
            </a:pPr>
            <a:r>
              <a:rPr lang="en-US" dirty="0"/>
              <a:t>When a student mentions</a:t>
            </a:r>
            <a:r>
              <a:rPr lang="en-US" b="0" dirty="0"/>
              <a:t>, “In the argument essay you need to acknowledge that others might disagree with you,” </a:t>
            </a:r>
            <a:r>
              <a:rPr lang="en-US" dirty="0"/>
              <a:t>add it to the Venn diagram. Then point out that this is known as acknowledging a </a:t>
            </a:r>
            <a:r>
              <a:rPr lang="en-US" i="1" dirty="0"/>
              <a:t>counterclaim</a:t>
            </a:r>
            <a:r>
              <a:rPr lang="en-US" dirty="0"/>
              <a:t>. Let students know that they will learn more about counterclaims in the following lesson.</a:t>
            </a:r>
            <a:endParaRPr dirty="0"/>
          </a:p>
          <a:p>
            <a:pPr marL="457200" lvl="0" indent="-304800" rtl="0">
              <a:lnSpc>
                <a:spcPct val="100000"/>
              </a:lnSpc>
              <a:spcBef>
                <a:spcPts val="0"/>
              </a:spcBef>
              <a:spcAft>
                <a:spcPts val="0"/>
              </a:spcAft>
              <a:buSzPts val="1200"/>
              <a:buChar char="●"/>
            </a:pPr>
            <a:r>
              <a:rPr lang="en-US" dirty="0"/>
              <a:t>If a student volunteers information that does not help the class understand the difference between the two essay types, thank the student for taking a risk and sharing, but do not add it to the Venn diagram.</a:t>
            </a:r>
            <a:endParaRPr dirty="0"/>
          </a:p>
          <a:p>
            <a:pPr marL="0" lvl="0" indent="0" rtl="0">
              <a:lnSpc>
                <a:spcPct val="100000"/>
              </a:lnSpc>
              <a:spcBef>
                <a:spcPts val="0"/>
              </a:spcBef>
              <a:spcAft>
                <a:spcPts val="0"/>
              </a:spcAft>
              <a:buNone/>
            </a:pPr>
            <a:endParaRPr dirty="0"/>
          </a:p>
          <a:p>
            <a:pPr marL="0" lvl="0" indent="0" rtl="0">
              <a:lnSpc>
                <a:spcPct val="100000"/>
              </a:lnSpc>
              <a:spcBef>
                <a:spcPts val="0"/>
              </a:spcBef>
              <a:spcAft>
                <a:spcPts val="0"/>
              </a:spcAft>
              <a:buClr>
                <a:schemeClr val="dk1"/>
              </a:buClr>
              <a:buSzPts val="1100"/>
              <a:buFont typeface="Arial"/>
              <a:buNone/>
            </a:pPr>
            <a:r>
              <a:rPr lang="en-US" dirty="0"/>
              <a:t>Support for Any Students Who Need It: None</a:t>
            </a:r>
            <a:endParaRPr dirty="0"/>
          </a:p>
          <a:p>
            <a:pPr marL="457200" marR="0" lvl="0" indent="0" algn="l" rtl="0">
              <a:lnSpc>
                <a:spcPct val="100000"/>
              </a:lnSpc>
              <a:spcBef>
                <a:spcPts val="0"/>
              </a:spcBef>
              <a:spcAft>
                <a:spcPts val="0"/>
              </a:spcAft>
              <a:buNone/>
            </a:pPr>
            <a:endParaRPr dirty="0"/>
          </a:p>
        </p:txBody>
      </p:sp>
      <p:sp>
        <p:nvSpPr>
          <p:cNvPr id="165" name="Google Shape;165;g3de33b82cb_0_14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581134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4051c39317_0_20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5" name="Google Shape;175;g4051c39317_0_20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5-7 </a:t>
            </a:r>
            <a:r>
              <a:rPr lang="en-US" b="1" i="0" u="none" strike="noStrike" cap="none" dirty="0">
                <a:solidFill>
                  <a:schemeClr val="dk1"/>
                </a:solidFill>
              </a:rPr>
              <a:t> minutes</a:t>
            </a:r>
            <a:endParaRPr b="1"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p>
          <a:p>
            <a:pPr marL="0" marR="0" lvl="0" indent="0" algn="l" rtl="0">
              <a:lnSpc>
                <a:spcPct val="100000"/>
              </a:lnSpc>
              <a:spcBef>
                <a:spcPts val="0"/>
              </a:spcBef>
              <a:spcAft>
                <a:spcPts val="0"/>
              </a:spcAft>
              <a:buClr>
                <a:schemeClr val="dk1"/>
              </a:buClr>
              <a:buSzPts val="1200"/>
              <a:buFont typeface="Calibri"/>
              <a:buNone/>
            </a:pPr>
            <a:endParaRPr dirty="0"/>
          </a:p>
          <a:p>
            <a:pPr marL="0" lvl="0" indent="0" rtl="0">
              <a:lnSpc>
                <a:spcPct val="90000"/>
              </a:lnSpc>
              <a:spcBef>
                <a:spcPts val="1000"/>
              </a:spcBef>
              <a:spcAft>
                <a:spcPts val="0"/>
              </a:spcAft>
              <a:buClr>
                <a:schemeClr val="dk1"/>
              </a:buClr>
              <a:buSzPts val="1100"/>
              <a:buFont typeface="Arial"/>
              <a:buNone/>
            </a:pPr>
            <a:r>
              <a:rPr lang="en-US" b="1" dirty="0"/>
              <a:t>Exit Ticket: Explaining the meaning of the prompt</a:t>
            </a:r>
            <a:endParaRPr b="1" dirty="0"/>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N</a:t>
            </a:r>
            <a:r>
              <a:rPr lang="en-US" dirty="0"/>
              <a:t>one</a:t>
            </a: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dirty="0"/>
          </a:p>
          <a:p>
            <a:pPr marL="0" lvl="0" indent="0" rtl="0">
              <a:lnSpc>
                <a:spcPct val="115000"/>
              </a:lnSpc>
              <a:spcBef>
                <a:spcPts val="0"/>
              </a:spcBef>
              <a:spcAft>
                <a:spcPts val="0"/>
              </a:spcAft>
              <a:buClr>
                <a:srgbClr val="000000"/>
              </a:buClr>
              <a:buSzPts val="1100"/>
              <a:buFont typeface="Arial"/>
              <a:buNone/>
            </a:pPr>
            <a:r>
              <a:rPr lang="en-US" u="none" strike="noStrike" cap="none" dirty="0">
                <a:solidFill>
                  <a:schemeClr val="dk1"/>
                </a:solidFill>
              </a:rPr>
              <a:t>Teacher Actions:</a:t>
            </a:r>
            <a:endParaRPr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Tell students that they get to synthesize their understanding of what an argument essay is.</a:t>
            </a:r>
            <a:endParaRPr dirty="0"/>
          </a:p>
          <a:p>
            <a:pPr marL="457200" marR="0" lvl="0" indent="-304800" algn="l" rtl="0">
              <a:lnSpc>
                <a:spcPct val="100000"/>
              </a:lnSpc>
              <a:spcBef>
                <a:spcPts val="0"/>
              </a:spcBef>
              <a:spcAft>
                <a:spcPts val="0"/>
              </a:spcAft>
              <a:buSzPts val="1200"/>
              <a:buFont typeface="Calibri"/>
              <a:buAutoNum type="arabicPeriod"/>
            </a:pPr>
            <a:r>
              <a:rPr lang="en-US" dirty="0"/>
              <a:t>Distribute the </a:t>
            </a:r>
            <a:r>
              <a:rPr lang="en-US" b="0" dirty="0"/>
              <a:t>exit ticket.</a:t>
            </a:r>
            <a:endParaRPr b="0" dirty="0"/>
          </a:p>
          <a:p>
            <a:pPr marL="457200" marR="0" lvl="0" indent="-304800" algn="l" rtl="0">
              <a:lnSpc>
                <a:spcPct val="100000"/>
              </a:lnSpc>
              <a:spcBef>
                <a:spcPts val="0"/>
              </a:spcBef>
              <a:spcAft>
                <a:spcPts val="0"/>
              </a:spcAft>
              <a:buSzPts val="1200"/>
              <a:buFont typeface="Calibri"/>
              <a:buAutoNum type="arabicPeriod"/>
            </a:pPr>
            <a:r>
              <a:rPr lang="en-US" dirty="0"/>
              <a:t>Ask students to reread the essay prompt and explain the meaning of the prompt: What must they do in this essay?</a:t>
            </a:r>
            <a:endParaRPr dirty="0"/>
          </a:p>
          <a:p>
            <a:pPr marL="457200" marR="0" lvl="0" indent="-304800" algn="l" rtl="0">
              <a:lnSpc>
                <a:spcPct val="100000"/>
              </a:lnSpc>
              <a:spcBef>
                <a:spcPts val="0"/>
              </a:spcBef>
              <a:spcAft>
                <a:spcPts val="0"/>
              </a:spcAft>
              <a:buSzPts val="1200"/>
              <a:buFont typeface="Calibri"/>
              <a:buAutoNum type="arabicPeriod"/>
            </a:pPr>
            <a:r>
              <a:rPr lang="en-US" dirty="0"/>
              <a:t>Collect the exit tickets.</a:t>
            </a:r>
            <a:endParaRPr dirty="0"/>
          </a:p>
          <a:p>
            <a:pPr marL="457200" marR="0" lvl="0" indent="0" algn="l" rtl="0">
              <a:lnSpc>
                <a:spcPct val="100000"/>
              </a:lnSpc>
              <a:spcBef>
                <a:spcPts val="0"/>
              </a:spcBef>
              <a:spcAft>
                <a:spcPts val="0"/>
              </a:spcAft>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SzPts val="1200"/>
              <a:buFont typeface="Calibri"/>
              <a:buChar char="●"/>
            </a:pPr>
            <a:r>
              <a:rPr lang="en-US" dirty="0"/>
              <a:t>Look for students to be engaged and paying attention.</a:t>
            </a:r>
            <a:endParaRPr dirty="0"/>
          </a:p>
          <a:p>
            <a:pPr marL="0" lvl="0" indent="0" rtl="0">
              <a:spcBef>
                <a:spcPts val="0"/>
              </a:spcBef>
              <a:spcAft>
                <a:spcPts val="0"/>
              </a:spcAft>
              <a:buNone/>
            </a:pPr>
            <a:endParaRPr dirty="0"/>
          </a:p>
          <a:p>
            <a:pPr marL="0" lvl="0" indent="0">
              <a:spcBef>
                <a:spcPts val="0"/>
              </a:spcBef>
              <a:spcAft>
                <a:spcPts val="0"/>
              </a:spcAft>
              <a:buClr>
                <a:schemeClr val="dk1"/>
              </a:buClr>
              <a:buSzPts val="1100"/>
              <a:buFont typeface="Arial"/>
              <a:buNone/>
            </a:pPr>
            <a:r>
              <a:rPr lang="en-US" dirty="0"/>
              <a:t>Support for Any Students Who Need It: </a:t>
            </a:r>
            <a:endParaRPr dirty="0"/>
          </a:p>
          <a:p>
            <a:pPr marL="457200" lvl="0" indent="-304800" rtl="0">
              <a:spcBef>
                <a:spcPts val="0"/>
              </a:spcBef>
              <a:spcAft>
                <a:spcPts val="0"/>
              </a:spcAft>
              <a:buSzPts val="1200"/>
              <a:buChar char="●"/>
            </a:pPr>
            <a:r>
              <a:rPr lang="en-US" dirty="0"/>
              <a:t>If you think there are students who are confused, model the thinking that answers the question, or ask a student or two to model it.</a:t>
            </a:r>
            <a:endParaRPr dirty="0"/>
          </a:p>
          <a:p>
            <a:pPr marL="457200" marR="0" lvl="0" indent="0" algn="l" rtl="0">
              <a:lnSpc>
                <a:spcPct val="100000"/>
              </a:lnSpc>
              <a:spcBef>
                <a:spcPts val="0"/>
              </a:spcBef>
              <a:spcAft>
                <a:spcPts val="0"/>
              </a:spcAft>
              <a:buNone/>
            </a:pPr>
            <a:endParaRPr dirty="0"/>
          </a:p>
        </p:txBody>
      </p:sp>
      <p:sp>
        <p:nvSpPr>
          <p:cNvPr id="176" name="Google Shape;176;g4051c39317_0_20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801675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405256c4ef_0_24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4" name="Google Shape;184;g405256c4ef_0_24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i="0" u="none" strike="noStrike" cap="none">
                <a:solidFill>
                  <a:schemeClr val="dk1"/>
                </a:solidFill>
              </a:rPr>
              <a:t>Student </a:t>
            </a:r>
            <a:r>
              <a:rPr lang="en-US" b="1" i="0" u="none" strike="noStrike" cap="none" dirty="0">
                <a:solidFill>
                  <a:schemeClr val="dk1"/>
                </a:solidFill>
              </a:rPr>
              <a:t>Grouping: </a:t>
            </a:r>
            <a:r>
              <a:rPr lang="en-US" b="1"/>
              <a:t>Whole Group</a:t>
            </a:r>
          </a:p>
          <a:p>
            <a:pPr marL="0" marR="0" lvl="0" indent="0" algn="l" rtl="0">
              <a:lnSpc>
                <a:spcPct val="100000"/>
              </a:lnSpc>
              <a:spcBef>
                <a:spcPts val="0"/>
              </a:spcBef>
              <a:spcAft>
                <a:spcPts val="0"/>
              </a:spcAft>
              <a:buClr>
                <a:schemeClr val="dk1"/>
              </a:buClr>
              <a:buSzPts val="1200"/>
              <a:buFont typeface="Calibri"/>
              <a:buNone/>
            </a:pPr>
            <a:endParaRPr dirty="0"/>
          </a:p>
          <a:p>
            <a:pPr marL="0" lvl="0" indent="0" rtl="0">
              <a:lnSpc>
                <a:spcPct val="90000"/>
              </a:lnSpc>
              <a:spcBef>
                <a:spcPts val="1000"/>
              </a:spcBef>
              <a:spcAft>
                <a:spcPts val="0"/>
              </a:spcAft>
              <a:buClr>
                <a:schemeClr val="dk1"/>
              </a:buClr>
              <a:buSzPts val="1100"/>
              <a:buFont typeface="Arial"/>
              <a:buNone/>
            </a:pPr>
            <a:r>
              <a:rPr lang="en-US" b="1" dirty="0"/>
              <a:t>Homework</a:t>
            </a:r>
            <a:endParaRPr b="1"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i="0" u="none" strike="noStrike" cap="none" dirty="0">
              <a:solidFill>
                <a:schemeClr val="dk1"/>
              </a:solidFill>
            </a:endParaRPr>
          </a:p>
          <a:p>
            <a:pPr marL="457200" lvl="0" indent="-304800" rtl="0">
              <a:spcBef>
                <a:spcPts val="0"/>
              </a:spcBef>
              <a:spcAft>
                <a:spcPts val="0"/>
              </a:spcAft>
              <a:buSzPts val="1200"/>
              <a:buChar char="●"/>
            </a:pPr>
            <a:r>
              <a:rPr lang="en-US" dirty="0"/>
              <a:t>Look over the exit tickets to make sure students understand what the essay prompt is asking them to do. If there is confusion, address it in the next lesson. </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lvl="0" indent="0" rtl="0">
              <a:lnSpc>
                <a:spcPct val="115000"/>
              </a:lnSpc>
              <a:spcBef>
                <a:spcPts val="0"/>
              </a:spcBef>
              <a:spcAft>
                <a:spcPts val="0"/>
              </a:spcAft>
              <a:buClr>
                <a:srgbClr val="000000"/>
              </a:buClr>
              <a:buSzPts val="1100"/>
              <a:buFont typeface="Arial"/>
              <a:buNone/>
            </a:pPr>
            <a:r>
              <a:rPr lang="en-US" u="none" strike="noStrike" cap="none" dirty="0">
                <a:solidFill>
                  <a:schemeClr val="dk1"/>
                </a:solidFill>
              </a:rPr>
              <a:t>Teacher Actions:</a:t>
            </a:r>
            <a:endParaRPr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Read slide and answer student questions.</a:t>
            </a:r>
            <a:endParaRPr dirty="0"/>
          </a:p>
          <a:p>
            <a:pPr marL="457200" marR="0" lvl="0" indent="0" algn="l" rtl="0">
              <a:lnSpc>
                <a:spcPct val="100000"/>
              </a:lnSpc>
              <a:spcBef>
                <a:spcPts val="0"/>
              </a:spcBef>
              <a:spcAft>
                <a:spcPts val="0"/>
              </a:spcAft>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SzPts val="1200"/>
              <a:buFont typeface="Calibri"/>
              <a:buChar char="●"/>
            </a:pPr>
            <a:r>
              <a:rPr lang="en-US" dirty="0"/>
              <a:t>Look for students to be engaged and paying attention.</a:t>
            </a:r>
            <a:endParaRPr dirty="0"/>
          </a:p>
          <a:p>
            <a:pPr marL="0" lvl="0" indent="0" rtl="0">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a:p>
            <a:pPr marL="457200" marR="0" lvl="0" indent="0" algn="l" rtl="0">
              <a:lnSpc>
                <a:spcPct val="100000"/>
              </a:lnSpc>
              <a:spcBef>
                <a:spcPts val="0"/>
              </a:spcBef>
              <a:spcAft>
                <a:spcPts val="0"/>
              </a:spcAft>
              <a:buNone/>
            </a:pPr>
            <a:endParaRPr dirty="0"/>
          </a:p>
        </p:txBody>
      </p:sp>
      <p:sp>
        <p:nvSpPr>
          <p:cNvPr id="185" name="Google Shape;185;g405256c4ef_0_24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182491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g3fd37672c6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3" name="Google Shape;193;g3fd37672c6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Clr>
                <a:schemeClr val="dk1"/>
              </a:buClr>
              <a:buSzPts val="1100"/>
              <a:buFont typeface="Arial"/>
              <a:buNone/>
            </a:pPr>
            <a:r>
              <a:rPr lang="en-US" b="1"/>
              <a:t>Pacing: will vary, but 30-40 minutes </a:t>
            </a:r>
            <a:endParaRPr/>
          </a:p>
          <a:p>
            <a:pPr marL="0" lvl="0" indent="0" rtl="0">
              <a:spcBef>
                <a:spcPts val="0"/>
              </a:spcBef>
              <a:spcAft>
                <a:spcPts val="0"/>
              </a:spcAft>
              <a:buClr>
                <a:schemeClr val="dk1"/>
              </a:buClr>
              <a:buSzPts val="1100"/>
              <a:buFont typeface="Arial"/>
              <a:buNone/>
            </a:pPr>
            <a:r>
              <a:rPr lang="en-US" b="1"/>
              <a:t>Grouping: Small Groups</a:t>
            </a:r>
            <a:endParaRPr b="1"/>
          </a:p>
          <a:p>
            <a:pPr marL="0" lvl="0" indent="0" rtl="0">
              <a:spcBef>
                <a:spcPts val="0"/>
              </a:spcBef>
              <a:spcAft>
                <a:spcPts val="0"/>
              </a:spcAft>
              <a:buClr>
                <a:schemeClr val="dk1"/>
              </a:buClr>
              <a:buSzPts val="1100"/>
              <a:buFont typeface="Arial"/>
              <a:buNone/>
            </a:pPr>
            <a:endParaRPr b="1"/>
          </a:p>
          <a:p>
            <a:pPr marL="0" lvl="0" indent="0" rtl="0">
              <a:spcBef>
                <a:spcPts val="0"/>
              </a:spcBef>
              <a:spcAft>
                <a:spcPts val="0"/>
              </a:spcAft>
              <a:buClr>
                <a:schemeClr val="dk1"/>
              </a:buClr>
              <a:buSzPts val="1100"/>
              <a:buFont typeface="Arial"/>
              <a:buNone/>
            </a:pPr>
            <a:r>
              <a:rPr lang="en-US"/>
              <a:t>Teaching Notes:</a:t>
            </a:r>
            <a:endParaRPr/>
          </a:p>
          <a:p>
            <a:pPr marL="457200" lvl="0" indent="-304800" rtl="0">
              <a:spcBef>
                <a:spcPts val="0"/>
              </a:spcBef>
              <a:spcAft>
                <a:spcPts val="0"/>
              </a:spcAft>
              <a:buClr>
                <a:schemeClr val="dk1"/>
              </a:buClr>
              <a:buSzPts val="1200"/>
              <a:buFont typeface="Calibri"/>
              <a:buChar char="●"/>
            </a:pPr>
            <a:r>
              <a:rPr lang="en-US"/>
              <a:t>Small group time should give every student work on what he or she needs the most. It will be up to you to rotate the students through a small menu of activities. </a:t>
            </a:r>
            <a:endParaRPr/>
          </a:p>
          <a:p>
            <a:pPr marL="0" lvl="0" indent="0" rtl="0">
              <a:spcBef>
                <a:spcPts val="0"/>
              </a:spcBef>
              <a:spcAft>
                <a:spcPts val="0"/>
              </a:spcAft>
              <a:buClr>
                <a:schemeClr val="dk1"/>
              </a:buClr>
              <a:buSzPts val="1100"/>
              <a:buFont typeface="Arial"/>
              <a:buNone/>
            </a:pPr>
            <a:endParaRPr/>
          </a:p>
          <a:p>
            <a:pPr marL="0" lvl="0" indent="0" rtl="0">
              <a:spcBef>
                <a:spcPts val="0"/>
              </a:spcBef>
              <a:spcAft>
                <a:spcPts val="0"/>
              </a:spcAft>
              <a:buClr>
                <a:schemeClr val="dk1"/>
              </a:buClr>
              <a:buSzPts val="1100"/>
              <a:buFont typeface="Arial"/>
              <a:buNone/>
            </a:pPr>
            <a:r>
              <a:rPr lang="en-US"/>
              <a:t>Here are activities you should always have:</a:t>
            </a:r>
            <a:endParaRPr/>
          </a:p>
          <a:p>
            <a:pPr marL="457200" lvl="0" indent="-304800" rtl="0">
              <a:spcBef>
                <a:spcPts val="0"/>
              </a:spcBef>
              <a:spcAft>
                <a:spcPts val="0"/>
              </a:spcAft>
              <a:buClr>
                <a:schemeClr val="dk1"/>
              </a:buClr>
              <a:buSzPts val="1200"/>
              <a:buFont typeface="Calibri"/>
              <a:buChar char="●"/>
            </a:pPr>
            <a:r>
              <a:rPr lang="en-US"/>
              <a:t>Daily fluency work (for students who need it) until every student in the class is reading smoothly and can get the gist quickly and easily. NOTE: this can be combined with #2. What is read for fluency can be the reading for the next day. </a:t>
            </a:r>
            <a:endParaRPr/>
          </a:p>
          <a:p>
            <a:pPr marL="457200" lvl="0" indent="-304800" rtl="0">
              <a:spcBef>
                <a:spcPts val="0"/>
              </a:spcBef>
              <a:spcAft>
                <a:spcPts val="0"/>
              </a:spcAft>
              <a:buClr>
                <a:schemeClr val="dk1"/>
              </a:buClr>
              <a:buSzPts val="1200"/>
              <a:buFont typeface="Calibri"/>
              <a:buChar char="●"/>
            </a:pPr>
            <a:r>
              <a:rPr lang="en-US"/>
              <a:t>Reading the homework for students who aren’t able to do this at home reliably.</a:t>
            </a:r>
            <a:endParaRPr/>
          </a:p>
          <a:p>
            <a:pPr marL="457200" lvl="0" indent="-304800" rtl="0">
              <a:spcBef>
                <a:spcPts val="0"/>
              </a:spcBef>
              <a:spcAft>
                <a:spcPts val="0"/>
              </a:spcAft>
              <a:buClr>
                <a:schemeClr val="dk1"/>
              </a:buClr>
              <a:buSzPts val="1200"/>
              <a:buFont typeface="Calibri"/>
              <a:buChar char="●"/>
            </a:pPr>
            <a:r>
              <a:rPr lang="en-US"/>
              <a:t>Accountable independent reading from the Scholastic library books that are most connected to your current module topic. </a:t>
            </a:r>
            <a:endParaRPr/>
          </a:p>
          <a:p>
            <a:pPr marL="0" lvl="0" indent="0" rtl="0">
              <a:spcBef>
                <a:spcPts val="0"/>
              </a:spcBef>
              <a:spcAft>
                <a:spcPts val="0"/>
              </a:spcAft>
              <a:buClr>
                <a:schemeClr val="dk1"/>
              </a:buClr>
              <a:buSzPts val="1100"/>
              <a:buFont typeface="Arial"/>
              <a:buNone/>
            </a:pPr>
            <a:endParaRPr/>
          </a:p>
          <a:p>
            <a:pPr marL="0" lvl="0" indent="0" rtl="0">
              <a:spcBef>
                <a:spcPts val="0"/>
              </a:spcBef>
              <a:spcAft>
                <a:spcPts val="0"/>
              </a:spcAft>
              <a:buClr>
                <a:schemeClr val="dk1"/>
              </a:buClr>
              <a:buSzPts val="1100"/>
              <a:buFont typeface="Arial"/>
              <a:buNone/>
            </a:pPr>
            <a:r>
              <a:rPr lang="en-US"/>
              <a:t>Here are activities you should cycle in as needed:</a:t>
            </a:r>
            <a:endParaRPr/>
          </a:p>
          <a:p>
            <a:pPr marL="457200" lvl="0" indent="-304800" rtl="0">
              <a:spcBef>
                <a:spcPts val="0"/>
              </a:spcBef>
              <a:spcAft>
                <a:spcPts val="0"/>
              </a:spcAft>
              <a:buClr>
                <a:schemeClr val="dk1"/>
              </a:buClr>
              <a:buSzPts val="1200"/>
              <a:buFont typeface="Calibri"/>
              <a:buChar char="●"/>
            </a:pPr>
            <a:r>
              <a:rPr lang="en-US"/>
              <a:t>Language Enrichments and ELL support activities.</a:t>
            </a:r>
            <a:endParaRPr/>
          </a:p>
          <a:p>
            <a:pPr marL="457200" lvl="0" indent="-304800" rtl="0">
              <a:spcBef>
                <a:spcPts val="0"/>
              </a:spcBef>
              <a:spcAft>
                <a:spcPts val="0"/>
              </a:spcAft>
              <a:buClr>
                <a:schemeClr val="dk1"/>
              </a:buClr>
              <a:buSzPts val="1200"/>
              <a:buFont typeface="Calibri"/>
              <a:buChar char="●"/>
            </a:pPr>
            <a:r>
              <a:rPr lang="en-US"/>
              <a:t>Text based writing work, or continuing unfinished work from class time. </a:t>
            </a:r>
            <a:endParaRPr/>
          </a:p>
          <a:p>
            <a:pPr marL="0" lvl="0" indent="0" rtl="0">
              <a:spcBef>
                <a:spcPts val="0"/>
              </a:spcBef>
              <a:spcAft>
                <a:spcPts val="0"/>
              </a:spcAft>
              <a:buClr>
                <a:schemeClr val="dk1"/>
              </a:buClr>
              <a:buSzPts val="1100"/>
              <a:buFont typeface="Arial"/>
              <a:buNone/>
            </a:pPr>
            <a:endParaRPr/>
          </a:p>
          <a:p>
            <a:pPr marL="0" lvl="0" indent="0" rtl="0">
              <a:spcBef>
                <a:spcPts val="0"/>
              </a:spcBef>
              <a:spcAft>
                <a:spcPts val="0"/>
              </a:spcAft>
              <a:buNone/>
            </a:pPr>
            <a:endParaRPr/>
          </a:p>
        </p:txBody>
      </p:sp>
      <p:sp>
        <p:nvSpPr>
          <p:cNvPr id="194" name="Google Shape;194;g3fd37672c6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rtl="0">
              <a:spcBef>
                <a:spcPts val="0"/>
              </a:spcBef>
              <a:spcAft>
                <a:spcPts val="0"/>
              </a:spcAft>
              <a:buClr>
                <a:srgbClr val="000000"/>
              </a:buClr>
              <a:buSzPts val="1200"/>
              <a:buFont typeface="Arial"/>
              <a:buNone/>
            </a:pPr>
            <a:fld id="{00000000-1234-1234-1234-123412341234}" type="slidenum">
              <a:rPr lang="en-US"/>
              <a:t>14</a:t>
            </a:fld>
            <a:endParaRPr/>
          </a:p>
        </p:txBody>
      </p:sp>
    </p:spTree>
    <p:extLst>
      <p:ext uri="{BB962C8B-B14F-4D97-AF65-F5344CB8AC3E}">
        <p14:creationId xmlns:p14="http://schemas.microsoft.com/office/powerpoint/2010/main" val="9094843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2" name="Google Shape;92;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rtl="0">
              <a:lnSpc>
                <a:spcPct val="100000"/>
              </a:lnSpc>
              <a:spcBef>
                <a:spcPts val="0"/>
              </a:spcBef>
              <a:spcAft>
                <a:spcPts val="0"/>
              </a:spcAft>
              <a:buNone/>
            </a:pPr>
            <a:r>
              <a:rPr lang="en-US" dirty="0"/>
              <a:t>New Materials to Prepare in Advance: </a:t>
            </a:r>
            <a:endParaRPr dirty="0"/>
          </a:p>
          <a:p>
            <a:pPr marL="457200" lvl="0" indent="-304800" rtl="0">
              <a:lnSpc>
                <a:spcPct val="90000"/>
              </a:lnSpc>
              <a:spcBef>
                <a:spcPts val="1000"/>
              </a:spcBef>
              <a:spcAft>
                <a:spcPts val="0"/>
              </a:spcAft>
              <a:buClr>
                <a:schemeClr val="dk1"/>
              </a:buClr>
              <a:buSzPts val="1200"/>
              <a:buFont typeface="Calibri"/>
              <a:buChar char="●"/>
            </a:pPr>
            <a:r>
              <a:rPr lang="en-US" b="1" dirty="0"/>
              <a:t>Entry task </a:t>
            </a:r>
            <a:r>
              <a:rPr lang="en-US" dirty="0"/>
              <a:t>(one per student)</a:t>
            </a:r>
            <a:endParaRPr dirty="0"/>
          </a:p>
          <a:p>
            <a:pPr marL="457200" lvl="0" indent="-304800" rtl="0">
              <a:lnSpc>
                <a:spcPct val="90000"/>
              </a:lnSpc>
              <a:spcBef>
                <a:spcPts val="0"/>
              </a:spcBef>
              <a:spcAft>
                <a:spcPts val="0"/>
              </a:spcAft>
              <a:buClr>
                <a:schemeClr val="dk1"/>
              </a:buClr>
              <a:buSzPts val="1200"/>
              <a:buFont typeface="Calibri"/>
              <a:buChar char="●"/>
            </a:pPr>
            <a:r>
              <a:rPr lang="en-US" b="1" i="1" dirty="0" err="1"/>
              <a:t>Lyddie</a:t>
            </a:r>
            <a:r>
              <a:rPr lang="en-US" b="1" i="1" dirty="0"/>
              <a:t> </a:t>
            </a:r>
            <a:r>
              <a:rPr lang="en-US" b="1" dirty="0"/>
              <a:t>Writer’s Glossary </a:t>
            </a:r>
            <a:r>
              <a:rPr lang="en-US" dirty="0"/>
              <a:t>(one per student)</a:t>
            </a:r>
            <a:endParaRPr dirty="0"/>
          </a:p>
          <a:p>
            <a:pPr marL="457200" lvl="0" indent="-304800" rtl="0">
              <a:lnSpc>
                <a:spcPct val="90000"/>
              </a:lnSpc>
              <a:spcBef>
                <a:spcPts val="0"/>
              </a:spcBef>
              <a:spcAft>
                <a:spcPts val="0"/>
              </a:spcAft>
              <a:buClr>
                <a:schemeClr val="dk1"/>
              </a:buClr>
              <a:buSzPts val="1200"/>
              <a:buFont typeface="Calibri"/>
              <a:buChar char="●"/>
            </a:pPr>
            <a:r>
              <a:rPr lang="en-US" b="1" i="1" dirty="0" err="1"/>
              <a:t>Lyddie</a:t>
            </a:r>
            <a:r>
              <a:rPr lang="en-US" b="1" i="1" dirty="0"/>
              <a:t> </a:t>
            </a:r>
            <a:r>
              <a:rPr lang="en-US" b="1" dirty="0"/>
              <a:t>Model Essay</a:t>
            </a:r>
            <a:r>
              <a:rPr lang="en-US" dirty="0"/>
              <a:t> (one per student, plus one for teacher use)</a:t>
            </a:r>
            <a:endParaRPr dirty="0"/>
          </a:p>
          <a:p>
            <a:pPr marL="457200" lvl="0" indent="-304800" rtl="0">
              <a:lnSpc>
                <a:spcPct val="90000"/>
              </a:lnSpc>
              <a:spcBef>
                <a:spcPts val="0"/>
              </a:spcBef>
              <a:spcAft>
                <a:spcPts val="0"/>
              </a:spcAft>
              <a:buClr>
                <a:schemeClr val="dk1"/>
              </a:buClr>
              <a:buSzPts val="1200"/>
              <a:buFont typeface="Calibri"/>
              <a:buChar char="●"/>
            </a:pPr>
            <a:r>
              <a:rPr lang="en-US" b="1" dirty="0"/>
              <a:t>Explanatory Essay vs. Argument Essay handout </a:t>
            </a:r>
            <a:r>
              <a:rPr lang="en-US" dirty="0"/>
              <a:t>(one per student)</a:t>
            </a:r>
            <a:endParaRPr dirty="0"/>
          </a:p>
          <a:p>
            <a:pPr marL="457200" lvl="0" indent="-304800" rtl="0">
              <a:lnSpc>
                <a:spcPct val="90000"/>
              </a:lnSpc>
              <a:spcBef>
                <a:spcPts val="0"/>
              </a:spcBef>
              <a:spcAft>
                <a:spcPts val="0"/>
              </a:spcAft>
              <a:buClr>
                <a:schemeClr val="dk1"/>
              </a:buClr>
              <a:buSzPts val="1200"/>
              <a:buFont typeface="Calibri"/>
              <a:buChar char="●"/>
            </a:pPr>
            <a:r>
              <a:rPr lang="en-US" b="1" dirty="0"/>
              <a:t>Explanatory Essay vs. Argument Essay</a:t>
            </a:r>
            <a:r>
              <a:rPr lang="en-US" dirty="0"/>
              <a:t> (Answers for Teacher Reference)</a:t>
            </a:r>
            <a:endParaRPr dirty="0"/>
          </a:p>
          <a:p>
            <a:pPr marL="457200" lvl="0" indent="-304800" rtl="0">
              <a:lnSpc>
                <a:spcPct val="90000"/>
              </a:lnSpc>
              <a:spcBef>
                <a:spcPts val="0"/>
              </a:spcBef>
              <a:spcAft>
                <a:spcPts val="0"/>
              </a:spcAft>
              <a:buClr>
                <a:schemeClr val="dk1"/>
              </a:buClr>
              <a:buSzPts val="1200"/>
              <a:buFont typeface="Calibri"/>
              <a:buChar char="●"/>
            </a:pPr>
            <a:r>
              <a:rPr lang="en-US" b="1" dirty="0"/>
              <a:t>Similarities and Differences between Explanatory Essays and Argument Essays </a:t>
            </a:r>
            <a:r>
              <a:rPr lang="en-US" dirty="0"/>
              <a:t>(one to display)</a:t>
            </a:r>
            <a:endParaRPr dirty="0"/>
          </a:p>
          <a:p>
            <a:pPr marL="457200" lvl="0" indent="-304800" rtl="0">
              <a:lnSpc>
                <a:spcPct val="90000"/>
              </a:lnSpc>
              <a:spcBef>
                <a:spcPts val="0"/>
              </a:spcBef>
              <a:spcAft>
                <a:spcPts val="0"/>
              </a:spcAft>
              <a:buClr>
                <a:schemeClr val="dk1"/>
              </a:buClr>
              <a:buSzPts val="1200"/>
              <a:buFont typeface="Calibri"/>
              <a:buChar char="●"/>
            </a:pPr>
            <a:r>
              <a:rPr lang="en-US" dirty="0"/>
              <a:t>Exit ticket (one per student)</a:t>
            </a:r>
            <a:endParaRPr dirty="0"/>
          </a:p>
          <a:p>
            <a:pPr marL="457200" lvl="0" indent="-304800" rtl="0">
              <a:lnSpc>
                <a:spcPct val="90000"/>
              </a:lnSpc>
              <a:spcBef>
                <a:spcPts val="0"/>
              </a:spcBef>
              <a:spcAft>
                <a:spcPts val="0"/>
              </a:spcAft>
              <a:buClr>
                <a:schemeClr val="dk1"/>
              </a:buClr>
              <a:buSzPts val="1200"/>
              <a:buFont typeface="Calibri"/>
              <a:buChar char="●"/>
            </a:pPr>
            <a:r>
              <a:rPr lang="en-US" b="1" dirty="0"/>
              <a:t>Building an Argument Essay </a:t>
            </a:r>
            <a:r>
              <a:rPr lang="en-US" dirty="0"/>
              <a:t>(optional; for Teacher Reference)</a:t>
            </a:r>
            <a:endParaRPr dirty="0"/>
          </a:p>
          <a:p>
            <a:pPr marL="0" lvl="0" indent="0" rtl="0">
              <a:lnSpc>
                <a:spcPct val="100000"/>
              </a:lnSpc>
              <a:spcBef>
                <a:spcPts val="0"/>
              </a:spcBef>
              <a:spcAft>
                <a:spcPts val="0"/>
              </a:spcAft>
              <a:buNone/>
            </a:pPr>
            <a:endParaRPr dirty="0"/>
          </a:p>
          <a:p>
            <a:pPr marL="0" lvl="0" indent="0" rtl="0">
              <a:lnSpc>
                <a:spcPct val="100000"/>
              </a:lnSpc>
              <a:spcBef>
                <a:spcPts val="0"/>
              </a:spcBef>
              <a:spcAft>
                <a:spcPts val="0"/>
              </a:spcAft>
              <a:buNone/>
            </a:pPr>
            <a:r>
              <a:rPr lang="en-US" dirty="0"/>
              <a:t>Materials to Gather from Previous Lesson:</a:t>
            </a:r>
            <a:endParaRPr dirty="0"/>
          </a:p>
          <a:p>
            <a:pPr marL="457200" lvl="0" indent="-304800" rtl="0">
              <a:lnSpc>
                <a:spcPct val="100000"/>
              </a:lnSpc>
              <a:spcBef>
                <a:spcPts val="0"/>
              </a:spcBef>
              <a:spcAft>
                <a:spcPts val="0"/>
              </a:spcAft>
              <a:buSzPts val="1200"/>
              <a:buFont typeface="Calibri"/>
              <a:buChar char="●"/>
            </a:pPr>
            <a:r>
              <a:rPr lang="en-US" i="1" dirty="0" err="1"/>
              <a:t>Lyddie</a:t>
            </a:r>
            <a:r>
              <a:rPr lang="en-US" dirty="0"/>
              <a:t> novel</a:t>
            </a:r>
            <a:endParaRPr dirty="0"/>
          </a:p>
          <a:p>
            <a:pPr marL="457200" lvl="0" indent="-304800" rtl="0">
              <a:lnSpc>
                <a:spcPct val="100000"/>
              </a:lnSpc>
              <a:spcBef>
                <a:spcPts val="0"/>
              </a:spcBef>
              <a:spcAft>
                <a:spcPts val="0"/>
              </a:spcAft>
              <a:buSzPts val="1200"/>
              <a:buChar char="●"/>
            </a:pPr>
            <a:r>
              <a:rPr lang="en-US" dirty="0"/>
              <a:t>Document camera</a:t>
            </a:r>
            <a:endParaRPr dirty="0"/>
          </a:p>
          <a:p>
            <a:pPr marL="0" marR="0" lvl="0" indent="0" algn="l" rtl="0">
              <a:lnSpc>
                <a:spcPct val="100000"/>
              </a:lnSpc>
              <a:spcBef>
                <a:spcPts val="0"/>
              </a:spcBef>
              <a:spcAft>
                <a:spcPts val="0"/>
              </a:spcAft>
              <a:buClr>
                <a:srgbClr val="000000"/>
              </a:buClr>
              <a:buSzPts val="1400"/>
              <a:buFont typeface="Arial"/>
              <a:buNone/>
            </a:pPr>
            <a:endParaRPr dirty="0"/>
          </a:p>
          <a:p>
            <a:pPr marL="0" marR="0" lvl="0" indent="0" algn="l" rtl="0">
              <a:lnSpc>
                <a:spcPct val="100000"/>
              </a:lnSpc>
              <a:spcBef>
                <a:spcPts val="0"/>
              </a:spcBef>
              <a:spcAft>
                <a:spcPts val="0"/>
              </a:spcAft>
              <a:buNone/>
            </a:pPr>
            <a:r>
              <a:rPr lang="en-US" dirty="0"/>
              <a:t>Protocols to review: </a:t>
            </a:r>
            <a:endParaRPr dirty="0"/>
          </a:p>
          <a:p>
            <a:pPr marL="457200" marR="0" lvl="0" indent="-304800" algn="l" rtl="0">
              <a:lnSpc>
                <a:spcPct val="100000"/>
              </a:lnSpc>
              <a:spcBef>
                <a:spcPts val="0"/>
              </a:spcBef>
              <a:spcAft>
                <a:spcPts val="0"/>
              </a:spcAft>
              <a:buSzPts val="1200"/>
              <a:buFont typeface="Calibri"/>
              <a:buChar char="●"/>
            </a:pPr>
            <a:r>
              <a:rPr lang="en-US" dirty="0"/>
              <a:t>Weaving Room Appointments- all appointments have been used so be sure to select ahead of time which appointment you want to use.</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i="0" u="none" strike="noStrike" cap="none" dirty="0">
                <a:solidFill>
                  <a:schemeClr val="dk1"/>
                </a:solidFill>
              </a:rPr>
              <a:t>Prepare classroom systems for active learning:</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Char char="●"/>
            </a:pPr>
            <a:r>
              <a:rPr lang="en-US" dirty="0"/>
              <a:t>Have a document camera set up and copies ready for distribution.</a:t>
            </a:r>
            <a:endParaRPr dirty="0"/>
          </a:p>
          <a:p>
            <a:pPr marL="0" lvl="0" indent="0" rtl="0">
              <a:spcBef>
                <a:spcPts val="0"/>
              </a:spcBef>
              <a:spcAft>
                <a:spcPts val="0"/>
              </a:spcAft>
              <a:buNone/>
            </a:pPr>
            <a:endParaRPr dirty="0"/>
          </a:p>
          <a:p>
            <a:pPr marL="0" lvl="0" indent="0" rtl="0">
              <a:lnSpc>
                <a:spcPct val="100000"/>
              </a:lnSpc>
              <a:spcBef>
                <a:spcPts val="0"/>
              </a:spcBef>
              <a:spcAft>
                <a:spcPts val="0"/>
              </a:spcAft>
              <a:buNone/>
            </a:pPr>
            <a:endParaRPr dirty="0"/>
          </a:p>
        </p:txBody>
      </p:sp>
      <p:sp>
        <p:nvSpPr>
          <p:cNvPr id="93" name="Google Shape;93;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811303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g3ca0aac430_0_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9" name="Google Shape;99;g3ca0aac430_0_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457200" lvl="0" indent="-317500">
              <a:spcBef>
                <a:spcPts val="0"/>
              </a:spcBef>
              <a:spcAft>
                <a:spcPts val="0"/>
              </a:spcAft>
              <a:buSzPts val="1400"/>
              <a:buChar char="●"/>
            </a:pPr>
            <a:r>
              <a:rPr lang="en-US"/>
              <a:t>Display this slide as students enter the classroom.</a:t>
            </a:r>
            <a:endParaRPr/>
          </a:p>
        </p:txBody>
      </p:sp>
      <p:sp>
        <p:nvSpPr>
          <p:cNvPr id="100" name="Google Shape;100;g3ca0aac430_0_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3</a:t>
            </a:fld>
            <a:endParaRPr/>
          </a:p>
        </p:txBody>
      </p:sp>
    </p:spTree>
    <p:extLst>
      <p:ext uri="{BB962C8B-B14F-4D97-AF65-F5344CB8AC3E}">
        <p14:creationId xmlns:p14="http://schemas.microsoft.com/office/powerpoint/2010/main" val="3193225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5" name="Google Shape;105;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200" b="1" i="0" u="none" strike="noStrike" cap="none" dirty="0">
                <a:solidFill>
                  <a:schemeClr val="dk1"/>
                </a:solidFill>
                <a:latin typeface="Calibri"/>
                <a:ea typeface="Calibri"/>
                <a:cs typeface="Calibri"/>
                <a:sym typeface="Calibri"/>
              </a:rPr>
              <a:t>Student Grouping: Whole Grou</a:t>
            </a:r>
            <a:r>
              <a:rPr lang="en-US" b="1" dirty="0"/>
              <a:t>p</a:t>
            </a:r>
            <a:endParaRPr b="1" dirty="0"/>
          </a:p>
          <a:p>
            <a:pPr marL="0" marR="0" lvl="0" indent="0" algn="l" rtl="0">
              <a:lnSpc>
                <a:spcPct val="100000"/>
              </a:lnSpc>
              <a:spcBef>
                <a:spcPts val="0"/>
              </a:spcBef>
              <a:spcAft>
                <a:spcPts val="0"/>
              </a:spcAft>
              <a:buClr>
                <a:srgbClr val="000000"/>
              </a:buClr>
              <a:buSzPts val="1400"/>
              <a:buFont typeface="Arial"/>
              <a:buNone/>
            </a:pPr>
            <a:endParaRPr b="1" dirty="0"/>
          </a:p>
          <a:p>
            <a:pPr marL="0" lvl="0" indent="0">
              <a:spcBef>
                <a:spcPts val="0"/>
              </a:spcBef>
              <a:spcAft>
                <a:spcPts val="0"/>
              </a:spcAft>
              <a:buClr>
                <a:schemeClr val="dk1"/>
              </a:buClr>
              <a:buSzPts val="1400"/>
              <a:buFont typeface="Arial"/>
              <a:buNone/>
            </a:pPr>
            <a:r>
              <a:rPr lang="en-US" dirty="0"/>
              <a:t>Teaching Notes: None</a:t>
            </a:r>
            <a:endParaRPr dirty="0"/>
          </a:p>
          <a:p>
            <a:pPr marL="0" lvl="0" indent="0" rtl="0">
              <a:spcBef>
                <a:spcPts val="0"/>
              </a:spcBef>
              <a:spcAft>
                <a:spcPts val="0"/>
              </a:spcAft>
              <a:buClr>
                <a:schemeClr val="dk1"/>
              </a:buClr>
              <a:buSzPts val="1400"/>
              <a:buFont typeface="Arial"/>
              <a:buNone/>
            </a:pPr>
            <a:endParaRPr dirty="0"/>
          </a:p>
          <a:p>
            <a:pPr marL="0" lvl="0" indent="0" rtl="0">
              <a:spcBef>
                <a:spcPts val="0"/>
              </a:spcBef>
              <a:spcAft>
                <a:spcPts val="0"/>
              </a:spcAft>
              <a:buClr>
                <a:srgbClr val="000000"/>
              </a:buClr>
              <a:buSzPts val="1400"/>
              <a:buFont typeface="Arial"/>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Read the slide aloud.</a:t>
            </a:r>
            <a:endParaRPr dirty="0"/>
          </a:p>
          <a:p>
            <a:pPr marL="0" lvl="0" indent="0" rtl="0">
              <a:spcBef>
                <a:spcPts val="0"/>
              </a:spcBef>
              <a:spcAft>
                <a:spcPts val="0"/>
              </a:spcAft>
              <a:buClr>
                <a:srgbClr val="000000"/>
              </a:buClr>
              <a:buSzPts val="1400"/>
              <a:buFont typeface="Arial"/>
              <a:buNone/>
            </a:pPr>
            <a:endParaRPr dirty="0"/>
          </a:p>
          <a:p>
            <a:pPr marL="0" lvl="0" indent="0" rtl="0">
              <a:spcBef>
                <a:spcPts val="0"/>
              </a:spcBef>
              <a:spcAft>
                <a:spcPts val="0"/>
              </a:spcAft>
              <a:buClr>
                <a:srgbClr val="000000"/>
              </a:buClr>
              <a:buSzPts val="1400"/>
              <a:buFont typeface="Arial"/>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Clr>
                <a:schemeClr val="dk1"/>
              </a:buClr>
              <a:buSzPts val="1200"/>
              <a:buFont typeface="Calibri"/>
              <a:buChar char="●"/>
            </a:pPr>
            <a:r>
              <a:rPr lang="en-US" dirty="0"/>
              <a:t>Students will direct their attention towards the slide.  </a:t>
            </a:r>
            <a:endParaRPr dirty="0"/>
          </a:p>
          <a:p>
            <a:pPr marL="0" marR="0" lvl="0" indent="0" algn="l" rtl="0">
              <a:lnSpc>
                <a:spcPct val="100000"/>
              </a:lnSpc>
              <a:spcBef>
                <a:spcPts val="0"/>
              </a:spcBef>
              <a:spcAft>
                <a:spcPts val="0"/>
              </a:spcAft>
              <a:buClr>
                <a:srgbClr val="000000"/>
              </a:buClr>
              <a:buSzPts val="1400"/>
              <a:buFont typeface="Arial"/>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a:p>
            <a:pPr marL="0" marR="0" lvl="0" indent="0" algn="l" rtl="0">
              <a:lnSpc>
                <a:spcPct val="100000"/>
              </a:lnSpc>
              <a:spcBef>
                <a:spcPts val="0"/>
              </a:spcBef>
              <a:spcAft>
                <a:spcPts val="0"/>
              </a:spcAft>
              <a:buNone/>
            </a:pPr>
            <a:endParaRPr dirty="0"/>
          </a:p>
        </p:txBody>
      </p:sp>
      <p:sp>
        <p:nvSpPr>
          <p:cNvPr id="106" name="Google Shape;106;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075685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3cf9b7843c_0_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3" name="Google Shape;113;g3cf9b7843c_0_2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 8-10 </a:t>
            </a:r>
            <a:r>
              <a:rPr lang="en-US" b="1" i="0" u="none" strike="noStrike" cap="none" dirty="0">
                <a:solidFill>
                  <a:schemeClr val="dk1"/>
                </a:solidFill>
              </a:rPr>
              <a:t>minutes</a:t>
            </a:r>
            <a:r>
              <a:rPr lang="en-US" b="1" dirty="0"/>
              <a:t> (this slide,  3-5 minutes)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slide 1 of 2</a:t>
            </a:r>
            <a:endParaRPr b="1" dirty="0"/>
          </a:p>
          <a:p>
            <a:pPr marL="0" lvl="0" indent="0" rtl="0">
              <a:lnSpc>
                <a:spcPct val="90000"/>
              </a:lnSpc>
              <a:spcBef>
                <a:spcPts val="1000"/>
              </a:spcBef>
              <a:spcAft>
                <a:spcPts val="0"/>
              </a:spcAft>
              <a:buClr>
                <a:schemeClr val="dk1"/>
              </a:buClr>
              <a:buSzPts val="1100"/>
              <a:buFont typeface="Arial"/>
              <a:buNone/>
            </a:pPr>
            <a:r>
              <a:rPr lang="en-US" b="1" dirty="0"/>
              <a:t>Opening A. Entry Task </a:t>
            </a:r>
            <a:endParaRPr b="1" dirty="0"/>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endParaRPr i="0" u="none" strike="noStrike" cap="none" dirty="0">
              <a:solidFill>
                <a:schemeClr val="dk1"/>
              </a:solidFill>
            </a:endParaRPr>
          </a:p>
          <a:p>
            <a:pPr marL="457200" marR="0" lvl="0" indent="-304800" algn="l" rtl="0">
              <a:lnSpc>
                <a:spcPct val="100000"/>
              </a:lnSpc>
              <a:spcBef>
                <a:spcPts val="0"/>
              </a:spcBef>
              <a:spcAft>
                <a:spcPts val="0"/>
              </a:spcAft>
              <a:buSzPts val="1200"/>
              <a:buChar char="●"/>
            </a:pPr>
            <a:r>
              <a:rPr lang="en-US" dirty="0"/>
              <a:t>The purpose of this slide is to clarify the language in their upcoming argument essay prompt.</a:t>
            </a:r>
            <a:endParaRPr dirty="0"/>
          </a:p>
          <a:p>
            <a:pPr marL="0" lvl="0" indent="0" rtl="0">
              <a:spcBef>
                <a:spcPts val="0"/>
              </a:spcBef>
              <a:spcAft>
                <a:spcPts val="0"/>
              </a:spcAft>
              <a:buNone/>
            </a:pPr>
            <a:endParaRPr dirty="0"/>
          </a:p>
          <a:p>
            <a:pPr marL="0" lvl="0" indent="0" rtl="0">
              <a:spcBef>
                <a:spcPts val="0"/>
              </a:spcBef>
              <a:spcAft>
                <a:spcPts val="0"/>
              </a:spcAft>
              <a:buNone/>
            </a:pPr>
            <a:r>
              <a:rPr lang="en-US" dirty="0"/>
              <a:t>Teacher Actions:</a:t>
            </a:r>
            <a:endParaRPr dirty="0"/>
          </a:p>
          <a:p>
            <a:pPr marL="457200" lvl="0" indent="-304800" rtl="0">
              <a:spcBef>
                <a:spcPts val="0"/>
              </a:spcBef>
              <a:spcAft>
                <a:spcPts val="0"/>
              </a:spcAft>
              <a:buSzPts val="1200"/>
              <a:buFont typeface="Calibri"/>
              <a:buAutoNum type="arabicPeriod"/>
            </a:pPr>
            <a:r>
              <a:rPr lang="en-US" dirty="0"/>
              <a:t>Read the slide aloud as students follow and complete.</a:t>
            </a:r>
            <a:endParaRPr dirty="0"/>
          </a:p>
          <a:p>
            <a:pPr marL="457200" lvl="0" indent="-304800" rtl="0">
              <a:spcBef>
                <a:spcPts val="0"/>
              </a:spcBef>
              <a:spcAft>
                <a:spcPts val="0"/>
              </a:spcAft>
              <a:buSzPts val="1200"/>
              <a:buFont typeface="Calibri"/>
              <a:buAutoNum type="arabicPeriod"/>
            </a:pPr>
            <a:r>
              <a:rPr lang="en-US" dirty="0"/>
              <a:t>After 2 minutes, cold call on students to share what words they circled. Be sure that they note </a:t>
            </a:r>
            <a:r>
              <a:rPr lang="en-US" i="1" dirty="0"/>
              <a:t>argument, relevant evidence, coherent, </a:t>
            </a:r>
            <a:r>
              <a:rPr lang="en-US" dirty="0"/>
              <a:t>and </a:t>
            </a:r>
            <a:r>
              <a:rPr lang="en-US" i="1" dirty="0"/>
              <a:t>appropriate.</a:t>
            </a:r>
            <a:endParaRPr i="1" dirty="0"/>
          </a:p>
          <a:p>
            <a:pPr marL="457200" lvl="0" indent="-304800" rtl="0">
              <a:spcBef>
                <a:spcPts val="0"/>
              </a:spcBef>
              <a:spcAft>
                <a:spcPts val="0"/>
              </a:spcAft>
              <a:buSzPts val="1200"/>
              <a:buFont typeface="Calibri"/>
              <a:buAutoNum type="arabicPeriod"/>
            </a:pPr>
            <a:r>
              <a:rPr lang="en-US" dirty="0"/>
              <a:t>Remind students that they discussed </a:t>
            </a:r>
            <a:r>
              <a:rPr lang="en-US" i="1" dirty="0"/>
              <a:t>relevant evidence, coherent,</a:t>
            </a:r>
            <a:r>
              <a:rPr lang="en-US" dirty="0"/>
              <a:t> and </a:t>
            </a:r>
            <a:r>
              <a:rPr lang="en-US" i="1" dirty="0"/>
              <a:t>appropriate</a:t>
            </a:r>
            <a:r>
              <a:rPr lang="en-US" dirty="0"/>
              <a:t> in Module 1, Unit 2 as they wrote their essays on </a:t>
            </a:r>
            <a:r>
              <a:rPr lang="en-US" i="1" dirty="0"/>
              <a:t>A Long Walk to Water</a:t>
            </a:r>
            <a:r>
              <a:rPr lang="en-US" dirty="0"/>
              <a:t>. These words, along with many others, were also included in their </a:t>
            </a:r>
            <a:r>
              <a:rPr lang="en-US" b="1" dirty="0"/>
              <a:t>Writer’s Glossaries </a:t>
            </a:r>
            <a:r>
              <a:rPr lang="en-US" dirty="0"/>
              <a:t>in Module 1.</a:t>
            </a:r>
            <a:endParaRPr dirty="0"/>
          </a:p>
          <a:p>
            <a:pPr marL="457200" lvl="0" indent="-304800" rtl="0">
              <a:spcBef>
                <a:spcPts val="0"/>
              </a:spcBef>
              <a:spcAft>
                <a:spcPts val="0"/>
              </a:spcAft>
              <a:buSzPts val="1200"/>
              <a:buFont typeface="Calibri"/>
              <a:buAutoNum type="arabicPeriod"/>
            </a:pPr>
            <a:r>
              <a:rPr lang="en-US" dirty="0"/>
              <a:t>Invite students to turn to a partner and share the answer to the second question on their </a:t>
            </a:r>
            <a:r>
              <a:rPr lang="en-US" b="1" dirty="0"/>
              <a:t>entry task</a:t>
            </a:r>
            <a:r>
              <a:rPr lang="en-US" dirty="0"/>
              <a:t>: Think about a time that you were in an argument with someone. What causes an argument?</a:t>
            </a:r>
            <a:endParaRPr dirty="0"/>
          </a:p>
          <a:p>
            <a:pPr marL="457200" lvl="0" indent="-304800" rtl="0">
              <a:spcBef>
                <a:spcPts val="0"/>
              </a:spcBef>
              <a:spcAft>
                <a:spcPts val="0"/>
              </a:spcAft>
              <a:buSzPts val="1200"/>
              <a:buFont typeface="Calibri"/>
              <a:buAutoNum type="arabicPeriod"/>
            </a:pPr>
            <a:r>
              <a:rPr lang="en-US" dirty="0"/>
              <a:t>Cold call on a pair to share their thinking.     </a:t>
            </a:r>
            <a:endParaRPr dirty="0"/>
          </a:p>
          <a:p>
            <a:pPr marL="457200" lvl="0" indent="-304800" rtl="0">
              <a:spcBef>
                <a:spcPts val="0"/>
              </a:spcBef>
              <a:spcAft>
                <a:spcPts val="0"/>
              </a:spcAft>
              <a:buSzPts val="1200"/>
              <a:buFont typeface="Calibri"/>
              <a:buAutoNum type="arabicPeriod"/>
            </a:pPr>
            <a:r>
              <a:rPr lang="en-US" dirty="0"/>
              <a:t>Explain that in writing, there is a difference between argument and opinion. In speaking, we often say that we had an argument because we had a difference of opinion—but when we refer to writing, the meaning of the two words is different. Writing an opinion piece means that it’s something a person believes, whether or not the author has evidence to prove it. However, in a written argument, the author will make a claim, support it with reasons, and prove his or her reasons with evidence. The author will also acknowledge that there is another valid point of view.</a:t>
            </a:r>
            <a:endParaRPr dirty="0"/>
          </a:p>
          <a:p>
            <a:pPr marL="457200" lvl="0" indent="-304800" rtl="0">
              <a:spcBef>
                <a:spcPts val="0"/>
              </a:spcBef>
              <a:spcAft>
                <a:spcPts val="0"/>
              </a:spcAft>
              <a:buSzPts val="1200"/>
              <a:buFont typeface="Calibri"/>
              <a:buAutoNum type="arabicPeriod"/>
            </a:pPr>
            <a:r>
              <a:rPr lang="en-US" dirty="0"/>
              <a:t>Let students know that today they will be focused on understanding what it means to write an </a:t>
            </a:r>
            <a:r>
              <a:rPr lang="en-US" i="1" dirty="0"/>
              <a:t>argument </a:t>
            </a:r>
            <a:r>
              <a:rPr lang="en-US" dirty="0"/>
              <a:t>essay.</a:t>
            </a:r>
            <a:endParaRPr dirty="0"/>
          </a:p>
          <a:p>
            <a:pPr marL="0" lvl="0" indent="0" rtl="0">
              <a:spcBef>
                <a:spcPts val="0"/>
              </a:spcBef>
              <a:spcAft>
                <a:spcPts val="0"/>
              </a:spcAft>
              <a:buNone/>
            </a:pPr>
            <a:endParaRPr dirty="0"/>
          </a:p>
          <a:p>
            <a:pPr marL="0" lvl="0" indent="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SzPts val="1200"/>
              <a:buChar char="●"/>
            </a:pPr>
            <a:r>
              <a:rPr lang="en-US" dirty="0"/>
              <a:t>For question 2, ideally, students will say: </a:t>
            </a:r>
            <a:r>
              <a:rPr lang="en-US" b="0" dirty="0"/>
              <a:t>“We disagreed about something,” or “We had different ideas.” </a:t>
            </a:r>
            <a:endParaRPr b="0" dirty="0"/>
          </a:p>
          <a:p>
            <a:pPr marL="457200" lvl="0" indent="0" rtl="0">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a:t>
            </a:r>
            <a:endParaRPr dirty="0"/>
          </a:p>
          <a:p>
            <a:pPr marL="457200" lvl="0" indent="-304800" rtl="0">
              <a:spcBef>
                <a:spcPts val="0"/>
              </a:spcBef>
              <a:spcAft>
                <a:spcPts val="0"/>
              </a:spcAft>
              <a:buSzPts val="1200"/>
              <a:buChar char="●"/>
            </a:pPr>
            <a:r>
              <a:rPr lang="en-US" dirty="0"/>
              <a:t>For students who need more support in understanding the structure of an essay or who might benefit from a visual representation, consider adapting and posting the </a:t>
            </a:r>
            <a:r>
              <a:rPr lang="en-US" b="1" dirty="0"/>
              <a:t>Building an Argument Essay supporting material </a:t>
            </a:r>
            <a:r>
              <a:rPr lang="en-US" dirty="0"/>
              <a:t>and pointing to it during this lesson.</a:t>
            </a:r>
            <a:endParaRPr i="0" u="none" strike="noStrike" cap="none" dirty="0">
              <a:solidFill>
                <a:schemeClr val="dk1"/>
              </a:solidFill>
            </a:endParaRPr>
          </a:p>
        </p:txBody>
      </p:sp>
      <p:sp>
        <p:nvSpPr>
          <p:cNvPr id="114" name="Google Shape;114;g3cf9b7843c_0_2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554735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g401dd1e10b_0_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1" name="Google Shape;121;g401dd1e10b_0_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 8-10 </a:t>
            </a:r>
            <a:r>
              <a:rPr lang="en-US" b="1" i="0" u="none" strike="noStrike" cap="none" dirty="0">
                <a:solidFill>
                  <a:schemeClr val="dk1"/>
                </a:solidFill>
              </a:rPr>
              <a:t>minutes (this slide, 3-5 m</a:t>
            </a:r>
            <a:r>
              <a:rPr lang="en-US" b="1" dirty="0"/>
              <a:t>inutes)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slide 2 of 2</a:t>
            </a:r>
            <a:endParaRPr b="1" dirty="0"/>
          </a:p>
          <a:p>
            <a:pPr marL="0" lvl="0" indent="0" rtl="0">
              <a:lnSpc>
                <a:spcPct val="90000"/>
              </a:lnSpc>
              <a:spcBef>
                <a:spcPts val="1000"/>
              </a:spcBef>
              <a:spcAft>
                <a:spcPts val="0"/>
              </a:spcAft>
              <a:buClr>
                <a:schemeClr val="dk1"/>
              </a:buClr>
              <a:buSzPts val="1100"/>
              <a:buFont typeface="Arial"/>
              <a:buNone/>
            </a:pPr>
            <a:r>
              <a:rPr lang="en-US" b="1" dirty="0"/>
              <a:t>Opening A. Entry Task: </a:t>
            </a:r>
            <a:endParaRPr b="1"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endParaRPr i="0" u="none" strike="noStrike" cap="none" dirty="0">
              <a:solidFill>
                <a:schemeClr val="dk1"/>
              </a:solidFill>
            </a:endParaRPr>
          </a:p>
          <a:p>
            <a:pPr marL="457200" marR="0" lvl="0" indent="-304800" algn="l" rtl="0">
              <a:lnSpc>
                <a:spcPct val="100000"/>
              </a:lnSpc>
              <a:spcBef>
                <a:spcPts val="0"/>
              </a:spcBef>
              <a:spcAft>
                <a:spcPts val="0"/>
              </a:spcAft>
              <a:buSzPts val="1200"/>
              <a:buChar char="●"/>
            </a:pPr>
            <a:r>
              <a:rPr lang="en-US" i="0" u="none" strike="noStrike" cap="none" dirty="0">
                <a:solidFill>
                  <a:schemeClr val="dk1"/>
                </a:solidFill>
              </a:rPr>
              <a:t>This slide</a:t>
            </a:r>
            <a:r>
              <a:rPr lang="en-US" dirty="0"/>
              <a:t> is only the first page of their glossary. </a:t>
            </a:r>
            <a:endParaRPr dirty="0"/>
          </a:p>
          <a:p>
            <a:pPr marL="457200" marR="0" lvl="0" indent="-304800" algn="l" rtl="0">
              <a:lnSpc>
                <a:spcPct val="100000"/>
              </a:lnSpc>
              <a:spcBef>
                <a:spcPts val="0"/>
              </a:spcBef>
              <a:spcAft>
                <a:spcPts val="0"/>
              </a:spcAft>
              <a:buSzPts val="1200"/>
              <a:buChar char="●"/>
            </a:pPr>
            <a:r>
              <a:rPr lang="en-US" dirty="0"/>
              <a:t>Discussing and clarifying the language of learning targets helps build academic vocabulary.</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 </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i="0" u="none" strike="noStrike" cap="none" dirty="0">
                <a:solidFill>
                  <a:schemeClr val="dk1"/>
                </a:solidFill>
              </a:rPr>
              <a:t>Direct students to this slide.</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Pass out the </a:t>
            </a:r>
            <a:r>
              <a:rPr lang="en-US" b="1" i="1" dirty="0" err="1"/>
              <a:t>Lyddie</a:t>
            </a:r>
            <a:r>
              <a:rPr lang="en-US" b="1" dirty="0"/>
              <a:t> Writer’s Glossary</a:t>
            </a:r>
            <a:r>
              <a:rPr lang="en-US" dirty="0"/>
              <a:t>. </a:t>
            </a:r>
            <a:endParaRPr dirty="0"/>
          </a:p>
          <a:p>
            <a:pPr marL="457200" marR="0" lvl="0" indent="-304800" algn="l" rtl="0">
              <a:lnSpc>
                <a:spcPct val="100000"/>
              </a:lnSpc>
              <a:spcBef>
                <a:spcPts val="0"/>
              </a:spcBef>
              <a:spcAft>
                <a:spcPts val="0"/>
              </a:spcAft>
              <a:buSzPts val="1200"/>
              <a:buFont typeface="Calibri"/>
              <a:buAutoNum type="arabicPeriod"/>
            </a:pPr>
            <a:r>
              <a:rPr lang="en-US" dirty="0"/>
              <a:t>Ask students to look at the first page and put a star next to the words that appear in today’s learning targets.</a:t>
            </a:r>
            <a:endParaRPr dirty="0"/>
          </a:p>
          <a:p>
            <a:pPr marL="457200" marR="0" lvl="0" indent="-304800" algn="l" rtl="0">
              <a:lnSpc>
                <a:spcPct val="100000"/>
              </a:lnSpc>
              <a:spcBef>
                <a:spcPts val="0"/>
              </a:spcBef>
              <a:spcAft>
                <a:spcPts val="0"/>
              </a:spcAft>
              <a:buSzPts val="1200"/>
              <a:buFont typeface="Calibri"/>
              <a:buAutoNum type="arabicPeriod"/>
            </a:pPr>
            <a:r>
              <a:rPr lang="en-US" dirty="0"/>
              <a:t>Tell students that in order for them to get ready to write their own essays, the lesson today will be focused on understanding what it means to write an argument essay. They will begin working on their own essays in the next class.</a:t>
            </a:r>
            <a:endParaRPr dirty="0"/>
          </a:p>
          <a:p>
            <a:pPr marL="457200" marR="0" lvl="0" indent="0" algn="l" rtl="0">
              <a:lnSpc>
                <a:spcPct val="100000"/>
              </a:lnSpc>
              <a:spcBef>
                <a:spcPts val="0"/>
              </a:spcBef>
              <a:spcAft>
                <a:spcPts val="0"/>
              </a:spcAft>
              <a:buNone/>
            </a:pPr>
            <a:endParaRPr dirty="0"/>
          </a:p>
          <a:p>
            <a:pPr marL="0" lvl="0" indent="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SzPts val="1200"/>
              <a:buChar char="●"/>
            </a:pPr>
            <a:r>
              <a:rPr lang="en-US" dirty="0"/>
              <a:t>Students to star appropriate target words.</a:t>
            </a:r>
            <a:endParaRPr dirty="0"/>
          </a:p>
          <a:p>
            <a:pPr marL="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a:p>
            <a:pPr marL="0" marR="0" lvl="0" indent="0" algn="l" rtl="0">
              <a:lnSpc>
                <a:spcPct val="100000"/>
              </a:lnSpc>
              <a:spcBef>
                <a:spcPts val="0"/>
              </a:spcBef>
              <a:spcAft>
                <a:spcPts val="0"/>
              </a:spcAft>
              <a:buNone/>
            </a:pPr>
            <a:endParaRPr b="0" i="0" u="none" strike="noStrike" cap="none" dirty="0">
              <a:solidFill>
                <a:schemeClr val="dk1"/>
              </a:solidFill>
              <a:latin typeface="Calibri"/>
              <a:ea typeface="Calibri"/>
              <a:cs typeface="Calibri"/>
              <a:sym typeface="Calibri"/>
            </a:endParaRPr>
          </a:p>
        </p:txBody>
      </p:sp>
      <p:sp>
        <p:nvSpPr>
          <p:cNvPr id="122" name="Google Shape;122;g401dd1e10b_0_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329237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4051c39317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0" name="Google Shape;130;g4051c39317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13-</a:t>
            </a:r>
            <a:r>
              <a:rPr lang="en-US" b="1" dirty="0"/>
              <a:t>15 minutes (this slide 1-2 minutes )</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Weaving Discussion Appointment </a:t>
            </a:r>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slide 1 of 2</a:t>
            </a:r>
            <a:endParaRPr b="1" dirty="0"/>
          </a:p>
          <a:p>
            <a:pPr marL="0" lvl="0" indent="0" rtl="0">
              <a:lnSpc>
                <a:spcPct val="90000"/>
              </a:lnSpc>
              <a:spcBef>
                <a:spcPts val="1000"/>
              </a:spcBef>
              <a:spcAft>
                <a:spcPts val="0"/>
              </a:spcAft>
              <a:buClr>
                <a:schemeClr val="dk1"/>
              </a:buClr>
              <a:buSzPts val="1100"/>
              <a:buFont typeface="Arial"/>
              <a:buNone/>
            </a:pPr>
            <a:r>
              <a:rPr lang="en-US" b="1" dirty="0"/>
              <a:t>Work Time A: Reading and Analyzing the Model Essay</a:t>
            </a:r>
            <a:r>
              <a:rPr lang="en-US" b="1" dirty="0">
                <a:latin typeface="Times New Roman"/>
                <a:ea typeface="Times New Roman"/>
                <a:cs typeface="Times New Roman"/>
                <a:sym typeface="Times New Roman"/>
              </a:rPr>
              <a:t> </a:t>
            </a:r>
            <a:endParaRPr b="1" dirty="0">
              <a:latin typeface="Times New Roman"/>
              <a:ea typeface="Times New Roman"/>
              <a:cs typeface="Times New Roman"/>
              <a:sym typeface="Times New Roman"/>
            </a:endParaRPr>
          </a:p>
          <a:p>
            <a:pPr marL="0" marR="0" lvl="0" indent="0" algn="l" rtl="0">
              <a:lnSpc>
                <a:spcPct val="100000"/>
              </a:lnSpc>
              <a:spcBef>
                <a:spcPts val="0"/>
              </a:spcBef>
              <a:spcAft>
                <a:spcPts val="0"/>
              </a:spcAft>
              <a:buClr>
                <a:schemeClr val="dk1"/>
              </a:buClr>
              <a:buSzPts val="1200"/>
              <a:buFont typeface="Calibri"/>
              <a:buNone/>
            </a:pPr>
            <a:endParaRPr b="1" dirty="0">
              <a:latin typeface="Times New Roman"/>
              <a:ea typeface="Times New Roman"/>
              <a:cs typeface="Times New Roman"/>
              <a:sym typeface="Times New Roman"/>
            </a:endParaRPr>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endParaRPr i="0" u="none" strike="noStrike" cap="none" dirty="0">
              <a:solidFill>
                <a:schemeClr val="dk1"/>
              </a:solidFill>
            </a:endParaRPr>
          </a:p>
          <a:p>
            <a:pPr marL="457200" marR="0" lvl="0" indent="-304800" algn="l" rtl="0">
              <a:lnSpc>
                <a:spcPct val="100000"/>
              </a:lnSpc>
              <a:spcBef>
                <a:spcPts val="0"/>
              </a:spcBef>
              <a:spcAft>
                <a:spcPts val="0"/>
              </a:spcAft>
              <a:buSzPts val="1200"/>
              <a:buChar char="●"/>
            </a:pPr>
            <a:r>
              <a:rPr lang="en-US" i="0" u="none" strike="noStrike" cap="none" dirty="0">
                <a:solidFill>
                  <a:schemeClr val="dk1"/>
                </a:solidFill>
              </a:rPr>
              <a:t>This slide will allow students to </a:t>
            </a:r>
            <a:r>
              <a:rPr lang="en-US" dirty="0"/>
              <a:t>see their discussion appointments.</a:t>
            </a:r>
            <a:endParaRPr dirty="0"/>
          </a:p>
          <a:p>
            <a:pPr marL="457200" marR="0" lvl="0" indent="-304800" algn="l" rtl="0">
              <a:lnSpc>
                <a:spcPct val="100000"/>
              </a:lnSpc>
              <a:spcBef>
                <a:spcPts val="0"/>
              </a:spcBef>
              <a:spcAft>
                <a:spcPts val="0"/>
              </a:spcAft>
              <a:buSzPts val="1200"/>
              <a:buChar char="●"/>
            </a:pPr>
            <a:r>
              <a:rPr lang="en-US" dirty="0"/>
              <a:t>Be sure to choose an appointment ahead of time to direct movement.</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 </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i="0" u="none" strike="noStrike" cap="none" dirty="0">
                <a:solidFill>
                  <a:schemeClr val="dk1"/>
                </a:solidFill>
              </a:rPr>
              <a:t>Direct students to this slide.</a:t>
            </a:r>
            <a:endParaRPr dirty="0"/>
          </a:p>
          <a:p>
            <a:pPr marL="457200" marR="0" lvl="0" indent="-304800" algn="l" rtl="0">
              <a:lnSpc>
                <a:spcPct val="100000"/>
              </a:lnSpc>
              <a:spcBef>
                <a:spcPts val="0"/>
              </a:spcBef>
              <a:spcAft>
                <a:spcPts val="0"/>
              </a:spcAft>
              <a:buSzPts val="1200"/>
              <a:buFont typeface="Calibri"/>
              <a:buAutoNum type="arabicPeriod"/>
            </a:pPr>
            <a:r>
              <a:rPr lang="en-US" dirty="0"/>
              <a:t>Have them move their seats to sit with appointment partner.</a:t>
            </a:r>
            <a:endParaRPr dirty="0"/>
          </a:p>
          <a:p>
            <a:pPr marL="457200" marR="0" lvl="0" indent="0" algn="l" rtl="0">
              <a:lnSpc>
                <a:spcPct val="100000"/>
              </a:lnSpc>
              <a:spcBef>
                <a:spcPts val="0"/>
              </a:spcBef>
              <a:spcAft>
                <a:spcPts val="0"/>
              </a:spcAft>
              <a:buNone/>
            </a:pPr>
            <a:endParaRPr dirty="0"/>
          </a:p>
          <a:p>
            <a:pPr marL="0" lvl="0" indent="0">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lvl="0" indent="-304800">
              <a:spcBef>
                <a:spcPts val="0"/>
              </a:spcBef>
              <a:spcAft>
                <a:spcPts val="0"/>
              </a:spcAft>
              <a:buSzPts val="1200"/>
              <a:buChar char="●"/>
            </a:pPr>
            <a:r>
              <a:rPr lang="en-US" dirty="0"/>
              <a:t>Be sure students have found a partner.</a:t>
            </a:r>
            <a:endParaRPr dirty="0"/>
          </a:p>
          <a:p>
            <a:pPr marL="0" lvl="0" indent="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a:p>
            <a:pPr marL="0" lvl="0" indent="0" rtl="0">
              <a:spcBef>
                <a:spcPts val="0"/>
              </a:spcBef>
              <a:spcAft>
                <a:spcPts val="0"/>
              </a:spcAft>
              <a:buNone/>
            </a:pPr>
            <a:endParaRPr dirty="0"/>
          </a:p>
          <a:p>
            <a:pPr marL="0" marR="0" lvl="0" indent="0" algn="l" rtl="0">
              <a:lnSpc>
                <a:spcPct val="100000"/>
              </a:lnSpc>
              <a:spcBef>
                <a:spcPts val="0"/>
              </a:spcBef>
              <a:spcAft>
                <a:spcPts val="0"/>
              </a:spcAft>
              <a:buNone/>
            </a:pPr>
            <a:endParaRPr b="0" i="0" u="none" strike="noStrike" cap="none" dirty="0">
              <a:solidFill>
                <a:schemeClr val="dk1"/>
              </a:solidFill>
              <a:latin typeface="Calibri"/>
              <a:ea typeface="Calibri"/>
              <a:cs typeface="Calibri"/>
              <a:sym typeface="Calibri"/>
            </a:endParaRPr>
          </a:p>
        </p:txBody>
      </p:sp>
      <p:sp>
        <p:nvSpPr>
          <p:cNvPr id="131" name="Google Shape;131;g4051c39317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199886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4051c39317_0_9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1" name="Google Shape;141;g4051c39317_0_9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Clr>
                <a:schemeClr val="dk1"/>
              </a:buClr>
              <a:buSzPts val="1200"/>
              <a:buFont typeface="Calibri"/>
              <a:buNone/>
            </a:pPr>
            <a:r>
              <a:rPr lang="en-US" b="1" dirty="0"/>
              <a:t>Suggested slide pacing: 13-15 minutes (this slide 12 -15 minutes)</a:t>
            </a:r>
            <a:endParaRPr dirty="0"/>
          </a:p>
          <a:p>
            <a:pPr marL="0" lvl="0" indent="0" rtl="0">
              <a:spcBef>
                <a:spcPts val="0"/>
              </a:spcBef>
              <a:spcAft>
                <a:spcPts val="0"/>
              </a:spcAft>
              <a:buClr>
                <a:schemeClr val="dk1"/>
              </a:buClr>
              <a:buSzPts val="1200"/>
              <a:buFont typeface="Calibri"/>
              <a:buNone/>
            </a:pPr>
            <a:r>
              <a:rPr lang="en-US" b="1" dirty="0"/>
              <a:t>Student Grouping:  Weaving appointment partners </a:t>
            </a:r>
          </a:p>
          <a:p>
            <a:pPr marL="0" lvl="0" indent="0" rtl="0">
              <a:spcBef>
                <a:spcPts val="0"/>
              </a:spcBef>
              <a:spcAft>
                <a:spcPts val="0"/>
              </a:spcAft>
              <a:buClr>
                <a:schemeClr val="dk1"/>
              </a:buClr>
              <a:buSzPts val="1200"/>
              <a:buFont typeface="Calibri"/>
              <a:buNone/>
            </a:pPr>
            <a:endParaRPr b="1" dirty="0"/>
          </a:p>
          <a:p>
            <a:pPr marL="0" lvl="0" indent="0" rtl="0">
              <a:spcBef>
                <a:spcPts val="0"/>
              </a:spcBef>
              <a:spcAft>
                <a:spcPts val="0"/>
              </a:spcAft>
              <a:buClr>
                <a:schemeClr val="dk1"/>
              </a:buClr>
              <a:buSzPts val="1200"/>
              <a:buFont typeface="Calibri"/>
              <a:buNone/>
            </a:pPr>
            <a:r>
              <a:rPr lang="en-US" b="1" dirty="0"/>
              <a:t>slide 2 of 2</a:t>
            </a:r>
            <a:endParaRPr b="1" dirty="0"/>
          </a:p>
          <a:p>
            <a:pPr marL="0" lvl="0" indent="0" rtl="0">
              <a:lnSpc>
                <a:spcPct val="90000"/>
              </a:lnSpc>
              <a:spcBef>
                <a:spcPts val="1000"/>
              </a:spcBef>
              <a:spcAft>
                <a:spcPts val="0"/>
              </a:spcAft>
              <a:buClr>
                <a:schemeClr val="dk1"/>
              </a:buClr>
              <a:buSzPts val="1100"/>
              <a:buFont typeface="Arial"/>
              <a:buNone/>
            </a:pPr>
            <a:r>
              <a:rPr lang="en-US" b="1" dirty="0"/>
              <a:t>Work Time A: Reading and Analyzing the Model Essay</a:t>
            </a:r>
            <a:endParaRPr b="1" i="1" dirty="0"/>
          </a:p>
          <a:p>
            <a:pPr marL="0" lvl="0" indent="0">
              <a:spcBef>
                <a:spcPts val="0"/>
              </a:spcBef>
              <a:spcAft>
                <a:spcPts val="0"/>
              </a:spcAft>
              <a:buNone/>
            </a:pPr>
            <a:endParaRPr dirty="0"/>
          </a:p>
          <a:p>
            <a:pPr marL="0" lvl="0" indent="0">
              <a:spcBef>
                <a:spcPts val="0"/>
              </a:spcBef>
              <a:spcAft>
                <a:spcPts val="0"/>
              </a:spcAft>
              <a:buNone/>
            </a:pPr>
            <a:r>
              <a:rPr lang="en-US" dirty="0"/>
              <a:t>Teaching Notes: </a:t>
            </a:r>
            <a:endParaRPr dirty="0"/>
          </a:p>
          <a:p>
            <a:pPr marL="457200" lvl="0" indent="-304800" rtl="0">
              <a:spcBef>
                <a:spcPts val="0"/>
              </a:spcBef>
              <a:spcAft>
                <a:spcPts val="0"/>
              </a:spcAft>
              <a:buClr>
                <a:schemeClr val="dk1"/>
              </a:buClr>
              <a:buSzPts val="1200"/>
              <a:buChar char="●"/>
            </a:pPr>
            <a:r>
              <a:rPr lang="en-US" dirty="0"/>
              <a:t>In this lesson, students  will use this essay to help them understand how to make a claim and support it in an argument essay.</a:t>
            </a:r>
            <a:endParaRPr dirty="0"/>
          </a:p>
          <a:p>
            <a:pPr marL="0" lvl="0" indent="0" rtl="0">
              <a:spcBef>
                <a:spcPts val="0"/>
              </a:spcBef>
              <a:spcAft>
                <a:spcPts val="0"/>
              </a:spcAft>
              <a:buNone/>
            </a:pPr>
            <a:endParaRPr dirty="0"/>
          </a:p>
          <a:p>
            <a:pPr marL="0" lvl="0" indent="0">
              <a:spcBef>
                <a:spcPts val="0"/>
              </a:spcBef>
              <a:spcAft>
                <a:spcPts val="0"/>
              </a:spcAft>
              <a:buNone/>
            </a:pPr>
            <a:r>
              <a:rPr lang="en-US" dirty="0"/>
              <a:t>Teacher Actions: </a:t>
            </a:r>
            <a:endParaRPr dirty="0"/>
          </a:p>
          <a:p>
            <a:pPr marL="457200" lvl="0" indent="-304800" rtl="0">
              <a:spcBef>
                <a:spcPts val="0"/>
              </a:spcBef>
              <a:spcAft>
                <a:spcPts val="0"/>
              </a:spcAft>
              <a:buSzPts val="1200"/>
              <a:buFont typeface="Calibri"/>
              <a:buAutoNum type="arabicPeriod"/>
            </a:pPr>
            <a:r>
              <a:rPr lang="en-US" dirty="0"/>
              <a:t>Ask students to meet with their selected Discussion Appointment partner. </a:t>
            </a:r>
            <a:endParaRPr dirty="0"/>
          </a:p>
          <a:p>
            <a:pPr marL="457200" lvl="0" indent="-304800" rtl="0">
              <a:spcBef>
                <a:spcPts val="0"/>
              </a:spcBef>
              <a:spcAft>
                <a:spcPts val="0"/>
              </a:spcAft>
              <a:buSzPts val="1200"/>
              <a:buFont typeface="Calibri"/>
              <a:buAutoNum type="arabicPeriod"/>
            </a:pPr>
            <a:r>
              <a:rPr lang="en-US" dirty="0"/>
              <a:t>Distribute the </a:t>
            </a:r>
            <a:r>
              <a:rPr lang="en-US" b="1" dirty="0" err="1"/>
              <a:t>Lyddie</a:t>
            </a:r>
            <a:r>
              <a:rPr lang="en-US" b="1" dirty="0"/>
              <a:t> Model Essay.</a:t>
            </a:r>
            <a:r>
              <a:rPr lang="en-US" dirty="0"/>
              <a:t> </a:t>
            </a:r>
            <a:endParaRPr dirty="0"/>
          </a:p>
          <a:p>
            <a:pPr marL="457200" lvl="0" indent="-304800" rtl="0">
              <a:spcBef>
                <a:spcPts val="0"/>
              </a:spcBef>
              <a:spcAft>
                <a:spcPts val="0"/>
              </a:spcAft>
              <a:buSzPts val="1200"/>
              <a:buFont typeface="Calibri"/>
              <a:buAutoNum type="arabicPeriod"/>
            </a:pPr>
            <a:r>
              <a:rPr lang="en-US" dirty="0"/>
              <a:t>Invite students to read in their heads  silently while you read the model aloud.</a:t>
            </a:r>
            <a:endParaRPr dirty="0"/>
          </a:p>
          <a:p>
            <a:pPr marL="457200" lvl="0" indent="-304800" rtl="0">
              <a:spcBef>
                <a:spcPts val="0"/>
              </a:spcBef>
              <a:spcAft>
                <a:spcPts val="0"/>
              </a:spcAft>
              <a:buSzPts val="1200"/>
              <a:buFont typeface="Calibri"/>
              <a:buAutoNum type="arabicPeriod"/>
            </a:pPr>
            <a:r>
              <a:rPr lang="en-US" dirty="0"/>
              <a:t>Ask students to turn to their partner and talk about the gist of the essay.</a:t>
            </a:r>
            <a:endParaRPr dirty="0"/>
          </a:p>
          <a:p>
            <a:pPr marL="457200" lvl="0" indent="-304800" rtl="0">
              <a:spcBef>
                <a:spcPts val="0"/>
              </a:spcBef>
              <a:spcAft>
                <a:spcPts val="0"/>
              </a:spcAft>
              <a:buSzPts val="1200"/>
              <a:buFont typeface="Calibri"/>
              <a:buAutoNum type="arabicPeriod"/>
            </a:pPr>
            <a:r>
              <a:rPr lang="en-US" dirty="0"/>
              <a:t>Explain that this is an argument essay, like the ones they will be expected to write. </a:t>
            </a:r>
            <a:endParaRPr dirty="0"/>
          </a:p>
          <a:p>
            <a:pPr marL="457200" lvl="0" indent="-304800" rtl="0">
              <a:spcBef>
                <a:spcPts val="0"/>
              </a:spcBef>
              <a:spcAft>
                <a:spcPts val="0"/>
              </a:spcAft>
              <a:buSzPts val="1200"/>
              <a:buFont typeface="Calibri"/>
              <a:buAutoNum type="arabicPeriod"/>
            </a:pPr>
            <a:r>
              <a:rPr lang="en-US" dirty="0"/>
              <a:t>Ask students to reread the model essay, underlining the claim that the author makes and numbering the reasons that support the claim.</a:t>
            </a:r>
            <a:endParaRPr dirty="0"/>
          </a:p>
          <a:p>
            <a:pPr marL="457200" lvl="0" indent="-304800" rtl="0">
              <a:spcBef>
                <a:spcPts val="0"/>
              </a:spcBef>
              <a:spcAft>
                <a:spcPts val="0"/>
              </a:spcAft>
              <a:buSzPts val="1200"/>
              <a:buFont typeface="Calibri"/>
              <a:buAutoNum type="arabicPeriod"/>
            </a:pPr>
            <a:r>
              <a:rPr lang="en-US" dirty="0"/>
              <a:t>After about 5 minutes, refocus the class. </a:t>
            </a:r>
            <a:endParaRPr dirty="0"/>
          </a:p>
          <a:p>
            <a:pPr marL="457200" lvl="0" indent="-304800" rtl="0">
              <a:spcBef>
                <a:spcPts val="0"/>
              </a:spcBef>
              <a:spcAft>
                <a:spcPts val="0"/>
              </a:spcAft>
              <a:buSzPts val="1200"/>
              <a:buFont typeface="Calibri"/>
              <a:buAutoNum type="arabicPeriod"/>
            </a:pPr>
            <a:r>
              <a:rPr lang="en-US" dirty="0"/>
              <a:t>Cold call on pairs to share the claim of the model essay and the reasons to support it. </a:t>
            </a:r>
            <a:endParaRPr dirty="0"/>
          </a:p>
          <a:p>
            <a:pPr marL="0" lvl="0" indent="0">
              <a:spcBef>
                <a:spcPts val="0"/>
              </a:spcBef>
              <a:spcAft>
                <a:spcPts val="0"/>
              </a:spcAft>
              <a:buNone/>
            </a:pPr>
            <a:endParaRPr dirty="0"/>
          </a:p>
          <a:p>
            <a:pPr marL="0" lvl="0" indent="0">
              <a:spcBef>
                <a:spcPts val="0"/>
              </a:spcBef>
              <a:spcAft>
                <a:spcPts val="0"/>
              </a:spcAft>
              <a:buNone/>
            </a:pPr>
            <a:r>
              <a:rPr lang="en-US" dirty="0"/>
              <a:t>Student Look-</a:t>
            </a:r>
            <a:r>
              <a:rPr lang="en-US" dirty="0" err="1"/>
              <a:t>Fors</a:t>
            </a:r>
            <a:r>
              <a:rPr lang="en-US" dirty="0"/>
              <a:t>/Listen-</a:t>
            </a:r>
            <a:r>
              <a:rPr lang="en-US" dirty="0" err="1"/>
              <a:t>Fors</a:t>
            </a:r>
            <a:r>
              <a:rPr lang="en-US" dirty="0"/>
              <a:t>:</a:t>
            </a:r>
            <a:endParaRPr dirty="0"/>
          </a:p>
          <a:p>
            <a:pPr marL="457200" lvl="0" indent="-304800" rtl="0">
              <a:spcBef>
                <a:spcPts val="0"/>
              </a:spcBef>
              <a:spcAft>
                <a:spcPts val="0"/>
              </a:spcAft>
              <a:buSzPts val="1200"/>
              <a:buChar char="●"/>
            </a:pPr>
            <a:r>
              <a:rPr lang="en-US" b="0" dirty="0"/>
              <a:t>“The claim is, ‘This is the right decision for her to make because by leaving she at least stands a chance of improving her situation and making enough money to buy back the farm.’”</a:t>
            </a:r>
            <a:endParaRPr b="0" dirty="0"/>
          </a:p>
          <a:p>
            <a:pPr marL="457200" lvl="0" indent="-304800" rtl="0">
              <a:spcBef>
                <a:spcPts val="0"/>
              </a:spcBef>
              <a:spcAft>
                <a:spcPts val="0"/>
              </a:spcAft>
              <a:buSzPts val="1200"/>
              <a:buChar char="●"/>
            </a:pPr>
            <a:r>
              <a:rPr lang="en-US" b="0" dirty="0"/>
              <a:t>Reason 1: “One of the reasons that </a:t>
            </a:r>
            <a:r>
              <a:rPr lang="en-US" b="0" dirty="0" err="1"/>
              <a:t>Lyddie</a:t>
            </a:r>
            <a:r>
              <a:rPr lang="en-US" b="0" dirty="0"/>
              <a:t> has made the right decision to leave her job at Cutler’s Tavern to go to work in the mills is that it will be a better life than the one she is leading at the tavern.”</a:t>
            </a:r>
            <a:endParaRPr b="0" dirty="0"/>
          </a:p>
          <a:p>
            <a:pPr marL="457200" lvl="0" indent="-304800" rtl="0">
              <a:spcBef>
                <a:spcPts val="0"/>
              </a:spcBef>
              <a:spcAft>
                <a:spcPts val="0"/>
              </a:spcAft>
              <a:buSzPts val="1200"/>
              <a:buChar char="●"/>
            </a:pPr>
            <a:r>
              <a:rPr lang="en-US" b="0" dirty="0"/>
              <a:t>Reason 2: “Another reason the author gives is that it will pay her much better.”</a:t>
            </a:r>
            <a:endParaRPr b="0" dirty="0"/>
          </a:p>
          <a:p>
            <a:pPr marL="0" lvl="0" indent="0" rtl="0">
              <a:spcBef>
                <a:spcPts val="0"/>
              </a:spcBef>
              <a:spcAft>
                <a:spcPts val="0"/>
              </a:spcAft>
              <a:buNone/>
            </a:pPr>
            <a:endParaRPr dirty="0"/>
          </a:p>
          <a:p>
            <a:pPr marL="0" lvl="0" indent="0" rtl="0">
              <a:spcBef>
                <a:spcPts val="0"/>
              </a:spcBef>
              <a:spcAft>
                <a:spcPts val="0"/>
              </a:spcAft>
              <a:buNone/>
            </a:pPr>
            <a:r>
              <a:rPr lang="en-US" dirty="0"/>
              <a:t>Support for Any Students Who Need It</a:t>
            </a:r>
            <a:endParaRPr dirty="0"/>
          </a:p>
          <a:p>
            <a:pPr marL="457200" lvl="0" indent="-304800" rtl="0">
              <a:spcBef>
                <a:spcPts val="0"/>
              </a:spcBef>
              <a:spcAft>
                <a:spcPts val="0"/>
              </a:spcAft>
              <a:buSzPts val="1200"/>
              <a:buChar char="●"/>
            </a:pPr>
            <a:r>
              <a:rPr lang="en-US" dirty="0"/>
              <a:t>If students seem confused, guide them to particular places in the model essay and help them notice what the essay writer is doing and thinking there.</a:t>
            </a:r>
            <a:endParaRPr dirty="0"/>
          </a:p>
        </p:txBody>
      </p:sp>
      <p:sp>
        <p:nvSpPr>
          <p:cNvPr id="142" name="Google Shape;142;g4051c39317_0_99: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rtl="0">
              <a:spcBef>
                <a:spcPts val="0"/>
              </a:spcBef>
              <a:spcAft>
                <a:spcPts val="0"/>
              </a:spcAft>
              <a:buClr>
                <a:srgbClr val="000000"/>
              </a:buClr>
              <a:buSzPts val="1200"/>
              <a:buFont typeface="Arial"/>
              <a:buNone/>
            </a:pPr>
            <a:fld id="{00000000-1234-1234-1234-123412341234}" type="slidenum">
              <a:rPr lang="en-US"/>
              <a:t>8</a:t>
            </a:fld>
            <a:endParaRPr/>
          </a:p>
        </p:txBody>
      </p:sp>
    </p:spTree>
    <p:extLst>
      <p:ext uri="{BB962C8B-B14F-4D97-AF65-F5344CB8AC3E}">
        <p14:creationId xmlns:p14="http://schemas.microsoft.com/office/powerpoint/2010/main" val="37692634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4051c39317_0_18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8" name="Google Shape;148;g4051c39317_0_18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Clr>
                <a:schemeClr val="dk1"/>
              </a:buClr>
              <a:buSzPts val="1200"/>
              <a:buFont typeface="Calibri"/>
              <a:buNone/>
            </a:pPr>
            <a:r>
              <a:rPr lang="en-US" b="1" dirty="0"/>
              <a:t>Suggested slide pacing: 15 - 20  minutes (this slide, 5-8 minutes)</a:t>
            </a:r>
            <a:endParaRPr dirty="0"/>
          </a:p>
          <a:p>
            <a:pPr marL="0" lvl="0" indent="0" rtl="0">
              <a:spcBef>
                <a:spcPts val="0"/>
              </a:spcBef>
              <a:spcAft>
                <a:spcPts val="0"/>
              </a:spcAft>
              <a:buClr>
                <a:schemeClr val="dk1"/>
              </a:buClr>
              <a:buSzPts val="1200"/>
              <a:buFont typeface="Calibri"/>
              <a:buNone/>
            </a:pPr>
            <a:r>
              <a:rPr lang="en-US" b="1" dirty="0"/>
              <a:t>Student Grouping:  Weaving appointment partners </a:t>
            </a:r>
          </a:p>
          <a:p>
            <a:pPr marL="0" lvl="0" indent="0" rtl="0">
              <a:spcBef>
                <a:spcPts val="0"/>
              </a:spcBef>
              <a:spcAft>
                <a:spcPts val="0"/>
              </a:spcAft>
              <a:buClr>
                <a:schemeClr val="dk1"/>
              </a:buClr>
              <a:buSzPts val="1200"/>
              <a:buFont typeface="Calibri"/>
              <a:buNone/>
            </a:pPr>
            <a:endParaRPr b="1" dirty="0"/>
          </a:p>
          <a:p>
            <a:pPr marL="0" lvl="0" indent="0" rtl="0">
              <a:spcBef>
                <a:spcPts val="0"/>
              </a:spcBef>
              <a:spcAft>
                <a:spcPts val="0"/>
              </a:spcAft>
              <a:buClr>
                <a:schemeClr val="dk1"/>
              </a:buClr>
              <a:buSzPts val="1200"/>
              <a:buFont typeface="Calibri"/>
              <a:buNone/>
            </a:pPr>
            <a:r>
              <a:rPr lang="en-US" b="1" dirty="0"/>
              <a:t>slide 1 of 3</a:t>
            </a:r>
            <a:endParaRPr b="1" dirty="0"/>
          </a:p>
          <a:p>
            <a:pPr marL="0" lvl="0" indent="0" rtl="0">
              <a:lnSpc>
                <a:spcPct val="90000"/>
              </a:lnSpc>
              <a:spcBef>
                <a:spcPts val="1000"/>
              </a:spcBef>
              <a:spcAft>
                <a:spcPts val="0"/>
              </a:spcAft>
              <a:buClr>
                <a:schemeClr val="dk1"/>
              </a:buClr>
              <a:buSzPts val="1100"/>
              <a:buFont typeface="Arial"/>
              <a:buNone/>
            </a:pPr>
            <a:r>
              <a:rPr lang="en-US" b="1" dirty="0"/>
              <a:t>Work Time B: Discussing Essay Prompt</a:t>
            </a:r>
            <a:endParaRPr b="1" i="1" dirty="0"/>
          </a:p>
          <a:p>
            <a:pPr marL="0" lvl="0" indent="0">
              <a:spcBef>
                <a:spcPts val="0"/>
              </a:spcBef>
              <a:spcAft>
                <a:spcPts val="0"/>
              </a:spcAft>
              <a:buNone/>
            </a:pPr>
            <a:endParaRPr sz="1100" dirty="0"/>
          </a:p>
          <a:p>
            <a:pPr marL="0" lvl="0" indent="0">
              <a:spcBef>
                <a:spcPts val="0"/>
              </a:spcBef>
              <a:spcAft>
                <a:spcPts val="0"/>
              </a:spcAft>
              <a:buNone/>
            </a:pPr>
            <a:r>
              <a:rPr lang="en-US" dirty="0"/>
              <a:t>Teaching Notes: </a:t>
            </a:r>
            <a:endParaRPr dirty="0"/>
          </a:p>
          <a:p>
            <a:pPr marL="457200" lvl="0" indent="-304800" rtl="0">
              <a:spcBef>
                <a:spcPts val="0"/>
              </a:spcBef>
              <a:spcAft>
                <a:spcPts val="0"/>
              </a:spcAft>
              <a:buSzPts val="1200"/>
              <a:buChar char="●"/>
            </a:pPr>
            <a:r>
              <a:rPr lang="en-US" dirty="0"/>
              <a:t>Taking the time to explicitly teach students the expectations of a particular writing form gives all students more opportunity to be successful, but it is particularly supportive of ELL students and others who need additional support.</a:t>
            </a:r>
            <a:endParaRPr dirty="0"/>
          </a:p>
          <a:p>
            <a:pPr marL="457200" lvl="0" indent="0" rtl="0">
              <a:spcBef>
                <a:spcPts val="0"/>
              </a:spcBef>
              <a:spcAft>
                <a:spcPts val="0"/>
              </a:spcAft>
              <a:buNone/>
            </a:pPr>
            <a:endParaRPr dirty="0"/>
          </a:p>
          <a:p>
            <a:pPr marL="0" lvl="0" indent="0">
              <a:spcBef>
                <a:spcPts val="0"/>
              </a:spcBef>
              <a:spcAft>
                <a:spcPts val="0"/>
              </a:spcAft>
              <a:buNone/>
            </a:pPr>
            <a:r>
              <a:rPr lang="en-US" dirty="0"/>
              <a:t>Teacher Actions: </a:t>
            </a:r>
            <a:endParaRPr dirty="0"/>
          </a:p>
          <a:p>
            <a:pPr marL="457200" lvl="0" indent="-304800" rtl="0">
              <a:spcBef>
                <a:spcPts val="0"/>
              </a:spcBef>
              <a:spcAft>
                <a:spcPts val="0"/>
              </a:spcAft>
              <a:buSzPts val="1200"/>
              <a:buFont typeface="Calibri"/>
              <a:buAutoNum type="arabicPeriod"/>
            </a:pPr>
            <a:r>
              <a:rPr lang="en-US" dirty="0"/>
              <a:t>Distribute the </a:t>
            </a:r>
            <a:r>
              <a:rPr lang="en-US" b="1" dirty="0"/>
              <a:t>Explanatory Essay vs. Argument Essay handout</a:t>
            </a:r>
            <a:r>
              <a:rPr lang="en-US" dirty="0"/>
              <a:t>. </a:t>
            </a:r>
            <a:endParaRPr dirty="0"/>
          </a:p>
          <a:p>
            <a:pPr marL="457200" lvl="0" indent="-304800" rtl="0">
              <a:spcBef>
                <a:spcPts val="0"/>
              </a:spcBef>
              <a:spcAft>
                <a:spcPts val="0"/>
              </a:spcAft>
              <a:buSzPts val="1200"/>
              <a:buFont typeface="Calibri"/>
              <a:buAutoNum type="arabicPeriod"/>
            </a:pPr>
            <a:r>
              <a:rPr lang="en-US" dirty="0"/>
              <a:t>Point out the argument essay prompt.</a:t>
            </a:r>
            <a:endParaRPr dirty="0"/>
          </a:p>
          <a:p>
            <a:pPr marL="457200" lvl="0" indent="-304800" rtl="0">
              <a:spcBef>
                <a:spcPts val="0"/>
              </a:spcBef>
              <a:spcAft>
                <a:spcPts val="0"/>
              </a:spcAft>
              <a:buSzPts val="1200"/>
              <a:buFont typeface="Calibri"/>
              <a:buAutoNum type="arabicPeriod"/>
            </a:pPr>
            <a:r>
              <a:rPr lang="en-US" dirty="0"/>
              <a:t>Remind students to read along while you read the prompt aloud.</a:t>
            </a:r>
            <a:endParaRPr dirty="0"/>
          </a:p>
          <a:p>
            <a:pPr marL="457200" lvl="0" indent="-304800" rtl="0">
              <a:spcBef>
                <a:spcPts val="0"/>
              </a:spcBef>
              <a:spcAft>
                <a:spcPts val="0"/>
              </a:spcAft>
              <a:buSzPts val="1200"/>
              <a:buFont typeface="Calibri"/>
              <a:buAutoNum type="arabicPeriod"/>
            </a:pPr>
            <a:r>
              <a:rPr lang="en-US" dirty="0"/>
              <a:t>Explain that they will write an essay on </a:t>
            </a:r>
            <a:r>
              <a:rPr lang="en-US" i="1" dirty="0" err="1"/>
              <a:t>Lyddie</a:t>
            </a:r>
            <a:r>
              <a:rPr lang="en-US" dirty="0"/>
              <a:t> based on this prompt, and make sure that they notice that this is the question they have been gathering textual evidence about in Lessons 10–12. Their task now is to understand how this essay is going to be similar to and different from the essay they wrote on </a:t>
            </a:r>
            <a:r>
              <a:rPr lang="en-US" i="1" dirty="0"/>
              <a:t>A Long Walk to Water.</a:t>
            </a:r>
            <a:endParaRPr i="1" dirty="0"/>
          </a:p>
          <a:p>
            <a:pPr marL="457200" lvl="0" indent="-304800" rtl="0">
              <a:spcBef>
                <a:spcPts val="0"/>
              </a:spcBef>
              <a:spcAft>
                <a:spcPts val="0"/>
              </a:spcAft>
              <a:buSzPts val="1200"/>
              <a:buFont typeface="Calibri"/>
              <a:buAutoNum type="arabicPeriod"/>
            </a:pPr>
            <a:r>
              <a:rPr lang="en-US" dirty="0"/>
              <a:t>Point out the title of the worksheet—Explanatory Essay vs. Argument Essay—and explain that they are going to work with their partner to compare and contrast the essay prompts.</a:t>
            </a:r>
            <a:endParaRPr dirty="0"/>
          </a:p>
          <a:p>
            <a:pPr marL="0" lvl="0" indent="0">
              <a:spcBef>
                <a:spcPts val="0"/>
              </a:spcBef>
              <a:spcAft>
                <a:spcPts val="0"/>
              </a:spcAft>
              <a:buNone/>
            </a:pPr>
            <a:endParaRPr dirty="0"/>
          </a:p>
          <a:p>
            <a:pPr marL="0" lvl="0" indent="0">
              <a:spcBef>
                <a:spcPts val="0"/>
              </a:spcBef>
              <a:spcAft>
                <a:spcPts val="0"/>
              </a:spcAft>
              <a:buNone/>
            </a:pPr>
            <a:r>
              <a:rPr lang="en-US" dirty="0"/>
              <a:t>Student Look-</a:t>
            </a:r>
            <a:r>
              <a:rPr lang="en-US" dirty="0" err="1"/>
              <a:t>Fors</a:t>
            </a:r>
            <a:r>
              <a:rPr lang="en-US" dirty="0"/>
              <a:t>/Listen-</a:t>
            </a:r>
            <a:r>
              <a:rPr lang="en-US" dirty="0" err="1"/>
              <a:t>Fors</a:t>
            </a:r>
            <a:r>
              <a:rPr lang="en-US" dirty="0"/>
              <a:t>: None</a:t>
            </a:r>
            <a:endParaRPr dirty="0"/>
          </a:p>
          <a:p>
            <a:pPr marL="0" lvl="0" indent="0" rtl="0">
              <a:spcBef>
                <a:spcPts val="0"/>
              </a:spcBef>
              <a:spcAft>
                <a:spcPts val="0"/>
              </a:spcAft>
              <a:buNone/>
            </a:pPr>
            <a:endParaRPr dirty="0"/>
          </a:p>
          <a:p>
            <a:pPr marL="0" lvl="0" indent="0">
              <a:spcBef>
                <a:spcPts val="0"/>
              </a:spcBef>
              <a:spcAft>
                <a:spcPts val="0"/>
              </a:spcAft>
              <a:buClr>
                <a:schemeClr val="dk1"/>
              </a:buClr>
              <a:buSzPts val="1100"/>
              <a:buFont typeface="Arial"/>
              <a:buNone/>
            </a:pPr>
            <a:r>
              <a:rPr lang="en-US" dirty="0"/>
              <a:t>Support for Any Students Who Need It: </a:t>
            </a:r>
            <a:endParaRPr dirty="0"/>
          </a:p>
          <a:p>
            <a:pPr marL="457200" lvl="0" indent="-304800">
              <a:spcBef>
                <a:spcPts val="0"/>
              </a:spcBef>
              <a:spcAft>
                <a:spcPts val="0"/>
              </a:spcAft>
              <a:buSzPts val="1200"/>
              <a:buChar char="●"/>
            </a:pPr>
            <a:r>
              <a:rPr lang="en-US" dirty="0"/>
              <a:t>Consider whole class teaching for all those who may need more modeling.</a:t>
            </a:r>
            <a:endParaRPr dirty="0"/>
          </a:p>
          <a:p>
            <a:pPr marL="0" lvl="0" indent="0" rtl="0">
              <a:spcBef>
                <a:spcPts val="0"/>
              </a:spcBef>
              <a:spcAft>
                <a:spcPts val="0"/>
              </a:spcAft>
              <a:buClr>
                <a:srgbClr val="000000"/>
              </a:buClr>
              <a:buSzPts val="1100"/>
              <a:buFont typeface="Arial"/>
              <a:buNone/>
            </a:pPr>
            <a:endParaRPr dirty="0"/>
          </a:p>
          <a:p>
            <a:pPr marL="0" lvl="0" indent="0" rtl="0">
              <a:spcBef>
                <a:spcPts val="0"/>
              </a:spcBef>
              <a:spcAft>
                <a:spcPts val="0"/>
              </a:spcAft>
              <a:buNone/>
            </a:pPr>
            <a:endParaRPr dirty="0"/>
          </a:p>
        </p:txBody>
      </p:sp>
      <p:sp>
        <p:nvSpPr>
          <p:cNvPr id="149" name="Google Shape;149;g4051c39317_0_18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rtl="0">
              <a:spcBef>
                <a:spcPts val="0"/>
              </a:spcBef>
              <a:spcAft>
                <a:spcPts val="0"/>
              </a:spcAft>
              <a:buClr>
                <a:srgbClr val="000000"/>
              </a:buClr>
              <a:buSzPts val="1200"/>
              <a:buFont typeface="Arial"/>
              <a:buNone/>
            </a:pPr>
            <a:fld id="{00000000-1234-1234-1234-123412341234}" type="slidenum">
              <a:rPr lang="en-US"/>
              <a:t>9</a:t>
            </a:fld>
            <a:endParaRPr/>
          </a:p>
        </p:txBody>
      </p:sp>
    </p:spTree>
    <p:extLst>
      <p:ext uri="{BB962C8B-B14F-4D97-AF65-F5344CB8AC3E}">
        <p14:creationId xmlns:p14="http://schemas.microsoft.com/office/powerpoint/2010/main" val="24009560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5"/>
        <p:cNvGrpSpPr/>
        <p:nvPr/>
      </p:nvGrpSpPr>
      <p:grpSpPr>
        <a:xfrm>
          <a:off x="0" y="0"/>
          <a:ext cx="0" cy="0"/>
          <a:chOff x="0" y="0"/>
          <a:chExt cx="0" cy="0"/>
        </a:xfrm>
      </p:grpSpPr>
      <p:sp>
        <p:nvSpPr>
          <p:cNvPr id="16" name="Google Shape;16;p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7" name="Google Shape;17;p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0" name="Google Shape;20;p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4" name="Google Shape;74;p11"/>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5" name="Google Shape;75;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6" name="Google Shape;76;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12"/>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0" name="Google Shape;80;p12"/>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1" name="Google Shape;81;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2" name="Google Shape;82;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1"/>
        <p:cNvGrpSpPr/>
        <p:nvPr/>
      </p:nvGrpSpPr>
      <p:grpSpPr>
        <a:xfrm>
          <a:off x="0" y="0"/>
          <a:ext cx="0" cy="0"/>
          <a:chOff x="0" y="0"/>
          <a:chExt cx="0" cy="0"/>
        </a:xfrm>
      </p:grpSpPr>
      <p:sp>
        <p:nvSpPr>
          <p:cNvPr id="22" name="Google Shape;22;p3"/>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3" name="Google Shape;23;p3"/>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lstStyle>
            <a:lvl1pPr marR="0" lvl="0" algn="ctr"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2pPr>
            <a:lvl3pPr marR="0" lvl="2"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6" name="Google Shape;26;p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4"/>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9" name="Google Shape;29;p4"/>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rgbClr val="888888"/>
              </a:buClr>
              <a:buSzPts val="2400"/>
              <a:buFont typeface="Arial"/>
              <a:buNone/>
              <a:defRPr sz="24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5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30" name="Google Shape;30;p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1" name="Google Shape;31;p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2" name="Google Shape;32;p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35" name="Google Shape;35;p5"/>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6" name="Google Shape;36;p5"/>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7" name="Google Shape;37;p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6"/>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42" name="Google Shape;42;p6"/>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3" name="Google Shape;43;p6"/>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4" name="Google Shape;44;p6"/>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51" name="Google Shape;51;p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2" name="Google Shape;52;p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3" name="Google Shape;53;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4"/>
        <p:cNvGrpSpPr/>
        <p:nvPr/>
      </p:nvGrpSpPr>
      <p:grpSpPr>
        <a:xfrm>
          <a:off x="0" y="0"/>
          <a:ext cx="0" cy="0"/>
          <a:chOff x="0" y="0"/>
          <a:chExt cx="0" cy="0"/>
        </a:xfrm>
      </p:grpSpPr>
      <p:sp>
        <p:nvSpPr>
          <p:cNvPr id="55" name="Google Shape;55;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6" name="Google Shape;56;p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7" name="Google Shape;57;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0" name="Google Shape;60;p9"/>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000"/>
              </a:spcBef>
              <a:spcAft>
                <a:spcPts val="0"/>
              </a:spcAft>
              <a:buClr>
                <a:schemeClr val="dk1"/>
              </a:buClr>
              <a:buSzPts val="3200"/>
              <a:buFont typeface="Arial"/>
              <a:buChar char="•"/>
              <a:defRPr sz="3200" b="0" i="0" u="none" strike="noStrike" cap="none">
                <a:solidFill>
                  <a:schemeClr val="dk1"/>
                </a:solidFill>
                <a:latin typeface="Overlock"/>
                <a:ea typeface="Overlock"/>
                <a:cs typeface="Overlock"/>
                <a:sym typeface="Overlock"/>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1" name="Google Shape;61;p9"/>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2" name="Google Shape;62;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1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7" name="Google Shape;67;p10"/>
          <p:cNvSpPr>
            <a:spLocks noGrp="1"/>
          </p:cNvSpPr>
          <p:nvPr>
            <p:ph type="pic" idx="2"/>
          </p:nvPr>
        </p:nvSpPr>
        <p:spPr>
          <a:xfrm>
            <a:off x="5183188" y="987425"/>
            <a:ext cx="6172200" cy="4873625"/>
          </a:xfrm>
          <a:prstGeom prst="rect">
            <a:avLst/>
          </a:prstGeom>
          <a:noFill/>
          <a:ln>
            <a:noFill/>
          </a:ln>
        </p:spPr>
        <p:txBody>
          <a:bodyPr spcFirstLastPara="1" wrap="square" lIns="91425" tIns="45700" rIns="91425" bIns="45700" anchor="t" anchorCtr="0"/>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Overlock"/>
                <a:ea typeface="Overlock"/>
                <a:cs typeface="Overlock"/>
                <a:sym typeface="Overlock"/>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Overlock"/>
                <a:ea typeface="Overlock"/>
                <a:cs typeface="Overlock"/>
                <a:sym typeface="Overlock"/>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8" name="Google Shape;68;p10"/>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9" name="Google Shape;69;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pic>
        <p:nvPicPr>
          <p:cNvPr id="7" name="Picture 6">
            <a:extLst>
              <a:ext uri="{FF2B5EF4-FFF2-40B4-BE49-F238E27FC236}">
                <a16:creationId xmlns:a16="http://schemas.microsoft.com/office/drawing/2014/main" id="{3ED7309C-C1EA-4A74-A976-67FFCD21C9C9}"/>
              </a:ext>
            </a:extLst>
          </p:cNvPr>
          <p:cNvPicPr>
            <a:picLocks noChangeAspect="1"/>
          </p:cNvPicPr>
          <p:nvPr userDrawn="1"/>
        </p:nvPicPr>
        <p:blipFill>
          <a:blip r:embed="rId13"/>
          <a:stretch>
            <a:fillRect/>
          </a:stretch>
        </p:blipFill>
        <p:spPr>
          <a:xfrm>
            <a:off x="11430000" y="6708678"/>
            <a:ext cx="762000" cy="142875"/>
          </a:xfrm>
          <a:prstGeom prst="rect">
            <a:avLst/>
          </a:prstGeom>
        </p:spPr>
      </p:pic>
      <p:pic>
        <p:nvPicPr>
          <p:cNvPr id="8" name="Picture 7">
            <a:extLst>
              <a:ext uri="{FF2B5EF4-FFF2-40B4-BE49-F238E27FC236}">
                <a16:creationId xmlns:a16="http://schemas.microsoft.com/office/drawing/2014/main" id="{2FA721F7-002C-4113-8BB8-736BA4E4F6E1}"/>
              </a:ext>
            </a:extLst>
          </p:cNvPr>
          <p:cNvPicPr>
            <a:picLocks noChangeAspect="1"/>
          </p:cNvPicPr>
          <p:nvPr userDrawn="1"/>
        </p:nvPicPr>
        <p:blipFill>
          <a:blip r:embed="rId14"/>
          <a:stretch>
            <a:fillRect/>
          </a:stretch>
        </p:blipFill>
        <p:spPr>
          <a:xfrm>
            <a:off x="5453840" y="6176963"/>
            <a:ext cx="939261" cy="677979"/>
          </a:xfrm>
          <a:prstGeom prst="rect">
            <a:avLst/>
          </a:prstGeom>
        </p:spPr>
      </p:pic>
      <p:pic>
        <p:nvPicPr>
          <p:cNvPr id="9" name="Picture 8">
            <a:extLst>
              <a:ext uri="{FF2B5EF4-FFF2-40B4-BE49-F238E27FC236}">
                <a16:creationId xmlns:a16="http://schemas.microsoft.com/office/drawing/2014/main" id="{856B7884-558A-4394-B79F-921672605574}"/>
              </a:ext>
            </a:extLst>
          </p:cNvPr>
          <p:cNvPicPr>
            <a:picLocks noChangeAspect="1"/>
          </p:cNvPicPr>
          <p:nvPr userDrawn="1"/>
        </p:nvPicPr>
        <p:blipFill>
          <a:blip r:embed="rId15"/>
          <a:stretch>
            <a:fillRect/>
          </a:stretch>
        </p:blipFill>
        <p:spPr>
          <a:xfrm>
            <a:off x="0" y="6296769"/>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Google Shape;88;p13"/>
          <p:cNvSpPr txBox="1">
            <a:spLocks noGrp="1"/>
          </p:cNvSpPr>
          <p:nvPr>
            <p:ph type="title"/>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2: Unit 1: Lesson 13</a:t>
            </a:r>
            <a:endParaRPr sz="420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
        <p:nvSpPr>
          <p:cNvPr id="89" name="Google Shape;89;p13"/>
          <p:cNvSpPr txBox="1">
            <a:spLocks noGrp="1"/>
          </p:cNvSpPr>
          <p:nvPr>
            <p:ph type="body" idx="1"/>
          </p:nvPr>
        </p:nvSpPr>
        <p:spPr>
          <a:xfrm>
            <a:off x="706850" y="1559875"/>
            <a:ext cx="10965600" cy="5258400"/>
          </a:xfrm>
          <a:prstGeom prst="rect">
            <a:avLst/>
          </a:prstGeom>
          <a:noFill/>
          <a:ln>
            <a:noFill/>
          </a:ln>
        </p:spPr>
        <p:txBody>
          <a:bodyPr spcFirstLastPara="1" wrap="square" lIns="91425" tIns="45700" rIns="91425" bIns="45700" anchor="t" anchorCtr="0">
            <a:noAutofit/>
          </a:bodyPr>
          <a:lstStyle/>
          <a:p>
            <a:pPr marL="457200" marR="0" lvl="0" indent="-393700" algn="l" rtl="0">
              <a:lnSpc>
                <a:spcPct val="90000"/>
              </a:lnSpc>
              <a:spcBef>
                <a:spcPts val="0"/>
              </a:spcBef>
              <a:spcAft>
                <a:spcPts val="0"/>
              </a:spcAft>
              <a:buClr>
                <a:schemeClr val="dk1"/>
              </a:buClr>
              <a:buSzPts val="2600"/>
              <a:buFont typeface="Century Gothic"/>
              <a:buChar char="•"/>
            </a:pPr>
            <a:r>
              <a:rPr lang="en-US" sz="2600" i="0" u="none" strike="noStrike" cap="none" dirty="0">
                <a:solidFill>
                  <a:schemeClr val="dk1"/>
                </a:solidFill>
                <a:latin typeface="Century Gothic"/>
                <a:ea typeface="Century Gothic"/>
                <a:cs typeface="Century Gothic"/>
                <a:sym typeface="Century Gothic"/>
              </a:rPr>
              <a:t>This lesson will take approximately </a:t>
            </a:r>
            <a:r>
              <a:rPr lang="en-US" sz="2600" dirty="0">
                <a:latin typeface="Century Gothic"/>
                <a:ea typeface="Century Gothic"/>
                <a:cs typeface="Century Gothic"/>
                <a:sym typeface="Century Gothic"/>
              </a:rPr>
              <a:t>50-55 </a:t>
            </a:r>
            <a:r>
              <a:rPr lang="en-US" sz="2600" i="0" u="none" strike="noStrike" cap="none" dirty="0">
                <a:solidFill>
                  <a:schemeClr val="dk1"/>
                </a:solidFill>
                <a:latin typeface="Century Gothic"/>
                <a:ea typeface="Century Gothic"/>
                <a:cs typeface="Century Gothic"/>
                <a:sym typeface="Century Gothic"/>
              </a:rPr>
              <a:t>minutes to complete. </a:t>
            </a:r>
            <a:r>
              <a:rPr lang="en-US" sz="2600" dirty="0">
                <a:latin typeface="Century Gothic"/>
                <a:ea typeface="Century Gothic"/>
                <a:cs typeface="Century Gothic"/>
                <a:sym typeface="Century Gothic"/>
              </a:rPr>
              <a:t> The purpose of this lesson is for students to work with a model argument essay. </a:t>
            </a:r>
            <a:endParaRPr sz="2600" b="1"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600" b="1" i="0" u="none" strike="noStrike" cap="none" dirty="0">
                <a:solidFill>
                  <a:schemeClr val="dk1"/>
                </a:solidFill>
                <a:latin typeface="Century Gothic"/>
                <a:ea typeface="Century Gothic"/>
                <a:cs typeface="Century Gothic"/>
                <a:sym typeface="Century Gothic"/>
              </a:rPr>
              <a:t>The Learning Targets</a:t>
            </a:r>
            <a:r>
              <a:rPr lang="en-US" sz="2600" b="1" dirty="0">
                <a:latin typeface="Century Gothic"/>
                <a:ea typeface="Century Gothic"/>
                <a:cs typeface="Century Gothic"/>
                <a:sym typeface="Century Gothic"/>
              </a:rPr>
              <a:t> </a:t>
            </a:r>
            <a:r>
              <a:rPr lang="en-US" sz="2600" b="1" i="0" u="none" strike="noStrike" cap="none" dirty="0">
                <a:solidFill>
                  <a:schemeClr val="dk1"/>
                </a:solidFill>
                <a:latin typeface="Century Gothic"/>
                <a:ea typeface="Century Gothic"/>
                <a:cs typeface="Century Gothic"/>
                <a:sym typeface="Century Gothic"/>
              </a:rPr>
              <a:t>for students today </a:t>
            </a:r>
            <a:r>
              <a:rPr lang="en-US" sz="2600" b="1" dirty="0">
                <a:latin typeface="Century Gothic"/>
                <a:ea typeface="Century Gothic"/>
                <a:cs typeface="Century Gothic"/>
                <a:sym typeface="Century Gothic"/>
              </a:rPr>
              <a:t>are</a:t>
            </a:r>
            <a:r>
              <a:rPr lang="en-US" sz="2600" b="1" i="0" u="none" strike="noStrike" cap="none" dirty="0">
                <a:solidFill>
                  <a:schemeClr val="dk1"/>
                </a:solidFill>
                <a:latin typeface="Century Gothic"/>
                <a:ea typeface="Century Gothic"/>
                <a:cs typeface="Century Gothic"/>
                <a:sym typeface="Century Gothic"/>
              </a:rPr>
              <a:t>:</a:t>
            </a:r>
            <a:endParaRPr sz="2600" b="1" dirty="0">
              <a:latin typeface="Century Gothic"/>
              <a:ea typeface="Century Gothic"/>
              <a:cs typeface="Century Gothic"/>
              <a:sym typeface="Century Gothic"/>
            </a:endParaRPr>
          </a:p>
          <a:p>
            <a:pPr marL="457200" lvl="0" indent="-393700" rtl="0">
              <a:lnSpc>
                <a:spcPct val="115000"/>
              </a:lnSpc>
              <a:spcBef>
                <a:spcPts val="1000"/>
              </a:spcBef>
              <a:spcAft>
                <a:spcPts val="0"/>
              </a:spcAft>
              <a:buSzPts val="2600"/>
              <a:buFont typeface="Century Gothic"/>
              <a:buChar char="•"/>
            </a:pPr>
            <a:r>
              <a:rPr lang="en-US" sz="2600" dirty="0">
                <a:latin typeface="Century Gothic"/>
                <a:ea typeface="Century Gothic"/>
                <a:cs typeface="Century Gothic"/>
                <a:sym typeface="Century Gothic"/>
              </a:rPr>
              <a:t>I can explain what it means to write a coherent argument essay with appropriate structure and relevant evidence.</a:t>
            </a:r>
            <a:endParaRPr sz="2600" dirty="0">
              <a:latin typeface="Century Gothic"/>
              <a:ea typeface="Century Gothic"/>
              <a:cs typeface="Century Gothic"/>
              <a:sym typeface="Century Gothic"/>
            </a:endParaRPr>
          </a:p>
          <a:p>
            <a:pPr marL="457200" lvl="0" indent="-393700" rtl="0">
              <a:lnSpc>
                <a:spcPct val="115000"/>
              </a:lnSpc>
              <a:spcBef>
                <a:spcPts val="0"/>
              </a:spcBef>
              <a:spcAft>
                <a:spcPts val="0"/>
              </a:spcAft>
              <a:buSzPts val="2600"/>
              <a:buFont typeface="Century Gothic"/>
              <a:buChar char="•"/>
            </a:pPr>
            <a:r>
              <a:rPr lang="en-US" sz="2600" dirty="0">
                <a:latin typeface="Century Gothic"/>
                <a:ea typeface="Century Gothic"/>
                <a:cs typeface="Century Gothic"/>
                <a:sym typeface="Century Gothic"/>
              </a:rPr>
              <a:t>I can analyze the argument in a model essay.</a:t>
            </a:r>
            <a:endParaRPr sz="2600"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22"/>
          <p:cNvSpPr txBox="1">
            <a:spLocks noGrp="1"/>
          </p:cNvSpPr>
          <p:nvPr>
            <p:ph type="title"/>
          </p:nvPr>
        </p:nvSpPr>
        <p:spPr>
          <a:xfrm>
            <a:off x="400775" y="106225"/>
            <a:ext cx="10398000" cy="1673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US" sz="3000">
                <a:latin typeface="Century Gothic"/>
                <a:ea typeface="Century Gothic"/>
                <a:cs typeface="Century Gothic"/>
                <a:sym typeface="Century Gothic"/>
              </a:rPr>
              <a:t>Similarities and Differences Between Explanatory Essays and Argument Essays.</a:t>
            </a:r>
            <a:endParaRPr sz="3000" b="1">
              <a:latin typeface="Century Gothic"/>
              <a:ea typeface="Century Gothic"/>
              <a:cs typeface="Century Gothic"/>
              <a:sym typeface="Century Gothic"/>
            </a:endParaRPr>
          </a:p>
        </p:txBody>
      </p:sp>
      <p:sp>
        <p:nvSpPr>
          <p:cNvPr id="160" name="Google Shape;160;p22"/>
          <p:cNvSpPr txBox="1">
            <a:spLocks noGrp="1"/>
          </p:cNvSpPr>
          <p:nvPr>
            <p:ph type="body" idx="1"/>
          </p:nvPr>
        </p:nvSpPr>
        <p:spPr>
          <a:xfrm>
            <a:off x="400775" y="1779775"/>
            <a:ext cx="11545500" cy="4890300"/>
          </a:xfrm>
          <a:prstGeom prst="rect">
            <a:avLst/>
          </a:prstGeom>
          <a:noFill/>
          <a:ln>
            <a:noFill/>
          </a:ln>
        </p:spPr>
        <p:txBody>
          <a:bodyPr spcFirstLastPara="1" wrap="square" lIns="91425" tIns="45700" rIns="91425" bIns="45700" anchor="t" anchorCtr="0">
            <a:noAutofit/>
          </a:bodyPr>
          <a:lstStyle/>
          <a:p>
            <a:pPr marL="457200" lvl="0" indent="-381000" rtl="0">
              <a:lnSpc>
                <a:spcPct val="115000"/>
              </a:lnSpc>
              <a:spcBef>
                <a:spcPts val="0"/>
              </a:spcBef>
              <a:spcAft>
                <a:spcPts val="0"/>
              </a:spcAft>
              <a:buSzPts val="2400"/>
              <a:buFont typeface="Century Gothic"/>
              <a:buChar char="•"/>
            </a:pPr>
            <a:r>
              <a:rPr lang="en-US" sz="2400">
                <a:latin typeface="Century Gothic"/>
                <a:ea typeface="Century Gothic"/>
                <a:cs typeface="Century Gothic"/>
                <a:sym typeface="Century Gothic"/>
              </a:rPr>
              <a:t>Use your opinion of the book to make a claim.</a:t>
            </a:r>
            <a:endParaRPr sz="2400">
              <a:latin typeface="Century Gothic"/>
              <a:ea typeface="Century Gothic"/>
              <a:cs typeface="Century Gothic"/>
              <a:sym typeface="Century Gothic"/>
            </a:endParaRPr>
          </a:p>
          <a:p>
            <a:pPr marL="457200" lvl="0" indent="-381000" rtl="0">
              <a:lnSpc>
                <a:spcPct val="115000"/>
              </a:lnSpc>
              <a:spcBef>
                <a:spcPts val="0"/>
              </a:spcBef>
              <a:spcAft>
                <a:spcPts val="0"/>
              </a:spcAft>
              <a:buSzPts val="2400"/>
              <a:buFont typeface="Century Gothic"/>
              <a:buChar char="•"/>
            </a:pPr>
            <a:r>
              <a:rPr lang="en-US" sz="2400">
                <a:latin typeface="Century Gothic"/>
                <a:ea typeface="Century Gothic"/>
                <a:cs typeface="Century Gothic"/>
                <a:sym typeface="Century Gothic"/>
              </a:rPr>
              <a:t>Address a theme in the novel.</a:t>
            </a:r>
            <a:endParaRPr sz="2400">
              <a:latin typeface="Century Gothic"/>
              <a:ea typeface="Century Gothic"/>
              <a:cs typeface="Century Gothic"/>
              <a:sym typeface="Century Gothic"/>
            </a:endParaRPr>
          </a:p>
          <a:p>
            <a:pPr marL="457200" lvl="0" indent="-381000" rtl="0">
              <a:lnSpc>
                <a:spcPct val="115000"/>
              </a:lnSpc>
              <a:spcBef>
                <a:spcPts val="0"/>
              </a:spcBef>
              <a:spcAft>
                <a:spcPts val="0"/>
              </a:spcAft>
              <a:buSzPts val="2400"/>
              <a:buFont typeface="Century Gothic"/>
              <a:buChar char="•"/>
            </a:pPr>
            <a:r>
              <a:rPr lang="en-US" sz="2400">
                <a:latin typeface="Century Gothic"/>
                <a:ea typeface="Century Gothic"/>
                <a:cs typeface="Century Gothic"/>
                <a:sym typeface="Century Gothic"/>
              </a:rPr>
              <a:t>Others shouldn’t be able to disagree with you.</a:t>
            </a:r>
            <a:endParaRPr sz="2400">
              <a:latin typeface="Century Gothic"/>
              <a:ea typeface="Century Gothic"/>
              <a:cs typeface="Century Gothic"/>
              <a:sym typeface="Century Gothic"/>
            </a:endParaRPr>
          </a:p>
          <a:p>
            <a:pPr marL="457200" lvl="0" indent="-381000" rtl="0">
              <a:lnSpc>
                <a:spcPct val="115000"/>
              </a:lnSpc>
              <a:spcBef>
                <a:spcPts val="0"/>
              </a:spcBef>
              <a:spcAft>
                <a:spcPts val="0"/>
              </a:spcAft>
              <a:buSzPts val="2400"/>
              <a:buFont typeface="Century Gothic"/>
              <a:buChar char="•"/>
            </a:pPr>
            <a:r>
              <a:rPr lang="en-US" sz="2400">
                <a:latin typeface="Century Gothic"/>
                <a:ea typeface="Century Gothic"/>
                <a:cs typeface="Century Gothic"/>
                <a:sym typeface="Century Gothic"/>
              </a:rPr>
              <a:t>Others can disagree with you, and you still use appropriate, relevant evidence from the book.</a:t>
            </a:r>
            <a:endParaRPr sz="2400">
              <a:latin typeface="Century Gothic"/>
              <a:ea typeface="Century Gothic"/>
              <a:cs typeface="Century Gothic"/>
              <a:sym typeface="Century Gothic"/>
            </a:endParaRPr>
          </a:p>
          <a:p>
            <a:pPr marL="457200" lvl="0" indent="-381000" rtl="0">
              <a:lnSpc>
                <a:spcPct val="115000"/>
              </a:lnSpc>
              <a:spcBef>
                <a:spcPts val="0"/>
              </a:spcBef>
              <a:spcAft>
                <a:spcPts val="0"/>
              </a:spcAft>
              <a:buSzPts val="2400"/>
              <a:buFont typeface="Century Gothic"/>
              <a:buChar char="•"/>
            </a:pPr>
            <a:r>
              <a:rPr lang="en-US" sz="2400">
                <a:latin typeface="Century Gothic"/>
                <a:ea typeface="Century Gothic"/>
                <a:cs typeface="Century Gothic"/>
                <a:sym typeface="Century Gothic"/>
              </a:rPr>
              <a:t>Make a claim.</a:t>
            </a:r>
            <a:endParaRPr sz="2400">
              <a:latin typeface="Century Gothic"/>
              <a:ea typeface="Century Gothic"/>
              <a:cs typeface="Century Gothic"/>
              <a:sym typeface="Century Gothic"/>
            </a:endParaRPr>
          </a:p>
          <a:p>
            <a:pPr marL="457200" lvl="0" indent="-381000" rtl="0">
              <a:lnSpc>
                <a:spcPct val="115000"/>
              </a:lnSpc>
              <a:spcBef>
                <a:spcPts val="0"/>
              </a:spcBef>
              <a:spcAft>
                <a:spcPts val="0"/>
              </a:spcAft>
              <a:buSzPts val="2400"/>
              <a:buFont typeface="Century Gothic"/>
              <a:buChar char="•"/>
            </a:pPr>
            <a:r>
              <a:rPr lang="en-US" sz="2400">
                <a:latin typeface="Century Gothic"/>
                <a:ea typeface="Century Gothic"/>
                <a:cs typeface="Century Gothic"/>
                <a:sym typeface="Century Gothic"/>
              </a:rPr>
              <a:t>Use evidence from a novel to support ideas.</a:t>
            </a:r>
            <a:endParaRPr sz="2400">
              <a:latin typeface="Century Gothic"/>
              <a:ea typeface="Century Gothic"/>
              <a:cs typeface="Century Gothic"/>
              <a:sym typeface="Century Gothic"/>
            </a:endParaRPr>
          </a:p>
          <a:p>
            <a:pPr marL="457200" lvl="0" indent="-381000" rtl="0">
              <a:lnSpc>
                <a:spcPct val="115000"/>
              </a:lnSpc>
              <a:spcBef>
                <a:spcPts val="0"/>
              </a:spcBef>
              <a:spcAft>
                <a:spcPts val="0"/>
              </a:spcAft>
              <a:buSzPts val="2400"/>
              <a:buFont typeface="Century Gothic"/>
              <a:buChar char="•"/>
            </a:pPr>
            <a:r>
              <a:rPr lang="en-US" sz="2400">
                <a:latin typeface="Century Gothic"/>
                <a:ea typeface="Century Gothic"/>
                <a:cs typeface="Century Gothic"/>
                <a:sym typeface="Century Gothic"/>
              </a:rPr>
              <a:t>Use the novel and informational texts for evidence.</a:t>
            </a:r>
            <a:endParaRPr sz="2400">
              <a:latin typeface="Century Gothic"/>
              <a:ea typeface="Century Gothic"/>
              <a:cs typeface="Century Gothic"/>
              <a:sym typeface="Century Gothic"/>
            </a:endParaRPr>
          </a:p>
          <a:p>
            <a:pPr marL="457200" lvl="0" indent="-381000" rtl="0">
              <a:lnSpc>
                <a:spcPct val="115000"/>
              </a:lnSpc>
              <a:spcBef>
                <a:spcPts val="0"/>
              </a:spcBef>
              <a:spcAft>
                <a:spcPts val="0"/>
              </a:spcAft>
              <a:buSzPts val="2400"/>
              <a:buFont typeface="Century Gothic"/>
              <a:buChar char="•"/>
            </a:pPr>
            <a:r>
              <a:rPr lang="en-US" sz="2400">
                <a:latin typeface="Century Gothic"/>
                <a:ea typeface="Century Gothic"/>
                <a:cs typeface="Century Gothic"/>
                <a:sym typeface="Century Gothic"/>
              </a:rPr>
              <a:t>Your claim explains what happened in the book.</a:t>
            </a:r>
            <a:endParaRPr sz="2400">
              <a:latin typeface="Century Gothic"/>
              <a:ea typeface="Century Gothic"/>
              <a:cs typeface="Century Gothic"/>
              <a:sym typeface="Century Gothic"/>
            </a:endParaRPr>
          </a:p>
          <a:p>
            <a:pPr marL="457200" lvl="0" indent="-381000" rtl="0">
              <a:lnSpc>
                <a:spcPct val="115000"/>
              </a:lnSpc>
              <a:spcBef>
                <a:spcPts val="0"/>
              </a:spcBef>
              <a:spcAft>
                <a:spcPts val="0"/>
              </a:spcAft>
              <a:buSzPts val="2400"/>
              <a:buFont typeface="Century Gothic"/>
              <a:buChar char="•"/>
            </a:pPr>
            <a:r>
              <a:rPr lang="en-US" sz="2400">
                <a:latin typeface="Century Gothic"/>
                <a:ea typeface="Century Gothic"/>
                <a:cs typeface="Century Gothic"/>
                <a:sym typeface="Century Gothic"/>
              </a:rPr>
              <a:t>In the essay, you need to acknowledge that others might disagree with you. </a:t>
            </a:r>
            <a:endParaRPr sz="2400">
              <a:solidFill>
                <a:srgbClr val="000000"/>
              </a:solidFill>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8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8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8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80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r>
              <a:rPr lang="en-US" sz="1800">
                <a:latin typeface="Century Gothic"/>
                <a:ea typeface="Century Gothic"/>
                <a:cs typeface="Century Gothic"/>
                <a:sym typeface="Century Gothic"/>
              </a:rPr>
              <a:t>                						                                              </a:t>
            </a:r>
            <a:endParaRPr sz="1800" b="1">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endParaRPr sz="1800">
              <a:latin typeface="Calibri"/>
              <a:ea typeface="Calibri"/>
              <a:cs typeface="Calibri"/>
              <a:sym typeface="Calibri"/>
            </a:endParaRPr>
          </a:p>
          <a:p>
            <a:pPr marL="0" marR="0" lvl="0" indent="0" algn="l" rtl="0">
              <a:lnSpc>
                <a:spcPct val="90000"/>
              </a:lnSpc>
              <a:spcBef>
                <a:spcPts val="1000"/>
              </a:spcBef>
              <a:spcAft>
                <a:spcPts val="0"/>
              </a:spcAft>
              <a:buNone/>
            </a:pPr>
            <a:endParaRPr sz="1800">
              <a:latin typeface="Calibri"/>
              <a:ea typeface="Calibri"/>
              <a:cs typeface="Calibri"/>
              <a:sym typeface="Calibri"/>
            </a:endParaRPr>
          </a:p>
          <a:p>
            <a:pPr marL="0" marR="0" lvl="0" indent="0" algn="l" rtl="0">
              <a:lnSpc>
                <a:spcPct val="90000"/>
              </a:lnSpc>
              <a:spcBef>
                <a:spcPts val="1000"/>
              </a:spcBef>
              <a:spcAft>
                <a:spcPts val="0"/>
              </a:spcAft>
              <a:buNone/>
            </a:pPr>
            <a:endParaRPr sz="18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800">
              <a:latin typeface="Calibri"/>
              <a:ea typeface="Calibri"/>
              <a:cs typeface="Calibri"/>
              <a:sym typeface="Calibri"/>
            </a:endParaRPr>
          </a:p>
          <a:p>
            <a:pPr marL="0" marR="0" lvl="0" indent="0" algn="l" rtl="0">
              <a:lnSpc>
                <a:spcPct val="90000"/>
              </a:lnSpc>
              <a:spcBef>
                <a:spcPts val="1000"/>
              </a:spcBef>
              <a:spcAft>
                <a:spcPts val="0"/>
              </a:spcAft>
              <a:buNone/>
            </a:pPr>
            <a:endParaRPr sz="1800">
              <a:latin typeface="Calibri"/>
              <a:ea typeface="Calibri"/>
              <a:cs typeface="Calibri"/>
              <a:sym typeface="Calibri"/>
            </a:endParaRPr>
          </a:p>
          <a:p>
            <a:pPr marL="0" marR="0" lvl="0" indent="0" algn="l" rtl="0">
              <a:lnSpc>
                <a:spcPct val="90000"/>
              </a:lnSpc>
              <a:spcBef>
                <a:spcPts val="1000"/>
              </a:spcBef>
              <a:spcAft>
                <a:spcPts val="0"/>
              </a:spcAft>
              <a:buNone/>
            </a:pPr>
            <a:endParaRPr sz="1800">
              <a:latin typeface="Calibri"/>
              <a:ea typeface="Calibri"/>
              <a:cs typeface="Calibri"/>
              <a:sym typeface="Calibri"/>
            </a:endParaRPr>
          </a:p>
          <a:p>
            <a:pPr marL="0" marR="0" lvl="0" indent="0" algn="l" rtl="0">
              <a:lnSpc>
                <a:spcPct val="90000"/>
              </a:lnSpc>
              <a:spcBef>
                <a:spcPts val="1000"/>
              </a:spcBef>
              <a:spcAft>
                <a:spcPts val="0"/>
              </a:spcAft>
              <a:buNone/>
            </a:pPr>
            <a:endParaRPr sz="1800">
              <a:latin typeface="Calibri"/>
              <a:ea typeface="Calibri"/>
              <a:cs typeface="Calibri"/>
              <a:sym typeface="Calibri"/>
            </a:endParaRPr>
          </a:p>
          <a:p>
            <a:pPr marL="0" marR="0" lvl="0" indent="0" algn="l" rtl="0">
              <a:lnSpc>
                <a:spcPct val="90000"/>
              </a:lnSpc>
              <a:spcBef>
                <a:spcPts val="1000"/>
              </a:spcBef>
              <a:spcAft>
                <a:spcPts val="0"/>
              </a:spcAft>
              <a:buNone/>
            </a:pPr>
            <a:endParaRPr sz="1800">
              <a:latin typeface="Calibri"/>
              <a:ea typeface="Calibri"/>
              <a:cs typeface="Calibri"/>
              <a:sym typeface="Calibri"/>
            </a:endParaRPr>
          </a:p>
          <a:p>
            <a:pPr marL="0" marR="0" lvl="0" indent="0" algn="l" rtl="0">
              <a:lnSpc>
                <a:spcPct val="90000"/>
              </a:lnSpc>
              <a:spcBef>
                <a:spcPts val="1000"/>
              </a:spcBef>
              <a:spcAft>
                <a:spcPts val="0"/>
              </a:spcAft>
              <a:buNone/>
            </a:pPr>
            <a:endParaRPr sz="1800">
              <a:latin typeface="Calibri"/>
              <a:ea typeface="Calibri"/>
              <a:cs typeface="Calibri"/>
              <a:sym typeface="Calibri"/>
            </a:endParaRPr>
          </a:p>
          <a:p>
            <a:pPr marL="0" marR="0" lvl="0" indent="0" algn="l" rtl="0">
              <a:lnSpc>
                <a:spcPct val="90000"/>
              </a:lnSpc>
              <a:spcBef>
                <a:spcPts val="1000"/>
              </a:spcBef>
              <a:spcAft>
                <a:spcPts val="0"/>
              </a:spcAft>
              <a:buNone/>
            </a:pPr>
            <a:endParaRPr sz="1800">
              <a:latin typeface="Calibri"/>
              <a:ea typeface="Calibri"/>
              <a:cs typeface="Calibri"/>
              <a:sym typeface="Calibri"/>
            </a:endParaRPr>
          </a:p>
          <a:p>
            <a:pPr marL="0" marR="0" lvl="0" indent="0" algn="l" rtl="0">
              <a:lnSpc>
                <a:spcPct val="90000"/>
              </a:lnSpc>
              <a:spcBef>
                <a:spcPts val="1000"/>
              </a:spcBef>
              <a:spcAft>
                <a:spcPts val="0"/>
              </a:spcAft>
              <a:buNone/>
            </a:pPr>
            <a:endParaRPr sz="1800">
              <a:latin typeface="Calibri"/>
              <a:ea typeface="Calibri"/>
              <a:cs typeface="Calibri"/>
              <a:sym typeface="Calibri"/>
            </a:endParaRPr>
          </a:p>
          <a:p>
            <a:pPr marL="0" marR="0" lvl="0" indent="0" algn="l" rtl="0">
              <a:lnSpc>
                <a:spcPct val="90000"/>
              </a:lnSpc>
              <a:spcBef>
                <a:spcPts val="1000"/>
              </a:spcBef>
              <a:spcAft>
                <a:spcPts val="0"/>
              </a:spcAft>
              <a:buNone/>
            </a:pPr>
            <a:endParaRPr sz="1800">
              <a:latin typeface="Calibri"/>
              <a:ea typeface="Calibri"/>
              <a:cs typeface="Calibri"/>
              <a:sym typeface="Calibri"/>
            </a:endParaRPr>
          </a:p>
        </p:txBody>
      </p:sp>
      <p:pic>
        <p:nvPicPr>
          <p:cNvPr id="5" name="Google Shape;110;p16"/>
          <p:cNvPicPr preferRelativeResize="0"/>
          <p:nvPr/>
        </p:nvPicPr>
        <p:blipFill>
          <a:blip r:embed="rId3">
            <a:alphaModFix/>
          </a:blip>
          <a:stretch>
            <a:fillRect/>
          </a:stretch>
        </p:blipFill>
        <p:spPr>
          <a:xfrm>
            <a:off x="10683797" y="144226"/>
            <a:ext cx="1195003" cy="1498838"/>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Google Shape;167;p23"/>
          <p:cNvSpPr txBox="1">
            <a:spLocks noGrp="1"/>
          </p:cNvSpPr>
          <p:nvPr>
            <p:ph type="title"/>
          </p:nvPr>
        </p:nvSpPr>
        <p:spPr>
          <a:xfrm>
            <a:off x="693225" y="3339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add to our Venn Diagram  </a:t>
            </a:r>
            <a:endParaRPr sz="3400" i="0" u="none" strike="noStrike" cap="none">
              <a:solidFill>
                <a:schemeClr val="dk1"/>
              </a:solidFill>
              <a:latin typeface="Century Gothic"/>
              <a:ea typeface="Century Gothic"/>
              <a:cs typeface="Century Gothic"/>
              <a:sym typeface="Century Gothic"/>
            </a:endParaRPr>
          </a:p>
        </p:txBody>
      </p:sp>
      <p:sp>
        <p:nvSpPr>
          <p:cNvPr id="168" name="Google Shape;168;p23"/>
          <p:cNvSpPr txBox="1">
            <a:spLocks noGrp="1"/>
          </p:cNvSpPr>
          <p:nvPr>
            <p:ph type="body" idx="1"/>
          </p:nvPr>
        </p:nvSpPr>
        <p:spPr>
          <a:xfrm>
            <a:off x="693225" y="1729650"/>
            <a:ext cx="11195100" cy="4875000"/>
          </a:xfrm>
          <a:prstGeom prst="rect">
            <a:avLst/>
          </a:prstGeom>
          <a:noFill/>
          <a:ln>
            <a:noFill/>
          </a:ln>
        </p:spPr>
        <p:txBody>
          <a:bodyPr spcFirstLastPara="1" wrap="square" lIns="91425" tIns="45700" rIns="91425" bIns="45700" anchor="t" anchorCtr="0">
            <a:noAutofit/>
          </a:bodyPr>
          <a:lstStyle/>
          <a:p>
            <a:pPr marL="0" lvl="0" indent="0" rtl="0">
              <a:lnSpc>
                <a:spcPct val="145454"/>
              </a:lnSpc>
              <a:spcBef>
                <a:spcPts val="0"/>
              </a:spcBef>
              <a:spcAft>
                <a:spcPts val="0"/>
              </a:spcAft>
              <a:buClr>
                <a:schemeClr val="dk1"/>
              </a:buClr>
              <a:buSzPts val="1100"/>
              <a:buFont typeface="Arial"/>
              <a:buNone/>
            </a:pPr>
            <a:endParaRPr sz="1100" b="1">
              <a:latin typeface="Arial"/>
              <a:ea typeface="Arial"/>
              <a:cs typeface="Arial"/>
              <a:sym typeface="Arial"/>
            </a:endParaRPr>
          </a:p>
          <a:p>
            <a:pPr marL="76200" lvl="0" indent="0" rtl="0">
              <a:lnSpc>
                <a:spcPct val="145454"/>
              </a:lnSpc>
              <a:spcBef>
                <a:spcPts val="0"/>
              </a:spcBef>
              <a:spcAft>
                <a:spcPts val="0"/>
              </a:spcAft>
              <a:buNone/>
            </a:pPr>
            <a:r>
              <a:rPr lang="en-US" sz="700">
                <a:latin typeface="Arial"/>
                <a:ea typeface="Arial"/>
                <a:cs typeface="Arial"/>
                <a:sym typeface="Arial"/>
              </a:rPr>
              <a:t>     </a:t>
            </a:r>
            <a:endParaRPr sz="1100" b="1">
              <a:latin typeface="Arial"/>
              <a:ea typeface="Arial"/>
              <a:cs typeface="Arial"/>
              <a:sym typeface="Arial"/>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sp>
        <p:nvSpPr>
          <p:cNvPr id="169" name="Google Shape;169;p23"/>
          <p:cNvSpPr txBox="1"/>
          <p:nvPr/>
        </p:nvSpPr>
        <p:spPr>
          <a:xfrm>
            <a:off x="488325" y="1219850"/>
            <a:ext cx="11475600" cy="53847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endParaRPr sz="2400">
              <a:solidFill>
                <a:schemeClr val="dk1"/>
              </a:solidFill>
              <a:latin typeface="Century Gothic"/>
              <a:ea typeface="Century Gothic"/>
              <a:cs typeface="Century Gothic"/>
              <a:sym typeface="Century Gothic"/>
            </a:endParaRPr>
          </a:p>
        </p:txBody>
      </p:sp>
      <p:pic>
        <p:nvPicPr>
          <p:cNvPr id="170" name="Google Shape;170;p23"/>
          <p:cNvPicPr preferRelativeResize="0"/>
          <p:nvPr/>
        </p:nvPicPr>
        <p:blipFill>
          <a:blip r:embed="rId3">
            <a:alphaModFix/>
          </a:blip>
          <a:stretch>
            <a:fillRect/>
          </a:stretch>
        </p:blipFill>
        <p:spPr>
          <a:xfrm>
            <a:off x="2094725" y="1691051"/>
            <a:ext cx="8262800" cy="4530846"/>
          </a:xfrm>
          <a:prstGeom prst="rect">
            <a:avLst/>
          </a:prstGeom>
          <a:noFill/>
          <a:ln>
            <a:noFill/>
          </a:ln>
        </p:spPr>
      </p:pic>
      <p:pic>
        <p:nvPicPr>
          <p:cNvPr id="8" name="Google Shape;110;p16"/>
          <p:cNvPicPr preferRelativeResize="0"/>
          <p:nvPr/>
        </p:nvPicPr>
        <p:blipFill>
          <a:blip r:embed="rId4">
            <a:alphaModFix/>
          </a:blip>
          <a:stretch>
            <a:fillRect/>
          </a:stretch>
        </p:blipFill>
        <p:spPr>
          <a:xfrm>
            <a:off x="10683797" y="144226"/>
            <a:ext cx="1195003" cy="1498838"/>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Google Shape;178;p24"/>
          <p:cNvSpPr txBox="1">
            <a:spLocks noGrp="1"/>
          </p:cNvSpPr>
          <p:nvPr>
            <p:ph type="title"/>
          </p:nvPr>
        </p:nvSpPr>
        <p:spPr>
          <a:xfrm>
            <a:off x="372200" y="253375"/>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look at our Exit Ticket</a:t>
            </a:r>
            <a:endParaRPr sz="3400" i="0" u="none" strike="noStrike" cap="none">
              <a:solidFill>
                <a:schemeClr val="dk1"/>
              </a:solidFill>
              <a:latin typeface="Century Gothic"/>
              <a:ea typeface="Century Gothic"/>
              <a:cs typeface="Century Gothic"/>
              <a:sym typeface="Century Gothic"/>
            </a:endParaRPr>
          </a:p>
        </p:txBody>
      </p:sp>
      <p:sp>
        <p:nvSpPr>
          <p:cNvPr id="179" name="Google Shape;179;p24"/>
          <p:cNvSpPr txBox="1">
            <a:spLocks noGrp="1"/>
          </p:cNvSpPr>
          <p:nvPr>
            <p:ph type="body" idx="1"/>
          </p:nvPr>
        </p:nvSpPr>
        <p:spPr>
          <a:xfrm>
            <a:off x="693225" y="1729650"/>
            <a:ext cx="11195100" cy="4875000"/>
          </a:xfrm>
          <a:prstGeom prst="rect">
            <a:avLst/>
          </a:prstGeom>
          <a:noFill/>
          <a:ln>
            <a:noFill/>
          </a:ln>
        </p:spPr>
        <p:txBody>
          <a:bodyPr spcFirstLastPara="1" wrap="square" lIns="91425" tIns="45700" rIns="91425" bIns="45700" anchor="t" anchorCtr="0">
            <a:noAutofit/>
          </a:bodyPr>
          <a:lstStyle/>
          <a:p>
            <a:pPr marL="0" lvl="0" indent="0" rtl="0">
              <a:lnSpc>
                <a:spcPct val="145454"/>
              </a:lnSpc>
              <a:spcBef>
                <a:spcPts val="0"/>
              </a:spcBef>
              <a:spcAft>
                <a:spcPts val="0"/>
              </a:spcAft>
              <a:buClr>
                <a:schemeClr val="dk1"/>
              </a:buClr>
              <a:buSzPts val="1100"/>
              <a:buFont typeface="Arial"/>
              <a:buNone/>
            </a:pPr>
            <a:endParaRPr sz="1100" b="1">
              <a:latin typeface="Arial"/>
              <a:ea typeface="Arial"/>
              <a:cs typeface="Arial"/>
              <a:sym typeface="Arial"/>
            </a:endParaRPr>
          </a:p>
          <a:p>
            <a:pPr marL="76200" lvl="0" indent="0" rtl="0">
              <a:lnSpc>
                <a:spcPct val="145454"/>
              </a:lnSpc>
              <a:spcBef>
                <a:spcPts val="0"/>
              </a:spcBef>
              <a:spcAft>
                <a:spcPts val="0"/>
              </a:spcAft>
              <a:buNone/>
            </a:pPr>
            <a:r>
              <a:rPr lang="en-US" sz="700">
                <a:latin typeface="Arial"/>
                <a:ea typeface="Arial"/>
                <a:cs typeface="Arial"/>
                <a:sym typeface="Arial"/>
              </a:rPr>
              <a:t>     </a:t>
            </a:r>
            <a:endParaRPr sz="1100" b="1">
              <a:latin typeface="Arial"/>
              <a:ea typeface="Arial"/>
              <a:cs typeface="Arial"/>
              <a:sym typeface="Arial"/>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sp>
        <p:nvSpPr>
          <p:cNvPr id="180" name="Google Shape;180;p24"/>
          <p:cNvSpPr txBox="1"/>
          <p:nvPr/>
        </p:nvSpPr>
        <p:spPr>
          <a:xfrm>
            <a:off x="372200" y="1418900"/>
            <a:ext cx="11506500" cy="50412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Clr>
                <a:schemeClr val="dk1"/>
              </a:buClr>
              <a:buSzPts val="1100"/>
              <a:buFont typeface="Arial"/>
              <a:buNone/>
            </a:pPr>
            <a:r>
              <a:rPr lang="en-US" sz="2800" b="1">
                <a:solidFill>
                  <a:schemeClr val="dk1"/>
                </a:solidFill>
                <a:latin typeface="Century Gothic"/>
                <a:ea typeface="Century Gothic"/>
                <a:cs typeface="Century Gothic"/>
                <a:sym typeface="Century Gothic"/>
              </a:rPr>
              <a:t>Directions: </a:t>
            </a:r>
            <a:r>
              <a:rPr lang="en-US" sz="2800">
                <a:solidFill>
                  <a:schemeClr val="dk1"/>
                </a:solidFill>
                <a:latin typeface="Century Gothic"/>
                <a:ea typeface="Century Gothic"/>
                <a:cs typeface="Century Gothic"/>
                <a:sym typeface="Century Gothic"/>
              </a:rPr>
              <a:t>Reread the essay prompt.</a:t>
            </a:r>
            <a:endParaRPr sz="2800">
              <a:solidFill>
                <a:schemeClr val="dk1"/>
              </a:solidFill>
              <a:latin typeface="Century Gothic"/>
              <a:ea typeface="Century Gothic"/>
              <a:cs typeface="Century Gothic"/>
              <a:sym typeface="Century Gothic"/>
            </a:endParaRPr>
          </a:p>
          <a:p>
            <a:pPr marL="0" lvl="0" indent="0">
              <a:spcBef>
                <a:spcPts val="0"/>
              </a:spcBef>
              <a:spcAft>
                <a:spcPts val="0"/>
              </a:spcAft>
              <a:buNone/>
            </a:pPr>
            <a:endParaRPr sz="2800">
              <a:latin typeface="Century Gothic"/>
              <a:ea typeface="Century Gothic"/>
              <a:cs typeface="Century Gothic"/>
              <a:sym typeface="Century Gothic"/>
            </a:endParaRPr>
          </a:p>
          <a:p>
            <a:pPr marL="0" lvl="0" indent="0">
              <a:spcBef>
                <a:spcPts val="0"/>
              </a:spcBef>
              <a:spcAft>
                <a:spcPts val="0"/>
              </a:spcAft>
              <a:buNone/>
            </a:pPr>
            <a:r>
              <a:rPr lang="en-US" sz="2800">
                <a:latin typeface="Century Gothic"/>
                <a:ea typeface="Century Gothic"/>
                <a:cs typeface="Century Gothic"/>
                <a:sym typeface="Century Gothic"/>
              </a:rPr>
              <a:t>After reading through Chapter 17 of</a:t>
            </a:r>
            <a:r>
              <a:rPr lang="en-US" sz="2800" i="1">
                <a:latin typeface="Century Gothic"/>
                <a:ea typeface="Century Gothic"/>
                <a:cs typeface="Century Gothic"/>
                <a:sym typeface="Century Gothic"/>
              </a:rPr>
              <a:t> Lyddie</a:t>
            </a:r>
            <a:r>
              <a:rPr lang="en-US" sz="2800">
                <a:latin typeface="Century Gothic"/>
                <a:ea typeface="Century Gothic"/>
                <a:cs typeface="Century Gothic"/>
                <a:sym typeface="Century Gothic"/>
              </a:rPr>
              <a:t>, write an argument essay that addresses the question: </a:t>
            </a:r>
            <a:r>
              <a:rPr lang="en-US" sz="2800" b="1">
                <a:latin typeface="Century Gothic"/>
                <a:ea typeface="Century Gothic"/>
                <a:cs typeface="Century Gothic"/>
                <a:sym typeface="Century Gothic"/>
              </a:rPr>
              <a:t>Should Lyddie sign the petition that Diana Goss is circulating?</a:t>
            </a:r>
            <a:r>
              <a:rPr lang="en-US" sz="2800">
                <a:latin typeface="Century Gothic"/>
                <a:ea typeface="Century Gothic"/>
                <a:cs typeface="Century Gothic"/>
                <a:sym typeface="Century Gothic"/>
              </a:rPr>
              <a:t> Support your position with evidence from the novel. Be sure to acknowledge competing views, and refer only to information and events in the book, not what you know because you live in 2013.</a:t>
            </a:r>
            <a:endParaRPr sz="2800">
              <a:latin typeface="Century Gothic"/>
              <a:ea typeface="Century Gothic"/>
              <a:cs typeface="Century Gothic"/>
              <a:sym typeface="Century Gothic"/>
            </a:endParaRPr>
          </a:p>
          <a:p>
            <a:pPr marL="0" lvl="0" indent="0">
              <a:spcBef>
                <a:spcPts val="0"/>
              </a:spcBef>
              <a:spcAft>
                <a:spcPts val="0"/>
              </a:spcAft>
              <a:buNone/>
            </a:pPr>
            <a:endParaRPr sz="2800">
              <a:latin typeface="Century Gothic"/>
              <a:ea typeface="Century Gothic"/>
              <a:cs typeface="Century Gothic"/>
              <a:sym typeface="Century Gothic"/>
            </a:endParaRPr>
          </a:p>
          <a:p>
            <a:pPr marL="457200" lvl="0" indent="-406400" rtl="0">
              <a:spcBef>
                <a:spcPts val="0"/>
              </a:spcBef>
              <a:spcAft>
                <a:spcPts val="0"/>
              </a:spcAft>
              <a:buSzPts val="2800"/>
              <a:buFont typeface="Century Gothic"/>
              <a:buAutoNum type="arabicPeriod"/>
            </a:pPr>
            <a:r>
              <a:rPr lang="en-US" sz="2800">
                <a:latin typeface="Century Gothic"/>
                <a:ea typeface="Century Gothic"/>
                <a:cs typeface="Century Gothic"/>
                <a:sym typeface="Century Gothic"/>
              </a:rPr>
              <a:t>Explain the meaning of the prompt: What must you do in this essay?</a:t>
            </a:r>
            <a:endParaRPr sz="2800">
              <a:latin typeface="Century Gothic"/>
              <a:ea typeface="Century Gothic"/>
              <a:cs typeface="Century Gothic"/>
              <a:sym typeface="Century Gothic"/>
            </a:endParaRPr>
          </a:p>
        </p:txBody>
      </p:sp>
      <p:pic>
        <p:nvPicPr>
          <p:cNvPr id="6" name="Google Shape;110;p16"/>
          <p:cNvPicPr preferRelativeResize="0"/>
          <p:nvPr/>
        </p:nvPicPr>
        <p:blipFill>
          <a:blip r:embed="rId3">
            <a:alphaModFix/>
          </a:blip>
          <a:stretch>
            <a:fillRect/>
          </a:stretch>
        </p:blipFill>
        <p:spPr>
          <a:xfrm>
            <a:off x="10683797" y="144226"/>
            <a:ext cx="1195003" cy="1498838"/>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Google Shape;187;p25"/>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Homework</a:t>
            </a:r>
            <a:endParaRPr sz="3400" i="0" u="none" strike="noStrike" cap="none" dirty="0">
              <a:solidFill>
                <a:schemeClr val="dk1"/>
              </a:solidFill>
              <a:latin typeface="Century Gothic"/>
              <a:ea typeface="Century Gothic"/>
              <a:cs typeface="Century Gothic"/>
              <a:sym typeface="Century Gothic"/>
            </a:endParaRPr>
          </a:p>
        </p:txBody>
      </p:sp>
      <p:sp>
        <p:nvSpPr>
          <p:cNvPr id="190" name="Google Shape;190;p25"/>
          <p:cNvSpPr txBox="1"/>
          <p:nvPr/>
        </p:nvSpPr>
        <p:spPr>
          <a:xfrm>
            <a:off x="477300" y="1729650"/>
            <a:ext cx="11237400" cy="3080400"/>
          </a:xfrm>
          <a:prstGeom prst="rect">
            <a:avLst/>
          </a:prstGeom>
          <a:noFill/>
          <a:ln>
            <a:noFill/>
          </a:ln>
        </p:spPr>
        <p:txBody>
          <a:bodyPr spcFirstLastPara="1" wrap="square" lIns="91425" tIns="91425" rIns="91425" bIns="91425" anchor="ctr" anchorCtr="0">
            <a:noAutofit/>
          </a:bodyPr>
          <a:lstStyle/>
          <a:p>
            <a:pPr marL="457200" lvl="0" indent="-419100" rtl="0">
              <a:spcBef>
                <a:spcPts val="0"/>
              </a:spcBef>
              <a:spcAft>
                <a:spcPts val="0"/>
              </a:spcAft>
              <a:buClr>
                <a:schemeClr val="dk1"/>
              </a:buClr>
              <a:buSzPts val="3000"/>
              <a:buFont typeface="Century Gothic"/>
              <a:buAutoNum type="arabicPeriod"/>
            </a:pPr>
            <a:r>
              <a:rPr lang="en-US" sz="3000" dirty="0">
                <a:solidFill>
                  <a:schemeClr val="dk1"/>
                </a:solidFill>
                <a:latin typeface="Century Gothic"/>
                <a:ea typeface="Century Gothic"/>
                <a:cs typeface="Century Gothic"/>
                <a:sym typeface="Century Gothic"/>
              </a:rPr>
              <a:t>Reread the model essay and </a:t>
            </a:r>
            <a:r>
              <a:rPr lang="en-US" sz="3000" b="1" dirty="0">
                <a:solidFill>
                  <a:schemeClr val="dk1"/>
                </a:solidFill>
                <a:latin typeface="Century Gothic"/>
                <a:ea typeface="Century Gothic"/>
                <a:cs typeface="Century Gothic"/>
                <a:sym typeface="Century Gothic"/>
              </a:rPr>
              <a:t>circle or highlight </a:t>
            </a:r>
            <a:r>
              <a:rPr lang="en-US" sz="3000" dirty="0">
                <a:solidFill>
                  <a:schemeClr val="dk1"/>
                </a:solidFill>
                <a:latin typeface="Century Gothic"/>
                <a:ea typeface="Century Gothic"/>
                <a:cs typeface="Century Gothic"/>
                <a:sym typeface="Century Gothic"/>
              </a:rPr>
              <a:t>where the author acknowledges the opposing ideas to his/her claim.</a:t>
            </a:r>
          </a:p>
          <a:p>
            <a:pPr marL="457200" lvl="0" indent="-419100" rtl="0">
              <a:spcBef>
                <a:spcPts val="0"/>
              </a:spcBef>
              <a:spcAft>
                <a:spcPts val="0"/>
              </a:spcAft>
              <a:buClr>
                <a:schemeClr val="dk1"/>
              </a:buClr>
              <a:buSzPts val="3000"/>
              <a:buFont typeface="Century Gothic"/>
              <a:buAutoNum type="arabicPeriod"/>
            </a:pPr>
            <a:endParaRPr lang="en-US" sz="3000" dirty="0">
              <a:solidFill>
                <a:schemeClr val="dk1"/>
              </a:solidFill>
              <a:latin typeface="Century Gothic"/>
              <a:ea typeface="Century Gothic"/>
              <a:cs typeface="Century Gothic"/>
              <a:sym typeface="Century Gothic"/>
            </a:endParaRPr>
          </a:p>
          <a:p>
            <a:pPr marL="457200" lvl="0" indent="-419100" rtl="0">
              <a:spcBef>
                <a:spcPts val="0"/>
              </a:spcBef>
              <a:spcAft>
                <a:spcPts val="0"/>
              </a:spcAft>
              <a:buClr>
                <a:schemeClr val="dk1"/>
              </a:buClr>
              <a:buSzPts val="3000"/>
              <a:buFont typeface="Century Gothic"/>
              <a:buAutoNum type="arabicPeriod"/>
            </a:pPr>
            <a:r>
              <a:rPr lang="en-US" sz="3000" dirty="0">
                <a:solidFill>
                  <a:schemeClr val="dk1"/>
                </a:solidFill>
                <a:latin typeface="Century Gothic"/>
                <a:ea typeface="Century Gothic"/>
                <a:cs typeface="Century Gothic"/>
                <a:sym typeface="Century Gothic"/>
              </a:rPr>
              <a:t>Continue reading Chapters 18-19 of </a:t>
            </a:r>
            <a:r>
              <a:rPr lang="en-US" sz="3000" i="1" dirty="0" err="1">
                <a:solidFill>
                  <a:schemeClr val="dk1"/>
                </a:solidFill>
                <a:latin typeface="Century Gothic"/>
                <a:ea typeface="Century Gothic"/>
                <a:cs typeface="Century Gothic"/>
                <a:sym typeface="Century Gothic"/>
              </a:rPr>
              <a:t>Lyddie</a:t>
            </a:r>
            <a:r>
              <a:rPr lang="en-US" sz="3000" dirty="0">
                <a:solidFill>
                  <a:schemeClr val="dk1"/>
                </a:solidFill>
                <a:latin typeface="Century Gothic"/>
                <a:ea typeface="Century Gothic"/>
                <a:cs typeface="Century Gothic"/>
                <a:sym typeface="Century Gothic"/>
              </a:rPr>
              <a:t> and complete </a:t>
            </a:r>
            <a:r>
              <a:rPr lang="en-US" sz="3000" b="1" dirty="0">
                <a:solidFill>
                  <a:schemeClr val="dk1"/>
                </a:solidFill>
                <a:latin typeface="Century Gothic"/>
                <a:ea typeface="Century Gothic"/>
                <a:cs typeface="Century Gothic"/>
                <a:sym typeface="Century Gothic"/>
              </a:rPr>
              <a:t>Reader’s Notes </a:t>
            </a:r>
            <a:r>
              <a:rPr lang="en-US" sz="3000" dirty="0">
                <a:solidFill>
                  <a:schemeClr val="dk1"/>
                </a:solidFill>
                <a:latin typeface="Century Gothic"/>
                <a:ea typeface="Century Gothic"/>
                <a:cs typeface="Century Gothic"/>
                <a:sym typeface="Century Gothic"/>
              </a:rPr>
              <a:t>for Chapters 18 and 19.</a:t>
            </a:r>
            <a:r>
              <a:rPr lang="en-US" sz="3000" b="1" dirty="0">
                <a:solidFill>
                  <a:schemeClr val="dk1"/>
                </a:solidFill>
                <a:latin typeface="Century Gothic"/>
                <a:ea typeface="Century Gothic"/>
                <a:cs typeface="Century Gothic"/>
                <a:sym typeface="Century Gothic"/>
              </a:rPr>
              <a:t> This is due in Lesson 14.</a:t>
            </a:r>
            <a:endParaRPr sz="3000" b="1" dirty="0">
              <a:solidFill>
                <a:schemeClr val="dk1"/>
              </a:solidFill>
              <a:latin typeface="Century Gothic"/>
              <a:ea typeface="Century Gothic"/>
              <a:cs typeface="Century Gothic"/>
              <a:sym typeface="Century Gothic"/>
            </a:endParaRPr>
          </a:p>
        </p:txBody>
      </p:sp>
      <p:pic>
        <p:nvPicPr>
          <p:cNvPr id="6" name="Google Shape;110;p16"/>
          <p:cNvPicPr preferRelativeResize="0"/>
          <p:nvPr/>
        </p:nvPicPr>
        <p:blipFill>
          <a:blip r:embed="rId3">
            <a:alphaModFix/>
          </a:blip>
          <a:stretch>
            <a:fillRect/>
          </a:stretch>
        </p:blipFill>
        <p:spPr>
          <a:xfrm>
            <a:off x="10683797" y="144226"/>
            <a:ext cx="1195003" cy="1498838"/>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p26"/>
          <p:cNvSpPr txBox="1"/>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rtl="0">
              <a:lnSpc>
                <a:spcPct val="90000"/>
              </a:lnSpc>
              <a:spcBef>
                <a:spcPts val="0"/>
              </a:spcBef>
              <a:spcAft>
                <a:spcPts val="0"/>
              </a:spcAft>
              <a:buNone/>
            </a:pPr>
            <a:r>
              <a:rPr lang="en-US" sz="3200">
                <a:solidFill>
                  <a:srgbClr val="000000"/>
                </a:solidFill>
                <a:latin typeface="Century Gothic"/>
                <a:ea typeface="Century Gothic"/>
                <a:cs typeface="Century Gothic"/>
                <a:sym typeface="Century Gothic"/>
              </a:rPr>
              <a:t>Small Group Block </a:t>
            </a:r>
            <a:endParaRPr sz="3200">
              <a:solidFill>
                <a:srgbClr val="000000"/>
              </a:solidFill>
              <a:latin typeface="Century Gothic"/>
              <a:ea typeface="Century Gothic"/>
              <a:cs typeface="Century Gothic"/>
              <a:sym typeface="Century Gothic"/>
            </a:endParaRPr>
          </a:p>
        </p:txBody>
      </p:sp>
      <p:graphicFrame>
        <p:nvGraphicFramePr>
          <p:cNvPr id="197" name="Google Shape;197;p26"/>
          <p:cNvGraphicFramePr/>
          <p:nvPr/>
        </p:nvGraphicFramePr>
        <p:xfrm>
          <a:off x="825816" y="1479012"/>
          <a:ext cx="9569025" cy="4204775"/>
        </p:xfrm>
        <a:graphic>
          <a:graphicData uri="http://schemas.openxmlformats.org/drawingml/2006/table">
            <a:tbl>
              <a:tblPr firstRow="1" bandRow="1">
                <a:noFill/>
                <a:tableStyleId>{519F231D-C9AC-4868-A981-6126A5359D61}</a:tableStyleId>
              </a:tblPr>
              <a:tblGrid>
                <a:gridCol w="3352850">
                  <a:extLst>
                    <a:ext uri="{9D8B030D-6E8A-4147-A177-3AD203B41FA5}">
                      <a16:colId xmlns:a16="http://schemas.microsoft.com/office/drawing/2014/main" val="20000"/>
                    </a:ext>
                  </a:extLst>
                </a:gridCol>
                <a:gridCol w="3026500">
                  <a:extLst>
                    <a:ext uri="{9D8B030D-6E8A-4147-A177-3AD203B41FA5}">
                      <a16:colId xmlns:a16="http://schemas.microsoft.com/office/drawing/2014/main" val="20001"/>
                    </a:ext>
                  </a:extLst>
                </a:gridCol>
                <a:gridCol w="3189675">
                  <a:extLst>
                    <a:ext uri="{9D8B030D-6E8A-4147-A177-3AD203B41FA5}">
                      <a16:colId xmlns:a16="http://schemas.microsoft.com/office/drawing/2014/main" val="20002"/>
                    </a:ext>
                  </a:extLst>
                </a:gridCol>
              </a:tblGrid>
              <a:tr h="531975">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0"/>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1"/>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2"/>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3"/>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Google Shape;95;p14"/>
          <p:cNvSpPr txBox="1">
            <a:spLocks noGrp="1"/>
          </p:cNvSpPr>
          <p:nvPr>
            <p:ph type="subTitle" idx="1"/>
          </p:nvPr>
        </p:nvSpPr>
        <p:spPr>
          <a:xfrm>
            <a:off x="618950" y="1688575"/>
            <a:ext cx="10691400" cy="45105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None/>
            </a:pPr>
            <a:r>
              <a:rPr lang="en-US" sz="2200" b="1" i="0" u="none" strike="noStrike" cap="none" dirty="0">
                <a:solidFill>
                  <a:schemeClr val="dk1"/>
                </a:solidFill>
                <a:latin typeface="Century Gothic"/>
                <a:ea typeface="Century Gothic"/>
                <a:cs typeface="Century Gothic"/>
                <a:sym typeface="Century Gothic"/>
              </a:rPr>
              <a:t>Preparing for Unit One: </a:t>
            </a:r>
            <a:r>
              <a:rPr lang="en-US" sz="2200" i="1" u="none" strike="noStrike" cap="none" dirty="0">
                <a:solidFill>
                  <a:schemeClr val="dk1"/>
                </a:solidFill>
                <a:latin typeface="Century Gothic"/>
                <a:ea typeface="Century Gothic"/>
                <a:cs typeface="Century Gothic"/>
                <a:sym typeface="Century Gothic"/>
              </a:rPr>
              <a:t>Material</a:t>
            </a:r>
            <a:r>
              <a:rPr lang="en-US" sz="2200" i="1" dirty="0">
                <a:latin typeface="Century Gothic"/>
                <a:ea typeface="Century Gothic"/>
                <a:cs typeface="Century Gothic"/>
                <a:sym typeface="Century Gothic"/>
              </a:rPr>
              <a:t>s and student pairings</a:t>
            </a:r>
            <a:endParaRPr sz="2200" i="1" dirty="0">
              <a:latin typeface="Century Gothic"/>
              <a:ea typeface="Century Gothic"/>
              <a:cs typeface="Century Gothic"/>
              <a:sym typeface="Century Gothic"/>
            </a:endParaRPr>
          </a:p>
          <a:p>
            <a:pPr marL="457200" marR="0" lvl="0" indent="-368300" algn="l" rtl="0">
              <a:lnSpc>
                <a:spcPct val="90000"/>
              </a:lnSpc>
              <a:spcBef>
                <a:spcPts val="1000"/>
              </a:spcBef>
              <a:spcAft>
                <a:spcPts val="0"/>
              </a:spcAft>
              <a:buSzPts val="2200"/>
              <a:buFont typeface="Century Gothic"/>
              <a:buChar char="●"/>
            </a:pPr>
            <a:r>
              <a:rPr lang="en-US" sz="2200" b="1" dirty="0">
                <a:latin typeface="Century Gothic"/>
                <a:ea typeface="Century Gothic"/>
                <a:cs typeface="Century Gothic"/>
                <a:sym typeface="Century Gothic"/>
              </a:rPr>
              <a:t>Entry task </a:t>
            </a:r>
            <a:r>
              <a:rPr lang="en-US" sz="2200" dirty="0">
                <a:latin typeface="Century Gothic"/>
                <a:ea typeface="Century Gothic"/>
                <a:cs typeface="Century Gothic"/>
                <a:sym typeface="Century Gothic"/>
              </a:rPr>
              <a:t>(one per student)</a:t>
            </a:r>
            <a:endParaRPr sz="2200" dirty="0">
              <a:latin typeface="Century Gothic"/>
              <a:ea typeface="Century Gothic"/>
              <a:cs typeface="Century Gothic"/>
              <a:sym typeface="Century Gothic"/>
            </a:endParaRPr>
          </a:p>
          <a:p>
            <a:pPr marL="457200" marR="0" lvl="0" indent="-368300" algn="l" rtl="0">
              <a:lnSpc>
                <a:spcPct val="90000"/>
              </a:lnSpc>
              <a:spcBef>
                <a:spcPts val="0"/>
              </a:spcBef>
              <a:spcAft>
                <a:spcPts val="0"/>
              </a:spcAft>
              <a:buSzPts val="2200"/>
              <a:buFont typeface="Century Gothic"/>
              <a:buChar char="●"/>
            </a:pPr>
            <a:r>
              <a:rPr lang="en-US" sz="2200" b="1" i="1" dirty="0" err="1">
                <a:latin typeface="Century Gothic"/>
                <a:ea typeface="Century Gothic"/>
                <a:cs typeface="Century Gothic"/>
                <a:sym typeface="Century Gothic"/>
              </a:rPr>
              <a:t>Lyddie</a:t>
            </a:r>
            <a:r>
              <a:rPr lang="en-US" sz="2200" b="1" i="1" dirty="0">
                <a:latin typeface="Century Gothic"/>
                <a:ea typeface="Century Gothic"/>
                <a:cs typeface="Century Gothic"/>
                <a:sym typeface="Century Gothic"/>
              </a:rPr>
              <a:t> </a:t>
            </a:r>
            <a:r>
              <a:rPr lang="en-US" sz="2200" b="1" dirty="0">
                <a:latin typeface="Century Gothic"/>
                <a:ea typeface="Century Gothic"/>
                <a:cs typeface="Century Gothic"/>
                <a:sym typeface="Century Gothic"/>
              </a:rPr>
              <a:t>Writer’s Glossary </a:t>
            </a:r>
            <a:r>
              <a:rPr lang="en-US" sz="2200" dirty="0">
                <a:latin typeface="Century Gothic"/>
                <a:ea typeface="Century Gothic"/>
                <a:cs typeface="Century Gothic"/>
                <a:sym typeface="Century Gothic"/>
              </a:rPr>
              <a:t>(one per student)</a:t>
            </a:r>
            <a:endParaRPr sz="2200" dirty="0">
              <a:latin typeface="Century Gothic"/>
              <a:ea typeface="Century Gothic"/>
              <a:cs typeface="Century Gothic"/>
              <a:sym typeface="Century Gothic"/>
            </a:endParaRPr>
          </a:p>
          <a:p>
            <a:pPr marL="457200" marR="0" lvl="0" indent="-368300" algn="l" rtl="0">
              <a:lnSpc>
                <a:spcPct val="90000"/>
              </a:lnSpc>
              <a:spcBef>
                <a:spcPts val="0"/>
              </a:spcBef>
              <a:spcAft>
                <a:spcPts val="0"/>
              </a:spcAft>
              <a:buSzPts val="2200"/>
              <a:buFont typeface="Century Gothic"/>
              <a:buChar char="●"/>
            </a:pPr>
            <a:r>
              <a:rPr lang="en-US" sz="2200" b="1" i="1" dirty="0" err="1">
                <a:latin typeface="Century Gothic"/>
                <a:ea typeface="Century Gothic"/>
                <a:cs typeface="Century Gothic"/>
                <a:sym typeface="Century Gothic"/>
              </a:rPr>
              <a:t>Lyddie</a:t>
            </a:r>
            <a:r>
              <a:rPr lang="en-US" sz="2200" b="1" i="1" dirty="0">
                <a:latin typeface="Century Gothic"/>
                <a:ea typeface="Century Gothic"/>
                <a:cs typeface="Century Gothic"/>
                <a:sym typeface="Century Gothic"/>
              </a:rPr>
              <a:t> </a:t>
            </a:r>
            <a:r>
              <a:rPr lang="en-US" sz="2200" b="1" dirty="0">
                <a:latin typeface="Century Gothic"/>
                <a:ea typeface="Century Gothic"/>
                <a:cs typeface="Century Gothic"/>
                <a:sym typeface="Century Gothic"/>
              </a:rPr>
              <a:t>Model Essay </a:t>
            </a:r>
            <a:r>
              <a:rPr lang="en-US" sz="2200" dirty="0">
                <a:latin typeface="Century Gothic"/>
                <a:ea typeface="Century Gothic"/>
                <a:cs typeface="Century Gothic"/>
                <a:sym typeface="Century Gothic"/>
              </a:rPr>
              <a:t>(one per student, plus one for teacher use)</a:t>
            </a:r>
            <a:endParaRPr sz="2200" dirty="0">
              <a:latin typeface="Century Gothic"/>
              <a:ea typeface="Century Gothic"/>
              <a:cs typeface="Century Gothic"/>
              <a:sym typeface="Century Gothic"/>
            </a:endParaRPr>
          </a:p>
          <a:p>
            <a:pPr marL="457200" marR="0" lvl="0" indent="-368300" algn="l" rtl="0">
              <a:lnSpc>
                <a:spcPct val="90000"/>
              </a:lnSpc>
              <a:spcBef>
                <a:spcPts val="0"/>
              </a:spcBef>
              <a:spcAft>
                <a:spcPts val="0"/>
              </a:spcAft>
              <a:buSzPts val="2200"/>
              <a:buFont typeface="Century Gothic"/>
              <a:buChar char="●"/>
            </a:pPr>
            <a:r>
              <a:rPr lang="en-US" sz="2200" dirty="0">
                <a:latin typeface="Century Gothic"/>
                <a:ea typeface="Century Gothic"/>
                <a:cs typeface="Century Gothic"/>
                <a:sym typeface="Century Gothic"/>
              </a:rPr>
              <a:t>Document camera</a:t>
            </a:r>
            <a:endParaRPr sz="2200" dirty="0">
              <a:latin typeface="Century Gothic"/>
              <a:ea typeface="Century Gothic"/>
              <a:cs typeface="Century Gothic"/>
              <a:sym typeface="Century Gothic"/>
            </a:endParaRPr>
          </a:p>
          <a:p>
            <a:pPr marL="457200" marR="0" lvl="0" indent="-368300" algn="l" rtl="0">
              <a:lnSpc>
                <a:spcPct val="90000"/>
              </a:lnSpc>
              <a:spcBef>
                <a:spcPts val="0"/>
              </a:spcBef>
              <a:spcAft>
                <a:spcPts val="0"/>
              </a:spcAft>
              <a:buSzPts val="2200"/>
              <a:buFont typeface="Century Gothic"/>
              <a:buChar char="●"/>
            </a:pPr>
            <a:r>
              <a:rPr lang="en-US" sz="2200" b="1" dirty="0">
                <a:latin typeface="Century Gothic"/>
                <a:ea typeface="Century Gothic"/>
                <a:cs typeface="Century Gothic"/>
                <a:sym typeface="Century Gothic"/>
              </a:rPr>
              <a:t>Explanatory Essay vs. Argument Essay handout </a:t>
            </a:r>
            <a:r>
              <a:rPr lang="en-US" sz="2200" dirty="0">
                <a:latin typeface="Century Gothic"/>
                <a:ea typeface="Century Gothic"/>
                <a:cs typeface="Century Gothic"/>
                <a:sym typeface="Century Gothic"/>
              </a:rPr>
              <a:t>(one per student)</a:t>
            </a:r>
            <a:endParaRPr sz="2200" dirty="0">
              <a:latin typeface="Century Gothic"/>
              <a:ea typeface="Century Gothic"/>
              <a:cs typeface="Century Gothic"/>
              <a:sym typeface="Century Gothic"/>
            </a:endParaRPr>
          </a:p>
          <a:p>
            <a:pPr marL="457200" marR="0" lvl="0" indent="-368300" algn="l" rtl="0">
              <a:lnSpc>
                <a:spcPct val="90000"/>
              </a:lnSpc>
              <a:spcBef>
                <a:spcPts val="0"/>
              </a:spcBef>
              <a:spcAft>
                <a:spcPts val="0"/>
              </a:spcAft>
              <a:buSzPts val="2200"/>
              <a:buFont typeface="Century Gothic"/>
              <a:buChar char="●"/>
            </a:pPr>
            <a:r>
              <a:rPr lang="en-US" sz="2200" b="1" dirty="0">
                <a:latin typeface="Century Gothic"/>
                <a:ea typeface="Century Gothic"/>
                <a:cs typeface="Century Gothic"/>
                <a:sym typeface="Century Gothic"/>
              </a:rPr>
              <a:t>Explanatory Essay vs. Argument Essay</a:t>
            </a:r>
            <a:r>
              <a:rPr lang="en-US" sz="2200" dirty="0">
                <a:latin typeface="Century Gothic"/>
                <a:ea typeface="Century Gothic"/>
                <a:cs typeface="Century Gothic"/>
                <a:sym typeface="Century Gothic"/>
              </a:rPr>
              <a:t> (Answers for Teacher Reference)</a:t>
            </a:r>
            <a:endParaRPr sz="2200" dirty="0">
              <a:latin typeface="Century Gothic"/>
              <a:ea typeface="Century Gothic"/>
              <a:cs typeface="Century Gothic"/>
              <a:sym typeface="Century Gothic"/>
            </a:endParaRPr>
          </a:p>
          <a:p>
            <a:pPr marL="457200" marR="0" lvl="0" indent="-368300" algn="l" rtl="0">
              <a:lnSpc>
                <a:spcPct val="90000"/>
              </a:lnSpc>
              <a:spcBef>
                <a:spcPts val="0"/>
              </a:spcBef>
              <a:spcAft>
                <a:spcPts val="0"/>
              </a:spcAft>
              <a:buSzPts val="2200"/>
              <a:buFont typeface="Century Gothic"/>
              <a:buChar char="●"/>
            </a:pPr>
            <a:r>
              <a:rPr lang="en-US" sz="2200" b="1" dirty="0">
                <a:latin typeface="Century Gothic"/>
                <a:ea typeface="Century Gothic"/>
                <a:cs typeface="Century Gothic"/>
                <a:sym typeface="Century Gothic"/>
              </a:rPr>
              <a:t>Similarities and Differences between Explanatory Essays and Argument Essays</a:t>
            </a:r>
            <a:r>
              <a:rPr lang="en-US" sz="2200" dirty="0">
                <a:latin typeface="Century Gothic"/>
                <a:ea typeface="Century Gothic"/>
                <a:cs typeface="Century Gothic"/>
                <a:sym typeface="Century Gothic"/>
              </a:rPr>
              <a:t> (one to display)</a:t>
            </a:r>
            <a:endParaRPr sz="2200" dirty="0">
              <a:latin typeface="Century Gothic"/>
              <a:ea typeface="Century Gothic"/>
              <a:cs typeface="Century Gothic"/>
              <a:sym typeface="Century Gothic"/>
            </a:endParaRPr>
          </a:p>
          <a:p>
            <a:pPr marL="457200" marR="0" lvl="0" indent="-368300" algn="l" rtl="0">
              <a:lnSpc>
                <a:spcPct val="90000"/>
              </a:lnSpc>
              <a:spcBef>
                <a:spcPts val="0"/>
              </a:spcBef>
              <a:spcAft>
                <a:spcPts val="0"/>
              </a:spcAft>
              <a:buSzPts val="2200"/>
              <a:buFont typeface="Century Gothic"/>
              <a:buChar char="●"/>
            </a:pPr>
            <a:r>
              <a:rPr lang="en-US" sz="2200" dirty="0">
                <a:latin typeface="Century Gothic"/>
                <a:ea typeface="Century Gothic"/>
                <a:cs typeface="Century Gothic"/>
                <a:sym typeface="Century Gothic"/>
              </a:rPr>
              <a:t>Exit ticket (one per student)</a:t>
            </a:r>
            <a:endParaRPr sz="2200" dirty="0">
              <a:latin typeface="Century Gothic"/>
              <a:ea typeface="Century Gothic"/>
              <a:cs typeface="Century Gothic"/>
              <a:sym typeface="Century Gothic"/>
            </a:endParaRPr>
          </a:p>
          <a:p>
            <a:pPr marL="457200" marR="0" lvl="0" indent="-368300" algn="l" rtl="0">
              <a:lnSpc>
                <a:spcPct val="90000"/>
              </a:lnSpc>
              <a:spcBef>
                <a:spcPts val="0"/>
              </a:spcBef>
              <a:spcAft>
                <a:spcPts val="0"/>
              </a:spcAft>
              <a:buSzPts val="2200"/>
              <a:buFont typeface="Century Gothic"/>
              <a:buChar char="●"/>
            </a:pPr>
            <a:r>
              <a:rPr lang="en-US" sz="2200" b="1" dirty="0">
                <a:latin typeface="Century Gothic"/>
                <a:ea typeface="Century Gothic"/>
                <a:cs typeface="Century Gothic"/>
                <a:sym typeface="Century Gothic"/>
              </a:rPr>
              <a:t>Building an Argument Essay </a:t>
            </a:r>
            <a:r>
              <a:rPr lang="en-US" sz="2200" dirty="0">
                <a:latin typeface="Century Gothic"/>
                <a:ea typeface="Century Gothic"/>
                <a:cs typeface="Century Gothic"/>
                <a:sym typeface="Century Gothic"/>
              </a:rPr>
              <a:t>(optional; for Teacher Reference)</a:t>
            </a:r>
            <a:endParaRPr sz="2200" dirty="0">
              <a:latin typeface="Century Gothic"/>
              <a:ea typeface="Century Gothic"/>
              <a:cs typeface="Century Gothic"/>
              <a:sym typeface="Century Gothic"/>
            </a:endParaRPr>
          </a:p>
        </p:txBody>
      </p:sp>
      <p:sp>
        <p:nvSpPr>
          <p:cNvPr id="96" name="Google Shape;96;p14"/>
          <p:cNvSpPr txBox="1">
            <a:spLocks noGrp="1"/>
          </p:cNvSpPr>
          <p:nvPr>
            <p:ph type="title" idx="4294967295"/>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2: Unit 1: Lesson 13</a:t>
            </a:r>
            <a:endParaRPr sz="420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Google Shape;102;p15"/>
          <p:cNvSpPr txBox="1">
            <a:spLocks noGrp="1"/>
          </p:cNvSpPr>
          <p:nvPr>
            <p:ph type="ctrTitle"/>
          </p:nvPr>
        </p:nvSpPr>
        <p:spPr>
          <a:xfrm>
            <a:off x="1524000" y="2418598"/>
            <a:ext cx="9144000" cy="2020800"/>
          </a:xfrm>
          <a:prstGeom prst="rect">
            <a:avLst/>
          </a:prstGeom>
        </p:spPr>
        <p:txBody>
          <a:bodyPr spcFirstLastPara="1" wrap="square" lIns="91425" tIns="45700" rIns="91425" bIns="45700" anchor="t" anchorCtr="0">
            <a:noAutofit/>
          </a:bodyPr>
          <a:lstStyle/>
          <a:p>
            <a:pPr marL="0" lvl="0" indent="0" rtl="0">
              <a:spcBef>
                <a:spcPts val="0"/>
              </a:spcBef>
              <a:spcAft>
                <a:spcPts val="0"/>
              </a:spcAft>
              <a:buNone/>
            </a:pPr>
            <a:r>
              <a:rPr lang="en-US" sz="5600" b="1">
                <a:latin typeface="Century Gothic"/>
                <a:ea typeface="Century Gothic"/>
                <a:cs typeface="Century Gothic"/>
                <a:sym typeface="Century Gothic"/>
              </a:rPr>
              <a:t>Grade 7: Module 2: </a:t>
            </a:r>
            <a:endParaRPr sz="5600" b="1">
              <a:latin typeface="Century Gothic"/>
              <a:ea typeface="Century Gothic"/>
              <a:cs typeface="Century Gothic"/>
              <a:sym typeface="Century Gothic"/>
            </a:endParaRPr>
          </a:p>
          <a:p>
            <a:pPr marL="0" lvl="0" indent="0" rtl="0">
              <a:spcBef>
                <a:spcPts val="0"/>
              </a:spcBef>
              <a:spcAft>
                <a:spcPts val="0"/>
              </a:spcAft>
              <a:buClr>
                <a:schemeClr val="dk1"/>
              </a:buClr>
              <a:buSzPts val="4500"/>
              <a:buFont typeface="Overlock"/>
              <a:buNone/>
            </a:pPr>
            <a:r>
              <a:rPr lang="en-US" sz="5600" b="1">
                <a:latin typeface="Century Gothic"/>
                <a:ea typeface="Century Gothic"/>
                <a:cs typeface="Century Gothic"/>
                <a:sym typeface="Century Gothic"/>
              </a:rPr>
              <a:t>Unit 1: Lesson 13</a:t>
            </a:r>
            <a:endParaRPr sz="5600" b="1"/>
          </a:p>
        </p:txBody>
      </p:sp>
      <p:pic>
        <p:nvPicPr>
          <p:cNvPr id="3" name="Picture 2">
            <a:extLst>
              <a:ext uri="{FF2B5EF4-FFF2-40B4-BE49-F238E27FC236}">
                <a16:creationId xmlns:a16="http://schemas.microsoft.com/office/drawing/2014/main" id="{95F13C8D-80AB-444E-8460-2E7BDAC79263}"/>
              </a:ext>
            </a:extLst>
          </p:cNvPr>
          <p:cNvPicPr>
            <a:picLocks noChangeAspect="1"/>
          </p:cNvPicPr>
          <p:nvPr/>
        </p:nvPicPr>
        <p:blipFill>
          <a:blip r:embed="rId3"/>
          <a:stretch>
            <a:fillRect/>
          </a:stretch>
        </p:blipFill>
        <p:spPr>
          <a:xfrm>
            <a:off x="4820478" y="1043609"/>
            <a:ext cx="2723322" cy="1374989"/>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16"/>
          <p:cNvSpPr txBox="1">
            <a:spLocks noGrp="1"/>
          </p:cNvSpPr>
          <p:nvPr>
            <p:ph type="ctrTitle"/>
          </p:nvPr>
        </p:nvSpPr>
        <p:spPr>
          <a:xfrm>
            <a:off x="1539797" y="372825"/>
            <a:ext cx="9144000" cy="1022100"/>
          </a:xfrm>
          <a:prstGeom prst="rect">
            <a:avLst/>
          </a:prstGeom>
          <a:noFill/>
          <a:ln>
            <a:noFill/>
          </a:ln>
        </p:spPr>
        <p:txBody>
          <a:bodyPr spcFirstLastPara="1" wrap="square" lIns="91425" tIns="45700" rIns="91425" bIns="45700" anchor="b" anchorCtr="0">
            <a:noAutofit/>
          </a:bodyPr>
          <a:lstStyle/>
          <a:p>
            <a:pPr marL="0" marR="0" lvl="0" indent="0" algn="ctr" rtl="0">
              <a:lnSpc>
                <a:spcPct val="90000"/>
              </a:lnSpc>
              <a:spcBef>
                <a:spcPts val="0"/>
              </a:spcBef>
              <a:spcAft>
                <a:spcPts val="0"/>
              </a:spcAft>
              <a:buClr>
                <a:schemeClr val="dk1"/>
              </a:buClr>
              <a:buSzPts val="4400"/>
              <a:buFont typeface="Overlock"/>
              <a:buNone/>
            </a:pPr>
            <a:r>
              <a:rPr lang="en-US" sz="4200" b="1">
                <a:latin typeface="Century Gothic"/>
                <a:ea typeface="Century Gothic"/>
                <a:cs typeface="Century Gothic"/>
                <a:sym typeface="Century Gothic"/>
              </a:rPr>
              <a:t>Hello</a:t>
            </a:r>
            <a:r>
              <a:rPr lang="en-US" sz="4200" b="1" i="0" u="none" strike="noStrike" cap="none">
                <a:solidFill>
                  <a:schemeClr val="dk1"/>
                </a:solidFill>
                <a:latin typeface="Century Gothic"/>
                <a:ea typeface="Century Gothic"/>
                <a:cs typeface="Century Gothic"/>
                <a:sym typeface="Century Gothic"/>
              </a:rPr>
              <a:t>, </a:t>
            </a:r>
            <a:r>
              <a:rPr lang="en-US" sz="4200" b="1">
                <a:latin typeface="Century Gothic"/>
                <a:ea typeface="Century Gothic"/>
                <a:cs typeface="Century Gothic"/>
                <a:sym typeface="Century Gothic"/>
              </a:rPr>
              <a:t>S</a:t>
            </a:r>
            <a:r>
              <a:rPr lang="en-US" sz="4200" b="1" i="0" u="none" strike="noStrike" cap="none">
                <a:solidFill>
                  <a:schemeClr val="dk1"/>
                </a:solidFill>
                <a:latin typeface="Century Gothic"/>
                <a:ea typeface="Century Gothic"/>
                <a:cs typeface="Century Gothic"/>
                <a:sym typeface="Century Gothic"/>
              </a:rPr>
              <a:t>tudents!</a:t>
            </a:r>
            <a:endParaRPr sz="4200" b="1" i="0" u="none" strike="noStrike" cap="none">
              <a:solidFill>
                <a:schemeClr val="dk1"/>
              </a:solidFill>
              <a:latin typeface="Century Gothic"/>
              <a:ea typeface="Century Gothic"/>
              <a:cs typeface="Century Gothic"/>
              <a:sym typeface="Century Gothic"/>
            </a:endParaRPr>
          </a:p>
        </p:txBody>
      </p:sp>
      <p:sp>
        <p:nvSpPr>
          <p:cNvPr id="109" name="Google Shape;109;p16"/>
          <p:cNvSpPr txBox="1">
            <a:spLocks noGrp="1"/>
          </p:cNvSpPr>
          <p:nvPr>
            <p:ph type="subTitle" idx="1"/>
          </p:nvPr>
        </p:nvSpPr>
        <p:spPr>
          <a:xfrm>
            <a:off x="869800" y="1817775"/>
            <a:ext cx="10484100" cy="4805400"/>
          </a:xfrm>
          <a:prstGeom prst="rect">
            <a:avLst/>
          </a:prstGeom>
          <a:noFill/>
          <a:ln>
            <a:noFill/>
          </a:ln>
        </p:spPr>
        <p:txBody>
          <a:bodyPr spcFirstLastPara="1" wrap="square" lIns="91425" tIns="45700" rIns="91425" bIns="45700" anchor="t" anchorCtr="0">
            <a:noAutofit/>
          </a:bodyPr>
          <a:lstStyle/>
          <a:p>
            <a:pPr marL="0" marR="0" lvl="0" indent="0" algn="l" rtl="0">
              <a:lnSpc>
                <a:spcPct val="80000"/>
              </a:lnSpc>
              <a:spcBef>
                <a:spcPts val="1000"/>
              </a:spcBef>
              <a:spcAft>
                <a:spcPts val="0"/>
              </a:spcAft>
              <a:buClr>
                <a:schemeClr val="dk1"/>
              </a:buClr>
              <a:buSzPts val="2960"/>
              <a:buFont typeface="Arial"/>
              <a:buNone/>
            </a:pPr>
            <a:endParaRPr dirty="0">
              <a:solidFill>
                <a:srgbClr val="333333"/>
              </a:solidFill>
              <a:highlight>
                <a:srgbClr val="FFFFFF"/>
              </a:highlight>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2960"/>
              <a:buFont typeface="Arial"/>
              <a:buNone/>
            </a:pPr>
            <a:r>
              <a:rPr lang="en-US" dirty="0">
                <a:solidFill>
                  <a:srgbClr val="333333"/>
                </a:solidFill>
                <a:highlight>
                  <a:srgbClr val="FFFFFF"/>
                </a:highlight>
                <a:latin typeface="Century Gothic"/>
                <a:ea typeface="Century Gothic"/>
                <a:cs typeface="Century Gothic"/>
                <a:sym typeface="Century Gothic"/>
              </a:rPr>
              <a:t>In this lesson you will look at a model essay and begin work on your argument essay.</a:t>
            </a:r>
            <a:endParaRPr dirty="0">
              <a:solidFill>
                <a:srgbClr val="333333"/>
              </a:solidFill>
              <a:highlight>
                <a:srgbClr val="FFFFFF"/>
              </a:highlight>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2960"/>
              <a:buFont typeface="Arial"/>
              <a:buNone/>
            </a:pPr>
            <a:r>
              <a:rPr lang="en-US" i="0" u="none" strike="noStrike" cap="none" dirty="0">
                <a:solidFill>
                  <a:schemeClr val="dk1"/>
                </a:solidFill>
                <a:latin typeface="Century Gothic"/>
                <a:ea typeface="Century Gothic"/>
                <a:cs typeface="Century Gothic"/>
                <a:sym typeface="Century Gothic"/>
              </a:rPr>
              <a:t>Here is what </a:t>
            </a:r>
            <a:r>
              <a:rPr lang="en-US" dirty="0">
                <a:latin typeface="Century Gothic"/>
                <a:ea typeface="Century Gothic"/>
                <a:cs typeface="Century Gothic"/>
                <a:sym typeface="Century Gothic"/>
              </a:rPr>
              <a:t>we will </a:t>
            </a:r>
            <a:r>
              <a:rPr lang="en-US" i="0" u="none" strike="noStrike" cap="none" dirty="0">
                <a:solidFill>
                  <a:schemeClr val="dk1"/>
                </a:solidFill>
                <a:latin typeface="Century Gothic"/>
                <a:ea typeface="Century Gothic"/>
                <a:cs typeface="Century Gothic"/>
                <a:sym typeface="Century Gothic"/>
              </a:rPr>
              <a:t>do today:</a:t>
            </a:r>
            <a:endParaRPr i="0" u="none" strike="noStrike" cap="none" dirty="0">
              <a:solidFill>
                <a:schemeClr val="dk1"/>
              </a:solidFill>
              <a:latin typeface="Century Gothic"/>
              <a:ea typeface="Century Gothic"/>
              <a:cs typeface="Century Gothic"/>
              <a:sym typeface="Century Gothic"/>
            </a:endParaRPr>
          </a:p>
          <a:p>
            <a:pPr marL="457200" marR="0" lvl="0" indent="-381000" algn="l" rtl="0">
              <a:lnSpc>
                <a:spcPct val="80000"/>
              </a:lnSpc>
              <a:spcBef>
                <a:spcPts val="1000"/>
              </a:spcBef>
              <a:spcAft>
                <a:spcPts val="0"/>
              </a:spcAft>
              <a:buClr>
                <a:schemeClr val="dk1"/>
              </a:buClr>
              <a:buSzPts val="2400"/>
              <a:buFont typeface="Century Gothic"/>
              <a:buChar char="●"/>
            </a:pPr>
            <a:r>
              <a:rPr lang="en-US" dirty="0">
                <a:latin typeface="Century Gothic"/>
                <a:ea typeface="Century Gothic"/>
                <a:cs typeface="Century Gothic"/>
                <a:sym typeface="Century Gothic"/>
              </a:rPr>
              <a:t>Entry task </a:t>
            </a:r>
            <a:endParaRPr dirty="0">
              <a:latin typeface="Century Gothic"/>
              <a:ea typeface="Century Gothic"/>
              <a:cs typeface="Century Gothic"/>
              <a:sym typeface="Century Gothic"/>
            </a:endParaRPr>
          </a:p>
          <a:p>
            <a:pPr marL="457200" marR="0" lvl="0" indent="-381000" algn="l" rtl="0">
              <a:lnSpc>
                <a:spcPct val="80000"/>
              </a:lnSpc>
              <a:spcBef>
                <a:spcPts val="1000"/>
              </a:spcBef>
              <a:spcAft>
                <a:spcPts val="0"/>
              </a:spcAft>
              <a:buSzPts val="2400"/>
              <a:buFont typeface="Century Gothic"/>
              <a:buChar char="●"/>
            </a:pPr>
            <a:r>
              <a:rPr lang="en-US" dirty="0">
                <a:latin typeface="Century Gothic"/>
                <a:ea typeface="Century Gothic"/>
                <a:cs typeface="Century Gothic"/>
                <a:sym typeface="Century Gothic"/>
              </a:rPr>
              <a:t>Analyze </a:t>
            </a:r>
            <a:r>
              <a:rPr lang="en-US" b="1" dirty="0">
                <a:latin typeface="Century Gothic"/>
                <a:ea typeface="Century Gothic"/>
                <a:cs typeface="Century Gothic"/>
                <a:sym typeface="Century Gothic"/>
              </a:rPr>
              <a:t>Model Essay</a:t>
            </a:r>
            <a:endParaRPr b="1" dirty="0">
              <a:latin typeface="Century Gothic"/>
              <a:ea typeface="Century Gothic"/>
              <a:cs typeface="Century Gothic"/>
              <a:sym typeface="Century Gothic"/>
            </a:endParaRPr>
          </a:p>
          <a:p>
            <a:pPr marL="457200" marR="0" lvl="0" indent="-381000" algn="l" rtl="0">
              <a:lnSpc>
                <a:spcPct val="80000"/>
              </a:lnSpc>
              <a:spcBef>
                <a:spcPts val="1000"/>
              </a:spcBef>
              <a:spcAft>
                <a:spcPts val="0"/>
              </a:spcAft>
              <a:buSzPts val="2400"/>
              <a:buFont typeface="Century Gothic"/>
              <a:buChar char="●"/>
            </a:pPr>
            <a:r>
              <a:rPr lang="en-US" dirty="0">
                <a:latin typeface="Century Gothic"/>
                <a:ea typeface="Century Gothic"/>
                <a:cs typeface="Century Gothic"/>
                <a:sym typeface="Century Gothic"/>
              </a:rPr>
              <a:t>Discuss Essay Prompt</a:t>
            </a:r>
            <a:endParaRPr dirty="0">
              <a:latin typeface="Century Gothic"/>
              <a:ea typeface="Century Gothic"/>
              <a:cs typeface="Century Gothic"/>
              <a:sym typeface="Century Gothic"/>
            </a:endParaRPr>
          </a:p>
          <a:p>
            <a:pPr marL="0" marR="0" lvl="0" indent="0" algn="l" rtl="0">
              <a:lnSpc>
                <a:spcPct val="80000"/>
              </a:lnSpc>
              <a:spcBef>
                <a:spcPts val="1000"/>
              </a:spcBef>
              <a:spcAft>
                <a:spcPts val="1000"/>
              </a:spcAft>
              <a:buNone/>
            </a:pPr>
            <a:endParaRPr i="0" u="none" strike="noStrike" cap="none" dirty="0">
              <a:solidFill>
                <a:schemeClr val="dk1"/>
              </a:solidFill>
              <a:latin typeface="Century Gothic"/>
              <a:ea typeface="Century Gothic"/>
              <a:cs typeface="Century Gothic"/>
              <a:sym typeface="Century Gothic"/>
            </a:endParaRPr>
          </a:p>
        </p:txBody>
      </p:sp>
      <p:pic>
        <p:nvPicPr>
          <p:cNvPr id="110" name="Google Shape;110;p16"/>
          <p:cNvPicPr preferRelativeResize="0"/>
          <p:nvPr/>
        </p:nvPicPr>
        <p:blipFill>
          <a:blip r:embed="rId3">
            <a:alphaModFix/>
          </a:blip>
          <a:stretch>
            <a:fillRect/>
          </a:stretch>
        </p:blipFill>
        <p:spPr>
          <a:xfrm>
            <a:off x="10683797" y="144226"/>
            <a:ext cx="1195003" cy="1498838"/>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Google Shape;116;p17"/>
          <p:cNvSpPr txBox="1">
            <a:spLocks noGrp="1"/>
          </p:cNvSpPr>
          <p:nvPr>
            <p:ph type="title"/>
          </p:nvPr>
        </p:nvSpPr>
        <p:spPr>
          <a:xfrm>
            <a:off x="588375" y="39340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look at our Entry Task</a:t>
            </a:r>
            <a:endParaRPr sz="3400" i="0" u="none" strike="noStrike" cap="none">
              <a:solidFill>
                <a:schemeClr val="dk1"/>
              </a:solidFill>
              <a:latin typeface="Century Gothic"/>
              <a:ea typeface="Century Gothic"/>
              <a:cs typeface="Century Gothic"/>
              <a:sym typeface="Century Gothic"/>
            </a:endParaRPr>
          </a:p>
        </p:txBody>
      </p:sp>
      <p:sp>
        <p:nvSpPr>
          <p:cNvPr id="117" name="Google Shape;117;p17"/>
          <p:cNvSpPr txBox="1"/>
          <p:nvPr/>
        </p:nvSpPr>
        <p:spPr>
          <a:xfrm>
            <a:off x="648975" y="1591450"/>
            <a:ext cx="10212300" cy="4945500"/>
          </a:xfrm>
          <a:prstGeom prst="rect">
            <a:avLst/>
          </a:prstGeom>
          <a:noFill/>
          <a:ln>
            <a:noFill/>
          </a:ln>
        </p:spPr>
        <p:txBody>
          <a:bodyPr spcFirstLastPara="1" wrap="square" lIns="91425" tIns="91425" rIns="91425" bIns="91425" anchor="t" anchorCtr="0">
            <a:noAutofit/>
          </a:bodyPr>
          <a:lstStyle/>
          <a:p>
            <a:pPr marL="457200" lvl="0" indent="-406400" rtl="0">
              <a:spcBef>
                <a:spcPts val="0"/>
              </a:spcBef>
              <a:spcAft>
                <a:spcPts val="0"/>
              </a:spcAft>
              <a:buClr>
                <a:schemeClr val="dk1"/>
              </a:buClr>
              <a:buSzPts val="2800"/>
              <a:buFont typeface="Century Gothic"/>
              <a:buAutoNum type="arabicPeriod"/>
            </a:pPr>
            <a:r>
              <a:rPr lang="en-US" sz="2800" b="1">
                <a:solidFill>
                  <a:schemeClr val="dk1"/>
                </a:solidFill>
                <a:latin typeface="Century Gothic"/>
                <a:ea typeface="Century Gothic"/>
                <a:cs typeface="Century Gothic"/>
                <a:sym typeface="Century Gothic"/>
              </a:rPr>
              <a:t>Read the learning targets and circle the words that are the most important.</a:t>
            </a:r>
            <a:endParaRPr sz="2800" b="1">
              <a:solidFill>
                <a:schemeClr val="dk1"/>
              </a:solidFill>
              <a:latin typeface="Century Gothic"/>
              <a:ea typeface="Century Gothic"/>
              <a:cs typeface="Century Gothic"/>
              <a:sym typeface="Century Gothic"/>
            </a:endParaRPr>
          </a:p>
          <a:p>
            <a:pPr marL="914400" lvl="1" indent="-406400" rtl="0">
              <a:spcBef>
                <a:spcPts val="0"/>
              </a:spcBef>
              <a:spcAft>
                <a:spcPts val="0"/>
              </a:spcAft>
              <a:buClr>
                <a:schemeClr val="dk1"/>
              </a:buClr>
              <a:buSzPts val="2800"/>
              <a:buFont typeface="Century Gothic"/>
              <a:buChar char="○"/>
            </a:pPr>
            <a:r>
              <a:rPr lang="en-US" sz="2800">
                <a:solidFill>
                  <a:schemeClr val="dk1"/>
                </a:solidFill>
                <a:latin typeface="Century Gothic"/>
                <a:ea typeface="Century Gothic"/>
                <a:cs typeface="Century Gothic"/>
                <a:sym typeface="Century Gothic"/>
              </a:rPr>
              <a:t>“I can explain what it means to write a coherent argument essay with appropriate structure and relevant evidence.”</a:t>
            </a:r>
            <a:endParaRPr sz="2800">
              <a:solidFill>
                <a:schemeClr val="dk1"/>
              </a:solidFill>
              <a:latin typeface="Century Gothic"/>
              <a:ea typeface="Century Gothic"/>
              <a:cs typeface="Century Gothic"/>
              <a:sym typeface="Century Gothic"/>
            </a:endParaRPr>
          </a:p>
          <a:p>
            <a:pPr marL="914400" lvl="1" indent="-406400" rtl="0">
              <a:spcBef>
                <a:spcPts val="0"/>
              </a:spcBef>
              <a:spcAft>
                <a:spcPts val="0"/>
              </a:spcAft>
              <a:buClr>
                <a:schemeClr val="dk1"/>
              </a:buClr>
              <a:buSzPts val="2800"/>
              <a:buFont typeface="Century Gothic"/>
              <a:buChar char="○"/>
            </a:pPr>
            <a:r>
              <a:rPr lang="en-US" sz="2800">
                <a:solidFill>
                  <a:schemeClr val="dk1"/>
                </a:solidFill>
                <a:latin typeface="Century Gothic"/>
                <a:ea typeface="Century Gothic"/>
                <a:cs typeface="Century Gothic"/>
                <a:sym typeface="Century Gothic"/>
              </a:rPr>
              <a:t>“I can analyze the argument in a model essay.”</a:t>
            </a:r>
            <a:endParaRPr sz="2800">
              <a:solidFill>
                <a:schemeClr val="dk1"/>
              </a:solidFill>
              <a:latin typeface="Century Gothic"/>
              <a:ea typeface="Century Gothic"/>
              <a:cs typeface="Century Gothic"/>
              <a:sym typeface="Century Gothic"/>
            </a:endParaRPr>
          </a:p>
          <a:p>
            <a:pPr marL="0" lvl="0" indent="0">
              <a:spcBef>
                <a:spcPts val="0"/>
              </a:spcBef>
              <a:spcAft>
                <a:spcPts val="0"/>
              </a:spcAft>
              <a:buNone/>
            </a:pPr>
            <a:endParaRPr sz="2800">
              <a:solidFill>
                <a:schemeClr val="dk1"/>
              </a:solidFill>
              <a:latin typeface="Century Gothic"/>
              <a:ea typeface="Century Gothic"/>
              <a:cs typeface="Century Gothic"/>
              <a:sym typeface="Century Gothic"/>
            </a:endParaRPr>
          </a:p>
          <a:p>
            <a:pPr marL="0" lvl="0" indent="0">
              <a:spcBef>
                <a:spcPts val="0"/>
              </a:spcBef>
              <a:spcAft>
                <a:spcPts val="0"/>
              </a:spcAft>
              <a:buClr>
                <a:schemeClr val="dk1"/>
              </a:buClr>
              <a:buSzPts val="1100"/>
              <a:buFont typeface="Arial"/>
              <a:buNone/>
            </a:pPr>
            <a:endParaRPr sz="2800">
              <a:solidFill>
                <a:schemeClr val="dk1"/>
              </a:solidFill>
              <a:latin typeface="Century Gothic"/>
              <a:ea typeface="Century Gothic"/>
              <a:cs typeface="Century Gothic"/>
              <a:sym typeface="Century Gothic"/>
            </a:endParaRPr>
          </a:p>
          <a:p>
            <a:pPr marL="457200" lvl="0" indent="-406400">
              <a:spcBef>
                <a:spcPts val="0"/>
              </a:spcBef>
              <a:spcAft>
                <a:spcPts val="0"/>
              </a:spcAft>
              <a:buClr>
                <a:schemeClr val="dk1"/>
              </a:buClr>
              <a:buSzPts val="2800"/>
              <a:buFont typeface="Century Gothic"/>
              <a:buAutoNum type="arabicPeriod" startAt="2"/>
            </a:pPr>
            <a:r>
              <a:rPr lang="en-US" sz="2800" b="1">
                <a:solidFill>
                  <a:schemeClr val="dk1"/>
                </a:solidFill>
                <a:latin typeface="Century Gothic"/>
                <a:ea typeface="Century Gothic"/>
                <a:cs typeface="Century Gothic"/>
                <a:sym typeface="Century Gothic"/>
              </a:rPr>
              <a:t>Think about a time that you were in an argument with someone. What causes an argument?</a:t>
            </a:r>
            <a:endParaRPr sz="2800" b="1">
              <a:solidFill>
                <a:schemeClr val="dk1"/>
              </a:solidFill>
              <a:latin typeface="Century Gothic"/>
              <a:ea typeface="Century Gothic"/>
              <a:cs typeface="Century Gothic"/>
              <a:sym typeface="Century Gothic"/>
            </a:endParaRPr>
          </a:p>
          <a:p>
            <a:pPr marL="0" lvl="0" indent="0">
              <a:spcBef>
                <a:spcPts val="0"/>
              </a:spcBef>
              <a:spcAft>
                <a:spcPts val="0"/>
              </a:spcAft>
              <a:buNone/>
            </a:pPr>
            <a:endParaRPr sz="2800">
              <a:latin typeface="Century Gothic"/>
              <a:ea typeface="Century Gothic"/>
              <a:cs typeface="Century Gothic"/>
              <a:sym typeface="Century Gothic"/>
            </a:endParaRPr>
          </a:p>
        </p:txBody>
      </p:sp>
      <p:pic>
        <p:nvPicPr>
          <p:cNvPr id="5" name="Google Shape;110;p16"/>
          <p:cNvPicPr preferRelativeResize="0"/>
          <p:nvPr/>
        </p:nvPicPr>
        <p:blipFill>
          <a:blip r:embed="rId3">
            <a:alphaModFix/>
          </a:blip>
          <a:stretch>
            <a:fillRect/>
          </a:stretch>
        </p:blipFill>
        <p:spPr>
          <a:xfrm>
            <a:off x="10683797" y="144226"/>
            <a:ext cx="1195003" cy="1498838"/>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Google Shape;124;p18"/>
          <p:cNvSpPr txBox="1">
            <a:spLocks noGrp="1"/>
          </p:cNvSpPr>
          <p:nvPr>
            <p:ph type="title"/>
          </p:nvPr>
        </p:nvSpPr>
        <p:spPr>
          <a:xfrm>
            <a:off x="578297" y="336315"/>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 look at </a:t>
            </a:r>
            <a:r>
              <a:rPr lang="en-US" sz="3400" i="1" dirty="0" err="1">
                <a:latin typeface="Century Gothic"/>
                <a:ea typeface="Century Gothic"/>
                <a:cs typeface="Century Gothic"/>
                <a:sym typeface="Century Gothic"/>
              </a:rPr>
              <a:t>Lyddie</a:t>
            </a:r>
            <a:r>
              <a:rPr lang="en-US" sz="3400" dirty="0">
                <a:latin typeface="Century Gothic"/>
                <a:ea typeface="Century Gothic"/>
                <a:cs typeface="Century Gothic"/>
                <a:sym typeface="Century Gothic"/>
              </a:rPr>
              <a:t> Writer’s Glossary</a:t>
            </a:r>
            <a:endParaRPr sz="3400" dirty="0">
              <a:latin typeface="Century Gothic"/>
              <a:ea typeface="Century Gothic"/>
              <a:cs typeface="Century Gothic"/>
              <a:sym typeface="Century Gothic"/>
            </a:endParaRPr>
          </a:p>
        </p:txBody>
      </p:sp>
      <p:sp>
        <p:nvSpPr>
          <p:cNvPr id="125" name="Google Shape;125;p18"/>
          <p:cNvSpPr txBox="1">
            <a:spLocks noGrp="1"/>
          </p:cNvSpPr>
          <p:nvPr>
            <p:ph type="body" idx="1"/>
          </p:nvPr>
        </p:nvSpPr>
        <p:spPr>
          <a:xfrm>
            <a:off x="323250" y="1436600"/>
            <a:ext cx="11545500" cy="49530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r>
              <a:rPr lang="en-US" sz="2400">
                <a:latin typeface="Century Gothic"/>
                <a:ea typeface="Century Gothic"/>
                <a:cs typeface="Century Gothic"/>
                <a:sym typeface="Century Gothic"/>
              </a:rPr>
              <a:t>                						                                              </a:t>
            </a:r>
            <a:endParaRPr sz="2400" b="1">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graphicFrame>
        <p:nvGraphicFramePr>
          <p:cNvPr id="126" name="Google Shape;126;p18"/>
          <p:cNvGraphicFramePr/>
          <p:nvPr>
            <p:extLst>
              <p:ext uri="{D42A27DB-BD31-4B8C-83A1-F6EECF244321}">
                <p14:modId xmlns:p14="http://schemas.microsoft.com/office/powerpoint/2010/main" val="2702523451"/>
              </p:ext>
            </p:extLst>
          </p:nvPr>
        </p:nvGraphicFramePr>
        <p:xfrm>
          <a:off x="563348" y="1700215"/>
          <a:ext cx="10717950" cy="4857159"/>
        </p:xfrm>
        <a:graphic>
          <a:graphicData uri="http://schemas.openxmlformats.org/drawingml/2006/table">
            <a:tbl>
              <a:tblPr>
                <a:noFill/>
                <a:tableStyleId>{4B7BCC68-92E2-491B-B856-9CB57C7405AC}</a:tableStyleId>
              </a:tblPr>
              <a:tblGrid>
                <a:gridCol w="2892800">
                  <a:extLst>
                    <a:ext uri="{9D8B030D-6E8A-4147-A177-3AD203B41FA5}">
                      <a16:colId xmlns:a16="http://schemas.microsoft.com/office/drawing/2014/main" val="20000"/>
                    </a:ext>
                  </a:extLst>
                </a:gridCol>
                <a:gridCol w="7825150">
                  <a:extLst>
                    <a:ext uri="{9D8B030D-6E8A-4147-A177-3AD203B41FA5}">
                      <a16:colId xmlns:a16="http://schemas.microsoft.com/office/drawing/2014/main" val="20001"/>
                    </a:ext>
                  </a:extLst>
                </a:gridCol>
              </a:tblGrid>
              <a:tr h="521500">
                <a:tc>
                  <a:txBody>
                    <a:bodyPr/>
                    <a:lstStyle/>
                    <a:p>
                      <a:pPr marL="76200" lvl="0" indent="0" rtl="0">
                        <a:lnSpc>
                          <a:spcPct val="115000"/>
                        </a:lnSpc>
                        <a:spcBef>
                          <a:spcPts val="0"/>
                        </a:spcBef>
                        <a:spcAft>
                          <a:spcPts val="0"/>
                        </a:spcAft>
                        <a:buNone/>
                      </a:pPr>
                      <a:r>
                        <a:rPr lang="en-US" b="1">
                          <a:latin typeface="Century Gothic"/>
                          <a:ea typeface="Century Gothic"/>
                          <a:cs typeface="Century Gothic"/>
                          <a:sym typeface="Century Gothic"/>
                        </a:rPr>
                        <a:t>WORD/PHRASE</a:t>
                      </a:r>
                      <a:endParaRPr b="1">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b="1">
                          <a:latin typeface="Century Gothic"/>
                          <a:ea typeface="Century Gothic"/>
                          <a:cs typeface="Century Gothic"/>
                          <a:sym typeface="Century Gothic"/>
                        </a:rPr>
                        <a:t>Definition</a:t>
                      </a:r>
                      <a:endParaRPr b="1">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extLst>
                  <a:ext uri="{0D108BD9-81ED-4DB2-BD59-A6C34878D82A}">
                    <a16:rowId xmlns:a16="http://schemas.microsoft.com/office/drawing/2014/main" val="10000"/>
                  </a:ext>
                </a:extLst>
              </a:tr>
              <a:tr h="521500">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appropriate</a:t>
                      </a:r>
                      <a:endParaRPr>
                        <a:latin typeface="Century Gothic"/>
                        <a:ea typeface="Century Gothic"/>
                        <a:cs typeface="Century Gothic"/>
                        <a:sym typeface="Century Gothic"/>
                      </a:endParaRPr>
                    </a:p>
                    <a:p>
                      <a:pPr marL="76200" lvl="0" indent="0" rtl="0">
                        <a:lnSpc>
                          <a:spcPct val="115000"/>
                        </a:lnSpc>
                        <a:spcBef>
                          <a:spcPts val="0"/>
                        </a:spcBef>
                        <a:spcAft>
                          <a:spcPts val="0"/>
                        </a:spcAft>
                        <a:buNone/>
                      </a:pPr>
                      <a:r>
                        <a:rPr lang="en-US">
                          <a:latin typeface="Century Gothic"/>
                          <a:ea typeface="Century Gothic"/>
                          <a:cs typeface="Century Gothic"/>
                          <a:sym typeface="Century Gothic"/>
                        </a:rPr>
                        <a:t>(opposite: inappropriate)</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correct or suitable for a particular time, situation, or purpose</a:t>
                      </a:r>
                      <a:endParaRPr>
                        <a:latin typeface="Century Gothic"/>
                        <a:ea typeface="Century Gothic"/>
                        <a:cs typeface="Century Gothic"/>
                        <a:sym typeface="Century Gothic"/>
                      </a:endParaRPr>
                    </a:p>
                    <a:p>
                      <a:pPr marL="76200" lvl="0" indent="0" rtl="0">
                        <a:lnSpc>
                          <a:spcPct val="115000"/>
                        </a:lnSpc>
                        <a:spcBef>
                          <a:spcPts val="0"/>
                        </a:spcBef>
                        <a:spcAft>
                          <a:spcPts val="0"/>
                        </a:spcAft>
                        <a:buNone/>
                      </a:pPr>
                      <a:r>
                        <a:rPr lang="en-US">
                          <a:latin typeface="Century Gothic"/>
                          <a:ea typeface="Century Gothic"/>
                          <a:cs typeface="Century Gothic"/>
                          <a:sym typeface="Century Gothic"/>
                        </a:rPr>
                        <a:t>Ex: </a:t>
                      </a:r>
                      <a:r>
                        <a:rPr lang="en-US" i="1">
                          <a:latin typeface="Century Gothic"/>
                          <a:ea typeface="Century Gothic"/>
                          <a:cs typeface="Century Gothic"/>
                          <a:sym typeface="Century Gothic"/>
                        </a:rPr>
                        <a:t>Nice pants and a nice shirt are appropriate to wear to a job interview.</a:t>
                      </a:r>
                      <a:endParaRPr i="1">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extLst>
                  <a:ext uri="{0D108BD9-81ED-4DB2-BD59-A6C34878D82A}">
                    <a16:rowId xmlns:a16="http://schemas.microsoft.com/office/drawing/2014/main" val="10001"/>
                  </a:ext>
                </a:extLst>
              </a:tr>
              <a:tr h="521500">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argument</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reasoned thinking that supports a specific claim or position</a:t>
                      </a:r>
                      <a:endParaRPr>
                        <a:latin typeface="Century Gothic"/>
                        <a:ea typeface="Century Gothic"/>
                        <a:cs typeface="Century Gothic"/>
                        <a:sym typeface="Century Gothic"/>
                      </a:endParaRPr>
                    </a:p>
                    <a:p>
                      <a:pPr marL="76200" lvl="0" indent="0" rtl="0">
                        <a:lnSpc>
                          <a:spcPct val="115000"/>
                        </a:lnSpc>
                        <a:spcBef>
                          <a:spcPts val="0"/>
                        </a:spcBef>
                        <a:spcAft>
                          <a:spcPts val="0"/>
                        </a:spcAft>
                        <a:buNone/>
                      </a:pPr>
                      <a:r>
                        <a:rPr lang="en-US">
                          <a:latin typeface="Century Gothic"/>
                          <a:ea typeface="Century Gothic"/>
                          <a:cs typeface="Century Gothic"/>
                          <a:sym typeface="Century Gothic"/>
                        </a:rPr>
                        <a:t>Ex: </a:t>
                      </a:r>
                      <a:r>
                        <a:rPr lang="en-US" i="1">
                          <a:latin typeface="Century Gothic"/>
                          <a:ea typeface="Century Gothic"/>
                          <a:cs typeface="Century Gothic"/>
                          <a:sym typeface="Century Gothic"/>
                        </a:rPr>
                        <a:t>The lawyer made the argument that cell phones were a distraction to drivers, using many statistics about cell phone-related accidents..</a:t>
                      </a:r>
                      <a:endParaRPr i="1">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extLst>
                  <a:ext uri="{0D108BD9-81ED-4DB2-BD59-A6C34878D82A}">
                    <a16:rowId xmlns:a16="http://schemas.microsoft.com/office/drawing/2014/main" val="10002"/>
                  </a:ext>
                </a:extLst>
              </a:tr>
              <a:tr h="521500">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claim</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A statement that a speaker or writer is trying to prove, usually by using evidence</a:t>
                      </a:r>
                      <a:endParaRPr>
                        <a:latin typeface="Century Gothic"/>
                        <a:ea typeface="Century Gothic"/>
                        <a:cs typeface="Century Gothic"/>
                        <a:sym typeface="Century Gothic"/>
                      </a:endParaRPr>
                    </a:p>
                    <a:p>
                      <a:pPr marL="76200" lvl="0" indent="0" rtl="0">
                        <a:lnSpc>
                          <a:spcPct val="115000"/>
                        </a:lnSpc>
                        <a:spcBef>
                          <a:spcPts val="0"/>
                        </a:spcBef>
                        <a:spcAft>
                          <a:spcPts val="0"/>
                        </a:spcAft>
                        <a:buNone/>
                      </a:pPr>
                      <a:r>
                        <a:rPr lang="en-US">
                          <a:latin typeface="Century Gothic"/>
                          <a:ea typeface="Century Gothic"/>
                          <a:cs typeface="Century Gothic"/>
                          <a:sym typeface="Century Gothic"/>
                        </a:rPr>
                        <a:t>Ex: </a:t>
                      </a:r>
                      <a:r>
                        <a:rPr lang="en-US" i="1">
                          <a:latin typeface="Century Gothic"/>
                          <a:ea typeface="Century Gothic"/>
                          <a:cs typeface="Century Gothic"/>
                          <a:sym typeface="Century Gothic"/>
                        </a:rPr>
                        <a:t>In the trial, the defendant presented a claim that she was innocent.</a:t>
                      </a:r>
                      <a:endParaRPr i="1">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extLst>
                  <a:ext uri="{0D108BD9-81ED-4DB2-BD59-A6C34878D82A}">
                    <a16:rowId xmlns:a16="http://schemas.microsoft.com/office/drawing/2014/main" val="10003"/>
                  </a:ext>
                </a:extLst>
              </a:tr>
              <a:tr h="521500">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coherent</a:t>
                      </a:r>
                      <a:endParaRPr>
                        <a:latin typeface="Century Gothic"/>
                        <a:ea typeface="Century Gothic"/>
                        <a:cs typeface="Century Gothic"/>
                        <a:sym typeface="Century Gothic"/>
                      </a:endParaRPr>
                    </a:p>
                    <a:p>
                      <a:pPr marL="76200" lvl="0" indent="0" rtl="0">
                        <a:lnSpc>
                          <a:spcPct val="115000"/>
                        </a:lnSpc>
                        <a:spcBef>
                          <a:spcPts val="0"/>
                        </a:spcBef>
                        <a:spcAft>
                          <a:spcPts val="0"/>
                        </a:spcAft>
                        <a:buNone/>
                      </a:pPr>
                      <a:r>
                        <a:rPr lang="en-US">
                          <a:latin typeface="Century Gothic"/>
                          <a:ea typeface="Century Gothic"/>
                          <a:cs typeface="Century Gothic"/>
                          <a:sym typeface="Century Gothic"/>
                        </a:rPr>
                        <a:t>(opposite: incoherent)</a:t>
                      </a:r>
                      <a:endParaRPr>
                        <a:latin typeface="Century Gothic"/>
                        <a:ea typeface="Century Gothic"/>
                        <a:cs typeface="Century Gothic"/>
                        <a:sym typeface="Century Gothic"/>
                      </a:endParaRPr>
                    </a:p>
                    <a:p>
                      <a:pPr marL="76200" lvl="0" indent="0" rtl="0">
                        <a:lnSpc>
                          <a:spcPct val="115000"/>
                        </a:lnSpc>
                        <a:spcBef>
                          <a:spcPts val="0"/>
                        </a:spcBef>
                        <a:spcAft>
                          <a:spcPts val="0"/>
                        </a:spcAft>
                        <a:buNone/>
                      </a:pPr>
                      <a:r>
                        <a:rPr lang="en-US">
                          <a:latin typeface="Century Gothic"/>
                          <a:ea typeface="Century Gothic"/>
                          <a:cs typeface="Century Gothic"/>
                          <a:sym typeface="Century Gothic"/>
                        </a:rPr>
                        <a:t> </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when something such as a piece of writing is easy to understand because its parts are connected in a clear and reasonable way</a:t>
                      </a:r>
                      <a:endParaRPr>
                        <a:latin typeface="Century Gothic"/>
                        <a:ea typeface="Century Gothic"/>
                        <a:cs typeface="Century Gothic"/>
                        <a:sym typeface="Century Gothic"/>
                      </a:endParaRPr>
                    </a:p>
                    <a:p>
                      <a:pPr marL="76200" lvl="0" indent="0" rtl="0">
                        <a:lnSpc>
                          <a:spcPct val="115000"/>
                        </a:lnSpc>
                        <a:spcBef>
                          <a:spcPts val="0"/>
                        </a:spcBef>
                        <a:spcAft>
                          <a:spcPts val="0"/>
                        </a:spcAft>
                        <a:buNone/>
                      </a:pPr>
                      <a:r>
                        <a:rPr lang="en-US">
                          <a:latin typeface="Century Gothic"/>
                          <a:ea typeface="Century Gothic"/>
                          <a:cs typeface="Century Gothic"/>
                          <a:sym typeface="Century Gothic"/>
                        </a:rPr>
                        <a:t>opposite: when something is hard to understand or does not make sense</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extLst>
                  <a:ext uri="{0D108BD9-81ED-4DB2-BD59-A6C34878D82A}">
                    <a16:rowId xmlns:a16="http://schemas.microsoft.com/office/drawing/2014/main" val="10004"/>
                  </a:ext>
                </a:extLst>
              </a:tr>
              <a:tr h="521500">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reason</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a justification of a claim; an explanation</a:t>
                      </a:r>
                      <a:endParaRPr>
                        <a:latin typeface="Century Gothic"/>
                        <a:ea typeface="Century Gothic"/>
                        <a:cs typeface="Century Gothic"/>
                        <a:sym typeface="Century Gothic"/>
                      </a:endParaRPr>
                    </a:p>
                    <a:p>
                      <a:pPr marL="76200" lvl="0" indent="0" rtl="0">
                        <a:lnSpc>
                          <a:spcPct val="115000"/>
                        </a:lnSpc>
                        <a:spcBef>
                          <a:spcPts val="0"/>
                        </a:spcBef>
                        <a:spcAft>
                          <a:spcPts val="0"/>
                        </a:spcAft>
                        <a:buNone/>
                      </a:pPr>
                      <a:r>
                        <a:rPr lang="en-US">
                          <a:latin typeface="Century Gothic"/>
                          <a:ea typeface="Century Gothic"/>
                          <a:cs typeface="Century Gothic"/>
                          <a:sym typeface="Century Gothic"/>
                        </a:rPr>
                        <a:t>Ex:</a:t>
                      </a:r>
                      <a:r>
                        <a:rPr lang="en-US" i="1">
                          <a:latin typeface="Century Gothic"/>
                          <a:ea typeface="Century Gothic"/>
                          <a:cs typeface="Century Gothic"/>
                          <a:sym typeface="Century Gothic"/>
                        </a:rPr>
                        <a:t> The reason teenagers should drink milk is that the calcium in milk builds strong bones.</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extLst>
                  <a:ext uri="{0D108BD9-81ED-4DB2-BD59-A6C34878D82A}">
                    <a16:rowId xmlns:a16="http://schemas.microsoft.com/office/drawing/2014/main" val="10005"/>
                  </a:ext>
                </a:extLst>
              </a:tr>
              <a:tr h="521500">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relevant evidence</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dirty="0">
                          <a:latin typeface="Century Gothic"/>
                          <a:ea typeface="Century Gothic"/>
                          <a:cs typeface="Century Gothic"/>
                          <a:sym typeface="Century Gothic"/>
                        </a:rPr>
                        <a:t>details or quotes from a text that directly relate to the subject or problem being discussed or considered</a:t>
                      </a:r>
                      <a:endParaRPr dirty="0">
                        <a:latin typeface="Century Gothic"/>
                        <a:ea typeface="Century Gothic"/>
                        <a:cs typeface="Century Gothic"/>
                        <a:sym typeface="Century Gothic"/>
                      </a:endParaRPr>
                    </a:p>
                    <a:p>
                      <a:pPr marL="76200" lvl="0" indent="0" rtl="0">
                        <a:lnSpc>
                          <a:spcPct val="115000"/>
                        </a:lnSpc>
                        <a:spcBef>
                          <a:spcPts val="0"/>
                        </a:spcBef>
                        <a:spcAft>
                          <a:spcPts val="0"/>
                        </a:spcAft>
                        <a:buNone/>
                      </a:pPr>
                      <a:r>
                        <a:rPr lang="en-US" dirty="0">
                          <a:latin typeface="Century Gothic"/>
                          <a:ea typeface="Century Gothic"/>
                          <a:cs typeface="Century Gothic"/>
                          <a:sym typeface="Century Gothic"/>
                        </a:rPr>
                        <a:t>Ex: </a:t>
                      </a:r>
                      <a:r>
                        <a:rPr lang="en-US" i="1" dirty="0">
                          <a:latin typeface="Century Gothic"/>
                          <a:ea typeface="Century Gothic"/>
                          <a:cs typeface="Century Gothic"/>
                          <a:sym typeface="Century Gothic"/>
                        </a:rPr>
                        <a:t>Sally used relevant evidence in her essay on the theme of survival in Hunger Games.</a:t>
                      </a:r>
                      <a:endParaRPr dirty="0">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extLst>
                  <a:ext uri="{0D108BD9-81ED-4DB2-BD59-A6C34878D82A}">
                    <a16:rowId xmlns:a16="http://schemas.microsoft.com/office/drawing/2014/main" val="10006"/>
                  </a:ext>
                </a:extLst>
              </a:tr>
            </a:tbl>
          </a:graphicData>
        </a:graphic>
      </p:graphicFrame>
      <p:pic>
        <p:nvPicPr>
          <p:cNvPr id="6" name="Google Shape;110;p16"/>
          <p:cNvPicPr preferRelativeResize="0"/>
          <p:nvPr/>
        </p:nvPicPr>
        <p:blipFill>
          <a:blip r:embed="rId3">
            <a:alphaModFix/>
          </a:blip>
          <a:stretch>
            <a:fillRect/>
          </a:stretch>
        </p:blipFill>
        <p:spPr>
          <a:xfrm>
            <a:off x="10683797" y="144226"/>
            <a:ext cx="1195003" cy="1498838"/>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sp>
        <p:nvSpPr>
          <p:cNvPr id="133" name="Google Shape;133;p19"/>
          <p:cNvSpPr txBox="1">
            <a:spLocks noGrp="1"/>
          </p:cNvSpPr>
          <p:nvPr>
            <p:ph type="title"/>
          </p:nvPr>
        </p:nvSpPr>
        <p:spPr>
          <a:xfrm>
            <a:off x="659450" y="24140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find our </a:t>
            </a:r>
            <a:r>
              <a:rPr lang="en-US" sz="3400" i="1">
                <a:latin typeface="Century Gothic"/>
                <a:ea typeface="Century Gothic"/>
                <a:cs typeface="Century Gothic"/>
                <a:sym typeface="Century Gothic"/>
              </a:rPr>
              <a:t>Weaving Room </a:t>
            </a:r>
            <a:r>
              <a:rPr lang="en-US" sz="3400">
                <a:latin typeface="Century Gothic"/>
                <a:ea typeface="Century Gothic"/>
                <a:cs typeface="Century Gothic"/>
                <a:sym typeface="Century Gothic"/>
              </a:rPr>
              <a:t>Appointments</a:t>
            </a:r>
            <a:endParaRPr sz="3400">
              <a:latin typeface="Century Gothic"/>
              <a:ea typeface="Century Gothic"/>
              <a:cs typeface="Century Gothic"/>
              <a:sym typeface="Century Gothic"/>
            </a:endParaRPr>
          </a:p>
        </p:txBody>
      </p:sp>
      <p:sp>
        <p:nvSpPr>
          <p:cNvPr id="134" name="Google Shape;134;p19"/>
          <p:cNvSpPr txBox="1">
            <a:spLocks noGrp="1"/>
          </p:cNvSpPr>
          <p:nvPr>
            <p:ph type="body" idx="1"/>
          </p:nvPr>
        </p:nvSpPr>
        <p:spPr>
          <a:xfrm>
            <a:off x="323250" y="2313050"/>
            <a:ext cx="11545500" cy="40764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76200" lvl="0" indent="0" rtl="0">
              <a:lnSpc>
                <a:spcPct val="115000"/>
              </a:lnSpc>
              <a:spcBef>
                <a:spcPts val="0"/>
              </a:spcBef>
              <a:spcAft>
                <a:spcPts val="0"/>
              </a:spcAft>
              <a:buNone/>
            </a:pPr>
            <a:r>
              <a:rPr lang="en-US" sz="1400">
                <a:solidFill>
                  <a:srgbClr val="000000"/>
                </a:solidFill>
                <a:latin typeface="Arial"/>
                <a:ea typeface="Arial"/>
                <a:cs typeface="Arial"/>
                <a:sym typeface="Arial"/>
              </a:rPr>
              <a:t> </a:t>
            </a:r>
            <a:endParaRPr sz="1400">
              <a:solidFill>
                <a:srgbClr val="000000"/>
              </a:solidFill>
              <a:latin typeface="Arial"/>
              <a:ea typeface="Arial"/>
              <a:cs typeface="Arial"/>
              <a:sym typeface="Arial"/>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r>
              <a:rPr lang="en-US" sz="2400">
                <a:latin typeface="Century Gothic"/>
                <a:ea typeface="Century Gothic"/>
                <a:cs typeface="Century Gothic"/>
                <a:sym typeface="Century Gothic"/>
              </a:rPr>
              <a:t>                						                                              </a:t>
            </a:r>
            <a:endParaRPr sz="2400" b="1">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graphicFrame>
        <p:nvGraphicFramePr>
          <p:cNvPr id="135" name="Google Shape;135;p19"/>
          <p:cNvGraphicFramePr/>
          <p:nvPr/>
        </p:nvGraphicFramePr>
        <p:xfrm>
          <a:off x="952500" y="1908750"/>
          <a:ext cx="10287000" cy="4684619"/>
        </p:xfrm>
        <a:graphic>
          <a:graphicData uri="http://schemas.openxmlformats.org/drawingml/2006/table">
            <a:tbl>
              <a:tblPr>
                <a:noFill/>
                <a:tableStyleId>{4B7BCC68-92E2-491B-B856-9CB57C7405AC}</a:tableStyleId>
              </a:tblPr>
              <a:tblGrid>
                <a:gridCol w="5143500">
                  <a:extLst>
                    <a:ext uri="{9D8B030D-6E8A-4147-A177-3AD203B41FA5}">
                      <a16:colId xmlns:a16="http://schemas.microsoft.com/office/drawing/2014/main" val="20000"/>
                    </a:ext>
                  </a:extLst>
                </a:gridCol>
                <a:gridCol w="5143500">
                  <a:extLst>
                    <a:ext uri="{9D8B030D-6E8A-4147-A177-3AD203B41FA5}">
                      <a16:colId xmlns:a16="http://schemas.microsoft.com/office/drawing/2014/main" val="20001"/>
                    </a:ext>
                  </a:extLst>
                </a:gridCol>
              </a:tblGrid>
              <a:tr h="935700">
                <a:tc>
                  <a:txBody>
                    <a:bodyPr/>
                    <a:lstStyle/>
                    <a:p>
                      <a:pPr marL="76200" lvl="0" indent="0" rtl="0">
                        <a:lnSpc>
                          <a:spcPct val="115000"/>
                        </a:lnSpc>
                        <a:spcBef>
                          <a:spcPts val="0"/>
                        </a:spcBef>
                        <a:spcAft>
                          <a:spcPts val="0"/>
                        </a:spcAft>
                        <a:buClr>
                          <a:schemeClr val="dk1"/>
                        </a:buClr>
                        <a:buSzPts val="1100"/>
                        <a:buFont typeface="Arial"/>
                        <a:buNone/>
                      </a:pPr>
                      <a:r>
                        <a:rPr lang="en-US" sz="1800" dirty="0">
                          <a:solidFill>
                            <a:schemeClr val="dk1"/>
                          </a:solidFill>
                          <a:latin typeface="Century Gothic"/>
                          <a:ea typeface="Century Gothic"/>
                          <a:cs typeface="Century Gothic"/>
                          <a:sym typeface="Century Gothic"/>
                        </a:rPr>
                        <a:t>At the </a:t>
                      </a:r>
                      <a:r>
                        <a:rPr lang="en-US" sz="1800" b="1" dirty="0">
                          <a:solidFill>
                            <a:schemeClr val="dk1"/>
                          </a:solidFill>
                          <a:latin typeface="Century Gothic"/>
                          <a:ea typeface="Century Gothic"/>
                          <a:cs typeface="Century Gothic"/>
                          <a:sym typeface="Century Gothic"/>
                        </a:rPr>
                        <a:t>loom</a:t>
                      </a:r>
                      <a:r>
                        <a:rPr lang="en-US" sz="1800" dirty="0">
                          <a:solidFill>
                            <a:schemeClr val="dk1"/>
                          </a:solidFill>
                          <a:latin typeface="Century Gothic"/>
                          <a:ea typeface="Century Gothic"/>
                          <a:cs typeface="Century Gothic"/>
                          <a:sym typeface="Century Gothic"/>
                        </a:rPr>
                        <a:t>:</a:t>
                      </a:r>
                      <a:endParaRPr sz="1800" dirty="0">
                        <a:solidFill>
                          <a:schemeClr val="dk1"/>
                        </a:solidFill>
                        <a:latin typeface="Century Gothic"/>
                        <a:ea typeface="Century Gothic"/>
                        <a:cs typeface="Century Gothic"/>
                        <a:sym typeface="Century Gothic"/>
                      </a:endParaRPr>
                    </a:p>
                    <a:p>
                      <a:pPr marL="76200" lvl="0" indent="0" rtl="0">
                        <a:lnSpc>
                          <a:spcPct val="115000"/>
                        </a:lnSpc>
                        <a:spcBef>
                          <a:spcPts val="0"/>
                        </a:spcBef>
                        <a:spcAft>
                          <a:spcPts val="0"/>
                        </a:spcAft>
                        <a:buClr>
                          <a:schemeClr val="dk1"/>
                        </a:buClr>
                        <a:buSzPts val="1100"/>
                        <a:buFont typeface="Arial"/>
                        <a:buNone/>
                      </a:pPr>
                      <a:r>
                        <a:rPr lang="en-US" sz="1800" dirty="0">
                          <a:solidFill>
                            <a:schemeClr val="dk1"/>
                          </a:solidFill>
                          <a:latin typeface="Century Gothic"/>
                          <a:ea typeface="Century Gothic"/>
                          <a:cs typeface="Century Gothic"/>
                          <a:sym typeface="Century Gothic"/>
                        </a:rPr>
                        <a:t> </a:t>
                      </a:r>
                      <a:endParaRPr sz="1800" dirty="0">
                        <a:latin typeface="Century Gothic"/>
                        <a:ea typeface="Century Gothic"/>
                        <a:cs typeface="Century Gothic"/>
                        <a:sym typeface="Century Gothic"/>
                      </a:endParaRPr>
                    </a:p>
                  </a:txBody>
                  <a:tcPr marL="91425" marR="91425" marT="91425" marB="91425"/>
                </a:tc>
                <a:tc>
                  <a:txBody>
                    <a:bodyPr/>
                    <a:lstStyle/>
                    <a:p>
                      <a:pPr marL="0" lvl="0" indent="0" rtl="0">
                        <a:spcBef>
                          <a:spcPts val="0"/>
                        </a:spcBef>
                        <a:spcAft>
                          <a:spcPts val="0"/>
                        </a:spcAft>
                        <a:buNone/>
                      </a:pPr>
                      <a:endParaRPr sz="18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381000">
                <a:tc>
                  <a:txBody>
                    <a:bodyPr/>
                    <a:lstStyle/>
                    <a:p>
                      <a:pPr marL="0" lvl="0" indent="0" rtl="0">
                        <a:spcBef>
                          <a:spcPts val="0"/>
                        </a:spcBef>
                        <a:spcAft>
                          <a:spcPts val="0"/>
                        </a:spcAft>
                        <a:buNone/>
                      </a:pPr>
                      <a:r>
                        <a:rPr lang="en-US" sz="1800">
                          <a:latin typeface="Century Gothic"/>
                          <a:ea typeface="Century Gothic"/>
                          <a:cs typeface="Century Gothic"/>
                          <a:sym typeface="Century Gothic"/>
                        </a:rPr>
                        <a:t>At the weft threads</a:t>
                      </a:r>
                      <a:endParaRPr sz="1800">
                        <a:latin typeface="Century Gothic"/>
                        <a:ea typeface="Century Gothic"/>
                        <a:cs typeface="Century Gothic"/>
                        <a:sym typeface="Century Gothic"/>
                      </a:endParaRPr>
                    </a:p>
                    <a:p>
                      <a:pPr marL="0" lvl="0" indent="0" rtl="0">
                        <a:spcBef>
                          <a:spcPts val="0"/>
                        </a:spcBef>
                        <a:spcAft>
                          <a:spcPts val="0"/>
                        </a:spcAft>
                        <a:buNone/>
                      </a:pPr>
                      <a:endParaRPr sz="1800">
                        <a:latin typeface="Century Gothic"/>
                        <a:ea typeface="Century Gothic"/>
                        <a:cs typeface="Century Gothic"/>
                        <a:sym typeface="Century Gothic"/>
                      </a:endParaRPr>
                    </a:p>
                    <a:p>
                      <a:pPr marL="0" lvl="0" indent="0" rtl="0">
                        <a:spcBef>
                          <a:spcPts val="0"/>
                        </a:spcBef>
                        <a:spcAft>
                          <a:spcPts val="0"/>
                        </a:spcAft>
                        <a:buNone/>
                      </a:pPr>
                      <a:endParaRPr sz="1800">
                        <a:latin typeface="Century Gothic"/>
                        <a:ea typeface="Century Gothic"/>
                        <a:cs typeface="Century Gothic"/>
                        <a:sym typeface="Century Gothic"/>
                      </a:endParaRPr>
                    </a:p>
                  </a:txBody>
                  <a:tcPr marL="91425" marR="91425" marT="91425" marB="91425"/>
                </a:tc>
                <a:tc>
                  <a:txBody>
                    <a:bodyPr/>
                    <a:lstStyle/>
                    <a:p>
                      <a:pPr marL="0" lvl="0" indent="0" rtl="0">
                        <a:spcBef>
                          <a:spcPts val="0"/>
                        </a:spcBef>
                        <a:spcAft>
                          <a:spcPts val="0"/>
                        </a:spcAft>
                        <a:buNone/>
                      </a:pPr>
                      <a:endParaRPr sz="18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1"/>
                  </a:ext>
                </a:extLst>
              </a:tr>
              <a:tr h="381000">
                <a:tc>
                  <a:txBody>
                    <a:bodyPr/>
                    <a:lstStyle/>
                    <a:p>
                      <a:pPr marL="0" lvl="0" indent="0" rtl="0">
                        <a:spcBef>
                          <a:spcPts val="0"/>
                        </a:spcBef>
                        <a:spcAft>
                          <a:spcPts val="0"/>
                        </a:spcAft>
                        <a:buNone/>
                      </a:pPr>
                      <a:r>
                        <a:rPr lang="en-US" sz="1800">
                          <a:latin typeface="Century Gothic"/>
                          <a:ea typeface="Century Gothic"/>
                          <a:cs typeface="Century Gothic"/>
                          <a:sym typeface="Century Gothic"/>
                        </a:rPr>
                        <a:t>At the warp threads</a:t>
                      </a:r>
                      <a:endParaRPr sz="1800">
                        <a:latin typeface="Century Gothic"/>
                        <a:ea typeface="Century Gothic"/>
                        <a:cs typeface="Century Gothic"/>
                        <a:sym typeface="Century Gothic"/>
                      </a:endParaRPr>
                    </a:p>
                    <a:p>
                      <a:pPr marL="0" lvl="0" indent="0" rtl="0">
                        <a:spcBef>
                          <a:spcPts val="0"/>
                        </a:spcBef>
                        <a:spcAft>
                          <a:spcPts val="0"/>
                        </a:spcAft>
                        <a:buNone/>
                      </a:pPr>
                      <a:endParaRPr sz="1800">
                        <a:latin typeface="Century Gothic"/>
                        <a:ea typeface="Century Gothic"/>
                        <a:cs typeface="Century Gothic"/>
                        <a:sym typeface="Century Gothic"/>
                      </a:endParaRPr>
                    </a:p>
                    <a:p>
                      <a:pPr marL="0" lvl="0" indent="0" rtl="0">
                        <a:spcBef>
                          <a:spcPts val="0"/>
                        </a:spcBef>
                        <a:spcAft>
                          <a:spcPts val="0"/>
                        </a:spcAft>
                        <a:buNone/>
                      </a:pPr>
                      <a:endParaRPr sz="1800">
                        <a:latin typeface="Century Gothic"/>
                        <a:ea typeface="Century Gothic"/>
                        <a:cs typeface="Century Gothic"/>
                        <a:sym typeface="Century Gothic"/>
                      </a:endParaRPr>
                    </a:p>
                  </a:txBody>
                  <a:tcPr marL="91425" marR="91425" marT="91425" marB="91425"/>
                </a:tc>
                <a:tc>
                  <a:txBody>
                    <a:bodyPr/>
                    <a:lstStyle/>
                    <a:p>
                      <a:pPr marL="0" lvl="0" indent="0" rtl="0">
                        <a:spcBef>
                          <a:spcPts val="0"/>
                        </a:spcBef>
                        <a:spcAft>
                          <a:spcPts val="0"/>
                        </a:spcAft>
                        <a:buNone/>
                      </a:pPr>
                      <a:endParaRPr sz="18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2"/>
                  </a:ext>
                </a:extLst>
              </a:tr>
              <a:tr h="381000">
                <a:tc>
                  <a:txBody>
                    <a:bodyPr/>
                    <a:lstStyle/>
                    <a:p>
                      <a:pPr marL="0" lvl="0" indent="0" rtl="0">
                        <a:spcBef>
                          <a:spcPts val="0"/>
                        </a:spcBef>
                        <a:spcAft>
                          <a:spcPts val="0"/>
                        </a:spcAft>
                        <a:buNone/>
                      </a:pPr>
                      <a:r>
                        <a:rPr lang="en-US" sz="1800">
                          <a:latin typeface="Century Gothic"/>
                          <a:ea typeface="Century Gothic"/>
                          <a:cs typeface="Century Gothic"/>
                          <a:sym typeface="Century Gothic"/>
                        </a:rPr>
                        <a:t>Next to the shuttle</a:t>
                      </a:r>
                      <a:endParaRPr sz="1800">
                        <a:latin typeface="Century Gothic"/>
                        <a:ea typeface="Century Gothic"/>
                        <a:cs typeface="Century Gothic"/>
                        <a:sym typeface="Century Gothic"/>
                      </a:endParaRPr>
                    </a:p>
                    <a:p>
                      <a:pPr marL="0" lvl="0" indent="0" rtl="0">
                        <a:spcBef>
                          <a:spcPts val="0"/>
                        </a:spcBef>
                        <a:spcAft>
                          <a:spcPts val="0"/>
                        </a:spcAft>
                        <a:buNone/>
                      </a:pPr>
                      <a:endParaRPr sz="1800">
                        <a:latin typeface="Century Gothic"/>
                        <a:ea typeface="Century Gothic"/>
                        <a:cs typeface="Century Gothic"/>
                        <a:sym typeface="Century Gothic"/>
                      </a:endParaRPr>
                    </a:p>
                    <a:p>
                      <a:pPr marL="0" lvl="0" indent="0" rtl="0">
                        <a:spcBef>
                          <a:spcPts val="0"/>
                        </a:spcBef>
                        <a:spcAft>
                          <a:spcPts val="0"/>
                        </a:spcAft>
                        <a:buNone/>
                      </a:pPr>
                      <a:endParaRPr sz="1800">
                        <a:latin typeface="Century Gothic"/>
                        <a:ea typeface="Century Gothic"/>
                        <a:cs typeface="Century Gothic"/>
                        <a:sym typeface="Century Gothic"/>
                      </a:endParaRPr>
                    </a:p>
                  </a:txBody>
                  <a:tcPr marL="91425" marR="91425" marT="91425" marB="91425"/>
                </a:tc>
                <a:tc>
                  <a:txBody>
                    <a:bodyPr/>
                    <a:lstStyle/>
                    <a:p>
                      <a:pPr marL="0" lvl="0" indent="0" rtl="0">
                        <a:spcBef>
                          <a:spcPts val="0"/>
                        </a:spcBef>
                        <a:spcAft>
                          <a:spcPts val="0"/>
                        </a:spcAft>
                        <a:buNone/>
                      </a:pPr>
                      <a:endParaRPr sz="18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3"/>
                  </a:ext>
                </a:extLst>
              </a:tr>
              <a:tr h="381000">
                <a:tc>
                  <a:txBody>
                    <a:bodyPr/>
                    <a:lstStyle/>
                    <a:p>
                      <a:pPr marL="0" lvl="0" indent="0" rtl="0">
                        <a:spcBef>
                          <a:spcPts val="0"/>
                        </a:spcBef>
                        <a:spcAft>
                          <a:spcPts val="0"/>
                        </a:spcAft>
                        <a:buNone/>
                      </a:pPr>
                      <a:r>
                        <a:rPr lang="en-US" sz="1800">
                          <a:latin typeface="Century Gothic"/>
                          <a:ea typeface="Century Gothic"/>
                          <a:cs typeface="Century Gothic"/>
                          <a:sym typeface="Century Gothic"/>
                        </a:rPr>
                        <a:t>By the closed window</a:t>
                      </a:r>
                      <a:endParaRPr sz="1800">
                        <a:latin typeface="Century Gothic"/>
                        <a:ea typeface="Century Gothic"/>
                        <a:cs typeface="Century Gothic"/>
                        <a:sym typeface="Century Gothic"/>
                      </a:endParaRPr>
                    </a:p>
                    <a:p>
                      <a:pPr marL="0" lvl="0" indent="0" rtl="0">
                        <a:spcBef>
                          <a:spcPts val="0"/>
                        </a:spcBef>
                        <a:spcAft>
                          <a:spcPts val="0"/>
                        </a:spcAft>
                        <a:buNone/>
                      </a:pPr>
                      <a:endParaRPr sz="1800">
                        <a:latin typeface="Century Gothic"/>
                        <a:ea typeface="Century Gothic"/>
                        <a:cs typeface="Century Gothic"/>
                        <a:sym typeface="Century Gothic"/>
                      </a:endParaRPr>
                    </a:p>
                  </a:txBody>
                  <a:tcPr marL="91425" marR="91425" marT="91425" marB="91425"/>
                </a:tc>
                <a:tc>
                  <a:txBody>
                    <a:bodyPr/>
                    <a:lstStyle/>
                    <a:p>
                      <a:pPr marL="0" lvl="0" indent="0" rtl="0">
                        <a:spcBef>
                          <a:spcPts val="0"/>
                        </a:spcBef>
                        <a:spcAft>
                          <a:spcPts val="0"/>
                        </a:spcAft>
                        <a:buNone/>
                      </a:pPr>
                      <a:r>
                        <a:rPr lang="en-US" sz="1800">
                          <a:latin typeface="Century Gothic"/>
                          <a:ea typeface="Century Gothic"/>
                          <a:cs typeface="Century Gothic"/>
                          <a:sym typeface="Century Gothic"/>
                        </a:rPr>
                        <a:t>Name of partner?</a:t>
                      </a:r>
                      <a:endParaRPr sz="18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4"/>
                  </a:ext>
                </a:extLst>
              </a:tr>
            </a:tbl>
          </a:graphicData>
        </a:graphic>
      </p:graphicFrame>
      <p:sp>
        <p:nvSpPr>
          <p:cNvPr id="136" name="Google Shape;136;p19"/>
          <p:cNvSpPr txBox="1"/>
          <p:nvPr/>
        </p:nvSpPr>
        <p:spPr>
          <a:xfrm>
            <a:off x="1193250" y="1254769"/>
            <a:ext cx="9805500" cy="526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2200">
                <a:latin typeface="Century Gothic"/>
                <a:ea typeface="Century Gothic"/>
                <a:cs typeface="Century Gothic"/>
                <a:sym typeface="Century Gothic"/>
              </a:rPr>
              <a:t>Weaving Room Discussion Appointments</a:t>
            </a:r>
            <a:endParaRPr sz="2200">
              <a:latin typeface="Century Gothic"/>
              <a:ea typeface="Century Gothic"/>
              <a:cs typeface="Century Gothic"/>
              <a:sym typeface="Century Gothic"/>
            </a:endParaRPr>
          </a:p>
        </p:txBody>
      </p:sp>
      <p:pic>
        <p:nvPicPr>
          <p:cNvPr id="137" name="Google Shape;137;p19"/>
          <p:cNvPicPr preferRelativeResize="0"/>
          <p:nvPr/>
        </p:nvPicPr>
        <p:blipFill>
          <a:blip r:embed="rId3">
            <a:alphaModFix/>
          </a:blip>
          <a:stretch>
            <a:fillRect/>
          </a:stretch>
        </p:blipFill>
        <p:spPr>
          <a:xfrm>
            <a:off x="11101388" y="5943600"/>
            <a:ext cx="845562" cy="721200"/>
          </a:xfrm>
          <a:prstGeom prst="rect">
            <a:avLst/>
          </a:prstGeom>
          <a:noFill/>
          <a:ln>
            <a:noFill/>
          </a:ln>
        </p:spPr>
      </p:pic>
      <p:pic>
        <p:nvPicPr>
          <p:cNvPr id="9" name="Google Shape;110;p16"/>
          <p:cNvPicPr preferRelativeResize="0"/>
          <p:nvPr/>
        </p:nvPicPr>
        <p:blipFill>
          <a:blip r:embed="rId4">
            <a:alphaModFix/>
          </a:blip>
          <a:stretch>
            <a:fillRect/>
          </a:stretch>
        </p:blipFill>
        <p:spPr>
          <a:xfrm>
            <a:off x="10683797" y="144226"/>
            <a:ext cx="1195003" cy="1498838"/>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20"/>
          <p:cNvSpPr txBox="1">
            <a:spLocks noGrp="1"/>
          </p:cNvSpPr>
          <p:nvPr>
            <p:ph type="title"/>
          </p:nvPr>
        </p:nvSpPr>
        <p:spPr>
          <a:xfrm>
            <a:off x="365225" y="214625"/>
            <a:ext cx="10515600" cy="1325700"/>
          </a:xfrm>
          <a:prstGeom prst="rect">
            <a:avLst/>
          </a:prstGeom>
        </p:spPr>
        <p:txBody>
          <a:bodyPr spcFirstLastPara="1" wrap="square" lIns="91425" tIns="45700" rIns="91425" bIns="45700" anchor="ctr" anchorCtr="0">
            <a:noAutofit/>
          </a:bodyPr>
          <a:lstStyle/>
          <a:p>
            <a:pPr marL="0" lvl="0" indent="0" rtl="0">
              <a:spcBef>
                <a:spcPts val="0"/>
              </a:spcBef>
              <a:spcAft>
                <a:spcPts val="0"/>
              </a:spcAft>
              <a:buNone/>
            </a:pPr>
            <a:r>
              <a:rPr lang="en-US" sz="3400">
                <a:latin typeface="Century Gothic"/>
                <a:ea typeface="Century Gothic"/>
                <a:cs typeface="Century Gothic"/>
                <a:sym typeface="Century Gothic"/>
              </a:rPr>
              <a:t>Let’s look at  the </a:t>
            </a:r>
            <a:r>
              <a:rPr lang="en-US" sz="3400" i="1">
                <a:latin typeface="Century Gothic"/>
                <a:ea typeface="Century Gothic"/>
                <a:cs typeface="Century Gothic"/>
                <a:sym typeface="Century Gothic"/>
              </a:rPr>
              <a:t>Lyddie</a:t>
            </a:r>
            <a:r>
              <a:rPr lang="en-US" sz="3400">
                <a:latin typeface="Century Gothic"/>
                <a:ea typeface="Century Gothic"/>
                <a:cs typeface="Century Gothic"/>
                <a:sym typeface="Century Gothic"/>
              </a:rPr>
              <a:t> Model Essay</a:t>
            </a:r>
            <a:endParaRPr sz="3400">
              <a:latin typeface="Century Gothic"/>
              <a:ea typeface="Century Gothic"/>
              <a:cs typeface="Century Gothic"/>
              <a:sym typeface="Century Gothic"/>
            </a:endParaRPr>
          </a:p>
        </p:txBody>
      </p:sp>
      <p:sp>
        <p:nvSpPr>
          <p:cNvPr id="145" name="Google Shape;145;p20"/>
          <p:cNvSpPr txBox="1">
            <a:spLocks noGrp="1"/>
          </p:cNvSpPr>
          <p:nvPr>
            <p:ph type="body" idx="1"/>
          </p:nvPr>
        </p:nvSpPr>
        <p:spPr>
          <a:xfrm>
            <a:off x="196500" y="1453300"/>
            <a:ext cx="11614800" cy="5253000"/>
          </a:xfrm>
          <a:prstGeom prst="rect">
            <a:avLst/>
          </a:prstGeom>
        </p:spPr>
        <p:txBody>
          <a:bodyPr spcFirstLastPara="1" wrap="square" lIns="91425" tIns="45700" rIns="91425" bIns="45700" anchor="t" anchorCtr="0">
            <a:noAutofit/>
          </a:bodyPr>
          <a:lstStyle/>
          <a:p>
            <a:pPr marL="0" lvl="0" indent="0" rtl="0">
              <a:lnSpc>
                <a:spcPct val="100000"/>
              </a:lnSpc>
              <a:spcBef>
                <a:spcPts val="0"/>
              </a:spcBef>
              <a:spcAft>
                <a:spcPts val="0"/>
              </a:spcAft>
              <a:buClr>
                <a:schemeClr val="dk1"/>
              </a:buClr>
              <a:buSzPts val="1100"/>
              <a:buFont typeface="Arial"/>
              <a:buNone/>
            </a:pPr>
            <a:r>
              <a:rPr lang="en-US" sz="1200" dirty="0">
                <a:latin typeface="Century Gothic"/>
                <a:ea typeface="Century Gothic"/>
                <a:cs typeface="Century Gothic"/>
                <a:sym typeface="Century Gothic"/>
              </a:rPr>
              <a:t>In Katherine Paterson’s novel </a:t>
            </a:r>
            <a:r>
              <a:rPr lang="en-US" sz="1200" i="1" dirty="0" err="1">
                <a:latin typeface="Century Gothic"/>
                <a:ea typeface="Century Gothic"/>
                <a:cs typeface="Century Gothic"/>
                <a:sym typeface="Century Gothic"/>
              </a:rPr>
              <a:t>Lyddie</a:t>
            </a:r>
            <a:r>
              <a:rPr lang="en-US" sz="1200" dirty="0">
                <a:latin typeface="Century Gothic"/>
                <a:ea typeface="Century Gothic"/>
                <a:cs typeface="Century Gothic"/>
                <a:sym typeface="Century Gothic"/>
              </a:rPr>
              <a:t>, the main character faces several difficult decisions as she tries to take care of her family after her father disappears from their small mountain farm in Vermont. When there is not enough food, her mother and younger sisters go to an uncle’s house while </a:t>
            </a:r>
            <a:r>
              <a:rPr lang="en-US" sz="1200" dirty="0" err="1">
                <a:latin typeface="Century Gothic"/>
                <a:ea typeface="Century Gothic"/>
                <a:cs typeface="Century Gothic"/>
                <a:sym typeface="Century Gothic"/>
              </a:rPr>
              <a:t>Lyddie</a:t>
            </a:r>
            <a:r>
              <a:rPr lang="en-US" sz="1200" dirty="0">
                <a:latin typeface="Century Gothic"/>
                <a:ea typeface="Century Gothic"/>
                <a:cs typeface="Century Gothic"/>
                <a:sym typeface="Century Gothic"/>
              </a:rPr>
              <a:t> and her brother Charlie spend a winter alone on the farm trying to keep it so the family can come home one day. In the spring, </a:t>
            </a:r>
            <a:r>
              <a:rPr lang="en-US" sz="1200" dirty="0" err="1">
                <a:latin typeface="Century Gothic"/>
                <a:ea typeface="Century Gothic"/>
                <a:cs typeface="Century Gothic"/>
                <a:sym typeface="Century Gothic"/>
              </a:rPr>
              <a:t>Lyddie</a:t>
            </a:r>
            <a:r>
              <a:rPr lang="en-US" sz="1200" dirty="0">
                <a:latin typeface="Century Gothic"/>
                <a:ea typeface="Century Gothic"/>
                <a:cs typeface="Century Gothic"/>
                <a:sym typeface="Century Gothic"/>
              </a:rPr>
              <a:t> and Charlie have to leave also. He is apprenticed to a miller, and she takes a job at a local tavern. Eventually, however, she starts thinking about going south to Lowell, Massachusetts, to work in the textile mills. Some would say that this is a foolish move for </a:t>
            </a:r>
            <a:r>
              <a:rPr lang="en-US" sz="1200" dirty="0" err="1">
                <a:latin typeface="Century Gothic"/>
                <a:ea typeface="Century Gothic"/>
                <a:cs typeface="Century Gothic"/>
                <a:sym typeface="Century Gothic"/>
              </a:rPr>
              <a:t>Lyddie</a:t>
            </a:r>
            <a:r>
              <a:rPr lang="en-US" sz="1200" dirty="0">
                <a:latin typeface="Century Gothic"/>
                <a:ea typeface="Century Gothic"/>
                <a:cs typeface="Century Gothic"/>
                <a:sym typeface="Century Gothic"/>
              </a:rPr>
              <a:t> because it takes her far away from the home and family she loves. This is the right decision for her to make because by leaving she at least stands a chance of improving her situation and making enough money to buy back the farm.</a:t>
            </a:r>
            <a:endParaRPr sz="1200" dirty="0">
              <a:latin typeface="Century Gothic"/>
              <a:ea typeface="Century Gothic"/>
              <a:cs typeface="Century Gothic"/>
              <a:sym typeface="Century Gothic"/>
            </a:endParaRPr>
          </a:p>
          <a:p>
            <a:pPr marL="0" lvl="0" indent="0" rtl="0">
              <a:lnSpc>
                <a:spcPct val="100000"/>
              </a:lnSpc>
              <a:spcBef>
                <a:spcPts val="0"/>
              </a:spcBef>
              <a:spcAft>
                <a:spcPts val="0"/>
              </a:spcAft>
              <a:buClr>
                <a:schemeClr val="dk1"/>
              </a:buClr>
              <a:buSzPts val="1100"/>
              <a:buFont typeface="Arial"/>
              <a:buNone/>
            </a:pPr>
            <a:r>
              <a:rPr lang="en-US" sz="1200" dirty="0">
                <a:latin typeface="Century Gothic"/>
                <a:ea typeface="Century Gothic"/>
                <a:cs typeface="Century Gothic"/>
                <a:sym typeface="Century Gothic"/>
              </a:rPr>
              <a:t> </a:t>
            </a:r>
            <a:endParaRPr sz="1200" dirty="0">
              <a:latin typeface="Century Gothic"/>
              <a:ea typeface="Century Gothic"/>
              <a:cs typeface="Century Gothic"/>
              <a:sym typeface="Century Gothic"/>
            </a:endParaRPr>
          </a:p>
          <a:p>
            <a:pPr marL="0" lvl="0" indent="0" rtl="0">
              <a:lnSpc>
                <a:spcPct val="100000"/>
              </a:lnSpc>
              <a:spcBef>
                <a:spcPts val="0"/>
              </a:spcBef>
              <a:spcAft>
                <a:spcPts val="0"/>
              </a:spcAft>
              <a:buClr>
                <a:schemeClr val="dk1"/>
              </a:buClr>
              <a:buSzPts val="1100"/>
              <a:buFont typeface="Arial"/>
              <a:buNone/>
            </a:pPr>
            <a:r>
              <a:rPr lang="en-US" sz="1200" dirty="0">
                <a:latin typeface="Century Gothic"/>
                <a:ea typeface="Century Gothic"/>
                <a:cs typeface="Century Gothic"/>
                <a:sym typeface="Century Gothic"/>
              </a:rPr>
              <a:t>One of the reasons that </a:t>
            </a:r>
            <a:r>
              <a:rPr lang="en-US" sz="1200" dirty="0" err="1">
                <a:latin typeface="Century Gothic"/>
                <a:ea typeface="Century Gothic"/>
                <a:cs typeface="Century Gothic"/>
                <a:sym typeface="Century Gothic"/>
              </a:rPr>
              <a:t>Lyddie</a:t>
            </a:r>
            <a:r>
              <a:rPr lang="en-US" sz="1200" dirty="0">
                <a:latin typeface="Century Gothic"/>
                <a:ea typeface="Century Gothic"/>
                <a:cs typeface="Century Gothic"/>
                <a:sym typeface="Century Gothic"/>
              </a:rPr>
              <a:t> has made the right decision to leave her job at Cutler’s Tavern to go to work in the mills is that it will be a better life than the one she is leading at the tavern. While working at the tavern in Chapter 3, </a:t>
            </a:r>
            <a:r>
              <a:rPr lang="en-US" sz="1200" dirty="0" err="1">
                <a:latin typeface="Century Gothic"/>
                <a:ea typeface="Century Gothic"/>
                <a:cs typeface="Century Gothic"/>
                <a:sym typeface="Century Gothic"/>
              </a:rPr>
              <a:t>Lyddie</a:t>
            </a:r>
            <a:r>
              <a:rPr lang="en-US" sz="1200" dirty="0">
                <a:latin typeface="Century Gothic"/>
                <a:ea typeface="Century Gothic"/>
                <a:cs typeface="Century Gothic"/>
                <a:sym typeface="Century Gothic"/>
              </a:rPr>
              <a:t> has to endure difficult living conditions. She “slept under the eaves in a windowless passage, which was hot and airless even in late spring. She was ordered to bed late and obliged to rise early for the mistress was determined that no paying guest in the windowed rooms across the narrow passageway should know that they shared the floor with the kitchen girl (24).” This shows that </a:t>
            </a:r>
            <a:r>
              <a:rPr lang="en-US" sz="1200" dirty="0" err="1">
                <a:latin typeface="Century Gothic"/>
                <a:ea typeface="Century Gothic"/>
                <a:cs typeface="Century Gothic"/>
                <a:sym typeface="Century Gothic"/>
              </a:rPr>
              <a:t>Lyddie</a:t>
            </a:r>
            <a:r>
              <a:rPr lang="en-US" sz="1200" dirty="0">
                <a:latin typeface="Century Gothic"/>
                <a:ea typeface="Century Gothic"/>
                <a:cs typeface="Century Gothic"/>
                <a:sym typeface="Century Gothic"/>
              </a:rPr>
              <a:t> is treated badly, without even a bed to sleep in or a room of her own. She also works very hard and has no friends or companions. The only person who notices her at all is the old cook, who becomes a sort of protector. Even though </a:t>
            </a:r>
            <a:r>
              <a:rPr lang="en-US" sz="1200" dirty="0" err="1">
                <a:latin typeface="Century Gothic"/>
                <a:ea typeface="Century Gothic"/>
                <a:cs typeface="Century Gothic"/>
                <a:sym typeface="Century Gothic"/>
              </a:rPr>
              <a:t>Lyddie</a:t>
            </a:r>
            <a:r>
              <a:rPr lang="en-US" sz="1200" dirty="0">
                <a:latin typeface="Century Gothic"/>
                <a:ea typeface="Century Gothic"/>
                <a:cs typeface="Century Gothic"/>
                <a:sym typeface="Century Gothic"/>
              </a:rPr>
              <a:t> is not far from where her brother lives, she only sees him once in the year she works at the tavern and she never sees her mother and sisters. Making the decision to go south to Massachusetts is the right one for </a:t>
            </a:r>
            <a:r>
              <a:rPr lang="en-US" sz="1200" dirty="0" err="1">
                <a:latin typeface="Century Gothic"/>
                <a:ea typeface="Century Gothic"/>
                <a:cs typeface="Century Gothic"/>
                <a:sym typeface="Century Gothic"/>
              </a:rPr>
              <a:t>Lyddie</a:t>
            </a:r>
            <a:r>
              <a:rPr lang="en-US" sz="1200" dirty="0">
                <a:latin typeface="Century Gothic"/>
                <a:ea typeface="Century Gothic"/>
                <a:cs typeface="Century Gothic"/>
                <a:sym typeface="Century Gothic"/>
              </a:rPr>
              <a:t> because her situation at the tavern is harsh and lonely. Working in the mills offers the possibility of a better life.</a:t>
            </a:r>
            <a:endParaRPr sz="1200" dirty="0">
              <a:latin typeface="Century Gothic"/>
              <a:ea typeface="Century Gothic"/>
              <a:cs typeface="Century Gothic"/>
              <a:sym typeface="Century Gothic"/>
            </a:endParaRPr>
          </a:p>
          <a:p>
            <a:pPr marL="0" lvl="0" indent="0" rtl="0">
              <a:lnSpc>
                <a:spcPct val="100000"/>
              </a:lnSpc>
              <a:spcBef>
                <a:spcPts val="0"/>
              </a:spcBef>
              <a:spcAft>
                <a:spcPts val="0"/>
              </a:spcAft>
              <a:buClr>
                <a:schemeClr val="dk1"/>
              </a:buClr>
              <a:buSzPts val="1100"/>
              <a:buFont typeface="Arial"/>
              <a:buNone/>
            </a:pPr>
            <a:r>
              <a:rPr lang="en-US" sz="1200" dirty="0">
                <a:latin typeface="Century Gothic"/>
                <a:ea typeface="Century Gothic"/>
                <a:cs typeface="Century Gothic"/>
                <a:sym typeface="Century Gothic"/>
              </a:rPr>
              <a:t> </a:t>
            </a:r>
            <a:endParaRPr sz="1200" dirty="0">
              <a:latin typeface="Century Gothic"/>
              <a:ea typeface="Century Gothic"/>
              <a:cs typeface="Century Gothic"/>
              <a:sym typeface="Century Gothic"/>
            </a:endParaRPr>
          </a:p>
          <a:p>
            <a:pPr marL="0" lvl="0" indent="0" rtl="0">
              <a:lnSpc>
                <a:spcPct val="100000"/>
              </a:lnSpc>
              <a:spcBef>
                <a:spcPts val="0"/>
              </a:spcBef>
              <a:spcAft>
                <a:spcPts val="0"/>
              </a:spcAft>
              <a:buClr>
                <a:schemeClr val="dk1"/>
              </a:buClr>
              <a:buSzPts val="1100"/>
              <a:buFont typeface="Arial"/>
              <a:buNone/>
            </a:pPr>
            <a:r>
              <a:rPr lang="en-US" sz="1200" dirty="0">
                <a:latin typeface="Century Gothic"/>
                <a:ea typeface="Century Gothic"/>
                <a:cs typeface="Century Gothic"/>
                <a:sym typeface="Century Gothic"/>
              </a:rPr>
              <a:t>The other good reason for </a:t>
            </a:r>
            <a:r>
              <a:rPr lang="en-US" sz="1200" dirty="0" err="1">
                <a:latin typeface="Century Gothic"/>
                <a:ea typeface="Century Gothic"/>
                <a:cs typeface="Century Gothic"/>
                <a:sym typeface="Century Gothic"/>
              </a:rPr>
              <a:t>Lyddie</a:t>
            </a:r>
            <a:r>
              <a:rPr lang="en-US" sz="1200" dirty="0">
                <a:latin typeface="Century Gothic"/>
                <a:ea typeface="Century Gothic"/>
                <a:cs typeface="Century Gothic"/>
                <a:sym typeface="Century Gothic"/>
              </a:rPr>
              <a:t> to leave the tavern for a mill job is that it will pay her much better. Ever since her family had to give up the farm, she has had the dream of buying it back. She wants to save her pay to do that, but she is only paid $.50 week at Cutler’s and that money is sent directly to her mother, not given to her. In Chapter 3 when </a:t>
            </a:r>
            <a:r>
              <a:rPr lang="en-US" sz="1200" dirty="0" err="1">
                <a:latin typeface="Century Gothic"/>
                <a:ea typeface="Century Gothic"/>
                <a:cs typeface="Century Gothic"/>
                <a:sym typeface="Century Gothic"/>
              </a:rPr>
              <a:t>Lyddie</a:t>
            </a:r>
            <a:r>
              <a:rPr lang="en-US" sz="1200" dirty="0">
                <a:latin typeface="Century Gothic"/>
                <a:ea typeface="Century Gothic"/>
                <a:cs typeface="Century Gothic"/>
                <a:sym typeface="Century Gothic"/>
              </a:rPr>
              <a:t> meets a factory girl who is traveling through town and stays at Cutler’s, she is amazed at how well dressed and rich the girl is. The girl tells </a:t>
            </a:r>
            <a:r>
              <a:rPr lang="en-US" sz="1200" dirty="0" err="1">
                <a:latin typeface="Century Gothic"/>
                <a:ea typeface="Century Gothic"/>
                <a:cs typeface="Century Gothic"/>
                <a:sym typeface="Century Gothic"/>
              </a:rPr>
              <a:t>Lyddie</a:t>
            </a:r>
            <a:r>
              <a:rPr lang="en-US" sz="1200" dirty="0">
                <a:latin typeface="Century Gothic"/>
                <a:ea typeface="Century Gothic"/>
                <a:cs typeface="Century Gothic"/>
                <a:sym typeface="Century Gothic"/>
              </a:rPr>
              <a:t> that because she is a good worker, she would do well in the mill and could “clear at least two dollars a week” (25) as well as being independent. This means that if </a:t>
            </a:r>
            <a:r>
              <a:rPr lang="en-US" sz="1200" dirty="0" err="1">
                <a:latin typeface="Century Gothic"/>
                <a:ea typeface="Century Gothic"/>
                <a:cs typeface="Century Gothic"/>
                <a:sym typeface="Century Gothic"/>
              </a:rPr>
              <a:t>Lyddie</a:t>
            </a:r>
            <a:r>
              <a:rPr lang="en-US" sz="1200" dirty="0">
                <a:latin typeface="Century Gothic"/>
                <a:ea typeface="Century Gothic"/>
                <a:cs typeface="Century Gothic"/>
                <a:sym typeface="Century Gothic"/>
              </a:rPr>
              <a:t> could make that much money, she will be able to save enough to one day buy back the farm and unite her family. She wants that so much that she is brave enough to leave Vermont, ride on a coach, and face a big, strange city. </a:t>
            </a:r>
            <a:r>
              <a:rPr lang="en-US" sz="1200" dirty="0" err="1">
                <a:latin typeface="Century Gothic"/>
                <a:ea typeface="Century Gothic"/>
                <a:cs typeface="Century Gothic"/>
                <a:sym typeface="Century Gothic"/>
              </a:rPr>
              <a:t>Lyddie</a:t>
            </a:r>
            <a:r>
              <a:rPr lang="en-US" sz="1200" dirty="0">
                <a:latin typeface="Century Gothic"/>
                <a:ea typeface="Century Gothic"/>
                <a:cs typeface="Century Gothic"/>
                <a:sym typeface="Century Gothic"/>
              </a:rPr>
              <a:t> does the right thing by becoming a mill girl in order to make a real living wage.</a:t>
            </a:r>
            <a:endParaRPr sz="1200" dirty="0">
              <a:latin typeface="Century Gothic"/>
              <a:ea typeface="Century Gothic"/>
              <a:cs typeface="Century Gothic"/>
              <a:sym typeface="Century Gothic"/>
            </a:endParaRPr>
          </a:p>
          <a:p>
            <a:pPr marL="0" lvl="0" indent="0" rtl="0">
              <a:lnSpc>
                <a:spcPct val="100000"/>
              </a:lnSpc>
              <a:spcBef>
                <a:spcPts val="0"/>
              </a:spcBef>
              <a:spcAft>
                <a:spcPts val="0"/>
              </a:spcAft>
              <a:buClr>
                <a:schemeClr val="dk1"/>
              </a:buClr>
              <a:buSzPts val="1100"/>
              <a:buFont typeface="Arial"/>
              <a:buNone/>
            </a:pPr>
            <a:r>
              <a:rPr lang="en-US" sz="1200" dirty="0">
                <a:latin typeface="Century Gothic"/>
                <a:ea typeface="Century Gothic"/>
                <a:cs typeface="Century Gothic"/>
                <a:sym typeface="Century Gothic"/>
              </a:rPr>
              <a:t> </a:t>
            </a:r>
            <a:endParaRPr sz="1200" dirty="0">
              <a:latin typeface="Century Gothic"/>
              <a:ea typeface="Century Gothic"/>
              <a:cs typeface="Century Gothic"/>
              <a:sym typeface="Century Gothic"/>
            </a:endParaRPr>
          </a:p>
          <a:p>
            <a:pPr marL="0" lvl="0" indent="0" rtl="0">
              <a:lnSpc>
                <a:spcPct val="100000"/>
              </a:lnSpc>
              <a:spcBef>
                <a:spcPts val="0"/>
              </a:spcBef>
              <a:spcAft>
                <a:spcPts val="0"/>
              </a:spcAft>
              <a:buClr>
                <a:schemeClr val="dk1"/>
              </a:buClr>
              <a:buSzPts val="1100"/>
              <a:buFont typeface="Arial"/>
              <a:buNone/>
            </a:pPr>
            <a:r>
              <a:rPr lang="en-US" sz="1200" dirty="0">
                <a:latin typeface="Century Gothic"/>
                <a:ea typeface="Century Gothic"/>
                <a:cs typeface="Century Gothic"/>
                <a:sym typeface="Century Gothic"/>
              </a:rPr>
              <a:t>Even though there are reasons </a:t>
            </a:r>
            <a:r>
              <a:rPr lang="en-US" sz="1200" dirty="0" err="1">
                <a:latin typeface="Century Gothic"/>
                <a:ea typeface="Century Gothic"/>
                <a:cs typeface="Century Gothic"/>
                <a:sym typeface="Century Gothic"/>
              </a:rPr>
              <a:t>Lyddie</a:t>
            </a:r>
            <a:r>
              <a:rPr lang="en-US" sz="1200" dirty="0">
                <a:latin typeface="Century Gothic"/>
                <a:ea typeface="Century Gothic"/>
                <a:cs typeface="Century Gothic"/>
                <a:sym typeface="Century Gothic"/>
              </a:rPr>
              <a:t> should not have gone to Massachusetts to work in the mills, her decision to go is the right one for her. It will allow </a:t>
            </a:r>
            <a:r>
              <a:rPr lang="en-US" sz="1200" dirty="0" err="1">
                <a:latin typeface="Century Gothic"/>
                <a:ea typeface="Century Gothic"/>
                <a:cs typeface="Century Gothic"/>
                <a:sym typeface="Century Gothic"/>
              </a:rPr>
              <a:t>Lyddie</a:t>
            </a:r>
            <a:r>
              <a:rPr lang="en-US" sz="1200" dirty="0">
                <a:latin typeface="Century Gothic"/>
                <a:ea typeface="Century Gothic"/>
                <a:cs typeface="Century Gothic"/>
                <a:sym typeface="Century Gothic"/>
              </a:rPr>
              <a:t> to improve her life by living more comfortably in a boarding house, making friends with girls her own age, and learning more about the world. The job will also pay her a living wage so that she can save money to help her family. Although she isn’t sure when she gets on that coach headed south to the mills, she is going toward the freedom to make her own way in the world, and this is clearly the best decision for her.</a:t>
            </a:r>
            <a:endParaRPr sz="1200" b="1" dirty="0">
              <a:latin typeface="Century Gothic"/>
              <a:ea typeface="Century Gothic"/>
              <a:cs typeface="Century Gothic"/>
              <a:sym typeface="Century Gothic"/>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21"/>
          <p:cNvSpPr txBox="1">
            <a:spLocks noGrp="1"/>
          </p:cNvSpPr>
          <p:nvPr>
            <p:ph type="title"/>
          </p:nvPr>
        </p:nvSpPr>
        <p:spPr>
          <a:xfrm>
            <a:off x="573125" y="144225"/>
            <a:ext cx="10515600" cy="1325700"/>
          </a:xfrm>
          <a:prstGeom prst="rect">
            <a:avLst/>
          </a:prstGeom>
        </p:spPr>
        <p:txBody>
          <a:bodyPr spcFirstLastPara="1" wrap="square" lIns="91425" tIns="45700" rIns="91425" bIns="45700" anchor="ctr" anchorCtr="0">
            <a:noAutofit/>
          </a:bodyPr>
          <a:lstStyle/>
          <a:p>
            <a:pPr marL="0" lvl="0" indent="0" rtl="0">
              <a:spcBef>
                <a:spcPts val="0"/>
              </a:spcBef>
              <a:spcAft>
                <a:spcPts val="0"/>
              </a:spcAft>
              <a:buNone/>
            </a:pPr>
            <a:r>
              <a:rPr lang="en-US" sz="3200">
                <a:latin typeface="Century Gothic"/>
                <a:ea typeface="Century Gothic"/>
                <a:cs typeface="Century Gothic"/>
                <a:sym typeface="Century Gothic"/>
              </a:rPr>
              <a:t>Let’s look at Explanatory Essay vs. Argument Essay</a:t>
            </a:r>
            <a:endParaRPr sz="3200">
              <a:latin typeface="Century Gothic"/>
              <a:ea typeface="Century Gothic"/>
              <a:cs typeface="Century Gothic"/>
              <a:sym typeface="Century Gothic"/>
            </a:endParaRPr>
          </a:p>
        </p:txBody>
      </p:sp>
      <p:graphicFrame>
        <p:nvGraphicFramePr>
          <p:cNvPr id="152" name="Google Shape;152;p21"/>
          <p:cNvGraphicFramePr/>
          <p:nvPr/>
        </p:nvGraphicFramePr>
        <p:xfrm>
          <a:off x="573125" y="2365875"/>
          <a:ext cx="11038700" cy="3408400"/>
        </p:xfrm>
        <a:graphic>
          <a:graphicData uri="http://schemas.openxmlformats.org/drawingml/2006/table">
            <a:tbl>
              <a:tblPr>
                <a:noFill/>
                <a:tableStyleId>{4B7BCC68-92E2-491B-B856-9CB57C7405AC}</a:tableStyleId>
              </a:tblPr>
              <a:tblGrid>
                <a:gridCol w="5671375">
                  <a:extLst>
                    <a:ext uri="{9D8B030D-6E8A-4147-A177-3AD203B41FA5}">
                      <a16:colId xmlns:a16="http://schemas.microsoft.com/office/drawing/2014/main" val="20000"/>
                    </a:ext>
                  </a:extLst>
                </a:gridCol>
                <a:gridCol w="5367325">
                  <a:extLst>
                    <a:ext uri="{9D8B030D-6E8A-4147-A177-3AD203B41FA5}">
                      <a16:colId xmlns:a16="http://schemas.microsoft.com/office/drawing/2014/main" val="20001"/>
                    </a:ext>
                  </a:extLst>
                </a:gridCol>
              </a:tblGrid>
              <a:tr h="562425">
                <a:tc>
                  <a:txBody>
                    <a:bodyPr/>
                    <a:lstStyle/>
                    <a:p>
                      <a:pPr marL="76200" lvl="0" indent="0" rtl="0">
                        <a:lnSpc>
                          <a:spcPct val="115000"/>
                        </a:lnSpc>
                        <a:spcBef>
                          <a:spcPts val="0"/>
                        </a:spcBef>
                        <a:spcAft>
                          <a:spcPts val="0"/>
                        </a:spcAft>
                        <a:buNone/>
                      </a:pPr>
                      <a:r>
                        <a:rPr lang="en-US" sz="2400" b="1">
                          <a:latin typeface="Century Gothic"/>
                          <a:ea typeface="Century Gothic"/>
                          <a:cs typeface="Century Gothic"/>
                          <a:sym typeface="Century Gothic"/>
                        </a:rPr>
                        <a:t>Explanatory Essay Prompt</a:t>
                      </a:r>
                      <a:endParaRPr sz="2400" b="1">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sz="2400" b="1">
                          <a:latin typeface="Century Gothic"/>
                          <a:ea typeface="Century Gothic"/>
                          <a:cs typeface="Century Gothic"/>
                          <a:sym typeface="Century Gothic"/>
                        </a:rPr>
                        <a:t>Argument Essay Prompt</a:t>
                      </a:r>
                      <a:endParaRPr sz="2400" b="1">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extLst>
                  <a:ext uri="{0D108BD9-81ED-4DB2-BD59-A6C34878D82A}">
                    <a16:rowId xmlns:a16="http://schemas.microsoft.com/office/drawing/2014/main" val="10000"/>
                  </a:ext>
                </a:extLst>
              </a:tr>
              <a:tr h="2845975">
                <a:tc>
                  <a:txBody>
                    <a:bodyPr/>
                    <a:lstStyle/>
                    <a:p>
                      <a:pPr marL="76200" lvl="0" indent="0" rtl="0">
                        <a:lnSpc>
                          <a:spcPct val="115000"/>
                        </a:lnSpc>
                        <a:spcBef>
                          <a:spcPts val="0"/>
                        </a:spcBef>
                        <a:spcAft>
                          <a:spcPts val="0"/>
                        </a:spcAft>
                        <a:buNone/>
                      </a:pPr>
                      <a:r>
                        <a:rPr lang="en-US" sz="1800">
                          <a:latin typeface="Century Gothic"/>
                          <a:ea typeface="Century Gothic"/>
                          <a:cs typeface="Century Gothic"/>
                          <a:sym typeface="Century Gothic"/>
                        </a:rPr>
                        <a:t>After reading the novel and accounts of the experiences of the people of Southern Sudan during and after the Second Sudanese Civil War, write an essay that addresses the theme of survival by answering the question: What factors made survival possible for Salva in </a:t>
                      </a:r>
                      <a:r>
                        <a:rPr lang="en-US" sz="1800" i="1">
                          <a:latin typeface="Century Gothic"/>
                          <a:ea typeface="Century Gothic"/>
                          <a:cs typeface="Century Gothic"/>
                          <a:sym typeface="Century Gothic"/>
                        </a:rPr>
                        <a:t>A Long Walk to Water</a:t>
                      </a:r>
                      <a:r>
                        <a:rPr lang="en-US" sz="1800">
                          <a:latin typeface="Century Gothic"/>
                          <a:ea typeface="Century Gothic"/>
                          <a:cs typeface="Century Gothic"/>
                          <a:sym typeface="Century Gothic"/>
                        </a:rPr>
                        <a:t>? Support your discussion with evidence from the novel.</a:t>
                      </a:r>
                      <a:endParaRPr sz="1800">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sz="1800">
                          <a:latin typeface="Century Gothic"/>
                          <a:ea typeface="Century Gothic"/>
                          <a:cs typeface="Century Gothic"/>
                          <a:sym typeface="Century Gothic"/>
                        </a:rPr>
                        <a:t>After reading through Chapter 17 of </a:t>
                      </a:r>
                      <a:r>
                        <a:rPr lang="en-US" sz="1800" i="1">
                          <a:latin typeface="Century Gothic"/>
                          <a:ea typeface="Century Gothic"/>
                          <a:cs typeface="Century Gothic"/>
                          <a:sym typeface="Century Gothic"/>
                        </a:rPr>
                        <a:t>Lyddie,</a:t>
                      </a:r>
                      <a:r>
                        <a:rPr lang="en-US" sz="1800">
                          <a:latin typeface="Century Gothic"/>
                          <a:ea typeface="Century Gothic"/>
                          <a:cs typeface="Century Gothic"/>
                          <a:sym typeface="Century Gothic"/>
                        </a:rPr>
                        <a:t> write an argumentative essay that addresses the question: Should Lyddie sign the petition that Diana Goss is circulating? Support your position with evidence from the novel. Be sure to acknowledge competing views, and refer only to information and events in the book, not what you know because you live in 2013.</a:t>
                      </a:r>
                      <a:endParaRPr sz="1800">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pic>
        <p:nvPicPr>
          <p:cNvPr id="5" name="Google Shape;110;p16"/>
          <p:cNvPicPr preferRelativeResize="0"/>
          <p:nvPr/>
        </p:nvPicPr>
        <p:blipFill>
          <a:blip r:embed="rId3">
            <a:alphaModFix/>
          </a:blip>
          <a:stretch>
            <a:fillRect/>
          </a:stretch>
        </p:blipFill>
        <p:spPr>
          <a:xfrm>
            <a:off x="10683797" y="144226"/>
            <a:ext cx="1195003" cy="1498838"/>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02F27C3-6077-4AD4-A1C7-FC48D79CCAB0}">
  <ds:schemaRefs>
    <ds:schemaRef ds:uri="http://schemas.microsoft.com/office/2006/documentManagement/types"/>
    <ds:schemaRef ds:uri="http://purl.org/dc/terms/"/>
    <ds:schemaRef ds:uri="http://schemas.openxmlformats.org/package/2006/metadata/core-properties"/>
    <ds:schemaRef ds:uri="02a6a75b-8925-4bc7-8b21-b87d4a90d0a3"/>
    <ds:schemaRef ds:uri="http://purl.org/dc/dcmitype/"/>
    <ds:schemaRef ds:uri="http://schemas.microsoft.com/office/infopath/2007/PartnerControls"/>
    <ds:schemaRef ds:uri="http://purl.org/dc/elements/1.1/"/>
    <ds:schemaRef ds:uri="http://schemas.microsoft.com/office/2006/metadata/properties"/>
    <ds:schemaRef ds:uri="a1502afc-75e6-4a80-976c-76583f90c737"/>
    <ds:schemaRef ds:uri="http://www.w3.org/XML/1998/namespace"/>
  </ds:schemaRefs>
</ds:datastoreItem>
</file>

<file path=customXml/itemProps2.xml><?xml version="1.0" encoding="utf-8"?>
<ds:datastoreItem xmlns:ds="http://schemas.openxmlformats.org/officeDocument/2006/customXml" ds:itemID="{7CAD0BA4-A460-44BD-BDED-663F4885B487}">
  <ds:schemaRefs>
    <ds:schemaRef ds:uri="http://schemas.microsoft.com/sharepoint/v3/contenttype/forms"/>
  </ds:schemaRefs>
</ds:datastoreItem>
</file>

<file path=customXml/itemProps3.xml><?xml version="1.0" encoding="utf-8"?>
<ds:datastoreItem xmlns:ds="http://schemas.openxmlformats.org/officeDocument/2006/customXml" ds:itemID="{548954A9-2139-4473-85E0-58BD7A3F4C8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67</TotalTime>
  <Words>4514</Words>
  <Application>Microsoft Office PowerPoint</Application>
  <PresentationFormat>Widescreen</PresentationFormat>
  <Paragraphs>432</Paragraphs>
  <Slides>14</Slides>
  <Notes>14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14</vt:i4>
      </vt:variant>
    </vt:vector>
  </HeadingPairs>
  <TitlesOfParts>
    <vt:vector size="21" baseType="lpstr">
      <vt:lpstr>Calibri</vt:lpstr>
      <vt:lpstr>Overlock</vt:lpstr>
      <vt:lpstr>Arial</vt:lpstr>
      <vt:lpstr>Courier New</vt:lpstr>
      <vt:lpstr>Century Gothic</vt:lpstr>
      <vt:lpstr>Times New Roman</vt:lpstr>
      <vt:lpstr>Office Theme</vt:lpstr>
      <vt:lpstr>Grade 7: Module 2: Unit 1: Lesson 13 Teacher slide, before teaching.</vt:lpstr>
      <vt:lpstr>Grade 7: Module 2: Unit 1: Lesson 13 Teacher slide, before teaching.</vt:lpstr>
      <vt:lpstr>Grade 7: Module 2:  Unit 1: Lesson 13</vt:lpstr>
      <vt:lpstr>Hello, Students!</vt:lpstr>
      <vt:lpstr>Let’s look at our Entry Task</vt:lpstr>
      <vt:lpstr>Let look at Lyddie Writer’s Glossary</vt:lpstr>
      <vt:lpstr>Let’s find our Weaving Room Appointments</vt:lpstr>
      <vt:lpstr>Let’s look at  the Lyddie Model Essay</vt:lpstr>
      <vt:lpstr>Let’s look at Explanatory Essay vs. Argument Essay</vt:lpstr>
      <vt:lpstr>Similarities and Differences Between Explanatory Essays and Argument Essays.</vt:lpstr>
      <vt:lpstr>Let’s add to our Venn Diagram  </vt:lpstr>
      <vt:lpstr>Let’s look at our Exit Ticket</vt:lpstr>
      <vt:lpstr>Homework</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7: Module 2: Unit 1: Lesson 13 Teacher slide, before teaching.</dc:title>
  <dc:creator>nbravo</dc:creator>
  <cp:lastModifiedBy>Steven Benson</cp:lastModifiedBy>
  <cp:revision>6</cp:revision>
  <dcterms:modified xsi:type="dcterms:W3CDTF">2018-09-20T17:18:03Z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