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61"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FBD6310E-2DB5-473A-8197-3DB2D58C2548}">
  <a:tblStyle styleId="{FBD6310E-2DB5-473A-8197-3DB2D58C254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86BEE52F-18FD-4A01-BC5E-82ABD15D2185}"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7"/>
    <p:restoredTop sz="64038" autoAdjust="0"/>
  </p:normalViewPr>
  <p:slideViewPr>
    <p:cSldViewPr snapToGrid="0" snapToObjects="1">
      <p:cViewPr varScale="1">
        <p:scale>
          <a:sx n="70" d="100"/>
          <a:sy n="70" d="100"/>
        </p:scale>
        <p:origin x="-1536" y="-11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21" Type="http://schemas.openxmlformats.org/officeDocument/2006/relationships/customXml" Target="../customXml/item1.xml"/><Relationship Id="rId12" Type="http://schemas.openxmlformats.org/officeDocument/2006/relationships/slide" Target="slides/slide11.xml"/><Relationship Id="rId17" Type="http://schemas.openxmlformats.org/officeDocument/2006/relationships/presProps" Target="presProps.xml"/><Relationship Id="rId7" Type="http://schemas.openxmlformats.org/officeDocument/2006/relationships/slide" Target="slides/slide6.xml"/><Relationship Id="rId20" Type="http://schemas.openxmlformats.org/officeDocument/2006/relationships/tableStyles" Target="tableStyles.xml"/><Relationship Id="rId16" Type="http://schemas.openxmlformats.org/officeDocument/2006/relationships/printerSettings" Target="printerSettings/printerSettings1.bin"/><Relationship Id="rId2" Type="http://schemas.openxmlformats.org/officeDocument/2006/relationships/slide" Target="slides/slid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notesMaster" Target="notesMasters/notesMaster1.xml"/><Relationship Id="rId5" Type="http://schemas.openxmlformats.org/officeDocument/2006/relationships/slide" Target="slides/slide4.xml"/><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heme" Target="theme/theme1.xml"/><Relationship Id="rId9" Type="http://schemas.openxmlformats.org/officeDocument/2006/relationships/slide" Target="slides/slide8.xml"/><Relationship Id="rId14" Type="http://schemas.openxmlformats.org/officeDocument/2006/relationships/slide" Target="slides/slide13.xml"/><Relationship Id="rId4" Type="http://schemas.openxmlformats.org/officeDocument/2006/relationships/slide" Target="slides/slide3.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488312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 name="Google Shape;101;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76200" lvl="0" indent="0" algn="l" rtl="0">
              <a:lnSpc>
                <a:spcPct val="115000"/>
              </a:lnSpc>
              <a:spcBef>
                <a:spcPts val="0"/>
              </a:spcBef>
              <a:spcAft>
                <a:spcPts val="0"/>
              </a:spcAft>
              <a:buClr>
                <a:srgbClr val="000000"/>
              </a:buClr>
              <a:buSzPts val="1100"/>
              <a:buFont typeface="Arial"/>
              <a:buNone/>
            </a:pPr>
            <a:r>
              <a:rPr lang="en-US" dirty="0" smtClean="0"/>
              <a:t>• </a:t>
            </a:r>
            <a:r>
              <a:rPr lang="en-US" dirty="0"/>
              <a:t>The purpose of the lesson is for</a:t>
            </a:r>
            <a:r>
              <a:rPr lang="en-US" dirty="0">
                <a:solidFill>
                  <a:srgbClr val="000000"/>
                </a:solidFill>
              </a:rPr>
              <a:t> students to work with Steps 3 and 4 of the </a:t>
            </a:r>
            <a:r>
              <a:rPr lang="en-US" b="1" dirty="0">
                <a:solidFill>
                  <a:srgbClr val="000000"/>
                </a:solidFill>
              </a:rPr>
              <a:t>Researcher’s Roadmap</a:t>
            </a:r>
            <a:r>
              <a:rPr lang="en-US" dirty="0">
                <a:solidFill>
                  <a:srgbClr val="000000"/>
                </a:solidFill>
              </a:rPr>
              <a:t>.</a:t>
            </a:r>
            <a:endParaRPr dirty="0">
              <a:solidFill>
                <a:srgbClr val="000000"/>
              </a:solidFill>
            </a:endParaRPr>
          </a:p>
          <a:p>
            <a:pPr marL="76200" lvl="0" indent="0" algn="l" rtl="0">
              <a:lnSpc>
                <a:spcPct val="115000"/>
              </a:lnSpc>
              <a:spcBef>
                <a:spcPts val="0"/>
              </a:spcBef>
              <a:spcAft>
                <a:spcPts val="0"/>
              </a:spcAft>
              <a:buClr>
                <a:srgbClr val="000000"/>
              </a:buClr>
              <a:buSzPts val="1100"/>
              <a:buFont typeface="Arial"/>
              <a:buNone/>
            </a:pPr>
            <a:r>
              <a:rPr lang="en-US" dirty="0">
                <a:solidFill>
                  <a:srgbClr val="000000"/>
                </a:solidFill>
              </a:rPr>
              <a:t>•  Please note that the full text from which the Entry Task quotes are drawn has been included for teacher reference. It is not necessary to have read the text of the article to deliver this lesson.</a:t>
            </a:r>
            <a:endParaRPr dirty="0">
              <a:solidFill>
                <a:srgbClr val="000000"/>
              </a:solidFill>
            </a:endParaRPr>
          </a:p>
          <a:p>
            <a:pPr marL="76200" lvl="0" indent="0" algn="l" rtl="0">
              <a:lnSpc>
                <a:spcPct val="115000"/>
              </a:lnSpc>
              <a:spcBef>
                <a:spcPts val="0"/>
              </a:spcBef>
              <a:spcAft>
                <a:spcPts val="0"/>
              </a:spcAft>
              <a:buClr>
                <a:srgbClr val="000000"/>
              </a:buClr>
              <a:buSzPts val="1100"/>
              <a:buFont typeface="Arial"/>
              <a:buNone/>
            </a:pPr>
            <a:r>
              <a:rPr lang="en-US" dirty="0">
                <a:solidFill>
                  <a:srgbClr val="000000"/>
                </a:solidFill>
              </a:rPr>
              <a:t>•  The bulk of this lesson is devoted to reading “An Apparel Factory Defies Sweatshop Label, but Can It Thrive?” (Source 2). This is an article from </a:t>
            </a:r>
            <a:r>
              <a:rPr lang="en-US" i="1" dirty="0">
                <a:solidFill>
                  <a:srgbClr val="000000"/>
                </a:solidFill>
              </a:rPr>
              <a:t>The New York Times</a:t>
            </a:r>
            <a:r>
              <a:rPr lang="en-US" dirty="0">
                <a:solidFill>
                  <a:srgbClr val="000000"/>
                </a:solidFill>
              </a:rPr>
              <a:t> that provides a case study of a garment factory that has very positive working conditions. Because this is a long article, it’s important that students understand they are not reading the entire article closely. Rather, they are reading first to locate relevant information to answer their supporting research questions, then reading parts of the article closely to be able to add useful information to their notes.</a:t>
            </a:r>
            <a:endParaRPr dirty="0">
              <a:solidFill>
                <a:srgbClr val="000000"/>
              </a:solidFill>
            </a:endParaRPr>
          </a:p>
          <a:p>
            <a:pPr marL="76200" lvl="0" indent="0" algn="l" rtl="0">
              <a:lnSpc>
                <a:spcPct val="115000"/>
              </a:lnSpc>
              <a:spcBef>
                <a:spcPts val="0"/>
              </a:spcBef>
              <a:spcAft>
                <a:spcPts val="0"/>
              </a:spcAft>
              <a:buClr>
                <a:srgbClr val="000000"/>
              </a:buClr>
              <a:buSzPts val="1100"/>
              <a:buFont typeface="Arial"/>
              <a:buNone/>
            </a:pPr>
            <a:r>
              <a:rPr lang="en-US" dirty="0">
                <a:solidFill>
                  <a:srgbClr val="000000"/>
                </a:solidFill>
              </a:rPr>
              <a:t>•  As in previous lessons, there is quite a bit of teacher modeling up front, followed by independent work time.</a:t>
            </a:r>
            <a:endParaRPr dirty="0">
              <a:solidFill>
                <a:srgbClr val="000000"/>
              </a:solidFill>
            </a:endParaRPr>
          </a:p>
          <a:p>
            <a:pPr marL="76200" lvl="0" indent="0" algn="l" rtl="0">
              <a:lnSpc>
                <a:spcPct val="115000"/>
              </a:lnSpc>
              <a:spcBef>
                <a:spcPts val="0"/>
              </a:spcBef>
              <a:spcAft>
                <a:spcPts val="0"/>
              </a:spcAft>
              <a:buClr>
                <a:srgbClr val="000000"/>
              </a:buClr>
              <a:buSzPts val="1100"/>
              <a:buFont typeface="Arial"/>
              <a:buNone/>
            </a:pPr>
            <a:r>
              <a:rPr lang="en-US" dirty="0">
                <a:solidFill>
                  <a:srgbClr val="000000"/>
                </a:solidFill>
              </a:rPr>
              <a:t>•  Students are encouraged to “talk through” their paraphrased sentences before they write them down. This is an important step in clarifying their ideas for themselves as they learn this new skill. Encourage them to use a “6-inch voice” to keep the noise at a minimum.</a:t>
            </a:r>
            <a:endParaRPr dirty="0">
              <a:solidFill>
                <a:srgbClr val="000000"/>
              </a:solidFill>
            </a:endParaRPr>
          </a:p>
          <a:p>
            <a:pPr marL="76200" lvl="0" indent="0" algn="l" rtl="0">
              <a:lnSpc>
                <a:spcPct val="115000"/>
              </a:lnSpc>
              <a:spcBef>
                <a:spcPts val="0"/>
              </a:spcBef>
              <a:spcAft>
                <a:spcPts val="0"/>
              </a:spcAft>
              <a:buClr>
                <a:srgbClr val="000000"/>
              </a:buClr>
              <a:buSzPts val="1100"/>
              <a:buFont typeface="Arial"/>
              <a:buNone/>
            </a:pPr>
            <a:r>
              <a:rPr lang="en-US" dirty="0">
                <a:solidFill>
                  <a:srgbClr val="000000"/>
                </a:solidFill>
              </a:rPr>
              <a:t>  </a:t>
            </a:r>
            <a:endParaRPr i="0" u="none" strike="noStrike" cap="none" dirty="0">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42087fe950_0_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g42087fe950_0_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25 minutes (this slide</a:t>
            </a:r>
            <a:r>
              <a:rPr lang="en-US" b="1" dirty="0"/>
              <a:t>, 12-15 minutes)</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Student Pairs </a:t>
            </a:r>
            <a:endParaRPr lang="en-US" sz="1200" b="1" i="0" u="none" strike="noStrike" cap="none" dirty="0" smtClean="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100"/>
              <a:buFont typeface="Arial"/>
              <a:buNone/>
            </a:pPr>
            <a:r>
              <a:rPr lang="en-US" sz="1100" b="1" dirty="0">
                <a:latin typeface="Arial"/>
                <a:ea typeface="Arial"/>
                <a:cs typeface="Arial"/>
                <a:sym typeface="Arial"/>
              </a:rPr>
              <a:t>Work Time B. Reading Source 2 </a:t>
            </a:r>
            <a:endParaRPr sz="1100" b="1"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17500" algn="l" rtl="0">
              <a:lnSpc>
                <a:spcPct val="100000"/>
              </a:lnSpc>
              <a:spcBef>
                <a:spcPts val="0"/>
              </a:spcBef>
              <a:spcAft>
                <a:spcPts val="0"/>
              </a:spcAft>
              <a:buSzPts val="1400"/>
              <a:buChar char="●"/>
            </a:pPr>
            <a:r>
              <a:rPr lang="en-US" dirty="0"/>
              <a:t>Students will have the opportunity to “speak their </a:t>
            </a:r>
            <a:r>
              <a:rPr lang="en-US" dirty="0" smtClean="0"/>
              <a:t>ideas.” </a:t>
            </a:r>
            <a:r>
              <a:rPr lang="en-US" dirty="0"/>
              <a:t>This contributes to their understanding of the ideas they are working with.</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US" dirty="0"/>
              <a:t>Instruct students to first closely read what they marked with their partner. </a:t>
            </a:r>
            <a:endParaRPr dirty="0"/>
          </a:p>
          <a:p>
            <a:pPr marL="457200" lvl="0" indent="-304800" algn="l" rtl="0">
              <a:spcBef>
                <a:spcPts val="0"/>
              </a:spcBef>
              <a:spcAft>
                <a:spcPts val="0"/>
              </a:spcAft>
              <a:buClr>
                <a:schemeClr val="dk1"/>
              </a:buClr>
              <a:buSzPts val="1200"/>
              <a:buFont typeface="Calibri"/>
              <a:buAutoNum type="arabicPeriod"/>
            </a:pPr>
            <a:r>
              <a:rPr lang="en-US" dirty="0"/>
              <a:t>Then they should orally paraphrase the information by using the sentence stems. </a:t>
            </a:r>
            <a:endParaRPr dirty="0"/>
          </a:p>
          <a:p>
            <a:pPr marL="457200" lvl="0" indent="-304800" algn="l" rtl="0">
              <a:spcBef>
                <a:spcPts val="0"/>
              </a:spcBef>
              <a:spcAft>
                <a:spcPts val="0"/>
              </a:spcAft>
              <a:buClr>
                <a:schemeClr val="dk1"/>
              </a:buClr>
              <a:buSzPts val="1200"/>
              <a:buFont typeface="Calibri"/>
              <a:buAutoNum type="arabicPeriod"/>
            </a:pPr>
            <a:r>
              <a:rPr lang="en-US" dirty="0"/>
              <a:t>After they have both had a chance to practice out loud, they should write down the paraphrased sentences in their </a:t>
            </a:r>
            <a:r>
              <a:rPr lang="en-US" b="1" dirty="0"/>
              <a:t>Researcher’s Notebook</a:t>
            </a:r>
            <a:r>
              <a:rPr lang="en-US" dirty="0"/>
              <a:t> and move on to the next piece of information.</a:t>
            </a:r>
            <a:endParaRPr dirty="0"/>
          </a:p>
          <a:p>
            <a:pPr marL="457200" lvl="0" indent="-304800" algn="l" rtl="0">
              <a:spcBef>
                <a:spcPts val="0"/>
              </a:spcBef>
              <a:spcAft>
                <a:spcPts val="0"/>
              </a:spcAft>
              <a:buClr>
                <a:schemeClr val="dk1"/>
              </a:buClr>
              <a:buSzPts val="1200"/>
              <a:buFont typeface="Calibri"/>
              <a:buAutoNum type="arabicPeriod"/>
            </a:pPr>
            <a:r>
              <a:rPr lang="en-US" dirty="0"/>
              <a:t>Encourage them to also write questions that come up during their discussion; remind them that as researchers learn more, they generate new supporting research questions.</a:t>
            </a:r>
            <a:endParaRPr dirty="0"/>
          </a:p>
          <a:p>
            <a:pPr marL="457200" lvl="0" indent="0" algn="l" rtl="0">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 </a:t>
            </a:r>
            <a:endParaRPr sz="1200" i="0" u="none" strike="noStrike" cap="none" dirty="0">
              <a:solidFill>
                <a:schemeClr val="dk1"/>
              </a:solidFill>
            </a:endParaRPr>
          </a:p>
          <a:p>
            <a:pPr marL="457200" marR="0" lvl="0" indent="-317500" algn="l" rtl="0">
              <a:lnSpc>
                <a:spcPct val="100000"/>
              </a:lnSpc>
              <a:spcBef>
                <a:spcPts val="0"/>
              </a:spcBef>
              <a:spcAft>
                <a:spcPts val="0"/>
              </a:spcAft>
              <a:buSzPts val="1400"/>
              <a:buChar char="●"/>
            </a:pPr>
            <a:r>
              <a:rPr lang="en-US" dirty="0"/>
              <a:t>Circulate and help as needed. Consider stopping the class and highlighting some particularly good examples of paraphrasing as you hear them.</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Clr>
                <a:schemeClr val="dk1"/>
              </a:buClr>
              <a:buSzPts val="1400"/>
              <a:buFont typeface="Arial"/>
              <a:buNone/>
            </a:pPr>
            <a:r>
              <a:rPr lang="en-US" dirty="0"/>
              <a:t>Support for Any Students Who Need It: </a:t>
            </a:r>
            <a:endParaRPr dirty="0"/>
          </a:p>
          <a:p>
            <a:pPr marL="457200" lvl="0" indent="-317500" algn="l" rtl="0">
              <a:spcBef>
                <a:spcPts val="0"/>
              </a:spcBef>
              <a:spcAft>
                <a:spcPts val="0"/>
              </a:spcAft>
              <a:buSzPts val="1400"/>
              <a:buChar char="●"/>
            </a:pPr>
            <a:r>
              <a:rPr lang="en-US" dirty="0"/>
              <a:t>Consider working with a small group of students to read aloud this text.</a:t>
            </a:r>
            <a:endParaRPr dirty="0"/>
          </a:p>
          <a:p>
            <a:pPr marL="457200" lvl="0" indent="-317500" algn="l" rtl="0">
              <a:spcBef>
                <a:spcPts val="0"/>
              </a:spcBef>
              <a:spcAft>
                <a:spcPts val="0"/>
              </a:spcAft>
              <a:buSzPts val="1400"/>
              <a:buChar char="●"/>
            </a:pPr>
            <a:r>
              <a:rPr lang="en-US" dirty="0"/>
              <a:t>Consider modeling the partner conversation where students are orally paraphrasing using the sentence stems.</a:t>
            </a:r>
            <a:endParaRPr dirty="0"/>
          </a:p>
        </p:txBody>
      </p:sp>
      <p:sp>
        <p:nvSpPr>
          <p:cNvPr id="177" name="Google Shape;177;g42087fe950_0_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400412de90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g400412de90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5-7 </a:t>
            </a:r>
            <a:r>
              <a:rPr lang="en-US" b="1" dirty="0"/>
              <a:t>minutes</a:t>
            </a:r>
            <a:endParaRPr dirty="0"/>
          </a:p>
          <a:p>
            <a:pPr marL="0" lvl="0" indent="0" algn="l" rtl="0">
              <a:spcBef>
                <a:spcPts val="0"/>
              </a:spcBef>
              <a:spcAft>
                <a:spcPts val="0"/>
              </a:spcAft>
              <a:buClr>
                <a:schemeClr val="dk1"/>
              </a:buClr>
              <a:buSzPts val="1200"/>
              <a:buFont typeface="Calibri"/>
              <a:buNone/>
            </a:pPr>
            <a:r>
              <a:rPr lang="en-US" b="1" dirty="0"/>
              <a:t>Student Grouping: varied partners</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Closing and Assessment</a:t>
            </a:r>
            <a:endParaRPr b="1" dirty="0"/>
          </a:p>
          <a:p>
            <a:pPr marL="171450" marR="0" lvl="0" indent="-9525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17500" algn="l" rtl="0">
              <a:lnSpc>
                <a:spcPct val="100000"/>
              </a:lnSpc>
              <a:spcBef>
                <a:spcPts val="0"/>
              </a:spcBef>
              <a:spcAft>
                <a:spcPts val="0"/>
              </a:spcAft>
              <a:buSzPts val="1400"/>
              <a:buChar char="●"/>
            </a:pPr>
            <a:r>
              <a:rPr lang="en-US" dirty="0"/>
              <a:t>This is the “Give One, Get One” protocol. The purpose here is for students to “speak their ideas” again. The more they are able to do this successfully, the more successful they will be when they come to synthesize their ideas on the performance task at the end of the unit.</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17500" algn="l" rtl="0">
              <a:lnSpc>
                <a:spcPct val="100000"/>
              </a:lnSpc>
              <a:spcBef>
                <a:spcPts val="0"/>
              </a:spcBef>
              <a:spcAft>
                <a:spcPts val="0"/>
              </a:spcAft>
              <a:buSzPts val="1400"/>
              <a:buAutoNum type="arabicPeriod"/>
            </a:pPr>
            <a:r>
              <a:rPr lang="en-US" dirty="0"/>
              <a:t>Give directions by reading slide.</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Listen for what students have learned as a form of assessment as well </a:t>
            </a:r>
            <a:r>
              <a:rPr lang="en-US" dirty="0" smtClean="0"/>
              <a:t>as for </a:t>
            </a:r>
            <a:r>
              <a:rPr lang="en-US" dirty="0"/>
              <a:t>things they are still wondering that you might clarify, if time permits.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17500" algn="l" rtl="0">
              <a:spcBef>
                <a:spcPts val="0"/>
              </a:spcBef>
              <a:spcAft>
                <a:spcPts val="0"/>
              </a:spcAft>
              <a:buSzPts val="1400"/>
              <a:buChar char="●"/>
            </a:pPr>
            <a:r>
              <a:rPr lang="en-US" dirty="0"/>
              <a:t>Consider modeling this with a student so the process is clear.</a:t>
            </a:r>
            <a:endParaRPr dirty="0"/>
          </a:p>
          <a:p>
            <a:pPr marL="457200" lvl="0" indent="0" algn="l" rtl="0">
              <a:lnSpc>
                <a:spcPct val="100000"/>
              </a:lnSpc>
              <a:spcBef>
                <a:spcPts val="0"/>
              </a:spcBef>
              <a:spcAft>
                <a:spcPts val="0"/>
              </a:spcAft>
              <a:buNone/>
            </a:pPr>
            <a:endParaRPr dirty="0"/>
          </a:p>
        </p:txBody>
      </p:sp>
      <p:sp>
        <p:nvSpPr>
          <p:cNvPr id="186" name="Google Shape;186;g400412de90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Read slide aloud</a:t>
            </a:r>
            <a:endParaRPr/>
          </a:p>
        </p:txBody>
      </p:sp>
      <p:sp>
        <p:nvSpPr>
          <p:cNvPr id="195" name="Google Shape;19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will vary, but 30-40 minutes </a:t>
            </a:r>
            <a:endParaRPr/>
          </a:p>
          <a:p>
            <a:pPr marL="0" lvl="0" indent="0" algn="l" rtl="0">
              <a:spcBef>
                <a:spcPts val="0"/>
              </a:spcBef>
              <a:spcAft>
                <a:spcPts val="0"/>
              </a:spcAft>
              <a:buClr>
                <a:schemeClr val="dk1"/>
              </a:buClr>
              <a:buSzPts val="1100"/>
              <a:buFont typeface="Arial"/>
              <a:buNone/>
            </a:pPr>
            <a:r>
              <a:rPr lang="en-US" b="1"/>
              <a:t>Grouping: Small Groups</a:t>
            </a:r>
            <a:endParaRPr b="1"/>
          </a:p>
          <a:p>
            <a:pPr marL="0" lvl="0" indent="0" algn="l" rtl="0">
              <a:spcBef>
                <a:spcPts val="0"/>
              </a:spcBef>
              <a:spcAft>
                <a:spcPts val="0"/>
              </a:spcAft>
              <a:buClr>
                <a:schemeClr val="dk1"/>
              </a:buClr>
              <a:buSzPts val="1100"/>
              <a:buFont typeface="Arial"/>
              <a:buNone/>
            </a:pPr>
            <a:endParaRPr b="1"/>
          </a:p>
          <a:p>
            <a:pPr marL="0" lvl="0" indent="0" algn="l" rtl="0">
              <a:spcBef>
                <a:spcPts val="0"/>
              </a:spcBef>
              <a:spcAft>
                <a:spcPts val="0"/>
              </a:spcAft>
              <a:buClr>
                <a:schemeClr val="dk1"/>
              </a:buClr>
              <a:buSzPts val="1100"/>
              <a:buFont typeface="Arial"/>
              <a:buNone/>
            </a:pPr>
            <a:r>
              <a:rPr lang="en-US"/>
              <a:t>Teaching Notes:</a:t>
            </a:r>
            <a:endParaRPr/>
          </a:p>
          <a:p>
            <a:pPr marL="457200" lvl="0" indent="-304800" algn="l"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always have:</a:t>
            </a:r>
            <a:endParaRPr/>
          </a:p>
          <a:p>
            <a:pPr marL="457200" lvl="0" indent="-304800" algn="l"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algn="l"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algn="l"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cycle in as needed:</a:t>
            </a:r>
            <a:endParaRPr/>
          </a:p>
          <a:p>
            <a:pPr marL="457200" lvl="0" indent="-304800" algn="l" rtl="0">
              <a:spcBef>
                <a:spcPts val="0"/>
              </a:spcBef>
              <a:spcAft>
                <a:spcPts val="0"/>
              </a:spcAft>
              <a:buClr>
                <a:schemeClr val="dk1"/>
              </a:buClr>
              <a:buSzPts val="1200"/>
              <a:buFont typeface="Calibri"/>
              <a:buChar char="●"/>
            </a:pPr>
            <a:r>
              <a:rPr lang="en-US"/>
              <a:t>Language Enrichments and ELL support activities.</a:t>
            </a:r>
            <a:endParaRPr/>
          </a:p>
          <a:p>
            <a:pPr marL="457200" lvl="0" indent="-304800" algn="l"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201" name="Google Shape;201;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13</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 name="Google Shape;10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08" name="Google Shape;10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New Materials to Prepare in Advance: </a:t>
            </a:r>
            <a:endParaRPr dirty="0"/>
          </a:p>
          <a:p>
            <a:pPr marL="0" lvl="0" indent="0" algn="l" rtl="0">
              <a:spcBef>
                <a:spcPts val="0"/>
              </a:spcBef>
              <a:spcAft>
                <a:spcPts val="0"/>
              </a:spcAft>
              <a:buClr>
                <a:schemeClr val="dk1"/>
              </a:buClr>
              <a:buSzPts val="1100"/>
              <a:buFont typeface="Arial"/>
              <a:buNone/>
            </a:pPr>
            <a:r>
              <a:rPr lang="en-US" dirty="0"/>
              <a:t>•     </a:t>
            </a:r>
            <a:r>
              <a:rPr lang="en-US" b="1" dirty="0"/>
              <a:t>Entry task: Distinguishing between Good and Bad Paraphrasing </a:t>
            </a:r>
            <a:r>
              <a:rPr lang="en-US" dirty="0"/>
              <a:t>(one per student and one to display)</a:t>
            </a:r>
            <a:endParaRPr dirty="0"/>
          </a:p>
          <a:p>
            <a:pPr marL="0" lvl="0" indent="0" algn="l" rtl="0">
              <a:spcBef>
                <a:spcPts val="0"/>
              </a:spcBef>
              <a:spcAft>
                <a:spcPts val="0"/>
              </a:spcAft>
              <a:buClr>
                <a:schemeClr val="dk1"/>
              </a:buClr>
              <a:buSzPts val="1100"/>
              <a:buFont typeface="Arial"/>
              <a:buNone/>
            </a:pPr>
            <a:r>
              <a:rPr lang="en-US" dirty="0"/>
              <a:t>•     “An Apparel Factory Defies Sweatshop Label, but Can It Thrive?” (Source 2) (one per student and one to display)</a:t>
            </a:r>
            <a:endParaRPr dirty="0"/>
          </a:p>
          <a:p>
            <a:pPr marL="0" lvl="0" indent="0" algn="l" rtl="0">
              <a:spcBef>
                <a:spcPts val="0"/>
              </a:spcBef>
              <a:spcAft>
                <a:spcPts val="0"/>
              </a:spcAft>
              <a:buNone/>
            </a:pPr>
            <a:r>
              <a:rPr lang="en-US" dirty="0"/>
              <a:t>•     </a:t>
            </a:r>
            <a:r>
              <a:rPr lang="en-US" b="1" dirty="0"/>
              <a:t>Researcher’s Notebook Part II, Source 2 (teacher reference; optional)</a:t>
            </a:r>
            <a:endParaRPr b="1" dirty="0"/>
          </a:p>
          <a:p>
            <a:pPr marL="0" lvl="0" indent="0" algn="l" rtl="0">
              <a:spcBef>
                <a:spcPts val="0"/>
              </a:spcBef>
              <a:spcAft>
                <a:spcPts val="0"/>
              </a:spcAft>
              <a:buNone/>
            </a:pPr>
            <a:r>
              <a:rPr lang="en-US" b="1" dirty="0"/>
              <a:t>•     "In China, Human Costs Are Built Into an </a:t>
            </a:r>
            <a:r>
              <a:rPr lang="en-US" b="1" dirty="0" err="1"/>
              <a:t>iPad</a:t>
            </a:r>
            <a:r>
              <a:rPr lang="en-US" b="1" dirty="0"/>
              <a:t>" (For Teacher Reference)</a:t>
            </a:r>
            <a:endParaRPr b="1"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a:t>
            </a:r>
            <a:endParaRPr dirty="0"/>
          </a:p>
          <a:p>
            <a:pPr marL="457200" lvl="0" indent="-304800" algn="l" rtl="0">
              <a:spcBef>
                <a:spcPts val="0"/>
              </a:spcBef>
              <a:spcAft>
                <a:spcPts val="0"/>
              </a:spcAft>
              <a:buClr>
                <a:schemeClr val="dk1"/>
              </a:buClr>
              <a:buSzPts val="1200"/>
              <a:buFont typeface="Calibri"/>
              <a:buChar char="●"/>
            </a:pPr>
            <a:r>
              <a:rPr lang="en-US" b="1" dirty="0"/>
              <a:t>Researcher’s Notebook </a:t>
            </a:r>
            <a:r>
              <a:rPr lang="en-US" dirty="0"/>
              <a:t>(begun in Lesson 1)</a:t>
            </a:r>
            <a:endParaRPr dirty="0"/>
          </a:p>
          <a:p>
            <a:pPr marL="457200" lvl="0" indent="-304800" algn="l" rtl="0">
              <a:spcBef>
                <a:spcPts val="0"/>
              </a:spcBef>
              <a:spcAft>
                <a:spcPts val="0"/>
              </a:spcAft>
              <a:buClr>
                <a:schemeClr val="dk1"/>
              </a:buClr>
              <a:buSzPts val="1200"/>
              <a:buFont typeface="Calibri"/>
              <a:buChar char="●"/>
            </a:pPr>
            <a:r>
              <a:rPr lang="en-US" b="1" dirty="0"/>
              <a:t>Researcher’s Roadmap anchor chart </a:t>
            </a:r>
            <a:r>
              <a:rPr lang="en-US" dirty="0"/>
              <a:t>(from Lesson 2; one large copy to display and students’ own copies)</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dirty="0">
                <a:solidFill>
                  <a:schemeClr val="dk1"/>
                </a:solidFill>
                <a:latin typeface="Calibri"/>
                <a:ea typeface="Calibri"/>
                <a:cs typeface="Calibri"/>
                <a:sym typeface="Calibri"/>
              </a:rPr>
              <a:t>Review these protocols before teachin</a:t>
            </a:r>
            <a:r>
              <a:rPr lang="en-US" dirty="0"/>
              <a:t>g:</a:t>
            </a:r>
            <a:endParaRPr dirty="0"/>
          </a:p>
          <a:p>
            <a:pPr marL="457200" lvl="0" indent="-304800" algn="l" rtl="0">
              <a:spcBef>
                <a:spcPts val="0"/>
              </a:spcBef>
              <a:spcAft>
                <a:spcPts val="0"/>
              </a:spcAft>
              <a:buClr>
                <a:schemeClr val="dk1"/>
              </a:buClr>
              <a:buSzPts val="1200"/>
              <a:buFont typeface="Calibri"/>
              <a:buChar char="●"/>
            </a:pPr>
            <a:r>
              <a:rPr lang="en-US" b="0" dirty="0" smtClean="0"/>
              <a:t>”Give one, Get one”</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15" name="Google Shape;11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f5a51bac5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121" name="Google Shape;121;g3f5a51bac5_0_8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smtClean="0">
                <a:solidFill>
                  <a:schemeClr val="dk1"/>
                </a:solidFill>
              </a:rPr>
              <a:t>:</a:t>
            </a:r>
            <a:r>
              <a:rPr lang="en-US" sz="1200" i="0" u="none" strike="noStrike" cap="none" baseline="0" dirty="0">
                <a:solidFill>
                  <a:schemeClr val="dk1"/>
                </a:solidFill>
              </a:rPr>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17500" algn="l" rtl="0">
              <a:lnSpc>
                <a:spcPct val="100000"/>
              </a:lnSpc>
              <a:spcBef>
                <a:spcPts val="0"/>
              </a:spcBef>
              <a:spcAft>
                <a:spcPts val="0"/>
              </a:spcAft>
              <a:buSzPts val="1400"/>
              <a:buChar char="●"/>
            </a:pPr>
            <a:r>
              <a:rPr lang="en-US" dirty="0"/>
              <a:t>Direct students’ attention to slide</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smtClean="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31" name="Google Shape;13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400412de90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g400412de90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smtClean="0"/>
              <a:t>5-7 </a:t>
            </a:r>
            <a:r>
              <a:rPr lang="en-US" b="1" dirty="0"/>
              <a:t>minutes</a:t>
            </a:r>
            <a:endParaRPr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a:t>
            </a:r>
            <a:r>
              <a:rPr lang="en-US" b="1" i="0" u="none" strike="noStrike" cap="none" dirty="0">
                <a:solidFill>
                  <a:schemeClr val="dk1"/>
                </a:solidFill>
              </a:rPr>
              <a:t>nt Grouping: Whole Group</a:t>
            </a:r>
            <a:endParaRPr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chemeClr val="dk1"/>
              </a:buClr>
              <a:buSzPts val="1100"/>
              <a:buFont typeface="Arial"/>
              <a:buNone/>
            </a:pPr>
            <a:r>
              <a:rPr lang="en-US" b="1" dirty="0"/>
              <a:t>A. Entry Task : Distinguishing between Good and Bad Paraphrasing (5 minutes)</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dirty="0"/>
          </a:p>
          <a:p>
            <a:pPr marL="457200" marR="0" lvl="0" indent="-317500" algn="l" rtl="0">
              <a:lnSpc>
                <a:spcPct val="100000"/>
              </a:lnSpc>
              <a:spcBef>
                <a:spcPts val="0"/>
              </a:spcBef>
              <a:spcAft>
                <a:spcPts val="0"/>
              </a:spcAft>
              <a:buSzPts val="1400"/>
              <a:buChar char="●"/>
            </a:pPr>
            <a:r>
              <a:rPr lang="en-US" dirty="0"/>
              <a:t>Paraphrasing is an important skill to practice and they began working with it in the previous lesson. When students can accurately paraphrase, it means they understand what they are reading.</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 Project or distribute the </a:t>
            </a:r>
            <a:r>
              <a:rPr lang="en-US" b="1" dirty="0"/>
              <a:t>Entry Task: Distinguishing between Good and Bad Paraphrasing</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Instruct students to complete it on their own.</a:t>
            </a:r>
            <a:endParaRPr dirty="0"/>
          </a:p>
          <a:p>
            <a:pPr marL="457200" marR="0" lvl="0" indent="-304800" algn="l" rtl="0">
              <a:lnSpc>
                <a:spcPct val="100000"/>
              </a:lnSpc>
              <a:spcBef>
                <a:spcPts val="0"/>
              </a:spcBef>
              <a:spcAft>
                <a:spcPts val="0"/>
              </a:spcAft>
              <a:buSzPts val="1200"/>
              <a:buFont typeface="Calibri"/>
              <a:buAutoNum type="arabicPeriod"/>
            </a:pPr>
            <a:r>
              <a:rPr lang="en-US" dirty="0"/>
              <a:t>Briefly discuss the entry task.</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Invite </a:t>
            </a:r>
            <a:r>
              <a:rPr lang="en-US" dirty="0"/>
              <a:t>students to correct their entry task as they discuss as a class.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identify which is the best example of paraphrasing by holding up one finger for #1 and two fingers for #2.</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Call </a:t>
            </a:r>
            <a:r>
              <a:rPr lang="en-US" dirty="0"/>
              <a:t>on several students to explain.</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Make </a:t>
            </a:r>
            <a:r>
              <a:rPr lang="en-US" dirty="0"/>
              <a:t>sure you also call on a student who made the wrong choice, so that you can surface and respond to misconceptions. Be sensitive and encouraging as this is a new skill for many of the students.</a:t>
            </a:r>
            <a:endParaRPr dirty="0"/>
          </a:p>
          <a:p>
            <a:pPr marL="457200" marR="0" lvl="0" indent="-304800" algn="l" rtl="0">
              <a:lnSpc>
                <a:spcPct val="100000"/>
              </a:lnSpc>
              <a:spcBef>
                <a:spcPts val="0"/>
              </a:spcBef>
              <a:spcAft>
                <a:spcPts val="0"/>
              </a:spcAft>
              <a:buSzPts val="1200"/>
              <a:buFont typeface="Calibri"/>
              <a:buAutoNum type="arabicPeriod"/>
            </a:pPr>
            <a:r>
              <a:rPr lang="en-US" dirty="0"/>
              <a:t>Remind students of today’s learning target. </a:t>
            </a:r>
            <a:endParaRPr dirty="0"/>
          </a:p>
          <a:p>
            <a:pPr marL="457200" marR="0" lvl="0" indent="-304800" algn="l" rtl="0">
              <a:lnSpc>
                <a:spcPct val="100000"/>
              </a:lnSpc>
              <a:spcBef>
                <a:spcPts val="0"/>
              </a:spcBef>
              <a:spcAft>
                <a:spcPts val="0"/>
              </a:spcAft>
              <a:buSzPts val="1200"/>
              <a:buFont typeface="Calibri"/>
              <a:buAutoNum type="arabicPeriod"/>
            </a:pPr>
            <a:r>
              <a:rPr lang="en-US" dirty="0"/>
              <a:t>Tell them they will have a chance to practice paraphrasing today, and it’s a very important skill they will use in all of their future academic classes.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17500" algn="l" rtl="0">
              <a:lnSpc>
                <a:spcPct val="100000"/>
              </a:lnSpc>
              <a:spcBef>
                <a:spcPts val="0"/>
              </a:spcBef>
              <a:spcAft>
                <a:spcPts val="0"/>
              </a:spcAft>
              <a:buSzPts val="1400"/>
              <a:buChar char="●"/>
            </a:pPr>
            <a:r>
              <a:rPr lang="en-US" dirty="0"/>
              <a:t>Listen for students to understand that for quote A, paraphrase #1 is the best choice because it gives credit to the source.</a:t>
            </a:r>
            <a:endParaRPr dirty="0"/>
          </a:p>
          <a:p>
            <a:pPr marL="457200" marR="0" lvl="0" indent="-317500" algn="l" rtl="0">
              <a:lnSpc>
                <a:spcPct val="100000"/>
              </a:lnSpc>
              <a:spcBef>
                <a:spcPts val="0"/>
              </a:spcBef>
              <a:spcAft>
                <a:spcPts val="0"/>
              </a:spcAft>
              <a:buSzPts val="1400"/>
              <a:buChar char="●"/>
            </a:pPr>
            <a:r>
              <a:rPr lang="en-US" dirty="0" smtClean="0"/>
              <a:t>For </a:t>
            </a:r>
            <a:r>
              <a:rPr lang="en-US" dirty="0"/>
              <a:t>quote B, paraphrase #2 is the best choice because it gives credit to the source - in contrast,  #1 quotes, verbatim, a large portion of the text (which is not a good practice</a:t>
            </a:r>
            <a:r>
              <a:rPr lang="en-US" dirty="0" smtClean="0"/>
              <a:t>).</a:t>
            </a:r>
            <a:endParaRPr dirty="0"/>
          </a:p>
          <a:p>
            <a:pPr marL="457200" marR="0" lvl="0" indent="-317500" algn="l" rtl="0">
              <a:lnSpc>
                <a:spcPct val="100000"/>
              </a:lnSpc>
              <a:spcBef>
                <a:spcPts val="0"/>
              </a:spcBef>
              <a:spcAft>
                <a:spcPts val="0"/>
              </a:spcAft>
              <a:buSzPts val="1400"/>
              <a:buChar char="●"/>
            </a:pPr>
            <a:r>
              <a:rPr lang="en-US" dirty="0"/>
              <a:t>For quote C, paraphrase #2 is the best choice because the direct quote is shortened and integrated into the sentence </a:t>
            </a:r>
            <a:r>
              <a:rPr lang="en-US" dirty="0" smtClean="0"/>
              <a:t>better.</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39" name="Google Shape;139;g400412de90_0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sz="1200" b="1" i="0" u="none" strike="noStrike" cap="none" dirty="0" smtClean="0">
                <a:solidFill>
                  <a:schemeClr val="dk1"/>
                </a:solidFill>
                <a:latin typeface="Calibri"/>
                <a:ea typeface="Calibri"/>
                <a:cs typeface="Calibri"/>
                <a:sym typeface="Calibri"/>
              </a:rPr>
              <a:t>1</a:t>
            </a:r>
            <a:r>
              <a:rPr lang="en-US" b="1" dirty="0" smtClean="0"/>
              <a:t>5-12</a:t>
            </a:r>
            <a:r>
              <a:rPr lang="en-US" sz="1200" b="1" i="0" u="none" strike="noStrike" cap="none" dirty="0" smtClean="0">
                <a:solidFill>
                  <a:schemeClr val="dk1"/>
                </a:solidFill>
                <a:latin typeface="Calibri"/>
                <a:ea typeface="Calibri"/>
                <a:cs typeface="Calibri"/>
                <a:sym typeface="Calibri"/>
              </a:rPr>
              <a:t> </a:t>
            </a:r>
            <a:r>
              <a:rPr lang="en-US" sz="1200" b="1" i="0" u="none" strike="noStrike" cap="none" dirty="0">
                <a:solidFill>
                  <a:schemeClr val="dk1"/>
                </a:solidFill>
                <a:latin typeface="Calibri"/>
                <a:ea typeface="Calibri"/>
                <a:cs typeface="Calibri"/>
                <a:sym typeface="Calibri"/>
              </a:rPr>
              <a:t>minutes</a:t>
            </a:r>
            <a:r>
              <a:rPr lang="en-US" b="1" dirty="0"/>
              <a:t> for this activity</a:t>
            </a:r>
            <a:r>
              <a:rPr lang="en-US" sz="1200" b="1" i="0" u="none" strike="noStrike" cap="none" dirty="0">
                <a:solidFill>
                  <a:schemeClr val="dk1"/>
                </a:solidFill>
                <a:latin typeface="Calibri"/>
                <a:ea typeface="Calibri"/>
                <a:cs typeface="Calibri"/>
                <a:sym typeface="Calibri"/>
              </a:rPr>
              <a:t> ( </a:t>
            </a:r>
            <a:r>
              <a:rPr lang="en-US" b="1" dirty="0" smtClean="0"/>
              <a:t>5-7 </a:t>
            </a:r>
            <a:r>
              <a:rPr lang="en-US" b="1" dirty="0"/>
              <a:t>minutes, this slide)</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a:t>
            </a:r>
            <a:r>
              <a:rPr lang="en-US" sz="1200" b="1" i="0" u="none" strike="noStrike" cap="none" dirty="0">
                <a:solidFill>
                  <a:schemeClr val="dk1"/>
                </a:solidFill>
                <a:latin typeface="Calibri"/>
                <a:ea typeface="Calibri"/>
                <a:cs typeface="Calibri"/>
                <a:sym typeface="Calibri"/>
              </a:rPr>
              <a:t>W</a:t>
            </a:r>
            <a:r>
              <a:rPr lang="en-US" b="1" dirty="0" smtClean="0"/>
              <a:t>hole </a:t>
            </a:r>
            <a:r>
              <a:rPr lang="en-US" b="1" dirty="0"/>
              <a:t>class </a:t>
            </a:r>
            <a:endParaRPr lang="en-US" b="1" dirty="0" smtClean="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100"/>
              <a:buFont typeface="Arial"/>
              <a:buNone/>
            </a:pPr>
            <a:r>
              <a:rPr lang="en-US" b="1" dirty="0"/>
              <a:t>A. Modeling Reading (10 minutes)</a:t>
            </a:r>
            <a:endParaRPr b="1" dirty="0"/>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sz="1200" i="0" u="none" strike="noStrike" cap="none" dirty="0">
                <a:solidFill>
                  <a:schemeClr val="dk1"/>
                </a:solidFill>
              </a:rPr>
              <a:t>:</a:t>
            </a:r>
            <a:endParaRPr sz="1200" i="0" u="none" strike="noStrike" cap="none" dirty="0">
              <a:solidFill>
                <a:schemeClr val="dk1"/>
              </a:solidFill>
            </a:endParaRPr>
          </a:p>
          <a:p>
            <a:pPr marL="457200" marR="0" lvl="0" indent="-317500" algn="l" rtl="0">
              <a:lnSpc>
                <a:spcPct val="100000"/>
              </a:lnSpc>
              <a:spcBef>
                <a:spcPts val="0"/>
              </a:spcBef>
              <a:spcAft>
                <a:spcPts val="0"/>
              </a:spcAft>
              <a:buSzPts val="1400"/>
              <a:buChar char="●"/>
            </a:pPr>
            <a:r>
              <a:rPr lang="en-US" dirty="0"/>
              <a:t>Students will have 3 different documents in front of them.  They should have out </a:t>
            </a:r>
            <a:r>
              <a:rPr lang="en-US" b="1" dirty="0"/>
              <a:t>Source 2</a:t>
            </a:r>
            <a:r>
              <a:rPr lang="en-US" dirty="0"/>
              <a:t>, </a:t>
            </a:r>
            <a:r>
              <a:rPr lang="en-US" b="1" dirty="0"/>
              <a:t>Researcher’s Roadmap</a:t>
            </a:r>
            <a:r>
              <a:rPr lang="en-US" dirty="0"/>
              <a:t>, and their </a:t>
            </a:r>
            <a:r>
              <a:rPr lang="en-US" b="1" dirty="0"/>
              <a:t>Researcher’s Notebook.</a:t>
            </a:r>
            <a:r>
              <a:rPr lang="en-US" dirty="0"/>
              <a:t>  Be sure they are looking and following along with the correct documents before you proceed.</a:t>
            </a:r>
            <a:endParaRPr dirty="0"/>
          </a:p>
          <a:p>
            <a:pPr marL="457200" marR="0" lvl="0" indent="-317500" algn="l" rtl="0">
              <a:lnSpc>
                <a:spcPct val="100000"/>
              </a:lnSpc>
              <a:spcBef>
                <a:spcPts val="0"/>
              </a:spcBef>
              <a:spcAft>
                <a:spcPts val="0"/>
              </a:spcAft>
              <a:buSzPts val="1400"/>
              <a:buChar char="●"/>
            </a:pPr>
            <a:r>
              <a:rPr lang="en-US" dirty="0"/>
              <a:t>Also, it’s important to for students to understand the concept of a credible source and how important credibility is.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dirty="0" smtClean="0"/>
              <a:t>Distribute </a:t>
            </a:r>
            <a:r>
              <a:rPr lang="en-US" b="0" dirty="0"/>
              <a:t>“An Apparel Factory Defies Sweatshop Label, but Can It Thrive?” (Source 2)</a:t>
            </a:r>
            <a:r>
              <a:rPr lang="en-US" dirty="0"/>
              <a:t> and tell students to take out their </a:t>
            </a:r>
            <a:r>
              <a:rPr lang="en-US" b="1" dirty="0"/>
              <a:t>Researcher’s Notebook</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Direct students’ attention to the </a:t>
            </a:r>
            <a:r>
              <a:rPr lang="en-US" b="1" dirty="0"/>
              <a:t>Researcher’s Roadmap anchor chart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Remind them that they have already completed the first two steps. Today they will be working on Steps 3 and 4.</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smtClean="0"/>
              <a:t>Ask </a:t>
            </a:r>
            <a:r>
              <a:rPr lang="en-US" dirty="0"/>
              <a:t>a student to define a </a:t>
            </a:r>
            <a:r>
              <a:rPr lang="en-US" i="1" dirty="0"/>
              <a:t>credible</a:t>
            </a:r>
            <a:r>
              <a:rPr lang="en-US" dirty="0"/>
              <a:t> source. Tell students that Source 2 is from </a:t>
            </a:r>
            <a:r>
              <a:rPr lang="en-US" i="1" dirty="0"/>
              <a:t>The New York Times</a:t>
            </a:r>
            <a:r>
              <a:rPr lang="en-US" dirty="0"/>
              <a:t>. Explain as needed that a credible source has a good reputation, often for many years, for having high standards of accuracy.</a:t>
            </a:r>
            <a:endParaRPr dirty="0"/>
          </a:p>
          <a:p>
            <a:pPr marL="457200" lvl="0" indent="-304800" algn="l" rtl="0">
              <a:spcBef>
                <a:spcPts val="0"/>
              </a:spcBef>
              <a:spcAft>
                <a:spcPts val="0"/>
              </a:spcAft>
              <a:buClr>
                <a:schemeClr val="dk1"/>
              </a:buClr>
              <a:buSzPts val="1200"/>
              <a:buFont typeface="Calibri"/>
              <a:buAutoNum type="arabicPeriod"/>
            </a:pPr>
            <a:r>
              <a:rPr lang="en-US" dirty="0" smtClean="0"/>
              <a:t>Also </a:t>
            </a:r>
            <a:r>
              <a:rPr lang="en-US" dirty="0"/>
              <a:t>point out that a newspaper is a </a:t>
            </a:r>
            <a:r>
              <a:rPr lang="en-US" i="1" dirty="0"/>
              <a:t>neutral</a:t>
            </a:r>
            <a:r>
              <a:rPr lang="en-US" dirty="0"/>
              <a:t> or </a:t>
            </a:r>
            <a:r>
              <a:rPr lang="en-US" i="1" dirty="0"/>
              <a:t>impartial</a:t>
            </a:r>
            <a:r>
              <a:rPr lang="en-US" dirty="0"/>
              <a:t> source when the authors use facts to support their central ideas and when their purpose is to inform people.</a:t>
            </a:r>
            <a:endParaRPr dirty="0"/>
          </a:p>
          <a:p>
            <a:pPr marL="457200" lvl="0" indent="-304800" algn="l" rtl="0">
              <a:spcBef>
                <a:spcPts val="0"/>
              </a:spcBef>
              <a:spcAft>
                <a:spcPts val="0"/>
              </a:spcAft>
              <a:buClr>
                <a:schemeClr val="dk1"/>
              </a:buClr>
              <a:buSzPts val="1200"/>
              <a:buFont typeface="Arial"/>
              <a:buAutoNum type="arabicPeriod"/>
            </a:pPr>
            <a:r>
              <a:rPr lang="en-US" dirty="0"/>
              <a:t>Explain that because this is a short research project, you have gathered credible sources for them. Assure them they will have an opportunity to find their own credible sources later in the year (in Module 4).</a:t>
            </a:r>
            <a:endParaRPr dirty="0"/>
          </a:p>
          <a:p>
            <a:pPr marL="457200" marR="0" lvl="0" indent="-304800" algn="l" rtl="0">
              <a:lnSpc>
                <a:spcPct val="100000"/>
              </a:lnSpc>
              <a:spcBef>
                <a:spcPts val="0"/>
              </a:spcBef>
              <a:spcAft>
                <a:spcPts val="0"/>
              </a:spcAft>
              <a:buSzPts val="1200"/>
              <a:buFont typeface="Calibri"/>
              <a:buAutoNum type="arabicPeriod"/>
            </a:pPr>
            <a:r>
              <a:rPr lang="en-US" dirty="0"/>
              <a:t>Point out that Step 4 on the </a:t>
            </a:r>
            <a:r>
              <a:rPr lang="en-US" b="1" dirty="0"/>
              <a:t>Researcher’s Roadmap</a:t>
            </a:r>
            <a:r>
              <a:rPr lang="en-US" dirty="0"/>
              <a:t> is how to read a source. Clarify that when you research, you read differently from the way you read a novel. You are reading to find answers to your supporting research questions; therefore, you want to skim to get the gist of the article and underline sentences that relate to your supporting research questions. Then you return to those sentences and read more deeply to understand.</a:t>
            </a:r>
            <a:endParaRPr dirty="0"/>
          </a:p>
          <a:p>
            <a:pPr marL="457200" marR="0" lvl="0" indent="-304800" algn="l" rtl="0">
              <a:lnSpc>
                <a:spcPct val="100000"/>
              </a:lnSpc>
              <a:spcBef>
                <a:spcPts val="0"/>
              </a:spcBef>
              <a:spcAft>
                <a:spcPts val="0"/>
              </a:spcAft>
              <a:buSzPts val="1200"/>
              <a:buFont typeface="Calibri"/>
              <a:buAutoNum type="arabicPeriod"/>
            </a:pPr>
            <a:r>
              <a:rPr lang="en-US" dirty="0"/>
              <a:t>Remind students that they wrote some supporting research questions in their </a:t>
            </a:r>
            <a:r>
              <a:rPr lang="en-US" b="1" dirty="0"/>
              <a:t>Researcher’s Notebook</a:t>
            </a:r>
            <a:r>
              <a:rPr lang="en-US" dirty="0"/>
              <a:t> in Lesson 3. Ask them to put their fingers on those questions now.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endParaRPr sz="1200" i="0" u="none" strike="noStrike" cap="none" dirty="0">
              <a:solidFill>
                <a:schemeClr val="dk1"/>
              </a:solidFill>
            </a:endParaRPr>
          </a:p>
          <a:p>
            <a:pPr marL="457200" lvl="0" indent="-304800" algn="l" rtl="0">
              <a:spcBef>
                <a:spcPts val="0"/>
              </a:spcBef>
              <a:spcAft>
                <a:spcPts val="0"/>
              </a:spcAft>
              <a:buSzPts val="1200"/>
              <a:buChar char="●"/>
            </a:pPr>
            <a:r>
              <a:rPr lang="en-US" dirty="0"/>
              <a:t>Listen for students to understand that a credible source is one that you, as a reader, can believe will give you accurate information.</a:t>
            </a:r>
            <a:endParaRPr dirty="0"/>
          </a:p>
          <a:p>
            <a:pPr marL="457200" lvl="0" indent="-304800" algn="l" rtl="0">
              <a:spcBef>
                <a:spcPts val="0"/>
              </a:spcBef>
              <a:spcAft>
                <a:spcPts val="0"/>
              </a:spcAft>
              <a:buSzPts val="1200"/>
              <a:buChar char="●"/>
            </a:pPr>
            <a:r>
              <a:rPr lang="en-US" dirty="0"/>
              <a:t>Listen for them to identify that this is a highly respected national newspaper.</a:t>
            </a:r>
            <a:endParaRPr dirty="0"/>
          </a:p>
          <a:p>
            <a:pPr marL="45720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Arial"/>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lnSpc>
                <a:spcPct val="100000"/>
              </a:lnSpc>
              <a:spcBef>
                <a:spcPts val="0"/>
              </a:spcBef>
              <a:spcAft>
                <a:spcPts val="0"/>
              </a:spcAft>
              <a:buSzPts val="1200"/>
              <a:buFont typeface="Calibri"/>
              <a:buChar char="●"/>
            </a:pPr>
            <a:r>
              <a:rPr lang="en-US" dirty="0"/>
              <a:t>For students who struggle with following multistep directions, consider displaying these directions using a document camera or interactive whiteboard. Another option is to type up these instructions for students to have in hand.</a:t>
            </a:r>
            <a:endParaRPr dirty="0"/>
          </a:p>
        </p:txBody>
      </p:sp>
      <p:sp>
        <p:nvSpPr>
          <p:cNvPr id="148" name="Google Shape;148;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15-17 </a:t>
            </a:r>
            <a:r>
              <a:rPr lang="en-US" b="1" dirty="0"/>
              <a:t>minutes (this slide, </a:t>
            </a:r>
            <a:r>
              <a:rPr lang="en-US" b="1" dirty="0" smtClean="0"/>
              <a:t>8-10 </a:t>
            </a:r>
            <a:r>
              <a:rPr lang="en-US" b="1" dirty="0"/>
              <a:t>minutes)</a:t>
            </a:r>
            <a:endParaRPr dirty="0"/>
          </a:p>
          <a:p>
            <a:pPr marL="0" lvl="0" indent="0" algn="l" rtl="0">
              <a:spcBef>
                <a:spcPts val="0"/>
              </a:spcBef>
              <a:spcAft>
                <a:spcPts val="0"/>
              </a:spcAft>
              <a:buClr>
                <a:schemeClr val="dk1"/>
              </a:buClr>
              <a:buSzPts val="1200"/>
              <a:buFont typeface="Calibri"/>
              <a:buNone/>
            </a:pPr>
            <a:r>
              <a:rPr lang="en-US" b="1" dirty="0"/>
              <a:t>Student Grouping: </a:t>
            </a:r>
            <a:r>
              <a:rPr lang="en-US" b="1" dirty="0" smtClean="0"/>
              <a:t>Whole </a:t>
            </a:r>
            <a:r>
              <a:rPr lang="en-US" b="1" dirty="0"/>
              <a:t>class </a:t>
            </a:r>
            <a:endParaRPr lang="en-US" b="1" dirty="0" smtClean="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2</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100"/>
              <a:buFont typeface="Arial"/>
              <a:buNone/>
            </a:pPr>
            <a:r>
              <a:rPr lang="en-US" b="1" dirty="0"/>
              <a:t>A. Modeling Reading continued</a:t>
            </a:r>
            <a:endParaRPr b="1" dirty="0"/>
          </a:p>
          <a:p>
            <a:pPr marL="171450" marR="0" lvl="0" indent="-9525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17500" algn="l" rtl="0">
              <a:lnSpc>
                <a:spcPct val="100000"/>
              </a:lnSpc>
              <a:spcBef>
                <a:spcPts val="0"/>
              </a:spcBef>
              <a:spcAft>
                <a:spcPts val="0"/>
              </a:spcAft>
              <a:buSzPts val="1400"/>
              <a:buChar char="●"/>
            </a:pPr>
            <a:r>
              <a:rPr lang="en-US" dirty="0"/>
              <a:t>Reading aloud and modeling your thoughts will help students understand the process of finding facts for research.</a:t>
            </a:r>
            <a:endParaRPr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Refocus students on the text about the apparel factory, and ask them to read along silently as you read aloud. </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first two paragraphs without stopping. </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that you are reading to answer your supporting research question.</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Although </a:t>
            </a:r>
            <a:r>
              <a:rPr lang="en-US" dirty="0"/>
              <a:t>this is an interesting story about Santa Castillo, the author, Steven Greenhouse, is using his story to illustrate a fact about the working conditions in garment factories. The last sentence of Paragraph 2 is where you find that fact. </a:t>
            </a:r>
            <a:endParaRPr dirty="0"/>
          </a:p>
          <a:p>
            <a:pPr marL="457200" marR="0" lvl="0" indent="-304800" algn="l" rtl="0">
              <a:lnSpc>
                <a:spcPct val="100000"/>
              </a:lnSpc>
              <a:spcBef>
                <a:spcPts val="0"/>
              </a:spcBef>
              <a:spcAft>
                <a:spcPts val="0"/>
              </a:spcAft>
              <a:buSzPts val="1200"/>
              <a:buFont typeface="Calibri"/>
              <a:buAutoNum type="arabicPeriod"/>
            </a:pPr>
            <a:r>
              <a:rPr lang="en-US" dirty="0"/>
              <a:t>Ask the students to underline that sentence.</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Ask </a:t>
            </a:r>
            <a:r>
              <a:rPr lang="en-US" dirty="0"/>
              <a:t>them to suggest a supporting research question that this fact will answer. Encourage students to explain </a:t>
            </a:r>
            <a:r>
              <a:rPr lang="en-US" i="1" dirty="0"/>
              <a:t>how</a:t>
            </a:r>
            <a:r>
              <a:rPr lang="en-US" dirty="0"/>
              <a:t> the fact answers that question.</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they will paraphrase this sentence and write it in their </a:t>
            </a:r>
            <a:r>
              <a:rPr lang="en-US" b="1" dirty="0"/>
              <a:t>Researcher’s Notebook. </a:t>
            </a:r>
            <a:r>
              <a:rPr lang="en-US" dirty="0"/>
              <a:t>Encourage them to use the sentence stems. </a:t>
            </a:r>
            <a:endParaRPr dirty="0"/>
          </a:p>
          <a:p>
            <a:pPr marL="457200" marR="0" lvl="0" indent="-304800" algn="l" rtl="0">
              <a:lnSpc>
                <a:spcPct val="100000"/>
              </a:lnSpc>
              <a:spcBef>
                <a:spcPts val="0"/>
              </a:spcBef>
              <a:spcAft>
                <a:spcPts val="0"/>
              </a:spcAft>
              <a:buSzPts val="1200"/>
              <a:buFont typeface="Calibri"/>
              <a:buAutoNum type="arabicPeriod"/>
            </a:pPr>
            <a:r>
              <a:rPr lang="en-US" dirty="0"/>
              <a:t>Model how to paraphrase: “</a:t>
            </a:r>
            <a:r>
              <a:rPr lang="en-US" i="1" dirty="0"/>
              <a:t>Greenhouse reports that the Knights Apparel factory is rare because it pays its workers three times the average salary and lets them unionize.”</a:t>
            </a:r>
            <a:endParaRPr i="1"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Listen for them to identify supporting research questions that are logical. For example, this fact might answer a supporting research question like, </a:t>
            </a:r>
            <a:r>
              <a:rPr lang="en-US" b="0" dirty="0"/>
              <a:t>“What could good working conditions in a garment factory look like?”</a:t>
            </a:r>
            <a:endParaRPr sz="1200" b="0"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lnSpc>
                <a:spcPct val="100000"/>
              </a:lnSpc>
              <a:spcBef>
                <a:spcPts val="0"/>
              </a:spcBef>
              <a:spcAft>
                <a:spcPts val="0"/>
              </a:spcAft>
              <a:buSzPts val="1200"/>
              <a:buFont typeface="Calibri"/>
              <a:buChar char="●"/>
            </a:pPr>
            <a:r>
              <a:rPr lang="en-US" dirty="0" smtClean="0"/>
              <a:t>Some </a:t>
            </a:r>
            <a:r>
              <a:rPr lang="en-US" dirty="0"/>
              <a:t>students may benefit from receiving smaller sections of the text. This keeps them from being overwhelmed with the amount of text they will be working with.</a:t>
            </a:r>
            <a:endParaRPr dirty="0"/>
          </a:p>
          <a:p>
            <a:pPr marL="457200" lvl="0" indent="-304800" algn="l" rtl="0">
              <a:lnSpc>
                <a:spcPct val="100000"/>
              </a:lnSpc>
              <a:spcBef>
                <a:spcPts val="0"/>
              </a:spcBef>
              <a:spcAft>
                <a:spcPts val="0"/>
              </a:spcAft>
              <a:buSzPts val="1200"/>
              <a:buFont typeface="Calibri"/>
              <a:buChar char="●"/>
            </a:pPr>
            <a:r>
              <a:rPr lang="en-US" dirty="0"/>
              <a:t>Consider partnering ELL students who speak the same home language when discussion of complex content is required. This can allow students to have more meaningful discussions and clarify points in their native language.</a:t>
            </a:r>
            <a:endParaRPr dirty="0"/>
          </a:p>
          <a:p>
            <a:pPr marL="457200" lvl="0" indent="0" algn="l" rtl="0">
              <a:lnSpc>
                <a:spcPct val="100000"/>
              </a:lnSpc>
              <a:spcBef>
                <a:spcPts val="0"/>
              </a:spcBef>
              <a:spcAft>
                <a:spcPts val="0"/>
              </a:spcAft>
              <a:buNone/>
            </a:pPr>
            <a:endParaRPr dirty="0"/>
          </a:p>
        </p:txBody>
      </p:sp>
      <p:sp>
        <p:nvSpPr>
          <p:cNvPr id="156" name="Google Shape;156;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sz="1200" b="1" i="0" u="none" strike="noStrike" cap="none" dirty="0" smtClean="0">
                <a:solidFill>
                  <a:schemeClr val="dk1"/>
                </a:solidFill>
                <a:latin typeface="Calibri"/>
                <a:ea typeface="Calibri"/>
                <a:cs typeface="Calibri"/>
                <a:sym typeface="Calibri"/>
              </a:rPr>
              <a:t>20-25 </a:t>
            </a:r>
            <a:r>
              <a:rPr lang="en-US" sz="1200" b="1" i="0" u="none" strike="noStrike" cap="none" dirty="0">
                <a:solidFill>
                  <a:schemeClr val="dk1"/>
                </a:solidFill>
                <a:latin typeface="Calibri"/>
                <a:ea typeface="Calibri"/>
                <a:cs typeface="Calibri"/>
                <a:sym typeface="Calibri"/>
              </a:rPr>
              <a:t>minutes (this </a:t>
            </a:r>
            <a:r>
              <a:rPr lang="en-US" b="1" dirty="0"/>
              <a:t>slide, 10 -12 minutes)</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a:t>
            </a:r>
            <a:r>
              <a:rPr lang="en-US" b="1" dirty="0"/>
              <a:t>Individual, then </a:t>
            </a:r>
            <a:r>
              <a:rPr lang="en-US" b="1" dirty="0" smtClean="0"/>
              <a:t>pairs</a:t>
            </a:r>
          </a:p>
          <a:p>
            <a:pPr marL="0" marR="0" lvl="0" indent="0" algn="l" rtl="0">
              <a:lnSpc>
                <a:spcPct val="100000"/>
              </a:lnSpc>
              <a:spcBef>
                <a:spcPts val="0"/>
              </a:spcBef>
              <a:spcAft>
                <a:spcPts val="0"/>
              </a:spcAft>
              <a:buClr>
                <a:schemeClr val="dk1"/>
              </a:buClr>
              <a:buSzPts val="1200"/>
              <a:buFont typeface="Calibri"/>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100"/>
              <a:buFont typeface="Arial"/>
              <a:buNone/>
            </a:pPr>
            <a:r>
              <a:rPr lang="en-US" sz="1100" b="1" dirty="0">
                <a:latin typeface="Arial"/>
                <a:ea typeface="Arial"/>
                <a:cs typeface="Arial"/>
                <a:sym typeface="Arial"/>
              </a:rPr>
              <a:t>Work Time B. Reading Source 2 </a:t>
            </a:r>
            <a:endParaRPr sz="1100" b="1"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Be intentional in your pairings for this part of the lesson.</a:t>
            </a:r>
            <a:endParaRPr dirty="0"/>
          </a:p>
          <a:p>
            <a:pPr marL="457200" marR="0" lvl="0" indent="-317500" algn="l" rtl="0">
              <a:lnSpc>
                <a:spcPct val="100000"/>
              </a:lnSpc>
              <a:spcBef>
                <a:spcPts val="0"/>
              </a:spcBef>
              <a:spcAft>
                <a:spcPts val="0"/>
              </a:spcAft>
              <a:buSzPts val="1400"/>
              <a:buChar char="●"/>
            </a:pPr>
            <a:r>
              <a:rPr lang="en-US" dirty="0"/>
              <a:t>This slide shows their notebook for source 2.</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Instruct students to continue reading silently on their own. </a:t>
            </a:r>
            <a:endParaRPr dirty="0"/>
          </a:p>
          <a:p>
            <a:pPr marL="457200" marR="0" lvl="0" indent="-304800" algn="l" rtl="0">
              <a:lnSpc>
                <a:spcPct val="100000"/>
              </a:lnSpc>
              <a:spcBef>
                <a:spcPts val="0"/>
              </a:spcBef>
              <a:spcAft>
                <a:spcPts val="0"/>
              </a:spcAft>
              <a:buSzPts val="1200"/>
              <a:buFont typeface="Calibri"/>
              <a:buAutoNum type="arabicPeriod"/>
            </a:pPr>
            <a:r>
              <a:rPr lang="en-US" dirty="0"/>
              <a:t>Remind them that it’s more important to find some information to answer the supporting research questions than to get “through” the article. </a:t>
            </a:r>
            <a:endParaRPr dirty="0"/>
          </a:p>
          <a:p>
            <a:pPr marL="457200" marR="0" lvl="0" indent="-304800" algn="l" rtl="0">
              <a:lnSpc>
                <a:spcPct val="100000"/>
              </a:lnSpc>
              <a:spcBef>
                <a:spcPts val="0"/>
              </a:spcBef>
              <a:spcAft>
                <a:spcPts val="0"/>
              </a:spcAft>
              <a:buSzPts val="1200"/>
              <a:buFont typeface="Calibri"/>
              <a:buAutoNum type="arabicPeriod"/>
            </a:pPr>
            <a:r>
              <a:rPr lang="en-US" dirty="0"/>
              <a:t>Give them 10 minutes to silently read and mark their text.</a:t>
            </a:r>
            <a:endParaRPr dirty="0"/>
          </a:p>
          <a:p>
            <a:pPr marL="457200" marR="0" lvl="0" indent="-304800" algn="l" rtl="0">
              <a:lnSpc>
                <a:spcPct val="100000"/>
              </a:lnSpc>
              <a:spcBef>
                <a:spcPts val="0"/>
              </a:spcBef>
              <a:spcAft>
                <a:spcPts val="0"/>
              </a:spcAft>
              <a:buSzPts val="1200"/>
              <a:buFont typeface="Calibri"/>
              <a:buAutoNum type="arabicPeriod"/>
            </a:pPr>
            <a:r>
              <a:rPr lang="en-US" dirty="0"/>
              <a:t>After 10 minutes, arrange the students in pairs.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 </a:t>
            </a:r>
            <a:endParaRPr sz="1200" i="0" u="none" strike="noStrike" cap="none" dirty="0">
              <a:solidFill>
                <a:schemeClr val="dk1"/>
              </a:solidFill>
            </a:endParaRPr>
          </a:p>
          <a:p>
            <a:pPr marL="457200" marR="0" lvl="0" indent="-317500" algn="l" rtl="0">
              <a:lnSpc>
                <a:spcPct val="100000"/>
              </a:lnSpc>
              <a:spcBef>
                <a:spcPts val="0"/>
              </a:spcBef>
              <a:spcAft>
                <a:spcPts val="0"/>
              </a:spcAft>
              <a:buSzPts val="1400"/>
              <a:buChar char="●"/>
            </a:pPr>
            <a:r>
              <a:rPr lang="en-US" dirty="0"/>
              <a:t>Circulate and help as needed. Consider stopping the class and highlighting some particularly good examples of paraphrasing as you hear them.</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Clr>
                <a:schemeClr val="dk1"/>
              </a:buClr>
              <a:buSzPts val="1400"/>
              <a:buFont typeface="Arial"/>
              <a:buNone/>
            </a:pPr>
            <a:r>
              <a:rPr lang="en-US" dirty="0"/>
              <a:t>Support for Any Students Who Need It: </a:t>
            </a:r>
            <a:endParaRPr dirty="0"/>
          </a:p>
          <a:p>
            <a:pPr marL="457200" lvl="0" indent="-317500" algn="l" rtl="0">
              <a:spcBef>
                <a:spcPts val="0"/>
              </a:spcBef>
              <a:spcAft>
                <a:spcPts val="0"/>
              </a:spcAft>
              <a:buSzPts val="1400"/>
              <a:buChar char="●"/>
            </a:pPr>
            <a:r>
              <a:rPr lang="en-US" dirty="0"/>
              <a:t>Consider working with a small group of students to read aloud this text.</a:t>
            </a:r>
            <a:endParaRPr dirty="0"/>
          </a:p>
          <a:p>
            <a:pPr marL="457200" lvl="0" indent="-317500" algn="l" rtl="0">
              <a:spcBef>
                <a:spcPts val="0"/>
              </a:spcBef>
              <a:spcAft>
                <a:spcPts val="0"/>
              </a:spcAft>
              <a:buSzPts val="1400"/>
              <a:buChar char="●"/>
            </a:pPr>
            <a:r>
              <a:rPr lang="en-US" dirty="0"/>
              <a:t>Consider modeling the partner conversation where students are orally paraphrasing using the sentence stems.</a:t>
            </a:r>
            <a:endParaRPr dirty="0"/>
          </a:p>
        </p:txBody>
      </p:sp>
      <p:sp>
        <p:nvSpPr>
          <p:cNvPr id="168" name="Google Shape;16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92" name="Google Shape;92;p13"/>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4"/>
        <p:cNvGrpSpPr/>
        <p:nvPr/>
      </p:nvGrpSpPr>
      <p:grpSpPr>
        <a:xfrm>
          <a:off x="0" y="0"/>
          <a:ext cx="0" cy="0"/>
          <a:chOff x="0" y="0"/>
          <a:chExt cx="0" cy="0"/>
        </a:xfrm>
      </p:grpSpPr>
      <p:sp>
        <p:nvSpPr>
          <p:cNvPr id="95" name="Google Shape;95;p14"/>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96" name="Google Shape;96;p14"/>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97" name="Google Shape;97;p14"/>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5"/>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4</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04" name="Google Shape;104;p15"/>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10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a:latin typeface="Century Gothic"/>
                <a:ea typeface="Century Gothic"/>
                <a:cs typeface="Century Gothic"/>
                <a:sym typeface="Century Gothic"/>
              </a:rPr>
              <a:t>50-55 </a:t>
            </a:r>
            <a:r>
              <a:rPr lang="en-US" sz="2400" i="0" u="none" strike="noStrike" cap="none" dirty="0">
                <a:solidFill>
                  <a:schemeClr val="dk1"/>
                </a:solidFill>
                <a:latin typeface="Century Gothic"/>
                <a:ea typeface="Century Gothic"/>
                <a:cs typeface="Century Gothic"/>
                <a:sym typeface="Century Gothic"/>
              </a:rPr>
              <a:t> minutes to complete. </a:t>
            </a:r>
            <a:endParaRPr sz="2400"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The purpose of today’s lesson is to </a:t>
            </a:r>
            <a:r>
              <a:rPr lang="en-US" sz="2400" dirty="0">
                <a:latin typeface="Century Gothic"/>
                <a:ea typeface="Century Gothic"/>
                <a:cs typeface="Century Gothic"/>
                <a:sym typeface="Century Gothic"/>
              </a:rPr>
              <a:t>work with Steps 3 and 4 of the </a:t>
            </a:r>
            <a:r>
              <a:rPr lang="en-US" sz="2400" b="1" dirty="0">
                <a:latin typeface="Century Gothic"/>
                <a:ea typeface="Century Gothic"/>
                <a:cs typeface="Century Gothic"/>
                <a:sym typeface="Century Gothic"/>
              </a:rPr>
              <a:t>Researcher’s Roadmap </a:t>
            </a:r>
            <a:r>
              <a:rPr lang="en-US" sz="2400" dirty="0">
                <a:latin typeface="Century Gothic"/>
                <a:ea typeface="Century Gothic"/>
                <a:cs typeface="Century Gothic"/>
                <a:sym typeface="Century Gothic"/>
              </a:rPr>
              <a:t>using the article, “An Apparel Factory Defies Sweatshop Label, but Can It Thrive?” (Source 2).</a:t>
            </a:r>
            <a:endParaRPr sz="2400"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endParaRPr sz="2000"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sz="3600" b="1" i="0" u="none" strike="noStrike" cap="none" dirty="0">
                <a:solidFill>
                  <a:schemeClr val="dk1"/>
                </a:solidFill>
                <a:latin typeface="Century Gothic"/>
                <a:ea typeface="Century Gothic"/>
                <a:cs typeface="Century Gothic"/>
                <a:sym typeface="Century Gothic"/>
              </a:rPr>
              <a:t>The Learning Targets for students today are:</a:t>
            </a:r>
            <a:endParaRPr sz="3600" b="1" dirty="0">
              <a:latin typeface="Century Gothic"/>
              <a:ea typeface="Century Gothic"/>
              <a:cs typeface="Century Gothic"/>
              <a:sym typeface="Century Gothic"/>
            </a:endParaRPr>
          </a:p>
          <a:p>
            <a:pPr marL="457200" marR="0" lvl="0" indent="-419100" algn="l" rtl="0">
              <a:lnSpc>
                <a:spcPct val="100000"/>
              </a:lnSpc>
              <a:spcBef>
                <a:spcPts val="1000"/>
              </a:spcBef>
              <a:spcAft>
                <a:spcPts val="1000"/>
              </a:spcAft>
              <a:buClr>
                <a:schemeClr val="dk1"/>
              </a:buClr>
              <a:buSzPts val="3000"/>
              <a:buFont typeface="Century Gothic"/>
              <a:buChar char="•"/>
            </a:pPr>
            <a:r>
              <a:rPr lang="en-US" sz="3000" dirty="0">
                <a:latin typeface="Century Gothic"/>
                <a:ea typeface="Century Gothic"/>
                <a:cs typeface="Century Gothic"/>
                <a:sym typeface="Century Gothic"/>
              </a:rPr>
              <a:t>I can quote or paraphrase others’ work while avoiding plagiarism.</a:t>
            </a:r>
            <a:endParaRPr sz="300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4"/>
          <p:cNvSpPr txBox="1"/>
          <p:nvPr/>
        </p:nvSpPr>
        <p:spPr>
          <a:xfrm>
            <a:off x="439600" y="0"/>
            <a:ext cx="9800400" cy="122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b="1">
                <a:latin typeface="Century Gothic"/>
                <a:ea typeface="Century Gothic"/>
                <a:cs typeface="Century Gothic"/>
                <a:sym typeface="Century Gothic"/>
              </a:rPr>
              <a:t>Let’s keep working with our Researcher’s Notebook</a:t>
            </a:r>
            <a:endParaRPr sz="3600" b="1">
              <a:latin typeface="Century Gothic"/>
              <a:ea typeface="Century Gothic"/>
              <a:cs typeface="Century Gothic"/>
              <a:sym typeface="Century Gothic"/>
            </a:endParaRPr>
          </a:p>
        </p:txBody>
      </p:sp>
      <p:pic>
        <p:nvPicPr>
          <p:cNvPr id="180" name="Google Shape;180;p24"/>
          <p:cNvPicPr preferRelativeResize="0"/>
          <p:nvPr/>
        </p:nvPicPr>
        <p:blipFill>
          <a:blip r:embed="rId3">
            <a:alphaModFix/>
          </a:blip>
          <a:stretch>
            <a:fillRect/>
          </a:stretch>
        </p:blipFill>
        <p:spPr>
          <a:xfrm>
            <a:off x="10415600" y="0"/>
            <a:ext cx="1423500" cy="1057275"/>
          </a:xfrm>
          <a:prstGeom prst="rect">
            <a:avLst/>
          </a:prstGeom>
          <a:noFill/>
          <a:ln>
            <a:noFill/>
          </a:ln>
        </p:spPr>
      </p:pic>
      <p:sp>
        <p:nvSpPr>
          <p:cNvPr id="181" name="Google Shape;181;p24"/>
          <p:cNvSpPr txBox="1"/>
          <p:nvPr/>
        </p:nvSpPr>
        <p:spPr>
          <a:xfrm flipH="1">
            <a:off x="309025" y="1227325"/>
            <a:ext cx="5282400" cy="5225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100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Now you and your partner will work with the information you found in the text. </a:t>
            </a:r>
            <a:endParaRPr sz="24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Talk through your information with each other in your own words.</a:t>
            </a:r>
            <a:endParaRPr sz="24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Then write your paraphrased information in your </a:t>
            </a:r>
            <a:r>
              <a:rPr lang="en-US" sz="2400" b="1" dirty="0">
                <a:solidFill>
                  <a:schemeClr val="dk1"/>
                </a:solidFill>
                <a:latin typeface="Century Gothic"/>
                <a:ea typeface="Century Gothic"/>
                <a:cs typeface="Century Gothic"/>
                <a:sym typeface="Century Gothic"/>
              </a:rPr>
              <a:t>Researcher’s Notebook.</a:t>
            </a:r>
            <a:endParaRPr sz="2400" b="1" dirty="0">
              <a:solidFill>
                <a:schemeClr val="dk1"/>
              </a:solidFill>
              <a:latin typeface="Century Gothic"/>
              <a:ea typeface="Century Gothic"/>
              <a:cs typeface="Century Gothic"/>
              <a:sym typeface="Century Gothic"/>
            </a:endParaRPr>
          </a:p>
        </p:txBody>
      </p:sp>
      <p:pic>
        <p:nvPicPr>
          <p:cNvPr id="182" name="Google Shape;182;p24"/>
          <p:cNvPicPr preferRelativeResize="0"/>
          <p:nvPr/>
        </p:nvPicPr>
        <p:blipFill>
          <a:blip r:embed="rId4">
            <a:alphaModFix/>
          </a:blip>
          <a:stretch>
            <a:fillRect/>
          </a:stretch>
        </p:blipFill>
        <p:spPr>
          <a:xfrm rot="5400000">
            <a:off x="6320096" y="933904"/>
            <a:ext cx="4722539" cy="530937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189" name="Google Shape;189;p25"/>
          <p:cNvSpPr txBox="1">
            <a:spLocks noGrp="1"/>
          </p:cNvSpPr>
          <p:nvPr>
            <p:ph type="body" idx="1"/>
          </p:nvPr>
        </p:nvSpPr>
        <p:spPr>
          <a:xfrm>
            <a:off x="1015725" y="975250"/>
            <a:ext cx="11004600" cy="56646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chemeClr val="dk1"/>
              </a:buClr>
              <a:buSzPts val="1100"/>
              <a:buFont typeface="Arial"/>
              <a:buNone/>
            </a:pPr>
            <a:r>
              <a:rPr lang="en-US" sz="3600" b="1">
                <a:latin typeface="Century Gothic"/>
                <a:ea typeface="Century Gothic"/>
                <a:cs typeface="Century Gothic"/>
                <a:sym typeface="Century Gothic"/>
              </a:rPr>
              <a:t>1.</a:t>
            </a:r>
            <a:r>
              <a:rPr lang="en-US" sz="3600">
                <a:latin typeface="Century Gothic"/>
                <a:ea typeface="Century Gothic"/>
                <a:cs typeface="Century Gothic"/>
                <a:sym typeface="Century Gothic"/>
              </a:rPr>
              <a:t>   Stand up and tell a new partner about something you have learned and something you’re still wondering about the garment industry.</a:t>
            </a:r>
            <a:endParaRPr sz="3600">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1100"/>
              <a:buFont typeface="Arial"/>
              <a:buNone/>
            </a:pPr>
            <a:r>
              <a:rPr lang="en-US" sz="3600" b="1">
                <a:latin typeface="Century Gothic"/>
                <a:ea typeface="Century Gothic"/>
                <a:cs typeface="Century Gothic"/>
                <a:sym typeface="Century Gothic"/>
              </a:rPr>
              <a:t>2.</a:t>
            </a:r>
            <a:r>
              <a:rPr lang="en-US" sz="3600">
                <a:latin typeface="Century Gothic"/>
                <a:ea typeface="Century Gothic"/>
                <a:cs typeface="Century Gothic"/>
                <a:sym typeface="Century Gothic"/>
              </a:rPr>
              <a:t>   Then ask your partner to do the same.</a:t>
            </a:r>
            <a:endParaRPr sz="3600">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3200"/>
              <a:buFont typeface="Arial"/>
              <a:buNone/>
            </a:pPr>
            <a:r>
              <a:rPr lang="en-US" sz="3600">
                <a:latin typeface="Century Gothic"/>
                <a:ea typeface="Century Gothic"/>
                <a:cs typeface="Century Gothic"/>
                <a:sym typeface="Century Gothic"/>
              </a:rPr>
              <a:t>As time permits, find a new partner and repeat these steps.</a:t>
            </a:r>
            <a:endParaRPr sz="3600">
              <a:latin typeface="Century Gothic"/>
              <a:ea typeface="Century Gothic"/>
              <a:cs typeface="Century Gothic"/>
              <a:sym typeface="Century Gothic"/>
            </a:endParaRPr>
          </a:p>
        </p:txBody>
      </p:sp>
      <p:sp>
        <p:nvSpPr>
          <p:cNvPr id="190" name="Google Shape;190;p25"/>
          <p:cNvSpPr txBox="1">
            <a:spLocks noGrp="1"/>
          </p:cNvSpPr>
          <p:nvPr>
            <p:ph type="title"/>
          </p:nvPr>
        </p:nvSpPr>
        <p:spPr>
          <a:xfrm>
            <a:off x="318900" y="0"/>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b="1">
                <a:latin typeface="Century Gothic"/>
                <a:ea typeface="Century Gothic"/>
                <a:cs typeface="Century Gothic"/>
                <a:sym typeface="Century Gothic"/>
              </a:rPr>
              <a:t>Let’s talk about what we’re learning</a:t>
            </a:r>
            <a:endParaRPr sz="3600" b="1">
              <a:latin typeface="Century Gothic"/>
              <a:ea typeface="Century Gothic"/>
              <a:cs typeface="Century Gothic"/>
              <a:sym typeface="Century Gothic"/>
            </a:endParaRPr>
          </a:p>
        </p:txBody>
      </p:sp>
      <p:pic>
        <p:nvPicPr>
          <p:cNvPr id="191" name="Google Shape;191;p25"/>
          <p:cNvPicPr preferRelativeResize="0"/>
          <p:nvPr/>
        </p:nvPicPr>
        <p:blipFill>
          <a:blip r:embed="rId3">
            <a:alphaModFix/>
          </a:blip>
          <a:stretch>
            <a:fillRect/>
          </a:stretch>
        </p:blipFill>
        <p:spPr>
          <a:xfrm>
            <a:off x="1597275" y="4591875"/>
            <a:ext cx="2047975" cy="2047975"/>
          </a:xfrm>
          <a:prstGeom prst="rect">
            <a:avLst/>
          </a:prstGeom>
          <a:noFill/>
          <a:ln>
            <a:noFill/>
          </a:ln>
        </p:spPr>
      </p:pic>
      <p:pic>
        <p:nvPicPr>
          <p:cNvPr id="192" name="Google Shape;192;p25"/>
          <p:cNvPicPr preferRelativeResize="0"/>
          <p:nvPr/>
        </p:nvPicPr>
        <p:blipFill>
          <a:blip r:embed="rId4">
            <a:alphaModFix/>
          </a:blip>
          <a:stretch>
            <a:fillRect/>
          </a:stretch>
        </p:blipFill>
        <p:spPr>
          <a:xfrm>
            <a:off x="10454400" y="125125"/>
            <a:ext cx="1249100" cy="9918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6"/>
          <p:cNvSpPr txBox="1">
            <a:spLocks noGrp="1"/>
          </p:cNvSpPr>
          <p:nvPr>
            <p:ph type="body" idx="1"/>
          </p:nvPr>
        </p:nvSpPr>
        <p:spPr>
          <a:xfrm>
            <a:off x="838200" y="746575"/>
            <a:ext cx="10515600" cy="4351200"/>
          </a:xfrm>
          <a:prstGeom prst="rect">
            <a:avLst/>
          </a:prstGeom>
          <a:noFill/>
          <a:ln>
            <a:noFill/>
          </a:ln>
        </p:spPr>
        <p:txBody>
          <a:bodyPr spcFirstLastPara="1" wrap="square" lIns="91425" tIns="45700" rIns="91425" bIns="45700" anchor="t" anchorCtr="0">
            <a:noAutofit/>
          </a:bodyPr>
          <a:lstStyle/>
          <a:p>
            <a:pPr marL="0" lvl="0" indent="0" algn="l" rtl="0">
              <a:spcBef>
                <a:spcPts val="1100"/>
              </a:spcBef>
              <a:spcAft>
                <a:spcPts val="0"/>
              </a:spcAft>
              <a:buNone/>
            </a:pPr>
            <a:r>
              <a:rPr lang="en-US" sz="3600" b="1" dirty="0">
                <a:latin typeface="Century Gothic"/>
                <a:ea typeface="Century Gothic"/>
                <a:cs typeface="Century Gothic"/>
                <a:sym typeface="Century Gothic"/>
              </a:rPr>
              <a:t>Homework</a:t>
            </a:r>
            <a:endParaRPr sz="3600" b="1" dirty="0">
              <a:latin typeface="Century Gothic"/>
              <a:ea typeface="Century Gothic"/>
              <a:cs typeface="Century Gothic"/>
              <a:sym typeface="Century Gothic"/>
            </a:endParaRPr>
          </a:p>
          <a:p>
            <a:pPr marL="0" lvl="0" indent="0" algn="l" rtl="0">
              <a:spcBef>
                <a:spcPts val="1100"/>
              </a:spcBef>
              <a:spcAft>
                <a:spcPts val="0"/>
              </a:spcAft>
              <a:buNone/>
            </a:pPr>
            <a:endParaRPr sz="3600" b="1" dirty="0">
              <a:latin typeface="Century Gothic"/>
              <a:ea typeface="Century Gothic"/>
              <a:cs typeface="Century Gothic"/>
              <a:sym typeface="Century Gothic"/>
            </a:endParaRPr>
          </a:p>
          <a:p>
            <a:pPr marL="0" lvl="0" indent="0" algn="l" rtl="0">
              <a:spcBef>
                <a:spcPts val="1100"/>
              </a:spcBef>
              <a:spcAft>
                <a:spcPts val="0"/>
              </a:spcAft>
              <a:buNone/>
            </a:pPr>
            <a:r>
              <a:rPr lang="en-US" sz="3600" dirty="0">
                <a:latin typeface="Century Gothic"/>
                <a:ea typeface="Century Gothic"/>
                <a:cs typeface="Century Gothic"/>
                <a:sym typeface="Century Gothic"/>
              </a:rPr>
              <a:t>Continue reading in your independent reading book for this unit. </a:t>
            </a:r>
            <a:endParaRPr sz="3600" dirty="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27"/>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04" name="Google Shape;204;p27"/>
          <p:cNvGraphicFramePr/>
          <p:nvPr/>
        </p:nvGraphicFramePr>
        <p:xfrm>
          <a:off x="781041" y="1555212"/>
          <a:ext cx="9569025" cy="4204775"/>
        </p:xfrm>
        <a:graphic>
          <a:graphicData uri="http://schemas.openxmlformats.org/drawingml/2006/table">
            <a:tbl>
              <a:tblPr firstRow="1" bandRow="1">
                <a:noFill/>
                <a:tableStyleId>{86BEE52F-18FD-4A01-BC5E-82ABD15D2185}</a:tableStyleId>
              </a:tblPr>
              <a:tblGrid>
                <a:gridCol w="3352850">
                  <a:extLst>
                    <a:ext uri="{9D8B030D-6E8A-4147-A177-3AD203B41FA5}">
                      <a16:colId xmlns:a16="http://schemas.microsoft.com/office/drawing/2014/main" xmlns="" val="20000"/>
                    </a:ext>
                  </a:extLst>
                </a:gridCol>
                <a:gridCol w="3026500">
                  <a:extLst>
                    <a:ext uri="{9D8B030D-6E8A-4147-A177-3AD203B41FA5}">
                      <a16:colId xmlns:a16="http://schemas.microsoft.com/office/drawing/2014/main" xmlns="" val="20001"/>
                    </a:ext>
                  </a:extLst>
                </a:gridCol>
                <a:gridCol w="3189675">
                  <a:extLst>
                    <a:ext uri="{9D8B030D-6E8A-4147-A177-3AD203B41FA5}">
                      <a16:colId xmlns:a16="http://schemas.microsoft.com/office/drawing/2014/main" xmlns=""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6"/>
          <p:cNvSpPr txBox="1">
            <a:spLocks noGrp="1"/>
          </p:cNvSpPr>
          <p:nvPr>
            <p:ph type="subTitle" idx="1"/>
          </p:nvPr>
        </p:nvSpPr>
        <p:spPr>
          <a:xfrm>
            <a:off x="610573" y="1559875"/>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Unit</a:t>
            </a:r>
            <a:r>
              <a:rPr lang="en-US" b="1" dirty="0">
                <a:latin typeface="Century Gothic"/>
                <a:ea typeface="Century Gothic"/>
                <a:cs typeface="Century Gothic"/>
                <a:sym typeface="Century Gothic"/>
              </a:rPr>
              <a:t> Three</a:t>
            </a:r>
            <a:r>
              <a:rPr lang="en-US" b="1" i="0" u="none" strike="noStrike" cap="none" dirty="0">
                <a:solidFill>
                  <a:schemeClr val="dk1"/>
                </a:solidFill>
                <a:latin typeface="Century Gothic"/>
                <a:ea typeface="Century Gothic"/>
                <a:cs typeface="Century Gothic"/>
                <a:sym typeface="Century Gothic"/>
              </a:rPr>
              <a:t>: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AutoNum type="arabicPeriod"/>
            </a:pPr>
            <a:r>
              <a:rPr lang="en-US" b="0" i="0" u="none" strike="noStrike" cap="none" dirty="0">
                <a:solidFill>
                  <a:schemeClr val="dk1"/>
                </a:solidFill>
                <a:latin typeface="Century Gothic"/>
                <a:ea typeface="Century Gothic"/>
                <a:cs typeface="Century Gothic"/>
                <a:sym typeface="Century Gothic"/>
              </a:rPr>
              <a:t>Read </a:t>
            </a:r>
            <a:r>
              <a:rPr lang="en-US" dirty="0" smtClean="0">
                <a:latin typeface="Century Gothic"/>
                <a:ea typeface="Century Gothic"/>
                <a:cs typeface="Century Gothic"/>
                <a:sym typeface="Century Gothic"/>
              </a:rPr>
              <a:t>“</a:t>
            </a:r>
            <a:r>
              <a:rPr lang="en-US" dirty="0">
                <a:latin typeface="Century Gothic"/>
                <a:ea typeface="Century Gothic"/>
                <a:cs typeface="Century Gothic"/>
                <a:sym typeface="Century Gothic"/>
              </a:rPr>
              <a:t>An Apparel Factory Defies Sweatshop Label, but Can It Thrive?” (Source 2), especially the first three paragraphs for modeling purposes.</a:t>
            </a:r>
            <a:endParaRPr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Decide how you will partner students later in the lesson.</a:t>
            </a:r>
            <a:endParaRPr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Review Give one, Get one </a:t>
            </a:r>
            <a:r>
              <a:rPr lang="en-US" dirty="0" smtClean="0">
                <a:latin typeface="Century Gothic"/>
                <a:ea typeface="Century Gothic"/>
                <a:cs typeface="Century Gothic"/>
                <a:sym typeface="Century Gothic"/>
              </a:rPr>
              <a:t>Protocol.</a:t>
            </a:r>
            <a:endParaRPr dirty="0">
              <a:latin typeface="Century Gothic"/>
              <a:ea typeface="Century Gothic"/>
              <a:cs typeface="Century Gothic"/>
              <a:sym typeface="Century Gothic"/>
            </a:endParaRPr>
          </a:p>
          <a:p>
            <a:pPr marL="457200" lvl="0" indent="-381000" algn="l" rtl="0">
              <a:lnSpc>
                <a:spcPct val="10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In advance: Read the article and plan how you will model reading and taking notes on the first three paragraphs.</a:t>
            </a:r>
            <a:endParaRPr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latin typeface="Century Gothic"/>
              <a:ea typeface="Century Gothic"/>
              <a:cs typeface="Century Gothic"/>
              <a:sym typeface="Century Gothic"/>
            </a:endParaRPr>
          </a:p>
        </p:txBody>
      </p:sp>
      <p:sp>
        <p:nvSpPr>
          <p:cNvPr id="111" name="Google Shape;111;p16"/>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4</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7"/>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330"/>
              <a:buFont typeface="Arial"/>
              <a:buNone/>
            </a:pPr>
            <a:r>
              <a:rPr lang="en-US" sz="1800" b="1" i="0" u="none" strike="noStrike" cap="none" dirty="0">
                <a:solidFill>
                  <a:schemeClr val="dk1"/>
                </a:solidFill>
                <a:latin typeface="Century Gothic"/>
                <a:ea typeface="Century Gothic"/>
                <a:cs typeface="Century Gothic"/>
                <a:sym typeface="Century Gothic"/>
              </a:rPr>
              <a:t>Preparing for Unit </a:t>
            </a:r>
            <a:r>
              <a:rPr lang="en-US" sz="1800" b="1" dirty="0">
                <a:latin typeface="Century Gothic"/>
                <a:ea typeface="Century Gothic"/>
                <a:cs typeface="Century Gothic"/>
                <a:sym typeface="Century Gothic"/>
              </a:rPr>
              <a:t>three</a:t>
            </a:r>
            <a:r>
              <a:rPr lang="en-US" sz="1800" b="1" i="0" u="none" strike="noStrike" cap="none" dirty="0">
                <a:solidFill>
                  <a:schemeClr val="dk1"/>
                </a:solidFill>
                <a:latin typeface="Century Gothic"/>
                <a:ea typeface="Century Gothic"/>
                <a:cs typeface="Century Gothic"/>
                <a:sym typeface="Century Gothic"/>
              </a:rPr>
              <a:t>: </a:t>
            </a:r>
            <a:r>
              <a:rPr lang="en-US" sz="1800" i="1" u="none" strike="noStrike" cap="none" dirty="0">
                <a:solidFill>
                  <a:schemeClr val="dk1"/>
                </a:solidFill>
                <a:latin typeface="Century Gothic"/>
                <a:ea typeface="Century Gothic"/>
                <a:cs typeface="Century Gothic"/>
                <a:sym typeface="Century Gothic"/>
              </a:rPr>
              <a:t>Materials and Student Pairings</a:t>
            </a:r>
            <a:endParaRPr sz="1800" i="1" u="none" strike="noStrike" cap="none" dirty="0">
              <a:solidFill>
                <a:schemeClr val="dk1"/>
              </a:solidFill>
              <a:latin typeface="Century Gothic"/>
              <a:ea typeface="Century Gothic"/>
              <a:cs typeface="Century Gothic"/>
              <a:sym typeface="Century Gothic"/>
            </a:endParaRPr>
          </a:p>
          <a:p>
            <a:pPr marL="571500" marR="0" lvl="0" indent="-360045" algn="l" rtl="0">
              <a:lnSpc>
                <a:spcPct val="100000"/>
              </a:lnSpc>
              <a:spcBef>
                <a:spcPts val="1000"/>
              </a:spcBef>
              <a:spcAft>
                <a:spcPts val="0"/>
              </a:spcAft>
              <a:buClr>
                <a:schemeClr val="dk1"/>
              </a:buClr>
              <a:buSzPts val="3330"/>
              <a:buFont typeface="Arial"/>
              <a:buNone/>
            </a:pPr>
            <a:endParaRPr sz="180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Entry task: Distinguishing between Good and Bad Paraphrasing </a:t>
            </a:r>
            <a:r>
              <a:rPr lang="en-US" sz="1800" dirty="0">
                <a:latin typeface="Century Gothic"/>
                <a:ea typeface="Century Gothic"/>
                <a:cs typeface="Century Gothic"/>
                <a:sym typeface="Century Gothic"/>
              </a:rPr>
              <a:t>(one per student and one to display)</a:t>
            </a:r>
            <a:endParaRPr sz="1800" dirty="0">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     “An Apparel Factory Defies Sweatshop Label, but Can It Thrive?” (Source 2 - one per student and one to display)</a:t>
            </a:r>
            <a:endParaRPr sz="1800" dirty="0">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Researcher’s Notebook </a:t>
            </a:r>
            <a:r>
              <a:rPr lang="en-US" sz="1800" dirty="0">
                <a:latin typeface="Century Gothic"/>
                <a:ea typeface="Century Gothic"/>
                <a:cs typeface="Century Gothic"/>
                <a:sym typeface="Century Gothic"/>
              </a:rPr>
              <a:t>(begun in Lesson 1)</a:t>
            </a:r>
            <a:endParaRPr sz="1800" dirty="0">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Researcher’s Roadmap anchor chart </a:t>
            </a:r>
            <a:r>
              <a:rPr lang="en-US" sz="1800" dirty="0">
                <a:latin typeface="Century Gothic"/>
                <a:ea typeface="Century Gothic"/>
                <a:cs typeface="Century Gothic"/>
                <a:sym typeface="Century Gothic"/>
              </a:rPr>
              <a:t>(from Lesson 2; one large copy to display and students’ own copies)</a:t>
            </a:r>
            <a:endParaRPr sz="1800" dirty="0">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Researcher’s Notebook Part II, Source 2 (teacher reference; optional)</a:t>
            </a:r>
            <a:endParaRPr sz="1800" b="1" dirty="0">
              <a:latin typeface="Century Gothic"/>
              <a:ea typeface="Century Gothic"/>
              <a:cs typeface="Century Gothic"/>
              <a:sym typeface="Century Gothic"/>
            </a:endParaRPr>
          </a:p>
          <a:p>
            <a:pPr marL="457200" marR="0" lvl="0" indent="-342900" algn="l" rtl="0">
              <a:lnSpc>
                <a:spcPct val="100000"/>
              </a:lnSpc>
              <a:spcBef>
                <a:spcPts val="1000"/>
              </a:spcBef>
              <a:spcAft>
                <a:spcPts val="0"/>
              </a:spcAft>
              <a:buSzPts val="1800"/>
              <a:buFont typeface="Century Gothic"/>
              <a:buChar char="●"/>
            </a:pPr>
            <a:r>
              <a:rPr lang="en-US" sz="1800" b="1" dirty="0">
                <a:latin typeface="Century Gothic"/>
                <a:ea typeface="Century Gothic"/>
                <a:cs typeface="Century Gothic"/>
                <a:sym typeface="Century Gothic"/>
              </a:rPr>
              <a:t>"In China, Human Costs Are Built Into an iPad" (For Teacher Reference)</a:t>
            </a:r>
            <a:endParaRPr sz="1800" b="1" dirty="0">
              <a:latin typeface="Century Gothic"/>
              <a:ea typeface="Century Gothic"/>
              <a:cs typeface="Century Gothic"/>
              <a:sym typeface="Century Gothic"/>
            </a:endParaRPr>
          </a:p>
        </p:txBody>
      </p:sp>
      <p:sp>
        <p:nvSpPr>
          <p:cNvPr id="118" name="Google Shape;118;p17"/>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4</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2"/>
        <p:cNvGrpSpPr/>
        <p:nvPr/>
      </p:nvGrpSpPr>
      <p:grpSpPr>
        <a:xfrm>
          <a:off x="0" y="0"/>
          <a:ext cx="0" cy="0"/>
          <a:chOff x="0" y="0"/>
          <a:chExt cx="0" cy="0"/>
        </a:xfrm>
      </p:grpSpPr>
      <p:pic>
        <p:nvPicPr>
          <p:cNvPr id="123" name="Google Shape;123;p18"/>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124" name="Google Shape;124;p18"/>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125" name="Google Shape;125;p18"/>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2: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3: Lesson 4</a:t>
            </a:r>
            <a:endParaRPr sz="4000" b="1">
              <a:solidFill>
                <a:srgbClr val="404040"/>
              </a:solidFill>
              <a:latin typeface="Century Gothic"/>
              <a:ea typeface="Century Gothic"/>
              <a:cs typeface="Century Gothic"/>
              <a:sym typeface="Century Gothic"/>
            </a:endParaRPr>
          </a:p>
        </p:txBody>
      </p:sp>
      <p:pic>
        <p:nvPicPr>
          <p:cNvPr id="126" name="Google Shape;126;p18"/>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127" name="Google Shape;127;p18"/>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9"/>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134" name="Google Shape;134;p19"/>
          <p:cNvSpPr txBox="1">
            <a:spLocks noGrp="1"/>
          </p:cNvSpPr>
          <p:nvPr>
            <p:ph type="subTitle" idx="1"/>
          </p:nvPr>
        </p:nvSpPr>
        <p:spPr>
          <a:xfrm>
            <a:off x="869747" y="1547059"/>
            <a:ext cx="10484100" cy="4662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Today we</a:t>
            </a:r>
            <a:r>
              <a:rPr lang="en-US" dirty="0">
                <a:latin typeface="Century Gothic"/>
                <a:ea typeface="Century Gothic"/>
                <a:cs typeface="Century Gothic"/>
                <a:sym typeface="Century Gothic"/>
              </a:rPr>
              <a:t> will be working with Steps 3 and 4 on your </a:t>
            </a:r>
            <a:r>
              <a:rPr lang="en-US" b="1" dirty="0">
                <a:latin typeface="Century Gothic"/>
                <a:ea typeface="Century Gothic"/>
                <a:cs typeface="Century Gothic"/>
                <a:sym typeface="Century Gothic"/>
              </a:rPr>
              <a:t>Research Roadmap </a:t>
            </a:r>
            <a:r>
              <a:rPr lang="en-US" dirty="0">
                <a:latin typeface="Century Gothic"/>
                <a:ea typeface="Century Gothic"/>
                <a:cs typeface="Century Gothic"/>
                <a:sym typeface="Century Gothic"/>
              </a:rPr>
              <a:t>with the article, “An Apparel Factory Defies Sweatshop Label, but Can It Thrive?” (Source 2)</a:t>
            </a:r>
            <a:endParaRPr dirty="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960"/>
              <a:buFont typeface="Arial"/>
              <a:buNone/>
            </a:pPr>
            <a:r>
              <a:rPr lang="en-US" b="1" i="0" u="none" strike="noStrike" cap="none" dirty="0">
                <a:solidFill>
                  <a:schemeClr val="dk1"/>
                </a:solidFill>
                <a:latin typeface="Century Gothic"/>
                <a:ea typeface="Century Gothic"/>
                <a:cs typeface="Century Gothic"/>
                <a:sym typeface="Century Gothic"/>
              </a:rPr>
              <a:t>Here is what you’ll do today as we </a:t>
            </a:r>
            <a:r>
              <a:rPr lang="en-US" b="1" dirty="0">
                <a:latin typeface="Century Gothic"/>
                <a:ea typeface="Century Gothic"/>
                <a:cs typeface="Century Gothic"/>
                <a:sym typeface="Century Gothic"/>
              </a:rPr>
              <a:t>continue our research:</a:t>
            </a:r>
            <a:endParaRPr b="1"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1000"/>
              </a:spcBef>
              <a:spcAft>
                <a:spcPts val="0"/>
              </a:spcAft>
              <a:buClr>
                <a:schemeClr val="dk1"/>
              </a:buClr>
              <a:buSzPts val="2400"/>
              <a:buFont typeface="Century Gothic"/>
              <a:buChar char="●"/>
            </a:pPr>
            <a:r>
              <a:rPr lang="en-US" b="1" dirty="0">
                <a:latin typeface="Century Gothic"/>
                <a:ea typeface="Century Gothic"/>
                <a:cs typeface="Century Gothic"/>
                <a:sym typeface="Century Gothic"/>
              </a:rPr>
              <a:t>Entry Task: Good vs Bad paraphrasing</a:t>
            </a:r>
            <a:endParaRPr b="1"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Review Learning Target: </a:t>
            </a:r>
            <a:r>
              <a:rPr lang="en-US" b="1" dirty="0">
                <a:latin typeface="Century Gothic"/>
                <a:ea typeface="Century Gothic"/>
                <a:cs typeface="Century Gothic"/>
                <a:sym typeface="Century Gothic"/>
              </a:rPr>
              <a:t>I can quote or paraphrase others’ work while avoiding plagiarism.</a:t>
            </a:r>
            <a:endParaRPr b="1"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Read Source 2</a:t>
            </a:r>
            <a:endParaRPr dirty="0">
              <a:latin typeface="Century Gothic"/>
              <a:ea typeface="Century Gothic"/>
              <a:cs typeface="Century Gothic"/>
              <a:sym typeface="Century Gothic"/>
            </a:endParaRPr>
          </a:p>
          <a:p>
            <a:pPr marL="457200" marR="0" lvl="0" indent="-381000" algn="l" rtl="0">
              <a:lnSpc>
                <a:spcPct val="100000"/>
              </a:lnSpc>
              <a:spcBef>
                <a:spcPts val="1000"/>
              </a:spcBef>
              <a:spcAft>
                <a:spcPts val="1000"/>
              </a:spcAft>
              <a:buSzPts val="2400"/>
              <a:buFont typeface="Century Gothic"/>
              <a:buChar char="●"/>
            </a:pPr>
            <a:r>
              <a:rPr lang="en-US" dirty="0">
                <a:latin typeface="Century Gothic"/>
                <a:ea typeface="Century Gothic"/>
                <a:cs typeface="Century Gothic"/>
                <a:sym typeface="Century Gothic"/>
              </a:rPr>
              <a:t>Paraphrase research</a:t>
            </a:r>
            <a:endParaRPr dirty="0">
              <a:latin typeface="Century Gothic"/>
              <a:ea typeface="Century Gothic"/>
              <a:cs typeface="Century Gothic"/>
              <a:sym typeface="Century Gothic"/>
            </a:endParaRPr>
          </a:p>
        </p:txBody>
      </p:sp>
      <p:pic>
        <p:nvPicPr>
          <p:cNvPr id="135" name="Google Shape;135;p19"/>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graphicFrame>
        <p:nvGraphicFramePr>
          <p:cNvPr id="141" name="Google Shape;141;p20"/>
          <p:cNvGraphicFramePr/>
          <p:nvPr/>
        </p:nvGraphicFramePr>
        <p:xfrm>
          <a:off x="604900" y="2904438"/>
          <a:ext cx="10982200" cy="2181809"/>
        </p:xfrm>
        <a:graphic>
          <a:graphicData uri="http://schemas.openxmlformats.org/drawingml/2006/table">
            <a:tbl>
              <a:tblPr>
                <a:noFill/>
                <a:tableStyleId>{FBD6310E-2DB5-473A-8197-3DB2D58C2548}</a:tableStyleId>
              </a:tblPr>
              <a:tblGrid>
                <a:gridCol w="2745550">
                  <a:extLst>
                    <a:ext uri="{9D8B030D-6E8A-4147-A177-3AD203B41FA5}">
                      <a16:colId xmlns:a16="http://schemas.microsoft.com/office/drawing/2014/main" xmlns="" val="20000"/>
                    </a:ext>
                  </a:extLst>
                </a:gridCol>
                <a:gridCol w="2783100">
                  <a:extLst>
                    <a:ext uri="{9D8B030D-6E8A-4147-A177-3AD203B41FA5}">
                      <a16:colId xmlns:a16="http://schemas.microsoft.com/office/drawing/2014/main" xmlns="" val="20001"/>
                    </a:ext>
                  </a:extLst>
                </a:gridCol>
                <a:gridCol w="2708000">
                  <a:extLst>
                    <a:ext uri="{9D8B030D-6E8A-4147-A177-3AD203B41FA5}">
                      <a16:colId xmlns:a16="http://schemas.microsoft.com/office/drawing/2014/main" xmlns="" val="20002"/>
                    </a:ext>
                  </a:extLst>
                </a:gridCol>
                <a:gridCol w="2745550">
                  <a:extLst>
                    <a:ext uri="{9D8B030D-6E8A-4147-A177-3AD203B41FA5}">
                      <a16:colId xmlns:a16="http://schemas.microsoft.com/office/drawing/2014/main" xmlns="" val="20003"/>
                    </a:ext>
                  </a:extLst>
                </a:gridCol>
              </a:tblGrid>
              <a:tr h="381000">
                <a:tc>
                  <a:txBody>
                    <a:bodyPr/>
                    <a:lstStyle/>
                    <a:p>
                      <a:pPr marL="0" lvl="0" indent="0" algn="l" rtl="0">
                        <a:spcBef>
                          <a:spcPts val="0"/>
                        </a:spcBef>
                        <a:spcAft>
                          <a:spcPts val="0"/>
                        </a:spcAft>
                        <a:buClr>
                          <a:schemeClr val="dk1"/>
                        </a:buClr>
                        <a:buSzPts val="1100"/>
                        <a:buFont typeface="Arial"/>
                        <a:buNone/>
                      </a:pPr>
                      <a:r>
                        <a:rPr lang="en-US" sz="1800" b="1">
                          <a:solidFill>
                            <a:schemeClr val="dk1"/>
                          </a:solidFill>
                          <a:latin typeface="Century Gothic"/>
                          <a:ea typeface="Century Gothic"/>
                          <a:cs typeface="Century Gothic"/>
                          <a:sym typeface="Century Gothic"/>
                        </a:rPr>
                        <a:t>Quote from text</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en-US" sz="1800" b="1">
                          <a:solidFill>
                            <a:schemeClr val="dk1"/>
                          </a:solidFill>
                          <a:latin typeface="Century Gothic"/>
                          <a:ea typeface="Century Gothic"/>
                          <a:cs typeface="Century Gothic"/>
                          <a:sym typeface="Century Gothic"/>
                        </a:rPr>
                        <a:t>Paraphrase 1</a:t>
                      </a:r>
                      <a:endParaRPr sz="1800" b="1">
                        <a:latin typeface="Century Gothic"/>
                        <a:ea typeface="Century Gothic"/>
                        <a:cs typeface="Century Gothic"/>
                        <a:sym typeface="Century Gothic"/>
                      </a:endParaRPr>
                    </a:p>
                  </a:txBody>
                  <a:tcPr marL="91425" marR="91425" marT="91425" marB="91425">
                    <a:lnL w="12700" cap="flat" cmpd="sng">
                      <a:solidFill>
                        <a:srgbClr val="C0C0C0"/>
                      </a:solidFill>
                      <a:prstDash val="solid"/>
                      <a:round/>
                      <a:headEnd type="none" w="sm" len="sm"/>
                      <a:tailEnd type="none" w="sm" len="sm"/>
                    </a:lnL>
                  </a:tcPr>
                </a:tc>
                <a:tc>
                  <a:txBody>
                    <a:bodyPr/>
                    <a:lstStyle/>
                    <a:p>
                      <a:pPr marL="0" lvl="0" indent="0" algn="l" rtl="0">
                        <a:spcBef>
                          <a:spcPts val="0"/>
                        </a:spcBef>
                        <a:spcAft>
                          <a:spcPts val="0"/>
                        </a:spcAft>
                        <a:buNone/>
                      </a:pPr>
                      <a:r>
                        <a:rPr lang="en-US" sz="1800" b="1">
                          <a:latin typeface="Century Gothic"/>
                          <a:ea typeface="Century Gothic"/>
                          <a:cs typeface="Century Gothic"/>
                          <a:sym typeface="Century Gothic"/>
                        </a:rPr>
                        <a:t>Paraphrase 2</a:t>
                      </a:r>
                      <a:endParaRPr sz="1800" b="1">
                        <a:latin typeface="Century Gothic"/>
                        <a:ea typeface="Century Gothic"/>
                        <a:cs typeface="Century Gothic"/>
                        <a:sym typeface="Century Gothic"/>
                      </a:endParaRPr>
                    </a:p>
                  </a:txBody>
                  <a:tcPr marL="91425" marR="91425" marT="91425" marB="91425">
                    <a:lnB w="12700" cap="flat" cmpd="sng">
                      <a:solidFill>
                        <a:srgbClr val="C0C0C0"/>
                      </a:solidFill>
                      <a:prstDash val="solid"/>
                      <a:round/>
                      <a:headEnd type="none" w="sm" len="sm"/>
                      <a:tailEnd type="none" w="sm" len="sm"/>
                    </a:lnB>
                  </a:tcPr>
                </a:tc>
                <a:tc>
                  <a:txBody>
                    <a:bodyPr/>
                    <a:lstStyle/>
                    <a:p>
                      <a:pPr marL="0" lvl="0" indent="0" algn="l" rtl="0">
                        <a:spcBef>
                          <a:spcPts val="0"/>
                        </a:spcBef>
                        <a:spcAft>
                          <a:spcPts val="0"/>
                        </a:spcAft>
                        <a:buNone/>
                      </a:pPr>
                      <a:r>
                        <a:rPr lang="en-US" sz="1800" b="1">
                          <a:latin typeface="Century Gothic"/>
                          <a:ea typeface="Century Gothic"/>
                          <a:cs typeface="Century Gothic"/>
                          <a:sym typeface="Century Gothic"/>
                        </a:rPr>
                        <a:t>Rationale from Choice</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0"/>
                  </a:ext>
                </a:extLst>
              </a:tr>
              <a:tr h="381000">
                <a:tc>
                  <a:txBody>
                    <a:bodyPr/>
                    <a:lstStyle/>
                    <a:p>
                      <a:pPr marL="0" lvl="0" indent="0" algn="l" rtl="0">
                        <a:spcBef>
                          <a:spcPts val="0"/>
                        </a:spcBef>
                        <a:spcAft>
                          <a:spcPts val="0"/>
                        </a:spcAft>
                        <a:buNone/>
                      </a:pPr>
                      <a:r>
                        <a:rPr lang="en-US" sz="1100">
                          <a:solidFill>
                            <a:schemeClr val="dk1"/>
                          </a:solidFill>
                          <a:latin typeface="Century Gothic"/>
                          <a:ea typeface="Century Gothic"/>
                          <a:cs typeface="Century Gothic"/>
                          <a:sym typeface="Century Gothic"/>
                        </a:rPr>
                        <a:t>A. Within seven months last year, two explosions at iPad factories, including in Chengdu, killed four people and injured 77. Before those blasts, Apple had been alerted to hazardous conditions inside the Chengdu plant, according to a Chinese group that published that warning.</a:t>
                      </a:r>
                      <a:endParaRPr sz="11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en-US" sz="1100">
                          <a:solidFill>
                            <a:schemeClr val="dk1"/>
                          </a:solidFill>
                          <a:latin typeface="Century Gothic"/>
                          <a:ea typeface="Century Gothic"/>
                          <a:cs typeface="Century Gothic"/>
                          <a:sym typeface="Century Gothic"/>
                        </a:rPr>
                        <a:t>According the </a:t>
                      </a:r>
                      <a:r>
                        <a:rPr lang="en-US" sz="1100" i="1">
                          <a:solidFill>
                            <a:schemeClr val="dk1"/>
                          </a:solidFill>
                          <a:latin typeface="Century Gothic"/>
                          <a:ea typeface="Century Gothic"/>
                          <a:cs typeface="Century Gothic"/>
                          <a:sym typeface="Century Gothic"/>
                        </a:rPr>
                        <a:t>New York Times</a:t>
                      </a:r>
                      <a:r>
                        <a:rPr lang="en-US" sz="1100">
                          <a:solidFill>
                            <a:schemeClr val="dk1"/>
                          </a:solidFill>
                          <a:latin typeface="Century Gothic"/>
                          <a:ea typeface="Century Gothic"/>
                          <a:cs typeface="Century Gothic"/>
                          <a:sym typeface="Century Gothic"/>
                        </a:rPr>
                        <a:t>, there have been two separate deadly explosions at iPad factories. Before these blasts, an independent monitoring group in China had alerted Apple to the hazardous conditions.</a:t>
                      </a:r>
                      <a:endParaRPr sz="11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100">
                        <a:latin typeface="Century Gothic"/>
                        <a:ea typeface="Century Gothic"/>
                        <a:cs typeface="Century Gothic"/>
                        <a:sym typeface="Century Gothic"/>
                      </a:endParaRPr>
                    </a:p>
                  </a:txBody>
                  <a:tcPr marL="91425" marR="91425" marT="91425" marB="91425">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tcPr>
                </a:tc>
                <a:tc>
                  <a:txBody>
                    <a:bodyPr/>
                    <a:lstStyle/>
                    <a:p>
                      <a:pPr marL="0" lvl="0" indent="0" algn="l" rtl="0">
                        <a:spcBef>
                          <a:spcPts val="0"/>
                        </a:spcBef>
                        <a:spcAft>
                          <a:spcPts val="0"/>
                        </a:spcAft>
                        <a:buNone/>
                      </a:pPr>
                      <a:r>
                        <a:rPr lang="en-US" sz="1100">
                          <a:latin typeface="Century Gothic"/>
                          <a:ea typeface="Century Gothic"/>
                          <a:cs typeface="Century Gothic"/>
                          <a:sym typeface="Century Gothic"/>
                        </a:rPr>
                        <a:t>Seven months ago, there were two explosions that killed four people. Apple had been alerted to the hazardous conditions inside the Chengdu plant, according to a Chinese group that published that warning.</a:t>
                      </a:r>
                      <a:endParaRPr sz="1100">
                        <a:latin typeface="Century Gothic"/>
                        <a:ea typeface="Century Gothic"/>
                        <a:cs typeface="Century Gothic"/>
                        <a:sym typeface="Century Gothic"/>
                      </a:endParaRPr>
                    </a:p>
                    <a:p>
                      <a:pPr marL="0" lvl="0" indent="0" algn="l" rtl="0">
                        <a:spcBef>
                          <a:spcPts val="0"/>
                        </a:spcBef>
                        <a:spcAft>
                          <a:spcPts val="0"/>
                        </a:spcAft>
                        <a:buNone/>
                      </a:pPr>
                      <a:r>
                        <a:rPr lang="en-US" sz="1100">
                          <a:latin typeface="Century Gothic"/>
                          <a:ea typeface="Century Gothic"/>
                          <a:cs typeface="Century Gothic"/>
                          <a:sym typeface="Century Gothic"/>
                        </a:rPr>
                        <a:t> </a:t>
                      </a:r>
                      <a:endParaRPr sz="11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lgn="l" rtl="0">
                        <a:spcBef>
                          <a:spcPts val="0"/>
                        </a:spcBef>
                        <a:spcAft>
                          <a:spcPts val="0"/>
                        </a:spcAft>
                        <a:buNone/>
                      </a:pPr>
                      <a:endParaRPr sz="1800">
                        <a:latin typeface="Century Gothic"/>
                        <a:ea typeface="Century Gothic"/>
                        <a:cs typeface="Century Gothic"/>
                        <a:sym typeface="Century Gothic"/>
                      </a:endParaRPr>
                    </a:p>
                  </a:txBody>
                  <a:tcPr marL="91425" marR="91425" marT="91425" marB="91425">
                    <a:lnL w="12700" cap="flat" cmpd="sng">
                      <a:solidFill>
                        <a:srgbClr val="C0C0C0"/>
                      </a:solidFill>
                      <a:prstDash val="solid"/>
                      <a:round/>
                      <a:headEnd type="none" w="sm" len="sm"/>
                      <a:tailEnd type="none" w="sm" len="sm"/>
                    </a:lnL>
                  </a:tcPr>
                </a:tc>
                <a:extLst>
                  <a:ext uri="{0D108BD9-81ED-4DB2-BD59-A6C34878D82A}">
                    <a16:rowId xmlns:a16="http://schemas.microsoft.com/office/drawing/2014/main" xmlns="" val="10001"/>
                  </a:ext>
                </a:extLst>
              </a:tr>
            </a:tbl>
          </a:graphicData>
        </a:graphic>
      </p:graphicFrame>
      <p:sp>
        <p:nvSpPr>
          <p:cNvPr id="142" name="Google Shape;142;p20"/>
          <p:cNvSpPr txBox="1"/>
          <p:nvPr/>
        </p:nvSpPr>
        <p:spPr>
          <a:xfrm>
            <a:off x="190500" y="0"/>
            <a:ext cx="10695000" cy="126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Let’s look at some good and bad examples of paraphrasing</a:t>
            </a:r>
            <a:r>
              <a:rPr lang="en-US"/>
              <a:t>. </a:t>
            </a:r>
            <a:r>
              <a:rPr lang="en-US" sz="3000">
                <a:latin typeface="Century Gothic"/>
                <a:ea typeface="Century Gothic"/>
                <a:cs typeface="Century Gothic"/>
                <a:sym typeface="Century Gothic"/>
              </a:rPr>
              <a:t> </a:t>
            </a:r>
            <a:endParaRPr sz="3000">
              <a:latin typeface="Century Gothic"/>
              <a:ea typeface="Century Gothic"/>
              <a:cs typeface="Century Gothic"/>
              <a:sym typeface="Century Gothic"/>
            </a:endParaRPr>
          </a:p>
        </p:txBody>
      </p:sp>
      <p:pic>
        <p:nvPicPr>
          <p:cNvPr id="143" name="Google Shape;143;p20"/>
          <p:cNvPicPr preferRelativeResize="0"/>
          <p:nvPr/>
        </p:nvPicPr>
        <p:blipFill>
          <a:blip r:embed="rId3">
            <a:alphaModFix/>
          </a:blip>
          <a:stretch>
            <a:fillRect/>
          </a:stretch>
        </p:blipFill>
        <p:spPr>
          <a:xfrm>
            <a:off x="10104400" y="125125"/>
            <a:ext cx="1599100" cy="1269800"/>
          </a:xfrm>
          <a:prstGeom prst="rect">
            <a:avLst/>
          </a:prstGeom>
          <a:noFill/>
          <a:ln>
            <a:noFill/>
          </a:ln>
        </p:spPr>
      </p:pic>
      <p:sp>
        <p:nvSpPr>
          <p:cNvPr id="144" name="Google Shape;144;p20"/>
          <p:cNvSpPr txBox="1"/>
          <p:nvPr/>
        </p:nvSpPr>
        <p:spPr>
          <a:xfrm>
            <a:off x="707575" y="1959425"/>
            <a:ext cx="9797100" cy="114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a:solidFill>
                  <a:schemeClr val="dk1"/>
                </a:solidFill>
                <a:latin typeface="Century Gothic"/>
                <a:ea typeface="Century Gothic"/>
                <a:cs typeface="Century Gothic"/>
                <a:sym typeface="Century Gothic"/>
              </a:rPr>
              <a:t>We’ll  do the first one together</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0" name="Google Shape;150;p21"/>
          <p:cNvPicPr preferRelativeResize="0"/>
          <p:nvPr/>
        </p:nvPicPr>
        <p:blipFill>
          <a:blip r:embed="rId3">
            <a:alphaModFix/>
          </a:blip>
          <a:stretch>
            <a:fillRect/>
          </a:stretch>
        </p:blipFill>
        <p:spPr>
          <a:xfrm>
            <a:off x="3261610" y="888706"/>
            <a:ext cx="5306193" cy="5098736"/>
          </a:xfrm>
          <a:prstGeom prst="rect">
            <a:avLst/>
          </a:prstGeom>
          <a:noFill/>
          <a:ln>
            <a:noFill/>
          </a:ln>
        </p:spPr>
      </p:pic>
      <p:sp>
        <p:nvSpPr>
          <p:cNvPr id="151" name="Google Shape;151;p21"/>
          <p:cNvSpPr txBox="1"/>
          <p:nvPr/>
        </p:nvSpPr>
        <p:spPr>
          <a:xfrm>
            <a:off x="0" y="11675"/>
            <a:ext cx="12192000" cy="64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b="1">
                <a:latin typeface="Century Gothic"/>
                <a:ea typeface="Century Gothic"/>
                <a:cs typeface="Century Gothic"/>
                <a:sym typeface="Century Gothic"/>
              </a:rPr>
              <a:t>Let’s look at our Researcher’s Roadmap anchor chart</a:t>
            </a:r>
            <a:endParaRPr sz="3600" b="1">
              <a:latin typeface="Century Gothic"/>
              <a:ea typeface="Century Gothic"/>
              <a:cs typeface="Century Gothic"/>
              <a:sym typeface="Century Gothic"/>
            </a:endParaRPr>
          </a:p>
        </p:txBody>
      </p:sp>
      <p:pic>
        <p:nvPicPr>
          <p:cNvPr id="152" name="Google Shape;152;p21"/>
          <p:cNvPicPr preferRelativeResize="0"/>
          <p:nvPr/>
        </p:nvPicPr>
        <p:blipFill>
          <a:blip r:embed="rId4">
            <a:alphaModFix/>
          </a:blip>
          <a:stretch>
            <a:fillRect/>
          </a:stretch>
        </p:blipFill>
        <p:spPr>
          <a:xfrm>
            <a:off x="10981075" y="653775"/>
            <a:ext cx="1076225" cy="8546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2"/>
          <p:cNvSpPr txBox="1">
            <a:spLocks noGrp="1"/>
          </p:cNvSpPr>
          <p:nvPr>
            <p:ph type="title"/>
          </p:nvPr>
        </p:nvSpPr>
        <p:spPr>
          <a:xfrm>
            <a:off x="838200" y="365125"/>
            <a:ext cx="10515600" cy="5706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159" name="Google Shape;159;p22"/>
          <p:cNvSpPr txBox="1">
            <a:spLocks noGrp="1"/>
          </p:cNvSpPr>
          <p:nvPr>
            <p:ph type="body" idx="1"/>
          </p:nvPr>
        </p:nvSpPr>
        <p:spPr>
          <a:xfrm>
            <a:off x="743700" y="2215620"/>
            <a:ext cx="11032200" cy="3805800"/>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1800" b="1" dirty="0" smtClean="0">
                <a:latin typeface="Century Gothic"/>
                <a:ea typeface="Century Gothic"/>
                <a:cs typeface="Century Gothic"/>
                <a:sym typeface="Century Gothic"/>
              </a:rPr>
              <a:t>“An </a:t>
            </a:r>
            <a:r>
              <a:rPr lang="en-US" sz="1800" b="1" dirty="0">
                <a:latin typeface="Century Gothic"/>
                <a:ea typeface="Century Gothic"/>
                <a:cs typeface="Century Gothic"/>
                <a:sym typeface="Century Gothic"/>
              </a:rPr>
              <a:t>Apparel Factory Defies Sweatshop Label, but Can It Thrive?” (Source 2)</a:t>
            </a: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Sitting in her tiny living room here, Santa Castillo beams about the new house that she and her husband are building directly behind the wooden shack where they now live. The new home will be four times bigger, with two bedrooms and an indoor bathroom; the couple and their three children now share a windowless bedroom and rely on an outhouse two doors away.</a:t>
            </a: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Ms. Castillo had long dreamed of a bigger, sturdier house, but three months ago something happened that finally made it possible: she landed a job at one of the world’s most unusual garment factories. Industry experts say it is a pioneer in the developing world because</a:t>
            </a:r>
            <a:r>
              <a:rPr lang="en-US" sz="1800" u="sng" dirty="0">
                <a:latin typeface="Century Gothic"/>
                <a:ea typeface="Century Gothic"/>
                <a:cs typeface="Century Gothic"/>
                <a:sym typeface="Century Gothic"/>
              </a:rPr>
              <a:t> </a:t>
            </a:r>
            <a:r>
              <a:rPr lang="en-US" sz="1800" dirty="0">
                <a:latin typeface="Century Gothic"/>
                <a:ea typeface="Century Gothic"/>
                <a:cs typeface="Century Gothic"/>
                <a:sym typeface="Century Gothic"/>
              </a:rPr>
              <a:t>it pays a “living wage”—in this case, three times the average pay of the country’s apparel workers—and allows workers to join a union without a fight.</a:t>
            </a:r>
            <a:endParaRPr sz="1800" dirty="0">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3200"/>
              <a:buFont typeface="Arial"/>
              <a:buNone/>
            </a:pPr>
            <a:endParaRPr sz="2400" dirty="0">
              <a:latin typeface="Century Gothic"/>
              <a:ea typeface="Century Gothic"/>
              <a:cs typeface="Century Gothic"/>
              <a:sym typeface="Century Gothic"/>
            </a:endParaRPr>
          </a:p>
        </p:txBody>
      </p:sp>
      <p:sp>
        <p:nvSpPr>
          <p:cNvPr id="160" name="Google Shape;160;p22"/>
          <p:cNvSpPr txBox="1">
            <a:spLocks noGrp="1"/>
          </p:cNvSpPr>
          <p:nvPr>
            <p:ph type="title"/>
          </p:nvPr>
        </p:nvSpPr>
        <p:spPr>
          <a:xfrm>
            <a:off x="1661300" y="175850"/>
            <a:ext cx="10135500" cy="9753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dirty="0">
                <a:latin typeface="Century Gothic"/>
                <a:ea typeface="Century Gothic"/>
                <a:cs typeface="Century Gothic"/>
                <a:sym typeface="Century Gothic"/>
              </a:rPr>
              <a:t>What can we learn from Source 2?</a:t>
            </a:r>
            <a:endParaRPr sz="3200" b="1" dirty="0">
              <a:latin typeface="Century Gothic"/>
              <a:ea typeface="Century Gothic"/>
              <a:cs typeface="Century Gothic"/>
              <a:sym typeface="Century Gothic"/>
            </a:endParaRPr>
          </a:p>
          <a:p>
            <a:pPr marL="0" lvl="0" indent="0" algn="l" rtl="0">
              <a:spcBef>
                <a:spcPts val="0"/>
              </a:spcBef>
              <a:spcAft>
                <a:spcPts val="0"/>
              </a:spcAft>
              <a:buClr>
                <a:schemeClr val="dk1"/>
              </a:buClr>
              <a:buSzPts val="2800"/>
              <a:buFont typeface="Arial"/>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p:txBody>
      </p:sp>
      <p:sp>
        <p:nvSpPr>
          <p:cNvPr id="161" name="Google Shape;161;p22"/>
          <p:cNvSpPr txBox="1"/>
          <p:nvPr/>
        </p:nvSpPr>
        <p:spPr>
          <a:xfrm>
            <a:off x="0" y="2674520"/>
            <a:ext cx="743700" cy="132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t>Par. 1</a:t>
            </a:r>
            <a:endParaRPr/>
          </a:p>
        </p:txBody>
      </p:sp>
      <p:sp>
        <p:nvSpPr>
          <p:cNvPr id="162" name="Google Shape;162;p22"/>
          <p:cNvSpPr txBox="1"/>
          <p:nvPr/>
        </p:nvSpPr>
        <p:spPr>
          <a:xfrm>
            <a:off x="0" y="4626432"/>
            <a:ext cx="743700" cy="132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t>Par. 2</a:t>
            </a:r>
            <a:endParaRPr/>
          </a:p>
        </p:txBody>
      </p:sp>
      <p:pic>
        <p:nvPicPr>
          <p:cNvPr id="163" name="Google Shape;163;p22"/>
          <p:cNvPicPr preferRelativeResize="0"/>
          <p:nvPr/>
        </p:nvPicPr>
        <p:blipFill>
          <a:blip r:embed="rId3">
            <a:alphaModFix/>
          </a:blip>
          <a:stretch>
            <a:fillRect/>
          </a:stretch>
        </p:blipFill>
        <p:spPr>
          <a:xfrm>
            <a:off x="10197700" y="28600"/>
            <a:ext cx="1599100" cy="1269800"/>
          </a:xfrm>
          <a:prstGeom prst="rect">
            <a:avLst/>
          </a:prstGeom>
          <a:noFill/>
          <a:ln>
            <a:noFill/>
          </a:ln>
        </p:spPr>
      </p:pic>
      <p:sp>
        <p:nvSpPr>
          <p:cNvPr id="164" name="Google Shape;164;p22"/>
          <p:cNvSpPr txBox="1"/>
          <p:nvPr/>
        </p:nvSpPr>
        <p:spPr>
          <a:xfrm>
            <a:off x="609000" y="1094450"/>
            <a:ext cx="10744800" cy="132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latin typeface="Century Gothic"/>
                <a:ea typeface="Century Gothic"/>
                <a:cs typeface="Century Gothic"/>
                <a:sym typeface="Century Gothic"/>
              </a:rPr>
              <a:t>Now you’re going to read this text to see if it answers one of our supporting research questions about working conditions.  </a:t>
            </a:r>
            <a:endParaRPr sz="24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3"/>
          <p:cNvSpPr txBox="1"/>
          <p:nvPr/>
        </p:nvSpPr>
        <p:spPr>
          <a:xfrm>
            <a:off x="439600" y="0"/>
            <a:ext cx="98004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b="1">
                <a:latin typeface="Century Gothic"/>
                <a:ea typeface="Century Gothic"/>
                <a:cs typeface="Century Gothic"/>
                <a:sym typeface="Century Gothic"/>
              </a:rPr>
              <a:t>Let’s work with our Researcher’s Notebook</a:t>
            </a:r>
            <a:endParaRPr sz="3600" b="1">
              <a:latin typeface="Century Gothic"/>
              <a:ea typeface="Century Gothic"/>
              <a:cs typeface="Century Gothic"/>
              <a:sym typeface="Century Gothic"/>
            </a:endParaRPr>
          </a:p>
        </p:txBody>
      </p:sp>
      <p:pic>
        <p:nvPicPr>
          <p:cNvPr id="171" name="Google Shape;171;p23"/>
          <p:cNvPicPr preferRelativeResize="0"/>
          <p:nvPr/>
        </p:nvPicPr>
        <p:blipFill>
          <a:blip r:embed="rId3">
            <a:alphaModFix/>
          </a:blip>
          <a:stretch>
            <a:fillRect/>
          </a:stretch>
        </p:blipFill>
        <p:spPr>
          <a:xfrm>
            <a:off x="10415600" y="0"/>
            <a:ext cx="1423500" cy="1057275"/>
          </a:xfrm>
          <a:prstGeom prst="rect">
            <a:avLst/>
          </a:prstGeom>
          <a:noFill/>
          <a:ln>
            <a:noFill/>
          </a:ln>
        </p:spPr>
      </p:pic>
      <p:sp>
        <p:nvSpPr>
          <p:cNvPr id="172" name="Google Shape;172;p23"/>
          <p:cNvSpPr txBox="1"/>
          <p:nvPr/>
        </p:nvSpPr>
        <p:spPr>
          <a:xfrm flipH="1">
            <a:off x="309025" y="1227325"/>
            <a:ext cx="5282400" cy="5225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100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Here’s the fact you just found from Source 2.</a:t>
            </a:r>
            <a:endParaRPr sz="24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r>
              <a:rPr lang="en-US" sz="2400" i="1">
                <a:solidFill>
                  <a:schemeClr val="dk1"/>
                </a:solidFill>
                <a:latin typeface="Century Gothic"/>
                <a:ea typeface="Century Gothic"/>
                <a:cs typeface="Century Gothic"/>
                <a:sym typeface="Century Gothic"/>
              </a:rPr>
              <a:t>Industry experts say it is a pioneer in the developing world because</a:t>
            </a:r>
            <a:r>
              <a:rPr lang="en-US" sz="2400" i="1" u="sng">
                <a:solidFill>
                  <a:schemeClr val="dk1"/>
                </a:solidFill>
                <a:latin typeface="Century Gothic"/>
                <a:ea typeface="Century Gothic"/>
                <a:cs typeface="Century Gothic"/>
                <a:sym typeface="Century Gothic"/>
              </a:rPr>
              <a:t> it pays a “living wage”—in this case, three times the average pay of the country’s apparel workers—and allows workers to join a union without a fight.</a:t>
            </a:r>
            <a:endParaRPr sz="2400" i="1" u="sng">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Now, read the rest of the text and record your ideas here!</a:t>
            </a:r>
            <a:endParaRPr sz="24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endParaRPr sz="2400" i="1" u="sng">
              <a:solidFill>
                <a:schemeClr val="dk1"/>
              </a:solidFill>
              <a:latin typeface="Century Gothic"/>
              <a:ea typeface="Century Gothic"/>
              <a:cs typeface="Century Gothic"/>
              <a:sym typeface="Century Gothic"/>
            </a:endParaRPr>
          </a:p>
        </p:txBody>
      </p:sp>
      <p:pic>
        <p:nvPicPr>
          <p:cNvPr id="173" name="Google Shape;173;p23"/>
          <p:cNvPicPr preferRelativeResize="0"/>
          <p:nvPr/>
        </p:nvPicPr>
        <p:blipFill>
          <a:blip r:embed="rId4">
            <a:alphaModFix/>
          </a:blip>
          <a:stretch>
            <a:fillRect/>
          </a:stretch>
        </p:blipFill>
        <p:spPr>
          <a:xfrm rot="5400000">
            <a:off x="6295044" y="958956"/>
            <a:ext cx="4847799" cy="538453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A8614AD-64DB-45D6-B516-D8CABDEE01F5}"/>
</file>

<file path=customXml/itemProps2.xml><?xml version="1.0" encoding="utf-8"?>
<ds:datastoreItem xmlns:ds="http://schemas.openxmlformats.org/officeDocument/2006/customXml" ds:itemID="{A7C54B21-8469-4E11-A2D9-9D375ECED3C8}"/>
</file>

<file path=customXml/itemProps3.xml><?xml version="1.0" encoding="utf-8"?>
<ds:datastoreItem xmlns:ds="http://schemas.openxmlformats.org/officeDocument/2006/customXml" ds:itemID="{FDB3952A-5E26-4814-AA23-76D396DE92AD}"/>
</file>

<file path=docProps/app.xml><?xml version="1.0" encoding="utf-8"?>
<Properties xmlns="http://schemas.openxmlformats.org/officeDocument/2006/extended-properties" xmlns:vt="http://schemas.openxmlformats.org/officeDocument/2006/docPropsVTypes">
  <TotalTime>95</TotalTime>
  <Words>3316</Words>
  <Application>Microsoft Macintosh PowerPoint</Application>
  <PresentationFormat>Custom</PresentationFormat>
  <Paragraphs>281</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Century Gothic</vt:lpstr>
      <vt:lpstr>Overlock</vt:lpstr>
      <vt:lpstr>Office Theme</vt:lpstr>
      <vt:lpstr>Grade 7: Module 2: Unit 3: Lesson 4 Teacher slide, before teaching.</vt:lpstr>
      <vt:lpstr>Grade 7: Module 2: Unit 3: Lesson 4 Teacher slide, before teaching.</vt:lpstr>
      <vt:lpstr>Grade 7: Module 2: Unit 3: Lesson 4 Teacher slide, before teaching.</vt:lpstr>
      <vt:lpstr>Grade 7: Module 2:  Unit 3: Lesson 4</vt:lpstr>
      <vt:lpstr>Hello, Students!</vt:lpstr>
      <vt:lpstr>PowerPoint Presentation</vt:lpstr>
      <vt:lpstr>PowerPoint Presentation</vt:lpstr>
      <vt:lpstr>       </vt:lpstr>
      <vt:lpstr>PowerPoint Presentation</vt:lpstr>
      <vt:lpstr>PowerPoint Presentation</vt:lpstr>
      <vt:lpstr>       </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3: Lesson 4 Teacher slide, before teaching.</dc:title>
  <cp:lastModifiedBy>Alexander Specht</cp:lastModifiedBy>
  <cp:revision>8</cp:revision>
  <dcterms:modified xsi:type="dcterms:W3CDTF">2018-09-25T20:25:15Z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