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9.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7.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6.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5.xml" ContentType="application/vnd.openxmlformats-officedocument.presentationml.slideLayout+xml"/>
  <Override PartName="/ppt/slideLayouts/slideLayout22.xml" ContentType="application/vnd.openxmlformats-officedocument.presentationml.slideLayout+xml"/>
  <Override PartName="/ppt/slideLayouts/slideLayout27.xml" ContentType="application/vnd.openxmlformats-officedocument.presentationml.slideLayout+xml"/>
  <Override PartName="/ppt/slideLayouts/slideLayout23.xml" ContentType="application/vnd.openxmlformats-officedocument.presentationml.slideLayout+xml"/>
  <Override PartName="/ppt/slideLayouts/slideLayout26.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 id="2147483685"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embeddedFontLst>
    <p:embeddedFont>
      <p:font typeface="Century Gothic" panose="020B0502020202020204" pitchFamily="34" charset="0"/>
      <p:regular r:id="rId20"/>
      <p:bold r:id="rId21"/>
      <p:italic r:id="rId22"/>
      <p:boldItalic r:id="rId23"/>
    </p:embeddedFont>
    <p:embeddedFont>
      <p:font typeface="Calibri" panose="020F050202020403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1E15A7E-D22D-4624-B9D8-C3C127370642}">
  <a:tblStyle styleId="{C1E15A7E-D22D-4624-B9D8-C3C12737064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307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7.fntdata"/><Relationship Id="rId3" Type="http://schemas.openxmlformats.org/officeDocument/2006/relationships/slideMaster" Target="slideMasters/slideMaster3.xml"/><Relationship Id="rId21" Type="http://schemas.openxmlformats.org/officeDocument/2006/relationships/font" Target="fonts/font2.fntdata"/><Relationship Id="rId34" Type="http://schemas.openxmlformats.org/officeDocument/2006/relationships/customXml" Target="../customXml/item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6.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5.fntdata"/><Relationship Id="rId32" Type="http://schemas.openxmlformats.org/officeDocument/2006/relationships/customXml" Target="../customXml/item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14303119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lesson includes two instructional practices: Word Parts “-ment,” “-ness,” and “-ly,” and Interactive Writing: Writing a silly sentence with words ending in C-le syllable.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will engage in the Word Parts instructional practice and notice that suffixes change the meaning of the base word. They begin to understand that identifying these word parts when they are added to a base word helps them to more easily decode and understand an unknown word. This cycle teaches students the spelling rule for when to keep the “e” when adding a suffix that begins with a consonant.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Interactive Writing, students first brainstorm a list of words spelled with C-le ending syllable, write them on their whiteboards, then check with the larger group to ensure correct spelling. Then, the teacher and class work together to compose and write a silly sentence using some of the words. Because these words are familiar, spellings should be accurate, not invented. Encourage students to recall the specific graphemes (letters) that represent those phonemes in the word. The goal is for students to develop automaticity with the correct spelling and pronunciation of each word.</a:t>
            </a:r>
            <a:endParaRPr sz="1200" dirty="0">
              <a:latin typeface="Calibri"/>
              <a:ea typeface="Calibri"/>
              <a:cs typeface="Calibri"/>
              <a:sym typeface="Calibri"/>
            </a:endParaRPr>
          </a:p>
        </p:txBody>
      </p:sp>
    </p:spTree>
    <p:extLst>
      <p:ext uri="{BB962C8B-B14F-4D97-AF65-F5344CB8AC3E}">
        <p14:creationId xmlns:p14="http://schemas.microsoft.com/office/powerpoint/2010/main" val="347711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Spelling Pattern Cards: “-ble,” “-ple,” “-dle.”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“Today we will use the words we know to make a silly sentence. We will use the words that have the /əl/ sound spelled with ‘-le’ plus consonants ‘b,’ ‘p,’ and ‘d.’ Let’s think of words we can use!”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share a word that is spelled with ‘-ple,’ ‘-dle,’ ‘-ble’?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 to identify correct spelling pattern for the word provided.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word under the appropriate spelling pattern and repeat the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(suggested word) has the C-le syllable spelled with (pattern). Now it’s time to use your white boards to record the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“After we make our list, we will write a silly sentence together. The sentence has to have as many words with these vowel patterns as we can add. If we want our sentence to be really silly, we want to have lots of words to choose from. So, we are going to work together to think of as many words as we can. You can now think of as many of these words as you can and write them on your white board.”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partner to write words for 1-2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 If a student spells a word incorrectly, teacher guides him or her to correct the mistake.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 generated words to spelling pattern table posted or written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until several words (or an adequate number to generate sentence) are reviewed for correctness.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follow along by circling words on their whiteboards that were shared by others.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“Wow! Look at all the words we’ve listed that have these vowel patterns! Now we are ready to write a silly sentence. I think we should use a word or two from our work with Word Parts and a few high-frequency words to write our sentence, too. I will use the Interactive Word Wall to find some more words for our sentence.”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 silly sentence makes us laugh because we use words that don’t usually go together, it gives us a funny picture in our head or sounds really silly.”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Offer students an example of a silly sentence using words from the spelling pattern table and high-frequency words from the Word Wall. (For example: “The table might topple because too many dogs nibbled on the table leg.”)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13)</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We will write a thirteen word sentence together. Let’s start with the first word, which is a high-frequency word that we know.”</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write our first word, ‘the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sentence, tapping out each word on the chart paper or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pen with students to take turns interactively writing the sentence, stopping to review punctuation rules as needed and/or as an opportunity is presented.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read our silly sentence we came up with from the words we know.”</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identifying words with the C-le spelling patterns “zle,” “gle,” and “kle.”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whiteboards and markers or before writing sentence with marker/pencil.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12960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4a998c034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g4a998c034b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p:txBody>
      </p:sp>
      <p:sp>
        <p:nvSpPr>
          <p:cNvPr id="328" name="Google Shape;328;g4a998c034b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9" name="Google Shape;329;g4a998c034b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97174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create another silly sentence.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91569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another silly sentence.</a:t>
            </a:r>
            <a:r>
              <a:rPr lang="en" sz="1200" dirty="0">
                <a:solidFill>
                  <a:schemeClr val="dk1"/>
                </a:solidFill>
                <a:highlight>
                  <a:schemeClr val="lt1"/>
                </a:highlight>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33302312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44c6554bd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9" name="Google Shape;349;g44c6554bd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and pencils </a:t>
            </a:r>
            <a:r>
              <a:rPr lang="en" sz="1200" dirty="0">
                <a:solidFill>
                  <a:schemeClr val="dk1"/>
                </a:solidFill>
                <a:latin typeface="Calibri"/>
                <a:ea typeface="Calibri"/>
                <a:cs typeface="Calibri"/>
                <a:sym typeface="Calibri"/>
              </a:rPr>
              <a:t>for Writing Pairs and Independent 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paper and pencil for Teacher Silly Sentence group</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a:t>
            </a:r>
            <a:r>
              <a:rPr lang="en-US" sz="1200" dirty="0">
                <a:solidFill>
                  <a:schemeClr val="dk1"/>
                </a:solidFill>
                <a:latin typeface="Calibri"/>
                <a:ea typeface="Calibri"/>
                <a:cs typeface="Calibri"/>
                <a:sym typeface="Calibri"/>
              </a:rPr>
              <a:t>much as</a:t>
            </a:r>
            <a:r>
              <a:rPr lang="en" sz="1200" dirty="0">
                <a:solidFill>
                  <a:schemeClr val="dk1"/>
                </a:solidFill>
                <a:latin typeface="Calibri"/>
                <a:ea typeface="Calibri"/>
                <a:cs typeface="Calibri"/>
                <a:sym typeface="Calibri"/>
              </a:rPr>
              <a:t>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if they have trouble reading any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048027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4a7251c1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 name="Google Shape;356;g4a7251c1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14</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1885166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Silly sentence examples (or generate with students), such as “The poodle had purple scribbles in the middle of her fur.” or “The table might topple because too many dogs nibbled on the table leg.”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cut apart Word Parts Cards: “wise,” “excite,” “close,” “forgive,” “place,” “separate,” “-ment,” “-ness,” “-ly” (and have tape or magnets ready to affix cards to the Word Parts T-chart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prepare on index cards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list posted on board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projected on slide with animation)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enlarge Word Parts T-chart or draw on board or project slide. (two-column chart with headings: Suffix and Base Word) (one for teacher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Spelling Pattern Cards: “-ble,” “-ple,” “-dle” (for teacher display)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Predetermine student partners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0721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Syllable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watch the video on the Interactive Writing Instructional Practice.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2325257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now apply all of these skills to construct a shared sentence. The chosen sentence also reinforces words from the decodable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a:t>
            </a:r>
            <a:r>
              <a:rPr lang="en-US" sz="1200" dirty="0">
                <a:solidFill>
                  <a:schemeClr val="dk1"/>
                </a:solidFill>
                <a:latin typeface="Calibri"/>
                <a:ea typeface="Calibri"/>
                <a:cs typeface="Calibri"/>
                <a:sym typeface="Calibri"/>
              </a:rPr>
              <a:t>re</a:t>
            </a:r>
            <a:r>
              <a:rPr lang="en" sz="1200" dirty="0">
                <a:solidFill>
                  <a:schemeClr val="dk1"/>
                </a:solidFill>
                <a:latin typeface="Calibri"/>
                <a:ea typeface="Calibri"/>
                <a:cs typeface="Calibri"/>
                <a:sym typeface="Calibri"/>
              </a:rPr>
              <a:t>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if they can:</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word parts correctly.</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apply the spelling rule for when to keep the “e” when adding a suffix that begins with a consonant.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write a sentence and follow basic concepts of print, such as directionality and spacing.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apply spelling patterns in writing words with the syllable type C-le and high-frequency words from this cycle.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 word, interact, interactive, pattern, suffix, proficient (L)</a:t>
            </a:r>
            <a:endParaRPr sz="1200" dirty="0">
              <a:latin typeface="Calibri"/>
              <a:ea typeface="Calibri"/>
              <a:cs typeface="Calibri"/>
              <a:sym typeface="Calibri"/>
            </a:endParaRPr>
          </a:p>
        </p:txBody>
      </p:sp>
    </p:spTree>
    <p:extLst>
      <p:ext uri="{BB962C8B-B14F-4D97-AF65-F5344CB8AC3E}">
        <p14:creationId xmlns:p14="http://schemas.microsoft.com/office/powerpoint/2010/main" val="91882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“build a new word using parts.”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393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a:t>
            </a:r>
            <a:r>
              <a:rPr lang="en" sz="1200" dirty="0">
                <a:solidFill>
                  <a:schemeClr val="dk1"/>
                </a:solidFill>
                <a:latin typeface="Calibri"/>
                <a:ea typeface="Calibri"/>
                <a:cs typeface="Calibri"/>
                <a:sym typeface="Calibri"/>
              </a:rPr>
              <a:t>that they are going to be making new words by adding suffixes to base words. 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5507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 Word parts are animated to appear on click, following order of table.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familiar with Word Parts instructional practice, including suffixes and base words, consider skipping or conducting a very brief review of which parts are suffixes and which are base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Two additional example new words are available on the slide, although not included in the script (forgiveness and placement)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Parts Cards randomly on the board: “wise,” “excite,” “close,” “forgive,” “place,” “separate,” “-ment,” “-ness,” “-ly” on index cards,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read these together: ‘wise,’ ‘excite,’ ‘close,’ ‘forgive,’ ‘place,’ ‘separate,’ ‘-ment,’ ‘-ness,’ ‘-ly.’”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these word parts?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Some are base words; some are suffixes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we have base words and suffixes here.”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define ‘base word’ for us?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 word that has meaning on its own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And what is a suffix?”</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 word part added to the ending of a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a suffix is a word part that is added to the ending of a word and often changes the meaning.”</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 suffix be a word on its own</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No; it is a word part that must be added to a base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 T-chart (or point to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sort these into the correct column: Base Word or Suffix. The first word part is ‘wise.’”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Is this a base word or a suffix?”</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base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“wise” to the Base Word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for sorting the remaining words and parts into T-chart as “suffix” or “base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let’s make some new words with these word parts. We can do this by choosing one base word and one suffix. I’ll show you by choosing the base word ‘wise’ and add the suffix ‘ly.’”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When I put these together, what new word did I make?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wisely”)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Did the base word change?” </a:t>
            </a:r>
            <a:r>
              <a:rPr lang="en" sz="1200" i="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no</a:t>
            </a:r>
            <a:r>
              <a:rPr lang="en"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This is because the suffix ‘-ly’ begins with a consonant. When the suffix begins with a consonant, as it does in‘-ness,’ ‘-ment’ and ‘-ly,’ the ‘e’ ending of the base word stays the same.”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was the meaning changed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It changed “wise” from a generic adjective a specific adjective to describe a person’s actions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“Exactly. We have changed the meaning by adding the suffix ‘-ly.’”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Now who else would like to make a new word with these word parts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 volunteer to make </a:t>
            </a:r>
            <a:r>
              <a:rPr lang="en-US" sz="1200" dirty="0">
                <a:solidFill>
                  <a:schemeClr val="dk1"/>
                </a:solidFill>
                <a:latin typeface="Calibri"/>
                <a:ea typeface="Calibri"/>
                <a:cs typeface="Calibri"/>
                <a:sym typeface="Calibri"/>
              </a:rPr>
              <a:t>a </a:t>
            </a:r>
            <a:r>
              <a:rPr lang="en" sz="1200" dirty="0">
                <a:solidFill>
                  <a:schemeClr val="dk1"/>
                </a:solidFill>
                <a:latin typeface="Calibri"/>
                <a:ea typeface="Calibri"/>
                <a:cs typeface="Calibri"/>
                <a:sym typeface="Calibri"/>
              </a:rPr>
              <a:t>new word with a base word and a suffix and to read </a:t>
            </a:r>
            <a:r>
              <a:rPr lang="en-US" sz="1200" dirty="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word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define the word and explain how the meaning changed.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as time allows to create more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need extra practice making words, consider offering clues to words they could make with the base words and suffixes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become familiar with the routines and the definitions of prefix, base word, and suffix, </a:t>
            </a:r>
            <a:r>
              <a:rPr lang="en" sz="1200">
                <a:solidFill>
                  <a:schemeClr val="dk1"/>
                </a:solidFill>
                <a:latin typeface="Calibri"/>
                <a:ea typeface="Calibri"/>
                <a:cs typeface="Calibri"/>
                <a:sym typeface="Calibri"/>
              </a:rPr>
              <a:t>consider </a:t>
            </a:r>
            <a:r>
              <a:rPr lang="en" sz="1200" smtClean="0">
                <a:solidFill>
                  <a:schemeClr val="dk1"/>
                </a:solidFill>
                <a:latin typeface="Calibri"/>
                <a:ea typeface="Calibri"/>
                <a:cs typeface="Calibri"/>
                <a:sym typeface="Calibri"/>
              </a:rPr>
              <a:t>skipping the steps with sorting </a:t>
            </a:r>
            <a:r>
              <a:rPr lang="en" sz="1200" dirty="0">
                <a:solidFill>
                  <a:schemeClr val="dk1"/>
                </a:solidFill>
                <a:latin typeface="Calibri"/>
                <a:ea typeface="Calibri"/>
                <a:cs typeface="Calibri"/>
                <a:sym typeface="Calibri"/>
              </a:rPr>
              <a:t>suffixes and base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forget, remind them that the suffixes are vowel suffixes, meaning they begin with a vowel. Therefore, the “e” is dropped from the base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 suffix is added to a word, it changes its meaning. Use the following rules as a key for helping students discover the new meaning.</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“-ly”: makes an adjective an adverb or describes something as “like” something (“saintly,” “wisely”)</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“-ness”: “quality” or “state” of something</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“-ment”: noun suffix speaking about a state or product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offer a challenge to students, consider adding vowel suffixes as a suffix choice when making words. When changing base words ending in “e,” remind students to drop the “e” when adding a vowel suffix (“-en,” “-er,” “-ing,” etc.).</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1610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7078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35842063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4"/>
        <p:cNvGrpSpPr/>
        <p:nvPr/>
      </p:nvGrpSpPr>
      <p:grpSpPr>
        <a:xfrm>
          <a:off x="0" y="0"/>
          <a:ext cx="0" cy="0"/>
          <a:chOff x="0" y="0"/>
          <a:chExt cx="0" cy="0"/>
        </a:xfrm>
      </p:grpSpPr>
      <p:sp>
        <p:nvSpPr>
          <p:cNvPr id="145" name="Google Shape;145;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6" name="Google Shape;146;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50" name="Google Shape;150;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51" name="Google Shape;151;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52" name="Google Shape;152;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3"/>
        <p:cNvGrpSpPr/>
        <p:nvPr/>
      </p:nvGrpSpPr>
      <p:grpSpPr>
        <a:xfrm>
          <a:off x="0" y="0"/>
          <a:ext cx="0" cy="0"/>
          <a:chOff x="0" y="0"/>
          <a:chExt cx="0" cy="0"/>
        </a:xfrm>
      </p:grpSpPr>
      <p:sp>
        <p:nvSpPr>
          <p:cNvPr id="154" name="Google Shape;154;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5" name="Google Shape;155;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56" name="Google Shape;15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9"/>
        <p:cNvGrpSpPr/>
        <p:nvPr/>
      </p:nvGrpSpPr>
      <p:grpSpPr>
        <a:xfrm>
          <a:off x="0" y="0"/>
          <a:ext cx="0" cy="0"/>
          <a:chOff x="0" y="0"/>
          <a:chExt cx="0" cy="0"/>
        </a:xfrm>
      </p:grpSpPr>
      <p:sp>
        <p:nvSpPr>
          <p:cNvPr id="160" name="Google Shape;160;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62" name="Google Shape;16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5"/>
        <p:cNvGrpSpPr/>
        <p:nvPr/>
      </p:nvGrpSpPr>
      <p:grpSpPr>
        <a:xfrm>
          <a:off x="0" y="0"/>
          <a:ext cx="0" cy="0"/>
          <a:chOff x="0" y="0"/>
          <a:chExt cx="0" cy="0"/>
        </a:xfrm>
      </p:grpSpPr>
      <p:sp>
        <p:nvSpPr>
          <p:cNvPr id="166" name="Google Shape;166;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4" name="Google Shape;174;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6" name="Google Shape;176;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7" name="Google Shape;177;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8" name="Google Shape;178;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1"/>
        <p:cNvGrpSpPr/>
        <p:nvPr/>
      </p:nvGrpSpPr>
      <p:grpSpPr>
        <a:xfrm>
          <a:off x="0" y="0"/>
          <a:ext cx="0" cy="0"/>
          <a:chOff x="0" y="0"/>
          <a:chExt cx="0" cy="0"/>
        </a:xfrm>
      </p:grpSpPr>
      <p:sp>
        <p:nvSpPr>
          <p:cNvPr id="182" name="Google Shape;18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6"/>
        <p:cNvGrpSpPr/>
        <p:nvPr/>
      </p:nvGrpSpPr>
      <p:grpSpPr>
        <a:xfrm>
          <a:off x="0" y="0"/>
          <a:ext cx="0" cy="0"/>
          <a:chOff x="0" y="0"/>
          <a:chExt cx="0" cy="0"/>
        </a:xfrm>
      </p:grpSpPr>
      <p:sp>
        <p:nvSpPr>
          <p:cNvPr id="187" name="Google Shape;187;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8" name="Google Shape;188;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90"/>
        <p:cNvGrpSpPr/>
        <p:nvPr/>
      </p:nvGrpSpPr>
      <p:grpSpPr>
        <a:xfrm>
          <a:off x="0" y="0"/>
          <a:ext cx="0" cy="0"/>
          <a:chOff x="0" y="0"/>
          <a:chExt cx="0" cy="0"/>
        </a:xfrm>
      </p:grpSpPr>
      <p:sp>
        <p:nvSpPr>
          <p:cNvPr id="191" name="Google Shape;191;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2" name="Google Shape;192;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4" name="Google Shape;19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7"/>
        <p:cNvGrpSpPr/>
        <p:nvPr/>
      </p:nvGrpSpPr>
      <p:grpSpPr>
        <a:xfrm>
          <a:off x="0" y="0"/>
          <a:ext cx="0" cy="0"/>
          <a:chOff x="0" y="0"/>
          <a:chExt cx="0" cy="0"/>
        </a:xfrm>
      </p:grpSpPr>
      <p:sp>
        <p:nvSpPr>
          <p:cNvPr id="198" name="Google Shape;198;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9" name="Google Shape;199;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00" name="Google Shape;200;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01" name="Google Shape;20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4"/>
        <p:cNvGrpSpPr/>
        <p:nvPr/>
      </p:nvGrpSpPr>
      <p:grpSpPr>
        <a:xfrm>
          <a:off x="0" y="0"/>
          <a:ext cx="0" cy="0"/>
          <a:chOff x="0" y="0"/>
          <a:chExt cx="0" cy="0"/>
        </a:xfrm>
      </p:grpSpPr>
      <p:sp>
        <p:nvSpPr>
          <p:cNvPr id="205" name="Google Shape;20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6" name="Google Shape;206;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7" name="Google Shape;20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10"/>
        <p:cNvGrpSpPr/>
        <p:nvPr/>
      </p:nvGrpSpPr>
      <p:grpSpPr>
        <a:xfrm>
          <a:off x="0" y="0"/>
          <a:ext cx="0" cy="0"/>
          <a:chOff x="0" y="0"/>
          <a:chExt cx="0" cy="0"/>
        </a:xfrm>
      </p:grpSpPr>
      <p:sp>
        <p:nvSpPr>
          <p:cNvPr id="211" name="Google Shape;211;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2" name="Google Shape;212;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3" name="Google Shape;213;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6"/>
        <p:cNvGrpSpPr/>
        <p:nvPr/>
      </p:nvGrpSpPr>
      <p:grpSpPr>
        <a:xfrm>
          <a:off x="0" y="0"/>
          <a:ext cx="0" cy="0"/>
          <a:chOff x="0" y="0"/>
          <a:chExt cx="0" cy="0"/>
        </a:xfrm>
      </p:grpSpPr>
      <p:sp>
        <p:nvSpPr>
          <p:cNvPr id="217" name="Google Shape;217;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8" name="Google Shape;218;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219" name="Google Shape;219;p38"/>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3.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2.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7" name="Google Shape;137;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1" name="Google Shape;141;p26"/>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42" name="Google Shape;142;p26"/>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43" name="Google Shape;143;p26"/>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311700" y="258168"/>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1: Cycle 14: Lesson 68</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25" name="Google Shape;225;p39"/>
          <p:cNvSpPr txBox="1">
            <a:spLocks noGrp="1"/>
          </p:cNvSpPr>
          <p:nvPr>
            <p:ph type="body" idx="1"/>
          </p:nvPr>
        </p:nvSpPr>
        <p:spPr>
          <a:xfrm>
            <a:off x="311700" y="1011650"/>
            <a:ext cx="8752500" cy="3505921"/>
          </a:xfrm>
          <a:prstGeom prst="rect">
            <a:avLst/>
          </a:prstGeom>
        </p:spPr>
        <p:txBody>
          <a:bodyPr spcFirstLastPara="1" wrap="square" lIns="68575" tIns="34275" rIns="68575" bIns="34275" anchor="t" anchorCtr="0">
            <a:noAutofit/>
          </a:bodyPr>
          <a:lstStyle/>
          <a:p>
            <a:pPr marL="0" lvl="0" indent="0" algn="l" rtl="0">
              <a:lnSpc>
                <a:spcPct val="70000"/>
              </a:lnSpc>
              <a:spcBef>
                <a:spcPts val="1000"/>
              </a:spcBef>
              <a:spcAft>
                <a:spcPts val="0"/>
              </a:spcAft>
              <a:buClr>
                <a:schemeClr val="dk1"/>
              </a:buClr>
              <a:buSzPts val="1100"/>
              <a:buFont typeface="Arial"/>
              <a:buNone/>
            </a:pPr>
            <a:r>
              <a:rPr lang="en" sz="1700" dirty="0">
                <a:solidFill>
                  <a:schemeClr val="dk1"/>
                </a:solidFill>
              </a:rPr>
              <a:t>This lesson </a:t>
            </a:r>
            <a:r>
              <a:rPr lang="en" sz="1700" dirty="0"/>
              <a:t>includes two instructional practices: Word Parts and Interactive Writing. Students will notice that suffixes change the meaning of the base word and that identifying word parts (suffixes) and base words will help with decoding and understand</a:t>
            </a:r>
            <a:r>
              <a:rPr lang="en-US" sz="1700" dirty="0" err="1"/>
              <a:t>ing</a:t>
            </a:r>
            <a:r>
              <a:rPr lang="en" sz="1700" dirty="0"/>
              <a:t> an unknown word. Students will also learn the spelling rule for when to keep the “e” when adding a suffix that begins with a consonant. During Interactive Writing, students brainstorm and write a list of words spelled with C-le ending syllable, then check correct spelling with whole group. The class works together to compose and write a silly sentence using some of the words. Because these words are familiar, spellings should be accurate, not invented.</a:t>
            </a:r>
            <a:endParaRPr sz="1700" dirty="0"/>
          </a:p>
          <a:p>
            <a:pPr marL="0" lvl="0" indent="0" algn="l" rtl="0">
              <a:lnSpc>
                <a:spcPct val="70000"/>
              </a:lnSpc>
              <a:spcBef>
                <a:spcPts val="1000"/>
              </a:spcBef>
              <a:spcAft>
                <a:spcPts val="0"/>
              </a:spcAft>
              <a:buClr>
                <a:schemeClr val="dk1"/>
              </a:buClr>
              <a:buSzPts val="1100"/>
              <a:buFont typeface="Arial"/>
              <a:buNone/>
            </a:pPr>
            <a:r>
              <a:rPr lang="en" sz="1600" b="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36550" algn="l" rtl="0">
              <a:lnSpc>
                <a:spcPct val="100000"/>
              </a:lnSpc>
              <a:spcBef>
                <a:spcPts val="0"/>
              </a:spcBef>
              <a:spcAft>
                <a:spcPts val="0"/>
              </a:spcAft>
              <a:buClr>
                <a:schemeClr val="dk1"/>
              </a:buClr>
              <a:buSzPts val="1700"/>
              <a:buFont typeface="Arial"/>
              <a:buChar char="●"/>
            </a:pPr>
            <a:r>
              <a:rPr lang="en" sz="1700" dirty="0"/>
              <a:t>Using spelling patterns for words ending in C-le syllable and suffixes </a:t>
            </a:r>
            <a:r>
              <a:rPr lang="en" sz="1700" i="1" dirty="0"/>
              <a:t>“-ment,” “-ness,” and “-ly.</a:t>
            </a:r>
            <a:r>
              <a:rPr lang="en" sz="1700" dirty="0"/>
              <a:t>”</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Words dictated in a sentence</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Sentence construction and writing</a:t>
            </a:r>
            <a:br>
              <a:rPr lang="en" sz="1700" dirty="0"/>
            </a:br>
            <a:endParaRPr sz="1700"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321" name="Google Shape;321;p48"/>
          <p:cNvSpPr txBox="1"/>
          <p:nvPr/>
        </p:nvSpPr>
        <p:spPr>
          <a:xfrm>
            <a:off x="311700" y="702025"/>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322" name="Google Shape;322;p48"/>
          <p:cNvPicPr preferRelativeResize="0"/>
          <p:nvPr/>
        </p:nvPicPr>
        <p:blipFill>
          <a:blip r:embed="rId3">
            <a:alphaModFix/>
          </a:blip>
          <a:stretch>
            <a:fillRect/>
          </a:stretch>
        </p:blipFill>
        <p:spPr>
          <a:xfrm>
            <a:off x="6353475" y="544340"/>
            <a:ext cx="2400775" cy="3281884"/>
          </a:xfrm>
          <a:prstGeom prst="rect">
            <a:avLst/>
          </a:prstGeom>
          <a:noFill/>
          <a:ln>
            <a:noFill/>
          </a:ln>
        </p:spPr>
      </p:pic>
      <p:pic>
        <p:nvPicPr>
          <p:cNvPr id="323" name="Google Shape;323;p48"/>
          <p:cNvPicPr preferRelativeResize="0"/>
          <p:nvPr/>
        </p:nvPicPr>
        <p:blipFill>
          <a:blip r:embed="rId4">
            <a:alphaModFix/>
          </a:blip>
          <a:stretch>
            <a:fillRect/>
          </a:stretch>
        </p:blipFill>
        <p:spPr>
          <a:xfrm rot="-1428840">
            <a:off x="4414022" y="350487"/>
            <a:ext cx="1756430" cy="1276925"/>
          </a:xfrm>
          <a:prstGeom prst="rect">
            <a:avLst/>
          </a:prstGeom>
          <a:noFill/>
          <a:ln>
            <a:noFill/>
          </a:ln>
        </p:spPr>
      </p:pic>
      <p:pic>
        <p:nvPicPr>
          <p:cNvPr id="324" name="Google Shape;324;p48"/>
          <p:cNvPicPr preferRelativeResize="0"/>
          <p:nvPr/>
        </p:nvPicPr>
        <p:blipFill>
          <a:blip r:embed="rId5">
            <a:alphaModFix/>
          </a:blip>
          <a:stretch>
            <a:fillRect/>
          </a:stretch>
        </p:blipFill>
        <p:spPr>
          <a:xfrm>
            <a:off x="217200" y="2684550"/>
            <a:ext cx="5709750" cy="14274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4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32" name="Google Shape;332;p49"/>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“What can I do today that will help create a classroom community where all of us can ‘grow and flourish’ as readers and writers and become proficient readers and writers?”</a:t>
            </a:r>
            <a:endParaRPr dirty="0">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“How can I ask for help so I can ‘grow and flourish’ as a reader and writer or ‘become proficient’ as a reader and a writer?” </a:t>
            </a:r>
            <a:endParaRPr dirty="0">
              <a:latin typeface="Century Gothic"/>
              <a:ea typeface="Century Gothic"/>
              <a:cs typeface="Century Gothic"/>
              <a:sym typeface="Century Gothic"/>
            </a:endParaRPr>
          </a:p>
        </p:txBody>
      </p:sp>
      <p:pic>
        <p:nvPicPr>
          <p:cNvPr id="333" name="Google Shape;333;p49"/>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39" name="Google Shape;339;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2600" i="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45" name="Google Shape;345;p5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93700" algn="l" rtl="0">
              <a:lnSpc>
                <a:spcPct val="100000"/>
              </a:lnSpc>
              <a:spcBef>
                <a:spcPts val="800"/>
              </a:spcBef>
              <a:spcAft>
                <a:spcPts val="0"/>
              </a:spcAft>
              <a:buClr>
                <a:schemeClr val="dk1"/>
              </a:buClr>
              <a:buSzPts val="2600"/>
              <a:buChar char="•"/>
            </a:pPr>
            <a:r>
              <a:rPr lang="en" sz="2600" dirty="0">
                <a:solidFill>
                  <a:schemeClr val="dk1"/>
                </a:solidFill>
              </a:rPr>
              <a:t>I can</a:t>
            </a:r>
            <a:r>
              <a:rPr lang="en" sz="2600" dirty="0"/>
              <a:t> create and write a silly sentence using words with C-le syllables and high-frequency words.</a:t>
            </a:r>
            <a:endParaRPr sz="2600" dirty="0"/>
          </a:p>
          <a:p>
            <a:pPr marL="457200" lvl="0" indent="-393700" algn="l" rtl="0">
              <a:lnSpc>
                <a:spcPct val="100000"/>
              </a:lnSpc>
              <a:spcBef>
                <a:spcPts val="1000"/>
              </a:spcBef>
              <a:spcAft>
                <a:spcPts val="0"/>
              </a:spcAft>
              <a:buClr>
                <a:schemeClr val="dk1"/>
              </a:buClr>
              <a:buSzPts val="2600"/>
              <a:buChar char="•"/>
            </a:pPr>
            <a:r>
              <a:rPr lang="en" sz="2600" dirty="0">
                <a:solidFill>
                  <a:schemeClr val="dk1"/>
                </a:solidFill>
              </a:rPr>
              <a:t>I can write sentences using correct spelling, punctuation, and capitalization rules.</a:t>
            </a:r>
            <a:endParaRPr sz="2600" dirty="0"/>
          </a:p>
          <a:p>
            <a:pPr marL="0" lvl="0" indent="0" algn="l" rtl="0">
              <a:lnSpc>
                <a:spcPct val="115000"/>
              </a:lnSpc>
              <a:spcBef>
                <a:spcPts val="1000"/>
              </a:spcBef>
              <a:spcAft>
                <a:spcPts val="500"/>
              </a:spcAft>
              <a:buNone/>
            </a:pPr>
            <a:endParaRPr sz="2000" dirty="0"/>
          </a:p>
        </p:txBody>
      </p:sp>
      <p:pic>
        <p:nvPicPr>
          <p:cNvPr id="346" name="Google Shape;346;p51"/>
          <p:cNvPicPr preferRelativeResize="0"/>
          <p:nvPr/>
        </p:nvPicPr>
        <p:blipFill>
          <a:blip r:embed="rId3">
            <a:alphaModFix/>
          </a:blip>
          <a:stretch>
            <a:fillRect/>
          </a:stretch>
        </p:blipFill>
        <p:spPr>
          <a:xfrm>
            <a:off x="8312699" y="4279950"/>
            <a:ext cx="809529" cy="62970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graphicFrame>
        <p:nvGraphicFramePr>
          <p:cNvPr id="351" name="Google Shape;351;p52"/>
          <p:cNvGraphicFramePr/>
          <p:nvPr>
            <p:extLst>
              <p:ext uri="{D42A27DB-BD31-4B8C-83A1-F6EECF244321}">
                <p14:modId xmlns:p14="http://schemas.microsoft.com/office/powerpoint/2010/main" val="3369677325"/>
              </p:ext>
            </p:extLst>
          </p:nvPr>
        </p:nvGraphicFramePr>
        <p:xfrm>
          <a:off x="0" y="0"/>
          <a:ext cx="9144000" cy="5143500"/>
        </p:xfrm>
        <a:graphic>
          <a:graphicData uri="http://schemas.openxmlformats.org/drawingml/2006/table">
            <a:tbl>
              <a:tblPr>
                <a:noFill/>
                <a:tableStyleId>{C1E15A7E-D22D-4624-B9D8-C3C127370642}</a:tableStyleId>
              </a:tblPr>
              <a:tblGrid>
                <a:gridCol w="3038700">
                  <a:extLst>
                    <a:ext uri="{9D8B030D-6E8A-4147-A177-3AD203B41FA5}">
                      <a16:colId xmlns:a16="http://schemas.microsoft.com/office/drawing/2014/main" xmlns="" val="20000"/>
                    </a:ext>
                  </a:extLst>
                </a:gridCol>
                <a:gridCol w="3050000">
                  <a:extLst>
                    <a:ext uri="{9D8B030D-6E8A-4147-A177-3AD203B41FA5}">
                      <a16:colId xmlns:a16="http://schemas.microsoft.com/office/drawing/2014/main" xmlns="" val="20001"/>
                    </a:ext>
                  </a:extLst>
                </a:gridCol>
                <a:gridCol w="3055300">
                  <a:extLst>
                    <a:ext uri="{9D8B030D-6E8A-4147-A177-3AD203B41FA5}">
                      <a16:colId xmlns:a16="http://schemas.microsoft.com/office/drawing/2014/main" xmlns="" val="20002"/>
                    </a:ext>
                  </a:extLst>
                </a:gridCol>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0"/>
                  </a:ext>
                </a:extLst>
              </a:tr>
              <a:tr h="4583275">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another silly sentence with a group.</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a:t>
                      </a:r>
                      <a:r>
                        <a:rPr lang="en" sz="1450" dirty="0">
                          <a:solidFill>
                            <a:schemeClr val="tx1"/>
                          </a:solidFill>
                          <a:latin typeface="Century Gothic"/>
                          <a:ea typeface="Century Gothic"/>
                          <a:cs typeface="Century Gothic"/>
                          <a:sym typeface="Century Gothic"/>
                        </a:rPr>
                        <a:t>words with the C-le syllable spelling patterns</a:t>
                      </a:r>
                      <a:r>
                        <a:rPr lang="en" sz="1450" baseline="0" dirty="0">
                          <a:solidFill>
                            <a:schemeClr val="tx1"/>
                          </a:solidFill>
                          <a:latin typeface="Century Gothic"/>
                          <a:ea typeface="Century Gothic"/>
                          <a:cs typeface="Century Gothic"/>
                          <a:sym typeface="Century Gothic"/>
                        </a:rPr>
                        <a:t> </a:t>
                      </a:r>
                      <a:r>
                        <a:rPr lang="en" sz="1450" dirty="0">
                          <a:solidFill>
                            <a:schemeClr val="tx1"/>
                          </a:solidFill>
                          <a:latin typeface="Century Gothic"/>
                          <a:ea typeface="Century Gothic"/>
                          <a:cs typeface="Century Gothic"/>
                          <a:sym typeface="Century Gothic"/>
                        </a:rPr>
                        <a:t>and high-frequency words.</a:t>
                      </a:r>
                    </a:p>
                    <a:p>
                      <a:pPr marL="342900" lvl="0" indent="-342900" algn="l" rtl="0">
                        <a:spcBef>
                          <a:spcPts val="0"/>
                        </a:spcBef>
                        <a:spcAft>
                          <a:spcPts val="0"/>
                        </a:spcAft>
                        <a:buClr>
                          <a:schemeClr val="dk1"/>
                        </a:buClr>
                        <a:buSzPct val="100000"/>
                        <a:buFont typeface="+mj-lt"/>
                        <a:buAutoNum type="arabicPeriod"/>
                      </a:pPr>
                      <a:r>
                        <a:rPr lang="en" sz="1450" dirty="0">
                          <a:solidFill>
                            <a:schemeClr val="tx1"/>
                          </a:solidFill>
                          <a:latin typeface="Century Gothic"/>
                          <a:ea typeface="Century Gothic"/>
                          <a:cs typeface="Century Gothic"/>
                          <a:sym typeface="Century Gothic"/>
                        </a:rPr>
                        <a:t>We’ll talk about </a:t>
                      </a:r>
                      <a:r>
                        <a:rPr lang="en" sz="1450" dirty="0">
                          <a:solidFill>
                            <a:schemeClr val="dk1"/>
                          </a:solidFill>
                          <a:latin typeface="Century Gothic"/>
                          <a:ea typeface="Century Gothic"/>
                          <a:cs typeface="Century Gothic"/>
                          <a:sym typeface="Century Gothic"/>
                        </a:rPr>
                        <a:t>our sentence until we agree on the sentence we will write. </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We will write our sentence together. We will check our sentence for capitalization, spelling, </a:t>
                      </a:r>
                      <a:r>
                        <a:rPr lang="en-US" sz="1450" dirty="0">
                          <a:solidFill>
                            <a:schemeClr val="dk1"/>
                          </a:solidFill>
                          <a:latin typeface="Century Gothic"/>
                          <a:ea typeface="Century Gothic"/>
                          <a:cs typeface="Century Gothic"/>
                          <a:sym typeface="Century Gothic"/>
                        </a:rPr>
                        <a:t>and</a:t>
                      </a:r>
                      <a:r>
                        <a:rPr lang="en" sz="1450" dirty="0">
                          <a:solidFill>
                            <a:schemeClr val="dk1"/>
                          </a:solidFill>
                          <a:latin typeface="Century Gothic"/>
                          <a:ea typeface="Century Gothic"/>
                          <a:cs typeface="Century Gothic"/>
                          <a:sym typeface="Century Gothic"/>
                        </a:rPr>
                        <a:t> punctuation. We will make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Let’s read together. If we come to a word we don’t know, we’ll use our Reader’s Toolbox.</a:t>
                      </a:r>
                      <a:endParaRPr sz="14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latin typeface="Calibri"/>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tx1"/>
                          </a:solidFill>
                          <a:latin typeface="Century Gothic"/>
                          <a:ea typeface="Century Gothic"/>
                          <a:cs typeface="Century Gothic"/>
                          <a:sym typeface="Century Gothic"/>
                        </a:rPr>
                        <a:t>Create a new silly sentence with a partner.</a:t>
                      </a:r>
                    </a:p>
                    <a:p>
                      <a:pPr marL="342900" lvl="0" indent="-342900" algn="l" rtl="0">
                        <a:spcBef>
                          <a:spcPts val="0"/>
                        </a:spcBef>
                        <a:spcAft>
                          <a:spcPts val="0"/>
                        </a:spcAft>
                        <a:buClr>
                          <a:schemeClr val="dk1"/>
                        </a:buClr>
                        <a:buSzPct val="100000"/>
                        <a:buFont typeface="+mj-lt"/>
                        <a:buAutoNum type="arabicPeriod"/>
                      </a:pPr>
                      <a:r>
                        <a:rPr lang="en" sz="1450" dirty="0">
                          <a:solidFill>
                            <a:schemeClr val="tx1"/>
                          </a:solidFill>
                          <a:latin typeface="Century Gothic"/>
                          <a:ea typeface="Century Gothic"/>
                          <a:cs typeface="Century Gothic"/>
                          <a:sym typeface="Century Gothic"/>
                        </a:rPr>
                        <a:t>Use words with the the C-le syllable spelling patterns.</a:t>
                      </a:r>
                    </a:p>
                    <a:p>
                      <a:pPr marL="342900" lvl="0" indent="-342900" algn="l" rtl="0">
                        <a:spcBef>
                          <a:spcPts val="0"/>
                        </a:spcBef>
                        <a:spcAft>
                          <a:spcPts val="0"/>
                        </a:spcAft>
                        <a:buClr>
                          <a:schemeClr val="dk1"/>
                        </a:buClr>
                        <a:buSzPct val="100000"/>
                        <a:buFont typeface="+mj-lt"/>
                        <a:buAutoNum type="arabicPeriod"/>
                      </a:pPr>
                      <a:r>
                        <a:rPr lang="en" sz="1450" dirty="0">
                          <a:solidFill>
                            <a:schemeClr val="tx1"/>
                          </a:solidFill>
                          <a:latin typeface="Century Gothic"/>
                          <a:ea typeface="Century Gothic"/>
                          <a:cs typeface="Century Gothic"/>
                          <a:sym typeface="Century Gothic"/>
                        </a:rPr>
                        <a:t>Talk about your sentence until you agree on the sentence you will write on your paper. Write the sentence on your paper.</a:t>
                      </a:r>
                    </a:p>
                    <a:p>
                      <a:pPr marL="342900" lvl="0" indent="-342900" algn="l" rtl="0">
                        <a:spcBef>
                          <a:spcPts val="0"/>
                        </a:spcBef>
                        <a:spcAft>
                          <a:spcPts val="0"/>
                        </a:spcAft>
                        <a:buClr>
                          <a:schemeClr val="dk1"/>
                        </a:buClr>
                        <a:buSzPct val="100000"/>
                        <a:buFont typeface="+mj-lt"/>
                        <a:buAutoNum type="arabicPeriod"/>
                      </a:pPr>
                      <a:r>
                        <a:rPr lang="en" sz="1450" dirty="0">
                          <a:solidFill>
                            <a:schemeClr val="tx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tx1"/>
                          </a:solidFill>
                          <a:latin typeface="Century Gothic"/>
                          <a:ea typeface="Century Gothic"/>
                          <a:cs typeface="Century Gothic"/>
                          <a:sym typeface="Century Gothic"/>
                        </a:rPr>
                        <a:t>Share your sentence with another writing pair </a:t>
                      </a:r>
                      <a:r>
                        <a:rPr lang="en-US" sz="1450" dirty="0">
                          <a:solidFill>
                            <a:schemeClr val="tx1"/>
                          </a:solidFill>
                          <a:latin typeface="Century Gothic"/>
                          <a:ea typeface="Century Gothic"/>
                          <a:cs typeface="Century Gothic"/>
                          <a:sym typeface="Century Gothic"/>
                        </a:rPr>
                        <a:t>and</a:t>
                      </a:r>
                      <a:r>
                        <a:rPr lang="en" sz="1450" dirty="0">
                          <a:solidFill>
                            <a:schemeClr val="tx1"/>
                          </a:solidFill>
                          <a:latin typeface="Century Gothic"/>
                          <a:ea typeface="Century Gothic"/>
                          <a:cs typeface="Century Gothic"/>
                          <a:sym typeface="Century Gothic"/>
                        </a:rPr>
                        <a:t> refer to the Reader’s Toolbox if you need it.</a:t>
                      </a:r>
                      <a:endParaRPr sz="1450" dirty="0">
                        <a:solidFill>
                          <a:schemeClr val="tx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 new silly sentence independently.</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words with the C-le syllable spelling patterns and high-frequency words. </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Write your silly sentence on your paper.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Share your silly sentence with another independent writer.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each other’s sentences and make any corrections needed.</a:t>
                      </a:r>
                      <a:endParaRPr sz="14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450" dirty="0">
                          <a:solidFill>
                            <a:schemeClr val="dk1"/>
                          </a:solidFill>
                          <a:latin typeface="Century Gothic"/>
                          <a:ea typeface="Century Gothic"/>
                          <a:cs typeface="Century Gothic"/>
                          <a:sym typeface="Century Gothic"/>
                        </a:rPr>
                        <a:t>Refer to the Reader’s Toolbox if you need it.</a:t>
                      </a:r>
                      <a:endParaRPr sz="145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bl>
          </a:graphicData>
        </a:graphic>
      </p:graphicFrame>
      <p:pic>
        <p:nvPicPr>
          <p:cNvPr id="352" name="Google Shape;352;p52"/>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53" name="Google Shape;353;p52"/>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53"/>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59" name="Google Shape;359;p53"/>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60" name="Google Shape;360;p53"/>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61" name="Google Shape;361;p53"/>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62" name="Google Shape;362;p53"/>
          <p:cNvGraphicFramePr/>
          <p:nvPr>
            <p:extLst>
              <p:ext uri="{D42A27DB-BD31-4B8C-83A1-F6EECF244321}">
                <p14:modId xmlns:p14="http://schemas.microsoft.com/office/powerpoint/2010/main" val="504934922"/>
              </p:ext>
            </p:extLst>
          </p:nvPr>
        </p:nvGraphicFramePr>
        <p:xfrm>
          <a:off x="4572000" y="19125"/>
          <a:ext cx="4328900" cy="4973105"/>
        </p:xfrm>
        <a:graphic>
          <a:graphicData uri="http://schemas.openxmlformats.org/drawingml/2006/table">
            <a:tbl>
              <a:tblPr>
                <a:noFill/>
                <a:tableStyleId>{C1E15A7E-D22D-4624-B9D8-C3C127370642}</a:tableStyleId>
              </a:tblPr>
              <a:tblGrid>
                <a:gridCol w="537150">
                  <a:extLst>
                    <a:ext uri="{9D8B030D-6E8A-4147-A177-3AD203B41FA5}">
                      <a16:colId xmlns:a16="http://schemas.microsoft.com/office/drawing/2014/main" xmlns="" val="20000"/>
                    </a:ext>
                  </a:extLst>
                </a:gridCol>
                <a:gridCol w="3791750">
                  <a:extLst>
                    <a:ext uri="{9D8B030D-6E8A-4147-A177-3AD203B41FA5}">
                      <a16:colId xmlns:a16="http://schemas.microsoft.com/office/drawing/2014/main" xmlns="" val="20001"/>
                    </a:ext>
                  </a:extLst>
                </a:gridCol>
              </a:tblGrid>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0"/>
                  </a:ext>
                </a:extLst>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2"/>
                  </a:ext>
                </a:extLst>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3"/>
                  </a:ext>
                </a:extLst>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4"/>
                  </a:ext>
                </a:extLst>
              </a:tr>
            </a:tbl>
          </a:graphicData>
        </a:graphic>
      </p:graphicFrame>
      <p:pic>
        <p:nvPicPr>
          <p:cNvPr id="363" name="Google Shape;363;p53"/>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364" name="Google Shape;364;p53"/>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65" name="Google Shape;365;p53"/>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66" name="Google Shape;366;p53"/>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367" name="Google Shape;367;p53"/>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0"/>
          <p:cNvSpPr txBox="1">
            <a:spLocks noGrp="1"/>
          </p:cNvSpPr>
          <p:nvPr>
            <p:ph type="body" idx="1"/>
          </p:nvPr>
        </p:nvSpPr>
        <p:spPr>
          <a:xfrm>
            <a:off x="311700" y="105235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6</a:t>
            </a:r>
            <a:r>
              <a:rPr lang="en" b="1" dirty="0"/>
              <a:t>8:</a:t>
            </a:r>
            <a:endParaRPr b="1" dirty="0">
              <a:solidFill>
                <a:schemeClr val="dk1"/>
              </a:solidFill>
            </a:endParaRPr>
          </a:p>
          <a:p>
            <a:pPr marL="0" lvl="0" indent="0" algn="l" rtl="0">
              <a:spcBef>
                <a:spcPts val="800"/>
              </a:spcBef>
              <a:spcAft>
                <a:spcPts val="0"/>
              </a:spcAft>
              <a:buNone/>
            </a:pPr>
            <a:r>
              <a:rPr lang="en" sz="1800" b="1" dirty="0">
                <a:solidFill>
                  <a:schemeClr val="dk1"/>
                </a:solidFill>
              </a:rPr>
              <a:t>New Materials to Prepare in Advance: </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dirty="0"/>
              <a:t>Word Parts, Word Cards, or Word List (see notes)</a:t>
            </a:r>
            <a:endParaRPr sz="1800" dirty="0"/>
          </a:p>
          <a:p>
            <a:pPr marL="457200" lvl="0" indent="-342900" algn="l" rtl="0">
              <a:spcBef>
                <a:spcPts val="1000"/>
              </a:spcBef>
              <a:spcAft>
                <a:spcPts val="0"/>
              </a:spcAft>
              <a:buClr>
                <a:schemeClr val="dk1"/>
              </a:buClr>
              <a:buSzPts val="1800"/>
              <a:buChar char="•"/>
            </a:pPr>
            <a:r>
              <a:rPr lang="en" sz="1800" dirty="0"/>
              <a:t>Word Parts T-chart (teacher display)</a:t>
            </a:r>
            <a:endParaRPr sz="1800" dirty="0"/>
          </a:p>
          <a:p>
            <a:pPr marL="457200" lvl="0" indent="-342900" algn="l" rtl="0">
              <a:spcBef>
                <a:spcPts val="1000"/>
              </a:spcBef>
              <a:spcAft>
                <a:spcPts val="0"/>
              </a:spcAft>
              <a:buClr>
                <a:schemeClr val="dk1"/>
              </a:buClr>
              <a:buSzPts val="1800"/>
              <a:buChar char="•"/>
            </a:pPr>
            <a:r>
              <a:rPr lang="en" sz="1800" dirty="0"/>
              <a:t>Silly sentence examples (optional)</a:t>
            </a:r>
            <a:endParaRPr sz="1800" dirty="0"/>
          </a:p>
          <a:p>
            <a:pPr marL="457200" lvl="0" indent="-342900" algn="l" rtl="0">
              <a:spcBef>
                <a:spcPts val="1000"/>
              </a:spcBef>
              <a:spcAft>
                <a:spcPts val="0"/>
              </a:spcAft>
              <a:buClr>
                <a:schemeClr val="dk1"/>
              </a:buClr>
              <a:buSzPts val="1800"/>
              <a:buChar char="•"/>
            </a:pPr>
            <a:r>
              <a:rPr lang="en" sz="1800" dirty="0"/>
              <a:t>Spelling Pattern Cards (see notes)</a:t>
            </a:r>
            <a:endParaRPr sz="1800" dirty="0"/>
          </a:p>
          <a:p>
            <a:pPr marL="0" lvl="0" indent="0" algn="l" rtl="0">
              <a:spcBef>
                <a:spcPts val="1000"/>
              </a:spcBef>
              <a:spcAft>
                <a:spcPts val="0"/>
              </a:spcAft>
              <a:buNone/>
            </a:pPr>
            <a:r>
              <a:rPr lang="en" sz="1800" b="1" dirty="0">
                <a:solidFill>
                  <a:schemeClr val="dk1"/>
                </a:solidFill>
              </a:rPr>
              <a:t>Materials to Gather from Previous Lessons:</a:t>
            </a:r>
            <a:endParaRPr sz="1800" dirty="0">
              <a:solidFill>
                <a:schemeClr val="dk1"/>
              </a:solidFill>
            </a:endParaRPr>
          </a:p>
          <a:p>
            <a:pPr marL="457200" lvl="0" indent="-342900" algn="l" rtl="0">
              <a:spcBef>
                <a:spcPts val="1000"/>
              </a:spcBef>
              <a:spcAft>
                <a:spcPts val="0"/>
              </a:spcAft>
              <a:buClr>
                <a:schemeClr val="dk1"/>
              </a:buClr>
              <a:buSzPts val="1800"/>
              <a:buChar char="•"/>
            </a:pPr>
            <a:r>
              <a:rPr lang="en" sz="1800" dirty="0"/>
              <a:t>Whiteboards, whiteboard markers, and erasers</a:t>
            </a:r>
            <a:endParaRPr sz="18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231" name="Google Shape;23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1: Cycle 14: Lesson 68</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body" idx="1"/>
          </p:nvPr>
        </p:nvSpPr>
        <p:spPr>
          <a:xfrm>
            <a:off x="311700" y="1015500"/>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300" b="1" dirty="0">
                <a:solidFill>
                  <a:schemeClr val="dk1"/>
                </a:solidFill>
              </a:rPr>
              <a:t>Preparing for Lesson 6</a:t>
            </a:r>
            <a:r>
              <a:rPr lang="en" sz="2300" b="1" dirty="0"/>
              <a:t>8:</a:t>
            </a:r>
            <a:endParaRPr sz="2300" dirty="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800" dirty="0">
                <a:solidFill>
                  <a:schemeClr val="dk1"/>
                </a:solidFill>
              </a:rPr>
              <a:t>Reading and protocols to read in preparation:</a:t>
            </a:r>
            <a:endParaRPr sz="1800" dirty="0">
              <a:solidFill>
                <a:schemeClr val="dk1"/>
              </a:solidFill>
            </a:endParaRPr>
          </a:p>
          <a:p>
            <a:pPr marL="457200" lvl="0" indent="-342900" algn="l" rtl="0">
              <a:lnSpc>
                <a:spcPct val="120000"/>
              </a:lnSpc>
              <a:spcBef>
                <a:spcPts val="800"/>
              </a:spcBef>
              <a:spcAft>
                <a:spcPts val="0"/>
              </a:spcAft>
              <a:buClr>
                <a:schemeClr val="dk1"/>
              </a:buClr>
              <a:buSzPts val="1800"/>
              <a:buChar char="•"/>
            </a:pPr>
            <a:r>
              <a:rPr lang="en" sz="1800" dirty="0">
                <a:solidFill>
                  <a:schemeClr val="dk1"/>
                </a:solidFill>
              </a:rPr>
              <a:t>Handwriting Guidance Document (found in the K-2 Reading Foundations Skills Block Resource Manual)</a:t>
            </a:r>
            <a:endParaRPr sz="1800" dirty="0">
              <a:solidFill>
                <a:schemeClr val="dk1"/>
              </a:solidFill>
            </a:endParaRPr>
          </a:p>
          <a:p>
            <a:pPr marL="457200" lvl="0" indent="-342900" algn="l" rtl="0">
              <a:lnSpc>
                <a:spcPct val="120000"/>
              </a:lnSpc>
              <a:spcBef>
                <a:spcPts val="0"/>
              </a:spcBef>
              <a:spcAft>
                <a:spcPts val="0"/>
              </a:spcAft>
              <a:buSzPts val="1800"/>
              <a:buChar char="•"/>
            </a:pPr>
            <a:r>
              <a:rPr lang="en" sz="1800" dirty="0"/>
              <a:t>Review the Syllable Guidance Document (pages 27-29 in Skills Block Resource Manual)</a:t>
            </a:r>
            <a:endParaRPr sz="1800" dirty="0"/>
          </a:p>
          <a:p>
            <a:pPr marL="457200" lvl="0" indent="-342900" algn="l" rtl="0">
              <a:lnSpc>
                <a:spcPct val="120000"/>
              </a:lnSpc>
              <a:spcBef>
                <a:spcPts val="0"/>
              </a:spcBef>
              <a:spcAft>
                <a:spcPts val="0"/>
              </a:spcAft>
              <a:buSzPts val="1800"/>
              <a:buChar char="•"/>
            </a:pPr>
            <a:r>
              <a:rPr lang="en" sz="1800" dirty="0"/>
              <a:t>Review Independent and Small Group Work guidance (Skills Block Resource Manual)</a:t>
            </a:r>
            <a:endParaRPr sz="1800" dirty="0"/>
          </a:p>
          <a:p>
            <a:pPr marL="0" lvl="0" indent="0" algn="l" rtl="0">
              <a:lnSpc>
                <a:spcPct val="120000"/>
              </a:lnSpc>
              <a:spcBef>
                <a:spcPts val="800"/>
              </a:spcBef>
              <a:spcAft>
                <a:spcPts val="0"/>
              </a:spcAft>
              <a:buClr>
                <a:schemeClr val="dk1"/>
              </a:buClr>
              <a:buSzPts val="1100"/>
              <a:buFont typeface="Arial"/>
              <a:buNone/>
            </a:pPr>
            <a:r>
              <a:rPr lang="en" sz="1800" dirty="0">
                <a:solidFill>
                  <a:srgbClr val="333333"/>
                </a:solidFill>
                <a:highlight>
                  <a:srgbClr val="FFFFFF"/>
                </a:highlight>
              </a:rPr>
              <a:t>See the Video, “Interactive Writing”:</a:t>
            </a:r>
            <a:r>
              <a:rPr lang="en" sz="1800" dirty="0">
                <a:solidFill>
                  <a:srgbClr val="333333"/>
                </a:solidFill>
                <a:highlight>
                  <a:srgbClr val="FFFFFF"/>
                </a:highlight>
                <a:uFill>
                  <a:noFill/>
                </a:uFill>
                <a:hlinkClick r:id="rId3"/>
              </a:rPr>
              <a:t> </a:t>
            </a:r>
            <a:r>
              <a:rPr lang="en" sz="1800" u="sng" dirty="0">
                <a:solidFill>
                  <a:srgbClr val="0563C1"/>
                </a:solidFill>
                <a:highlight>
                  <a:srgbClr val="FFFFFF"/>
                </a:highlight>
                <a:hlinkClick r:id="rId3"/>
              </a:rPr>
              <a:t>https://vimeo.com/168991757</a:t>
            </a:r>
            <a:endParaRPr sz="18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
        <p:nvSpPr>
          <p:cNvPr id="237" name="Google Shape;23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1: Cycle 14: Lesson 68</a:t>
            </a:r>
            <a:r>
              <a:rPr lang="en" sz="2800" u="sng"/>
              <a:t> </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3" name="Google Shape;243;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4" name="Google Shape;244;p4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14: Lesson 68</a:t>
            </a:r>
            <a:endParaRPr sz="3200" b="1">
              <a:solidFill>
                <a:srgbClr val="404040"/>
              </a:solidFill>
              <a:latin typeface="Century Gothic"/>
              <a:ea typeface="Century Gothic"/>
              <a:cs typeface="Century Gothic"/>
              <a:sym typeface="Century Gothic"/>
            </a:endParaRPr>
          </a:p>
        </p:txBody>
      </p:sp>
      <p:pic>
        <p:nvPicPr>
          <p:cNvPr id="245" name="Google Shape;245;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6" name="Google Shape;246;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52" name="Google Shape;252;p43"/>
          <p:cNvSpPr txBox="1">
            <a:spLocks noGrp="1"/>
          </p:cNvSpPr>
          <p:nvPr>
            <p:ph type="body" idx="1"/>
          </p:nvPr>
        </p:nvSpPr>
        <p:spPr>
          <a:xfrm>
            <a:off x="311700" y="505200"/>
            <a:ext cx="8520600" cy="4638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a:solidFill>
                <a:schemeClr val="dk1"/>
              </a:solidFill>
            </a:endParaRPr>
          </a:p>
          <a:p>
            <a:pPr marL="0" lvl="0" indent="0" algn="l" rtl="0">
              <a:lnSpc>
                <a:spcPct val="150000"/>
              </a:lnSpc>
              <a:spcBef>
                <a:spcPts val="1000"/>
              </a:spcBef>
              <a:spcAft>
                <a:spcPts val="0"/>
              </a:spcAft>
              <a:buNone/>
            </a:pPr>
            <a:r>
              <a:rPr lang="en" sz="2400" b="1">
                <a:solidFill>
                  <a:srgbClr val="FF0000"/>
                </a:solidFill>
              </a:rPr>
              <a:t>Teacher: </a:t>
            </a:r>
            <a:r>
              <a:rPr lang="en" sz="2400">
                <a:solidFill>
                  <a:srgbClr val="FF0000"/>
                </a:solidFill>
              </a:rPr>
              <a:t>“Can you build a word from scratch, a word from scratch, a word from scratch? Can you build a word from scratch using many parts?”</a:t>
            </a:r>
            <a:r>
              <a:rPr lang="en" sz="2400" b="1">
                <a:solidFill>
                  <a:srgbClr val="FF0000"/>
                </a:solidFill>
              </a:rPr>
              <a:t/>
            </a:r>
            <a:br>
              <a:rPr lang="en" sz="2400" b="1">
                <a:solidFill>
                  <a:srgbClr val="FF0000"/>
                </a:solidFill>
              </a:rPr>
            </a:br>
            <a:r>
              <a:rPr lang="en" sz="2400" b="1">
                <a:solidFill>
                  <a:srgbClr val="FF0000"/>
                </a:solidFill>
              </a:rPr>
              <a:t>Students: </a:t>
            </a:r>
            <a:r>
              <a:rPr lang="en" sz="2400">
                <a:solidFill>
                  <a:srgbClr val="FF0000"/>
                </a:solidFill>
              </a:rPr>
              <a:t>“Yes, we’ll build a brand new word, a brand new word, a brand new word.</a:t>
            </a:r>
            <a:r>
              <a:rPr lang="en" sz="2400" b="1">
                <a:solidFill>
                  <a:srgbClr val="FF0000"/>
                </a:solidFill>
              </a:rPr>
              <a:t> </a:t>
            </a:r>
            <a:r>
              <a:rPr lang="en" sz="2400">
                <a:solidFill>
                  <a:srgbClr val="FF0000"/>
                </a:solidFill>
              </a:rPr>
              <a:t>Yes, we’ll build a brand new word by using many parts.”</a:t>
            </a:r>
            <a:endParaRPr sz="2400"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58" name="Google Shape;258;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Font typeface="Arial"/>
              <a:buChar char="•"/>
            </a:pPr>
            <a:r>
              <a:rPr lang="en" sz="2800"/>
              <a:t>I can make new words using base words and the suffixes “-ment,” “-ness,” and “-ly.”</a:t>
            </a:r>
            <a:endParaRPr sz="2800"/>
          </a:p>
          <a:p>
            <a:pPr marL="0" lvl="0" indent="0" algn="l" rtl="0">
              <a:lnSpc>
                <a:spcPct val="90000"/>
              </a:lnSpc>
              <a:spcBef>
                <a:spcPts val="1000"/>
              </a:spcBef>
              <a:spcAft>
                <a:spcPts val="0"/>
              </a:spcAft>
              <a:buNone/>
            </a:pPr>
            <a:endParaRPr sz="2800"/>
          </a:p>
          <a:p>
            <a:pPr marL="457200" lvl="0" indent="-406400" algn="l" rtl="0">
              <a:lnSpc>
                <a:spcPct val="90000"/>
              </a:lnSpc>
              <a:spcBef>
                <a:spcPts val="1000"/>
              </a:spcBef>
              <a:spcAft>
                <a:spcPts val="1000"/>
              </a:spcAft>
              <a:buSzPts val="2800"/>
              <a:buChar char="•"/>
            </a:pPr>
            <a:r>
              <a:rPr lang="en" sz="2800"/>
              <a:t>I can use what I know about spelling patterns to read and write words. </a:t>
            </a:r>
            <a:endParaRPr sz="2800"/>
          </a:p>
        </p:txBody>
      </p:sp>
      <p:pic>
        <p:nvPicPr>
          <p:cNvPr id="259" name="Google Shape;259;p44"/>
          <p:cNvPicPr preferRelativeResize="0"/>
          <p:nvPr/>
        </p:nvPicPr>
        <p:blipFill>
          <a:blip r:embed="rId3">
            <a:alphaModFix/>
          </a:blip>
          <a:stretch>
            <a:fillRect/>
          </a:stretch>
        </p:blipFill>
        <p:spPr>
          <a:xfrm>
            <a:off x="8284028" y="4243610"/>
            <a:ext cx="781729" cy="65052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0" y="505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Word Parts </a:t>
            </a:r>
            <a:endParaRPr sz="3000"/>
          </a:p>
        </p:txBody>
      </p:sp>
      <p:sp>
        <p:nvSpPr>
          <p:cNvPr id="265" name="Google Shape;265;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0" lvl="0" indent="0" algn="l" rtl="0">
              <a:spcBef>
                <a:spcPts val="800"/>
              </a:spcBef>
              <a:spcAft>
                <a:spcPts val="0"/>
              </a:spcAft>
              <a:buNone/>
            </a:pPr>
            <a:endParaRPr/>
          </a:p>
        </p:txBody>
      </p:sp>
      <p:sp>
        <p:nvSpPr>
          <p:cNvPr id="266" name="Google Shape;266;p45"/>
          <p:cNvSpPr txBox="1"/>
          <p:nvPr/>
        </p:nvSpPr>
        <p:spPr>
          <a:xfrm>
            <a:off x="258125" y="846375"/>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p:txBody>
      </p:sp>
      <p:sp>
        <p:nvSpPr>
          <p:cNvPr id="267" name="Google Shape;267;p45"/>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268" name="Google Shape;268;p45"/>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269" name="Google Shape;269;p45"/>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0" name="Google Shape;270;p45"/>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71" name="Google Shape;271;p45"/>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a:ea typeface="Century Gothic"/>
              <a:cs typeface="Century Gothic"/>
              <a:sym typeface="Century Gothic"/>
            </a:endParaRPr>
          </a:p>
        </p:txBody>
      </p:sp>
      <p:sp>
        <p:nvSpPr>
          <p:cNvPr id="272" name="Google Shape;272;p45"/>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73" name="Google Shape;273;p45"/>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74" name="Google Shape;274;p4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75" name="Google Shape;275;p45"/>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76" name="Google Shape;276;p45"/>
          <p:cNvSpPr txBox="1"/>
          <p:nvPr/>
        </p:nvSpPr>
        <p:spPr>
          <a:xfrm>
            <a:off x="1220925" y="2797600"/>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endParaRPr/>
          </a:p>
        </p:txBody>
      </p:sp>
      <p:sp>
        <p:nvSpPr>
          <p:cNvPr id="277" name="Google Shape;277;p45"/>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78" name="Google Shape;278;p45"/>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79" name="Google Shape;279;p45"/>
          <p:cNvSpPr txBox="1"/>
          <p:nvPr/>
        </p:nvSpPr>
        <p:spPr>
          <a:xfrm>
            <a:off x="4425800" y="146850"/>
            <a:ext cx="4597200" cy="469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a:solidFill>
                  <a:schemeClr val="dk1"/>
                </a:solidFill>
                <a:latin typeface="Century Gothic"/>
                <a:ea typeface="Century Gothic"/>
                <a:cs typeface="Century Gothic"/>
                <a:sym typeface="Century Gothic"/>
              </a:rPr>
              <a:t>   		</a:t>
            </a:r>
            <a:r>
              <a:rPr lang="en" sz="2400">
                <a:solidFill>
                  <a:schemeClr val="dk1"/>
                </a:solidFill>
                <a:latin typeface="Century Gothic"/>
                <a:ea typeface="Century Gothic"/>
                <a:cs typeface="Century Gothic"/>
                <a:sym typeface="Century Gothic"/>
              </a:rPr>
              <a:t>	</a:t>
            </a:r>
            <a:endParaRPr sz="2400" b="1" u="sng">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					</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					</a:t>
            </a:r>
            <a:endParaRPr sz="3000">
              <a:latin typeface="Century Gothic"/>
              <a:ea typeface="Century Gothic"/>
              <a:cs typeface="Century Gothic"/>
              <a:sym typeface="Century Gothic"/>
            </a:endParaRPr>
          </a:p>
        </p:txBody>
      </p:sp>
      <p:sp>
        <p:nvSpPr>
          <p:cNvPr id="280" name="Google Shape;280;p45"/>
          <p:cNvSpPr txBox="1"/>
          <p:nvPr/>
        </p:nvSpPr>
        <p:spPr>
          <a:xfrm>
            <a:off x="14750" y="129588"/>
            <a:ext cx="41412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u="sng">
              <a:solidFill>
                <a:schemeClr val="dk1"/>
              </a:solidFill>
            </a:endParaRPr>
          </a:p>
          <a:p>
            <a:pPr marL="0" lvl="0" indent="0" algn="l" rtl="0">
              <a:spcBef>
                <a:spcPts val="0"/>
              </a:spcBef>
              <a:spcAft>
                <a:spcPts val="0"/>
              </a:spcAft>
              <a:buNone/>
            </a:pPr>
            <a:endParaRPr sz="3000"/>
          </a:p>
          <a:p>
            <a:pPr marL="0" lvl="0" indent="0" algn="l" rtl="0">
              <a:spcBef>
                <a:spcPts val="0"/>
              </a:spcBef>
              <a:spcAft>
                <a:spcPts val="0"/>
              </a:spcAft>
              <a:buNone/>
            </a:pPr>
            <a:endParaRPr sz="3000"/>
          </a:p>
          <a:p>
            <a:pPr marL="0" lvl="0" indent="0" algn="l" rtl="0">
              <a:spcBef>
                <a:spcPts val="0"/>
              </a:spcBef>
              <a:spcAft>
                <a:spcPts val="0"/>
              </a:spcAft>
              <a:buClr>
                <a:schemeClr val="dk1"/>
              </a:buClr>
              <a:buSzPts val="1100"/>
              <a:buFont typeface="Arial"/>
              <a:buNone/>
            </a:pPr>
            <a:endParaRPr sz="3000"/>
          </a:p>
        </p:txBody>
      </p:sp>
      <p:graphicFrame>
        <p:nvGraphicFramePr>
          <p:cNvPr id="281" name="Google Shape;281;p45"/>
          <p:cNvGraphicFramePr/>
          <p:nvPr/>
        </p:nvGraphicFramePr>
        <p:xfrm>
          <a:off x="4536025" y="137100"/>
          <a:ext cx="4376750" cy="4663350"/>
        </p:xfrm>
        <a:graphic>
          <a:graphicData uri="http://schemas.openxmlformats.org/drawingml/2006/table">
            <a:tbl>
              <a:tblPr>
                <a:noFill/>
                <a:tableStyleId>{C1E15A7E-D22D-4624-B9D8-C3C127370642}</a:tableStyleId>
              </a:tblPr>
              <a:tblGrid>
                <a:gridCol w="2188375">
                  <a:extLst>
                    <a:ext uri="{9D8B030D-6E8A-4147-A177-3AD203B41FA5}">
                      <a16:colId xmlns:a16="http://schemas.microsoft.com/office/drawing/2014/main" xmlns="" val="20000"/>
                    </a:ext>
                  </a:extLst>
                </a:gridCol>
                <a:gridCol w="2188375">
                  <a:extLst>
                    <a:ext uri="{9D8B030D-6E8A-4147-A177-3AD203B41FA5}">
                      <a16:colId xmlns:a16="http://schemas.microsoft.com/office/drawing/2014/main" xmlns="" val="20001"/>
                    </a:ext>
                  </a:extLst>
                </a:gridCol>
              </a:tblGrid>
              <a:tr h="381000">
                <a:tc gridSpan="2">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Word Parts T-chart</a:t>
                      </a:r>
                      <a:endParaRPr sz="2400" b="1">
                        <a:latin typeface="Century Gothic"/>
                        <a:ea typeface="Century Gothic"/>
                        <a:cs typeface="Century Gothic"/>
                        <a:sym typeface="Century Gothic"/>
                      </a:endParaRPr>
                    </a:p>
                  </a:txBody>
                  <a:tcPr marL="91425" marR="91425" marT="91425" marB="91425">
                    <a:solidFill>
                      <a:srgbClr val="EFEFEF"/>
                    </a:solidFill>
                  </a:tcPr>
                </a:tc>
                <a:tc hMerge="1">
                  <a:txBody>
                    <a:bodyPr/>
                    <a:lstStyle/>
                    <a:p>
                      <a:endParaRPr lang="en-US"/>
                    </a:p>
                  </a:txBody>
                  <a:tcPr/>
                </a:tc>
                <a:extLst>
                  <a:ext uri="{0D108BD9-81ED-4DB2-BD59-A6C34878D82A}">
                    <a16:rowId xmlns:a16="http://schemas.microsoft.com/office/drawing/2014/main" xmlns="" val="10000"/>
                  </a:ext>
                </a:extLst>
              </a:tr>
              <a:tr h="381000">
                <a:tc>
                  <a:txBody>
                    <a:bodyPr/>
                    <a:lstStyle/>
                    <a:p>
                      <a:pPr marL="0" lvl="0" indent="0" algn="ctr" rtl="0">
                        <a:spcBef>
                          <a:spcPts val="0"/>
                        </a:spcBef>
                        <a:spcAft>
                          <a:spcPts val="0"/>
                        </a:spcAft>
                        <a:buNone/>
                      </a:pPr>
                      <a:r>
                        <a:rPr lang="en" sz="2200" b="1">
                          <a:latin typeface="Century Gothic"/>
                          <a:ea typeface="Century Gothic"/>
                          <a:cs typeface="Century Gothic"/>
                          <a:sym typeface="Century Gothic"/>
                        </a:rPr>
                        <a:t>Suffix</a:t>
                      </a:r>
                      <a:endParaRPr sz="2200" b="1">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None/>
                      </a:pPr>
                      <a:r>
                        <a:rPr lang="en" sz="2200" b="1">
                          <a:latin typeface="Century Gothic"/>
                          <a:ea typeface="Century Gothic"/>
                          <a:cs typeface="Century Gothic"/>
                          <a:sym typeface="Century Gothic"/>
                        </a:rPr>
                        <a:t>Base Word</a:t>
                      </a:r>
                      <a:endParaRPr sz="2200" b="1">
                        <a:latin typeface="Century Gothic"/>
                        <a:ea typeface="Century Gothic"/>
                        <a:cs typeface="Century Gothic"/>
                        <a:sym typeface="Century Gothic"/>
                      </a:endParaRPr>
                    </a:p>
                  </a:txBody>
                  <a:tcPr marL="91425" marR="91425" marT="91425" marB="91425">
                    <a:solidFill>
                      <a:srgbClr val="EFEFEF"/>
                    </a:solidFill>
                  </a:tcPr>
                </a:tc>
                <a:extLst>
                  <a:ext uri="{0D108BD9-81ED-4DB2-BD59-A6C34878D82A}">
                    <a16:rowId xmlns:a16="http://schemas.microsoft.com/office/drawing/2014/main" xmlns="" val="10001"/>
                  </a:ext>
                </a:extLst>
              </a:tr>
              <a:tr h="381000">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xmlns="" val="10002"/>
                  </a:ext>
                </a:extLst>
              </a:tr>
            </a:tbl>
          </a:graphicData>
        </a:graphic>
      </p:graphicFrame>
      <p:graphicFrame>
        <p:nvGraphicFramePr>
          <p:cNvPr id="282" name="Google Shape;282;p45"/>
          <p:cNvGraphicFramePr/>
          <p:nvPr/>
        </p:nvGraphicFramePr>
        <p:xfrm>
          <a:off x="258125" y="709100"/>
          <a:ext cx="4141200" cy="1554390"/>
        </p:xfrm>
        <a:graphic>
          <a:graphicData uri="http://schemas.openxmlformats.org/drawingml/2006/table">
            <a:tbl>
              <a:tblPr>
                <a:noFill/>
                <a:tableStyleId>{C1E15A7E-D22D-4624-B9D8-C3C127370642}</a:tableStyleId>
              </a:tblPr>
              <a:tblGrid>
                <a:gridCol w="1380400">
                  <a:extLst>
                    <a:ext uri="{9D8B030D-6E8A-4147-A177-3AD203B41FA5}">
                      <a16:colId xmlns:a16="http://schemas.microsoft.com/office/drawing/2014/main" xmlns="" val="20000"/>
                    </a:ext>
                  </a:extLst>
                </a:gridCol>
                <a:gridCol w="1380400">
                  <a:extLst>
                    <a:ext uri="{9D8B030D-6E8A-4147-A177-3AD203B41FA5}">
                      <a16:colId xmlns:a16="http://schemas.microsoft.com/office/drawing/2014/main" xmlns="" val="20001"/>
                    </a:ext>
                  </a:extLst>
                </a:gridCol>
                <a:gridCol w="1380400">
                  <a:extLst>
                    <a:ext uri="{9D8B030D-6E8A-4147-A177-3AD203B41FA5}">
                      <a16:colId xmlns:a16="http://schemas.microsoft.com/office/drawing/2014/main" xmlns="" val="20002"/>
                    </a:ext>
                  </a:extLst>
                </a:gridCol>
              </a:tblGrid>
              <a:tr h="381000">
                <a:tc>
                  <a:txBody>
                    <a:bodyPr/>
                    <a:lstStyle/>
                    <a:p>
                      <a:pPr marL="0" lvl="0" indent="0" algn="ctr" rtl="0">
                        <a:spcBef>
                          <a:spcPts val="0"/>
                        </a:spcBef>
                        <a:spcAft>
                          <a:spcPts val="0"/>
                        </a:spcAft>
                        <a:buNone/>
                      </a:pPr>
                      <a:r>
                        <a:rPr lang="en" sz="2200" b="1">
                          <a:latin typeface="Century Gothic"/>
                          <a:ea typeface="Century Gothic"/>
                          <a:cs typeface="Century Gothic"/>
                          <a:sym typeface="Century Gothic"/>
                        </a:rPr>
                        <a:t>wise</a:t>
                      </a:r>
                      <a:endParaRPr sz="22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close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place</a:t>
                      </a:r>
                      <a:endParaRPr sz="22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0"/>
                  </a:ext>
                </a:extLst>
              </a:tr>
              <a:tr h="381000">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-ness</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-ly</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forgive</a:t>
                      </a:r>
                      <a:endParaRPr sz="22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r h="381000">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excite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-ment</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100" b="1">
                          <a:solidFill>
                            <a:schemeClr val="dk1"/>
                          </a:solidFill>
                          <a:latin typeface="Century Gothic"/>
                          <a:ea typeface="Century Gothic"/>
                          <a:cs typeface="Century Gothic"/>
                          <a:sym typeface="Century Gothic"/>
                        </a:rPr>
                        <a:t>separate</a:t>
                      </a:r>
                      <a:endParaRPr sz="21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2"/>
                  </a:ext>
                </a:extLst>
              </a:tr>
            </a:tbl>
          </a:graphicData>
        </a:graphic>
      </p:graphicFrame>
      <p:sp>
        <p:nvSpPr>
          <p:cNvPr id="283" name="Google Shape;283;p45"/>
          <p:cNvSpPr txBox="1"/>
          <p:nvPr/>
        </p:nvSpPr>
        <p:spPr>
          <a:xfrm>
            <a:off x="6897700" y="1153750"/>
            <a:ext cx="16518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wise</a:t>
            </a:r>
            <a:endParaRPr>
              <a:latin typeface="Century Gothic"/>
              <a:ea typeface="Century Gothic"/>
              <a:cs typeface="Century Gothic"/>
              <a:sym typeface="Century Gothic"/>
            </a:endParaRPr>
          </a:p>
        </p:txBody>
      </p:sp>
      <p:sp>
        <p:nvSpPr>
          <p:cNvPr id="284" name="Google Shape;284;p45"/>
          <p:cNvSpPr txBox="1"/>
          <p:nvPr/>
        </p:nvSpPr>
        <p:spPr>
          <a:xfrm>
            <a:off x="6897700" y="1492600"/>
            <a:ext cx="16518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close</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alibri"/>
              <a:ea typeface="Calibri"/>
              <a:cs typeface="Calibri"/>
              <a:sym typeface="Calibri"/>
            </a:endParaRPr>
          </a:p>
        </p:txBody>
      </p:sp>
      <p:sp>
        <p:nvSpPr>
          <p:cNvPr id="285" name="Google Shape;285;p45"/>
          <p:cNvSpPr txBox="1"/>
          <p:nvPr/>
        </p:nvSpPr>
        <p:spPr>
          <a:xfrm>
            <a:off x="6897700" y="1891000"/>
            <a:ext cx="16518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place</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alibri"/>
              <a:ea typeface="Calibri"/>
              <a:cs typeface="Calibri"/>
              <a:sym typeface="Calibri"/>
            </a:endParaRPr>
          </a:p>
        </p:txBody>
      </p:sp>
      <p:sp>
        <p:nvSpPr>
          <p:cNvPr id="286" name="Google Shape;286;p45"/>
          <p:cNvSpPr txBox="1"/>
          <p:nvPr/>
        </p:nvSpPr>
        <p:spPr>
          <a:xfrm>
            <a:off x="6795100" y="2342450"/>
            <a:ext cx="18570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forgive</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alibri"/>
              <a:ea typeface="Calibri"/>
              <a:cs typeface="Calibri"/>
              <a:sym typeface="Calibri"/>
            </a:endParaRPr>
          </a:p>
        </p:txBody>
      </p:sp>
      <p:sp>
        <p:nvSpPr>
          <p:cNvPr id="287" name="Google Shape;287;p45"/>
          <p:cNvSpPr txBox="1"/>
          <p:nvPr/>
        </p:nvSpPr>
        <p:spPr>
          <a:xfrm>
            <a:off x="6951250" y="2766400"/>
            <a:ext cx="1544700" cy="664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excite</a:t>
            </a:r>
            <a:endParaRPr>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88" name="Google Shape;288;p45"/>
          <p:cNvSpPr txBox="1"/>
          <p:nvPr/>
        </p:nvSpPr>
        <p:spPr>
          <a:xfrm>
            <a:off x="7029400" y="3225850"/>
            <a:ext cx="1520100" cy="664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separate</a:t>
            </a:r>
            <a:endParaRPr>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89" name="Google Shape;289;p45"/>
          <p:cNvSpPr txBox="1"/>
          <p:nvPr/>
        </p:nvSpPr>
        <p:spPr>
          <a:xfrm>
            <a:off x="4880575" y="1528250"/>
            <a:ext cx="1337400" cy="664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solidFill>
                  <a:schemeClr val="dk1"/>
                </a:solidFill>
                <a:latin typeface="Calibri"/>
                <a:ea typeface="Calibri"/>
                <a:cs typeface="Calibri"/>
                <a:sym typeface="Calibri"/>
              </a:rPr>
              <a:t>-ness</a:t>
            </a:r>
            <a:endParaRPr>
              <a:latin typeface="Calibri"/>
              <a:ea typeface="Calibri"/>
              <a:cs typeface="Calibri"/>
              <a:sym typeface="Calibri"/>
            </a:endParaRPr>
          </a:p>
          <a:p>
            <a:pPr marL="0" lvl="0" indent="0" algn="l" rtl="0">
              <a:spcBef>
                <a:spcPts val="0"/>
              </a:spcBef>
              <a:spcAft>
                <a:spcPts val="0"/>
              </a:spcAft>
              <a:buNone/>
            </a:pPr>
            <a:endParaRPr/>
          </a:p>
        </p:txBody>
      </p:sp>
      <p:sp>
        <p:nvSpPr>
          <p:cNvPr id="290" name="Google Shape;290;p45"/>
          <p:cNvSpPr txBox="1"/>
          <p:nvPr/>
        </p:nvSpPr>
        <p:spPr>
          <a:xfrm>
            <a:off x="4899750" y="2045350"/>
            <a:ext cx="1307700" cy="664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solidFill>
                  <a:schemeClr val="dk1"/>
                </a:solidFill>
                <a:latin typeface="Calibri"/>
                <a:ea typeface="Calibri"/>
                <a:cs typeface="Calibri"/>
                <a:sym typeface="Calibri"/>
              </a:rPr>
              <a:t>-ly</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p:txBody>
      </p:sp>
      <p:sp>
        <p:nvSpPr>
          <p:cNvPr id="291" name="Google Shape;291;p45"/>
          <p:cNvSpPr txBox="1"/>
          <p:nvPr/>
        </p:nvSpPr>
        <p:spPr>
          <a:xfrm>
            <a:off x="4884900" y="2534325"/>
            <a:ext cx="1337400" cy="664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solidFill>
                  <a:schemeClr val="dk1"/>
                </a:solidFill>
                <a:latin typeface="Calibri"/>
                <a:ea typeface="Calibri"/>
                <a:cs typeface="Calibri"/>
                <a:sym typeface="Calibri"/>
              </a:rPr>
              <a:t>-ment</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p:txBody>
      </p:sp>
      <p:sp>
        <p:nvSpPr>
          <p:cNvPr id="292" name="Google Shape;292;p45"/>
          <p:cNvSpPr txBox="1"/>
          <p:nvPr/>
        </p:nvSpPr>
        <p:spPr>
          <a:xfrm>
            <a:off x="98475" y="2343650"/>
            <a:ext cx="4376700" cy="231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graphicFrame>
        <p:nvGraphicFramePr>
          <p:cNvPr id="293" name="Google Shape;293;p45"/>
          <p:cNvGraphicFramePr/>
          <p:nvPr/>
        </p:nvGraphicFramePr>
        <p:xfrm>
          <a:off x="138463" y="2578575"/>
          <a:ext cx="4277875" cy="2113775"/>
        </p:xfrm>
        <a:graphic>
          <a:graphicData uri="http://schemas.openxmlformats.org/drawingml/2006/table">
            <a:tbl>
              <a:tblPr>
                <a:noFill/>
                <a:tableStyleId>{C1E15A7E-D22D-4624-B9D8-C3C127370642}</a:tableStyleId>
              </a:tblPr>
              <a:tblGrid>
                <a:gridCol w="1483075">
                  <a:extLst>
                    <a:ext uri="{9D8B030D-6E8A-4147-A177-3AD203B41FA5}">
                      <a16:colId xmlns:a16="http://schemas.microsoft.com/office/drawing/2014/main" xmlns="" val="20000"/>
                    </a:ext>
                  </a:extLst>
                </a:gridCol>
                <a:gridCol w="1261425">
                  <a:extLst>
                    <a:ext uri="{9D8B030D-6E8A-4147-A177-3AD203B41FA5}">
                      <a16:colId xmlns:a16="http://schemas.microsoft.com/office/drawing/2014/main" xmlns="" val="20001"/>
                    </a:ext>
                  </a:extLst>
                </a:gridCol>
                <a:gridCol w="1533375">
                  <a:extLst>
                    <a:ext uri="{9D8B030D-6E8A-4147-A177-3AD203B41FA5}">
                      <a16:colId xmlns:a16="http://schemas.microsoft.com/office/drawing/2014/main" xmlns="" val="20002"/>
                    </a:ext>
                  </a:extLst>
                </a:gridCol>
              </a:tblGrid>
              <a:tr h="655025">
                <a:tc>
                  <a:txBody>
                    <a:bodyPr/>
                    <a:lstStyle/>
                    <a:p>
                      <a:pPr marL="0" lvl="0" indent="0" algn="ctr" rtl="0">
                        <a:spcBef>
                          <a:spcPts val="0"/>
                        </a:spcBef>
                        <a:spcAft>
                          <a:spcPts val="0"/>
                        </a:spcAft>
                        <a:buClr>
                          <a:schemeClr val="dk1"/>
                        </a:buClr>
                        <a:buSzPts val="1100"/>
                        <a:buFont typeface="Arial"/>
                        <a:buNone/>
                      </a:pPr>
                      <a:r>
                        <a:rPr lang="en" sz="2000" b="1">
                          <a:solidFill>
                            <a:schemeClr val="dk1"/>
                          </a:solidFill>
                          <a:latin typeface="Century Gothic"/>
                          <a:ea typeface="Century Gothic"/>
                          <a:cs typeface="Century Gothic"/>
                          <a:sym typeface="Century Gothic"/>
                        </a:rPr>
                        <a:t>Base</a:t>
                      </a:r>
                      <a:endParaRPr sz="2000">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Clr>
                          <a:schemeClr val="dk1"/>
                        </a:buClr>
                        <a:buSzPts val="1100"/>
                        <a:buFont typeface="Arial"/>
                        <a:buNone/>
                      </a:pPr>
                      <a:r>
                        <a:rPr lang="en" sz="2000" b="1">
                          <a:solidFill>
                            <a:schemeClr val="dk1"/>
                          </a:solidFill>
                          <a:latin typeface="Century Gothic"/>
                          <a:ea typeface="Century Gothic"/>
                          <a:cs typeface="Century Gothic"/>
                          <a:sym typeface="Century Gothic"/>
                        </a:rPr>
                        <a:t>Suffix</a:t>
                      </a:r>
                      <a:endParaRPr sz="2000">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Clr>
                          <a:schemeClr val="dk1"/>
                        </a:buClr>
                        <a:buSzPts val="1100"/>
                        <a:buFont typeface="Arial"/>
                        <a:buNone/>
                      </a:pPr>
                      <a:r>
                        <a:rPr lang="en" sz="2000" b="1">
                          <a:solidFill>
                            <a:schemeClr val="dk1"/>
                          </a:solidFill>
                          <a:latin typeface="Century Gothic"/>
                          <a:ea typeface="Century Gothic"/>
                          <a:cs typeface="Century Gothic"/>
                          <a:sym typeface="Century Gothic"/>
                        </a:rPr>
                        <a:t>Word</a:t>
                      </a:r>
                      <a:endParaRPr sz="2000">
                        <a:latin typeface="Century Gothic"/>
                        <a:ea typeface="Century Gothic"/>
                        <a:cs typeface="Century Gothic"/>
                        <a:sym typeface="Century Gothic"/>
                      </a:endParaRPr>
                    </a:p>
                  </a:txBody>
                  <a:tcPr marL="91425" marR="91425" marT="91425" marB="91425">
                    <a:solidFill>
                      <a:srgbClr val="EFEFEF"/>
                    </a:solidFill>
                  </a:tcPr>
                </a:tc>
                <a:extLst>
                  <a:ext uri="{0D108BD9-81ED-4DB2-BD59-A6C34878D82A}">
                    <a16:rowId xmlns:a16="http://schemas.microsoft.com/office/drawing/2014/main" xmlns="" val="10000"/>
                  </a:ext>
                </a:extLst>
              </a:tr>
              <a:tr h="483450">
                <a:tc>
                  <a:txBody>
                    <a:bodyPr/>
                    <a:lstStyle/>
                    <a:p>
                      <a:pPr marL="0" lvl="0" indent="0" algn="l" rtl="0">
                        <a:spcBef>
                          <a:spcPts val="0"/>
                        </a:spcBef>
                        <a:spcAft>
                          <a:spcPts val="0"/>
                        </a:spcAft>
                        <a:buNone/>
                      </a:pPr>
                      <a:endParaRPr sz="20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20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20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r h="483450">
                <a:tc>
                  <a:txBody>
                    <a:bodyPr/>
                    <a:lstStyle/>
                    <a:p>
                      <a:pPr marL="0" lvl="0" indent="0" algn="l" rtl="0">
                        <a:spcBef>
                          <a:spcPts val="0"/>
                        </a:spcBef>
                        <a:spcAft>
                          <a:spcPts val="0"/>
                        </a:spcAft>
                        <a:buNone/>
                      </a:pPr>
                      <a:endParaRPr sz="20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20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20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2"/>
                  </a:ext>
                </a:extLst>
              </a:tr>
              <a:tr h="48345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xmlns="" val="10003"/>
                  </a:ext>
                </a:extLst>
              </a:tr>
            </a:tbl>
          </a:graphicData>
        </a:graphic>
      </p:graphicFrame>
      <p:sp>
        <p:nvSpPr>
          <p:cNvPr id="294" name="Google Shape;294;p45"/>
          <p:cNvSpPr txBox="1"/>
          <p:nvPr/>
        </p:nvSpPr>
        <p:spPr>
          <a:xfrm>
            <a:off x="138475" y="3318338"/>
            <a:ext cx="13374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alibri"/>
                <a:ea typeface="Calibri"/>
                <a:cs typeface="Calibri"/>
                <a:sym typeface="Calibri"/>
              </a:rPr>
              <a:t>wise</a:t>
            </a:r>
            <a:endParaRPr>
              <a:latin typeface="Calibri"/>
              <a:ea typeface="Calibri"/>
              <a:cs typeface="Calibri"/>
              <a:sym typeface="Calibri"/>
            </a:endParaRPr>
          </a:p>
        </p:txBody>
      </p:sp>
      <p:sp>
        <p:nvSpPr>
          <p:cNvPr id="295" name="Google Shape;295;p45"/>
          <p:cNvSpPr txBox="1"/>
          <p:nvPr/>
        </p:nvSpPr>
        <p:spPr>
          <a:xfrm>
            <a:off x="1625150" y="3245663"/>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alibri"/>
                <a:ea typeface="Calibri"/>
                <a:cs typeface="Calibri"/>
                <a:sym typeface="Calibri"/>
              </a:rPr>
              <a:t>-ly</a:t>
            </a:r>
            <a:endParaRPr b="1">
              <a:latin typeface="Calibri"/>
              <a:ea typeface="Calibri"/>
              <a:cs typeface="Calibri"/>
              <a:sym typeface="Calibri"/>
            </a:endParaRPr>
          </a:p>
        </p:txBody>
      </p:sp>
      <p:sp>
        <p:nvSpPr>
          <p:cNvPr id="296" name="Google Shape;296;p45"/>
          <p:cNvSpPr txBox="1"/>
          <p:nvPr/>
        </p:nvSpPr>
        <p:spPr>
          <a:xfrm>
            <a:off x="3101663" y="3312863"/>
            <a:ext cx="12144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alibri"/>
                <a:ea typeface="Calibri"/>
                <a:cs typeface="Calibri"/>
                <a:sym typeface="Calibri"/>
              </a:rPr>
              <a:t>wisely</a:t>
            </a:r>
            <a:endParaRPr>
              <a:latin typeface="Calibri"/>
              <a:ea typeface="Calibri"/>
              <a:cs typeface="Calibri"/>
              <a:sym typeface="Calibri"/>
            </a:endParaRPr>
          </a:p>
        </p:txBody>
      </p:sp>
      <p:sp>
        <p:nvSpPr>
          <p:cNvPr id="297" name="Google Shape;297;p45"/>
          <p:cNvSpPr txBox="1"/>
          <p:nvPr/>
        </p:nvSpPr>
        <p:spPr>
          <a:xfrm>
            <a:off x="153325" y="3849500"/>
            <a:ext cx="1307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alibri"/>
                <a:ea typeface="Calibri"/>
                <a:cs typeface="Calibri"/>
                <a:sym typeface="Calibri"/>
              </a:rPr>
              <a:t>forgive</a:t>
            </a:r>
            <a:endParaRPr>
              <a:latin typeface="Calibri"/>
              <a:ea typeface="Calibri"/>
              <a:cs typeface="Calibri"/>
              <a:sym typeface="Calibri"/>
            </a:endParaRPr>
          </a:p>
        </p:txBody>
      </p:sp>
      <p:sp>
        <p:nvSpPr>
          <p:cNvPr id="298" name="Google Shape;298;p45"/>
          <p:cNvSpPr txBox="1"/>
          <p:nvPr/>
        </p:nvSpPr>
        <p:spPr>
          <a:xfrm>
            <a:off x="1603425" y="3813150"/>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alibri"/>
                <a:ea typeface="Calibri"/>
                <a:cs typeface="Calibri"/>
                <a:sym typeface="Calibri"/>
              </a:rPr>
              <a:t>-ness</a:t>
            </a:r>
            <a:endParaRPr>
              <a:latin typeface="Calibri"/>
              <a:ea typeface="Calibri"/>
              <a:cs typeface="Calibri"/>
              <a:sym typeface="Calibri"/>
            </a:endParaRPr>
          </a:p>
        </p:txBody>
      </p:sp>
      <p:sp>
        <p:nvSpPr>
          <p:cNvPr id="299" name="Google Shape;299;p45"/>
          <p:cNvSpPr txBox="1"/>
          <p:nvPr/>
        </p:nvSpPr>
        <p:spPr>
          <a:xfrm>
            <a:off x="2715000" y="3803175"/>
            <a:ext cx="1857000" cy="287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alibri"/>
                <a:ea typeface="Calibri"/>
                <a:cs typeface="Calibri"/>
                <a:sym typeface="Calibri"/>
              </a:rPr>
              <a:t>forgiveness</a:t>
            </a:r>
            <a:endParaRPr>
              <a:latin typeface="Calibri"/>
              <a:ea typeface="Calibri"/>
              <a:cs typeface="Calibri"/>
              <a:sym typeface="Calibri"/>
            </a:endParaRPr>
          </a:p>
        </p:txBody>
      </p:sp>
      <p:sp>
        <p:nvSpPr>
          <p:cNvPr id="300" name="Google Shape;300;p45"/>
          <p:cNvSpPr txBox="1"/>
          <p:nvPr/>
        </p:nvSpPr>
        <p:spPr>
          <a:xfrm>
            <a:off x="166450" y="4274525"/>
            <a:ext cx="1307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000" b="1">
                <a:solidFill>
                  <a:schemeClr val="dk1"/>
                </a:solidFill>
                <a:latin typeface="Century Gothic"/>
                <a:ea typeface="Century Gothic"/>
                <a:cs typeface="Century Gothic"/>
                <a:sym typeface="Century Gothic"/>
              </a:rPr>
              <a:t>place</a:t>
            </a:r>
            <a:endParaRPr sz="2000">
              <a:latin typeface="Century Gothic"/>
              <a:ea typeface="Century Gothic"/>
              <a:cs typeface="Century Gothic"/>
              <a:sym typeface="Century Gothic"/>
            </a:endParaRPr>
          </a:p>
        </p:txBody>
      </p:sp>
      <p:sp>
        <p:nvSpPr>
          <p:cNvPr id="301" name="Google Shape;301;p45"/>
          <p:cNvSpPr txBox="1"/>
          <p:nvPr/>
        </p:nvSpPr>
        <p:spPr>
          <a:xfrm>
            <a:off x="1594013" y="4256525"/>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000" b="1">
                <a:solidFill>
                  <a:schemeClr val="dk1"/>
                </a:solidFill>
                <a:latin typeface="Century Gothic"/>
                <a:ea typeface="Century Gothic"/>
                <a:cs typeface="Century Gothic"/>
                <a:sym typeface="Century Gothic"/>
              </a:rPr>
              <a:t>-ment</a:t>
            </a:r>
            <a:endParaRPr sz="2000">
              <a:latin typeface="Century Gothic"/>
              <a:ea typeface="Century Gothic"/>
              <a:cs typeface="Century Gothic"/>
              <a:sym typeface="Century Gothic"/>
            </a:endParaRPr>
          </a:p>
        </p:txBody>
      </p:sp>
      <p:sp>
        <p:nvSpPr>
          <p:cNvPr id="302" name="Google Shape;302;p45"/>
          <p:cNvSpPr txBox="1"/>
          <p:nvPr/>
        </p:nvSpPr>
        <p:spPr>
          <a:xfrm>
            <a:off x="2882975" y="4256525"/>
            <a:ext cx="1651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000" b="1">
                <a:solidFill>
                  <a:schemeClr val="dk1"/>
                </a:solidFill>
                <a:latin typeface="Century Gothic"/>
                <a:ea typeface="Century Gothic"/>
                <a:cs typeface="Century Gothic"/>
                <a:sym typeface="Century Gothic"/>
              </a:rPr>
              <a:t>placement</a:t>
            </a:r>
            <a:endParaRPr sz="200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9"/>
                                        </p:tgtEl>
                                        <p:attrNameLst>
                                          <p:attrName>style.visibility</p:attrName>
                                        </p:attrNameLst>
                                      </p:cBhvr>
                                      <p:to>
                                        <p:strVal val="visible"/>
                                      </p:to>
                                    </p:set>
                                    <p:animEffect transition="in" filter="fade">
                                      <p:cBhvr>
                                        <p:cTn id="7" dur="1000"/>
                                        <p:tgtEl>
                                          <p:spTgt spid="2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3"/>
                                        </p:tgtEl>
                                        <p:attrNameLst>
                                          <p:attrName>style.visibility</p:attrName>
                                        </p:attrNameLst>
                                      </p:cBhvr>
                                      <p:to>
                                        <p:strVal val="visible"/>
                                      </p:to>
                                    </p:set>
                                    <p:animEffect transition="in" filter="fade">
                                      <p:cBhvr>
                                        <p:cTn id="12" dur="1000"/>
                                        <p:tgtEl>
                                          <p:spTgt spid="28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4"/>
                                        </p:tgtEl>
                                        <p:attrNameLst>
                                          <p:attrName>style.visibility</p:attrName>
                                        </p:attrNameLst>
                                      </p:cBhvr>
                                      <p:to>
                                        <p:strVal val="visible"/>
                                      </p:to>
                                    </p:set>
                                    <p:animEffect transition="in" filter="fade">
                                      <p:cBhvr>
                                        <p:cTn id="17" dur="1000"/>
                                        <p:tgtEl>
                                          <p:spTgt spid="28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5"/>
                                        </p:tgtEl>
                                        <p:attrNameLst>
                                          <p:attrName>style.visibility</p:attrName>
                                        </p:attrNameLst>
                                      </p:cBhvr>
                                      <p:to>
                                        <p:strVal val="visible"/>
                                      </p:to>
                                    </p:set>
                                    <p:animEffect transition="in" filter="fade">
                                      <p:cBhvr>
                                        <p:cTn id="22" dur="1000"/>
                                        <p:tgtEl>
                                          <p:spTgt spid="28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9"/>
                                        </p:tgtEl>
                                        <p:attrNameLst>
                                          <p:attrName>style.visibility</p:attrName>
                                        </p:attrNameLst>
                                      </p:cBhvr>
                                      <p:to>
                                        <p:strVal val="visible"/>
                                      </p:to>
                                    </p:set>
                                    <p:animEffect transition="in" filter="fade">
                                      <p:cBhvr>
                                        <p:cTn id="27" dur="1000"/>
                                        <p:tgtEl>
                                          <p:spTgt spid="28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7"/>
                                        </p:tgtEl>
                                        <p:attrNameLst>
                                          <p:attrName>style.visibility</p:attrName>
                                        </p:attrNameLst>
                                      </p:cBhvr>
                                      <p:to>
                                        <p:strVal val="visible"/>
                                      </p:to>
                                    </p:set>
                                    <p:animEffect transition="in" filter="fade">
                                      <p:cBhvr>
                                        <p:cTn id="32" dur="1000"/>
                                        <p:tgtEl>
                                          <p:spTgt spid="28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91"/>
                                        </p:tgtEl>
                                        <p:attrNameLst>
                                          <p:attrName>style.visibility</p:attrName>
                                        </p:attrNameLst>
                                      </p:cBhvr>
                                      <p:to>
                                        <p:strVal val="visible"/>
                                      </p:to>
                                    </p:set>
                                    <p:animEffect transition="in" filter="fade">
                                      <p:cBhvr>
                                        <p:cTn id="37" dur="1000"/>
                                        <p:tgtEl>
                                          <p:spTgt spid="29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86"/>
                                        </p:tgtEl>
                                        <p:attrNameLst>
                                          <p:attrName>style.visibility</p:attrName>
                                        </p:attrNameLst>
                                      </p:cBhvr>
                                      <p:to>
                                        <p:strVal val="visible"/>
                                      </p:to>
                                    </p:set>
                                    <p:animEffect transition="in" filter="fade">
                                      <p:cBhvr>
                                        <p:cTn id="42" dur="1000"/>
                                        <p:tgtEl>
                                          <p:spTgt spid="28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90"/>
                                        </p:tgtEl>
                                        <p:attrNameLst>
                                          <p:attrName>style.visibility</p:attrName>
                                        </p:attrNameLst>
                                      </p:cBhvr>
                                      <p:to>
                                        <p:strVal val="visible"/>
                                      </p:to>
                                    </p:set>
                                    <p:animEffect transition="in" filter="fade">
                                      <p:cBhvr>
                                        <p:cTn id="47" dur="1000"/>
                                        <p:tgtEl>
                                          <p:spTgt spid="29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88"/>
                                        </p:tgtEl>
                                        <p:attrNameLst>
                                          <p:attrName>style.visibility</p:attrName>
                                        </p:attrNameLst>
                                      </p:cBhvr>
                                      <p:to>
                                        <p:strVal val="visible"/>
                                      </p:to>
                                    </p:set>
                                    <p:animEffect transition="in" filter="fade">
                                      <p:cBhvr>
                                        <p:cTn id="52" dur="1000"/>
                                        <p:tgtEl>
                                          <p:spTgt spid="28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93"/>
                                        </p:tgtEl>
                                        <p:attrNameLst>
                                          <p:attrName>style.visibility</p:attrName>
                                        </p:attrNameLst>
                                      </p:cBhvr>
                                      <p:to>
                                        <p:strVal val="visible"/>
                                      </p:to>
                                    </p:set>
                                    <p:animEffect transition="in" filter="fade">
                                      <p:cBhvr>
                                        <p:cTn id="57" dur="1000"/>
                                        <p:tgtEl>
                                          <p:spTgt spid="29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94"/>
                                        </p:tgtEl>
                                        <p:attrNameLst>
                                          <p:attrName>style.visibility</p:attrName>
                                        </p:attrNameLst>
                                      </p:cBhvr>
                                      <p:to>
                                        <p:strVal val="visible"/>
                                      </p:to>
                                    </p:set>
                                    <p:animEffect transition="in" filter="fade">
                                      <p:cBhvr>
                                        <p:cTn id="62" dur="1000"/>
                                        <p:tgtEl>
                                          <p:spTgt spid="29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95"/>
                                        </p:tgtEl>
                                        <p:attrNameLst>
                                          <p:attrName>style.visibility</p:attrName>
                                        </p:attrNameLst>
                                      </p:cBhvr>
                                      <p:to>
                                        <p:strVal val="visible"/>
                                      </p:to>
                                    </p:set>
                                    <p:animEffect transition="in" filter="fade">
                                      <p:cBhvr>
                                        <p:cTn id="67" dur="1000"/>
                                        <p:tgtEl>
                                          <p:spTgt spid="295"/>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96"/>
                                        </p:tgtEl>
                                        <p:attrNameLst>
                                          <p:attrName>style.visibility</p:attrName>
                                        </p:attrNameLst>
                                      </p:cBhvr>
                                      <p:to>
                                        <p:strVal val="visible"/>
                                      </p:to>
                                    </p:set>
                                    <p:animEffect transition="in" filter="fade">
                                      <p:cBhvr>
                                        <p:cTn id="72" dur="1000"/>
                                        <p:tgtEl>
                                          <p:spTgt spid="296"/>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97"/>
                                        </p:tgtEl>
                                        <p:attrNameLst>
                                          <p:attrName>style.visibility</p:attrName>
                                        </p:attrNameLst>
                                      </p:cBhvr>
                                      <p:to>
                                        <p:strVal val="visible"/>
                                      </p:to>
                                    </p:set>
                                    <p:animEffect transition="in" filter="fade">
                                      <p:cBhvr>
                                        <p:cTn id="77" dur="1000"/>
                                        <p:tgtEl>
                                          <p:spTgt spid="297"/>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298"/>
                                        </p:tgtEl>
                                        <p:attrNameLst>
                                          <p:attrName>style.visibility</p:attrName>
                                        </p:attrNameLst>
                                      </p:cBhvr>
                                      <p:to>
                                        <p:strVal val="visible"/>
                                      </p:to>
                                    </p:set>
                                    <p:animEffect transition="in" filter="fade">
                                      <p:cBhvr>
                                        <p:cTn id="82" dur="1000"/>
                                        <p:tgtEl>
                                          <p:spTgt spid="298"/>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299"/>
                                        </p:tgtEl>
                                        <p:attrNameLst>
                                          <p:attrName>style.visibility</p:attrName>
                                        </p:attrNameLst>
                                      </p:cBhvr>
                                      <p:to>
                                        <p:strVal val="visible"/>
                                      </p:to>
                                    </p:set>
                                    <p:animEffect transition="in" filter="fade">
                                      <p:cBhvr>
                                        <p:cTn id="87" dur="1000"/>
                                        <p:tgtEl>
                                          <p:spTgt spid="299"/>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300"/>
                                        </p:tgtEl>
                                        <p:attrNameLst>
                                          <p:attrName>style.visibility</p:attrName>
                                        </p:attrNameLst>
                                      </p:cBhvr>
                                      <p:to>
                                        <p:strVal val="visible"/>
                                      </p:to>
                                    </p:set>
                                    <p:animEffect transition="in" filter="fade">
                                      <p:cBhvr>
                                        <p:cTn id="92" dur="1000"/>
                                        <p:tgtEl>
                                          <p:spTgt spid="300"/>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301"/>
                                        </p:tgtEl>
                                        <p:attrNameLst>
                                          <p:attrName>style.visibility</p:attrName>
                                        </p:attrNameLst>
                                      </p:cBhvr>
                                      <p:to>
                                        <p:strVal val="visible"/>
                                      </p:to>
                                    </p:set>
                                    <p:animEffect transition="in" filter="fade">
                                      <p:cBhvr>
                                        <p:cTn id="97" dur="1000"/>
                                        <p:tgtEl>
                                          <p:spTgt spid="301"/>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302"/>
                                        </p:tgtEl>
                                        <p:attrNameLst>
                                          <p:attrName>style.visibility</p:attrName>
                                        </p:attrNameLst>
                                      </p:cBhvr>
                                      <p:to>
                                        <p:strVal val="visible"/>
                                      </p:to>
                                    </p:set>
                                    <p:animEffect transition="in" filter="fade">
                                      <p:cBhvr>
                                        <p:cTn id="102" dur="1000"/>
                                        <p:tgtEl>
                                          <p:spTgt spid="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08" name="Google Shape;308;p46"/>
          <p:cNvSpPr txBox="1">
            <a:spLocks noGrp="1"/>
          </p:cNvSpPr>
          <p:nvPr>
            <p:ph type="body" idx="1"/>
          </p:nvPr>
        </p:nvSpPr>
        <p:spPr>
          <a:xfrm>
            <a:off x="311700" y="105162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dirty="0">
                <a:solidFill>
                  <a:srgbClr val="FF0000"/>
                </a:solidFill>
              </a:rPr>
              <a:t>Teacher:</a:t>
            </a:r>
            <a:r>
              <a:rPr lang="en" sz="2200" dirty="0">
                <a:solidFill>
                  <a:srgbClr val="FF0000"/>
                </a:solidFill>
              </a:rPr>
              <a:t> “Do you know the words we’ll write, the words we’ll write, the words we’ll write? Do you know the words we’ll write on our boards today? </a:t>
            </a:r>
            <a:endParaRPr sz="2200" dirty="0">
              <a:solidFill>
                <a:srgbClr val="FF0000"/>
              </a:solidFill>
            </a:endParaRPr>
          </a:p>
          <a:p>
            <a:pPr marL="0" lvl="0" indent="0" algn="l" rtl="0">
              <a:lnSpc>
                <a:spcPct val="150000"/>
              </a:lnSpc>
              <a:spcBef>
                <a:spcPts val="1000"/>
              </a:spcBef>
              <a:spcAft>
                <a:spcPts val="0"/>
              </a:spcAft>
              <a:buNone/>
            </a:pPr>
            <a:r>
              <a:rPr lang="en" sz="2200" b="1" dirty="0">
                <a:solidFill>
                  <a:srgbClr val="FF0000"/>
                </a:solidFill>
              </a:rPr>
              <a:t>Students:</a:t>
            </a:r>
            <a:r>
              <a:rPr lang="en" sz="2200" dirty="0">
                <a:solidFill>
                  <a:srgbClr val="FF0000"/>
                </a:solidFill>
              </a:rPr>
              <a:t> “Yes, we know the words we’ll write, the words we’ll write, the words we’ll write. Yes, we know the words we’ll write on our boards today!”</a:t>
            </a:r>
            <a:endParaRPr sz="2200"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14" name="Google Shape;314;p47"/>
          <p:cNvSpPr txBox="1">
            <a:spLocks noGrp="1"/>
          </p:cNvSpPr>
          <p:nvPr>
            <p:ph type="body" idx="1"/>
          </p:nvPr>
        </p:nvSpPr>
        <p:spPr>
          <a:xfrm>
            <a:off x="239650" y="9651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dirty="0"/>
              <a:t>I can collaborate with my teacher to write a silly sentence with syllable type C-le, suffixes “-ness,” “-ment,” and “-ly,” and high-frequency words.</a:t>
            </a:r>
            <a:endParaRPr sz="2400" dirty="0"/>
          </a:p>
          <a:p>
            <a:pPr marL="457200" lvl="0" indent="-381000" algn="l" rtl="0">
              <a:lnSpc>
                <a:spcPct val="115000"/>
              </a:lnSpc>
              <a:spcBef>
                <a:spcPts val="0"/>
              </a:spcBef>
              <a:spcAft>
                <a:spcPts val="0"/>
              </a:spcAft>
              <a:buSzPts val="2400"/>
              <a:buChar char="•"/>
            </a:pPr>
            <a:r>
              <a:rPr lang="en" sz="2400" dirty="0"/>
              <a:t>I can use what I know about spelling patterns to correctly spell words.</a:t>
            </a:r>
            <a:endParaRPr sz="2400" dirty="0"/>
          </a:p>
          <a:p>
            <a:pPr marL="457200" lvl="0" indent="-381000" algn="l" rtl="0">
              <a:lnSpc>
                <a:spcPct val="115000"/>
              </a:lnSpc>
              <a:spcBef>
                <a:spcPts val="0"/>
              </a:spcBef>
              <a:spcAft>
                <a:spcPts val="0"/>
              </a:spcAft>
              <a:buSzPts val="2400"/>
              <a:buChar char="•"/>
            </a:pPr>
            <a:r>
              <a:rPr lang="en" sz="2400" dirty="0"/>
              <a:t>I can write a sentence with correct spacing, capitalization, and punctuation.</a:t>
            </a:r>
            <a:endParaRPr sz="2400" dirty="0"/>
          </a:p>
          <a:p>
            <a:pPr marL="0" lvl="0" indent="0" algn="l" rtl="0">
              <a:lnSpc>
                <a:spcPct val="115000"/>
              </a:lnSpc>
              <a:spcBef>
                <a:spcPts val="800"/>
              </a:spcBef>
              <a:spcAft>
                <a:spcPts val="500"/>
              </a:spcAft>
              <a:buNone/>
            </a:pPr>
            <a:endParaRPr sz="2000" dirty="0"/>
          </a:p>
        </p:txBody>
      </p:sp>
      <p:pic>
        <p:nvPicPr>
          <p:cNvPr id="315" name="Google Shape;315;p47"/>
          <p:cNvPicPr preferRelativeResize="0"/>
          <p:nvPr/>
        </p:nvPicPr>
        <p:blipFill>
          <a:blip r:embed="rId3">
            <a:alphaModFix/>
          </a:blip>
          <a:stretch>
            <a:fillRect/>
          </a:stretch>
        </p:blipFill>
        <p:spPr>
          <a:xfrm>
            <a:off x="8269157" y="4256313"/>
            <a:ext cx="853071" cy="6514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C240155-C5EA-4C1B-A557-F60C72BDA40E}"/>
</file>

<file path=customXml/itemProps2.xml><?xml version="1.0" encoding="utf-8"?>
<ds:datastoreItem xmlns:ds="http://schemas.openxmlformats.org/officeDocument/2006/customXml" ds:itemID="{ADE1B511-5DE9-4078-B898-E74001F8209B}"/>
</file>

<file path=customXml/itemProps3.xml><?xml version="1.0" encoding="utf-8"?>
<ds:datastoreItem xmlns:ds="http://schemas.openxmlformats.org/officeDocument/2006/customXml" ds:itemID="{957A31EE-7328-440D-8A8D-590DCBEF8028}"/>
</file>

<file path=docProps/app.xml><?xml version="1.0" encoding="utf-8"?>
<Properties xmlns="http://schemas.openxmlformats.org/officeDocument/2006/extended-properties" xmlns:vt="http://schemas.openxmlformats.org/officeDocument/2006/docPropsVTypes">
  <TotalTime>55</TotalTime>
  <Words>4630</Words>
  <Application>Microsoft Office PowerPoint</Application>
  <PresentationFormat>On-screen Show (16:9)</PresentationFormat>
  <Paragraphs>395</Paragraphs>
  <Slides>15</Slides>
  <Notes>15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15</vt:i4>
      </vt:variant>
    </vt:vector>
  </HeadingPairs>
  <TitlesOfParts>
    <vt:vector size="21" baseType="lpstr">
      <vt:lpstr>Century Gothic</vt:lpstr>
      <vt:lpstr>Arial</vt:lpstr>
      <vt:lpstr>Calibri</vt:lpstr>
      <vt:lpstr>Office Theme</vt:lpstr>
      <vt:lpstr>Simple Light</vt:lpstr>
      <vt:lpstr>Office Theme</vt:lpstr>
      <vt:lpstr>Grade 2: Module 3: Part 1: Cycle 14: Lesson 68 Teacher slide, before teaching.</vt:lpstr>
      <vt:lpstr>Grade 2: Module 3: Part 1: Cycle 14: Lesson 68 Teacher slide, before teaching.</vt:lpstr>
      <vt:lpstr>Grade 2: Module 3: Part 1: Cycle 14: Lesson 68  Teacher slide, before teaching.</vt:lpstr>
      <vt:lpstr>PowerPoint Presentation</vt:lpstr>
      <vt:lpstr>Transition Song</vt:lpstr>
      <vt:lpstr>Opening: Learning Targets</vt:lpstr>
      <vt:lpstr>Word Parts </vt:lpstr>
      <vt:lpstr>Transition Song</vt:lpstr>
      <vt:lpstr>Work Time: Learning Targets</vt:lpstr>
      <vt:lpstr>Interactive Writing</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1: Cycle 14: Lesson 68 Teacher slide, before teaching.</dc:title>
  <dc:creator>nbravo</dc:creator>
  <cp:lastModifiedBy>Nicole Bravo</cp:lastModifiedBy>
  <cp:revision>6</cp:revision>
  <dcterms:modified xsi:type="dcterms:W3CDTF">2019-01-02T23:26:19Z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