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4.xml" ContentType="application/vnd.openxmlformats-officedocument.presentationml.slide+xml"/>
  <Override PartName="/ppt/slides/slide12.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3.xml" ContentType="application/vnd.openxmlformats-officedocument.presentationml.slide+xml"/>
  <Override PartName="/ppt/slides/slide13.xml" ContentType="application/vnd.openxmlformats-officedocument.presentationml.slide+xml"/>
  <Override PartName="/ppt/slides/slide15.xml" ContentType="application/vnd.openxmlformats-officedocument.presentationml.slide+xml"/>
  <Override PartName="/ppt/slides/slide19.xml" ContentType="application/vnd.openxmlformats-officedocument.presentationml.slide+xml"/>
  <Override PartName="/ppt/slides/slide1.xml" ContentType="application/vnd.openxmlformats-officedocument.presentationml.slide+xml"/>
  <Override PartName="/ppt/slides/slide14.xml" ContentType="application/vnd.openxmlformats-officedocument.presentationml.slide+xml"/>
  <Override PartName="/ppt/slides/slide2.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8.xml" ContentType="application/vnd.openxmlformats-officedocument.presentationml.slide+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slideLayouts/slideLayout1.xml" ContentType="application/vnd.openxmlformats-officedocument.presentationml.slideLayout+xml"/>
  <Override PartName="/ppt/slideLayouts/slideLayout21.xml" ContentType="application/vnd.openxmlformats-officedocument.presentationml.slideLayout+xml"/>
  <Override PartName="/ppt/slideLayouts/slideLayout20.xml" ContentType="application/vnd.openxmlformats-officedocument.presentationml.slideLayout+xml"/>
  <Override PartName="/ppt/slideLayouts/slideLayout19.xml" ContentType="application/vnd.openxmlformats-officedocument.presentationml.slideLayout+xml"/>
  <Override PartName="/ppt/slideLayouts/slideLayout18.xml" ContentType="application/vnd.openxmlformats-officedocument.presentationml.slideLayout+xml"/>
  <Override PartName="/ppt/slideLayouts/slideLayout17.xml" ContentType="application/vnd.openxmlformats-officedocument.presentationml.slideLayout+xml"/>
  <Override PartName="/ppt/slideLayouts/slideLayout22.xml" ContentType="application/vnd.openxmlformats-officedocument.presentationml.slideLayout+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4.xml" ContentType="application/vnd.openxmlformats-officedocument.presentationml.notesSlide+xml"/>
  <Override PartName="/ppt/notesSlides/notesSlide17.xml" ContentType="application/vnd.openxmlformats-officedocument.presentationml.notesSlide+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6.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3.xml" ContentType="application/vnd.openxmlformats-officedocument.presentationml.slideLayout+xml"/>
  <Override PartName="/ppt/slideLayouts/slideLayout12.xml" ContentType="application/vnd.openxmlformats-officedocument.presentationml.slideLayout+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notesSlides/notesSlide7.xml" ContentType="application/vnd.openxmlformats-officedocument.presentationml.notesSlide+xml"/>
  <Override PartName="/ppt/notesSlides/notesSlide3.xml" ContentType="application/vnd.openxmlformats-officedocument.presentationml.notesSlide+xml"/>
  <Override PartName="/ppt/notesSlides/notesSlide15.xml" ContentType="application/vnd.openxmlformats-officedocument.presentationml.notesSlide+xml"/>
  <Override PartName="/ppt/notesSlides/notesSlide11.xml" ContentType="application/vnd.openxmlformats-officedocument.presentationml.notesSlide+xml"/>
  <Override PartName="/ppt/notesSlides/notesSlide10.xml" ContentType="application/vnd.openxmlformats-officedocument.presentationml.notesSlide+xml"/>
  <Override PartName="/ppt/notesSlides/notesSlide14.xml" ContentType="application/vnd.openxmlformats-officedocument.presentationml.notesSlide+xml"/>
  <Override PartName="/ppt/notesSlides/notesSlide16.xml" ContentType="application/vnd.openxmlformats-officedocument.presentationml.notesSlide+xml"/>
  <Override PartName="/ppt/notesSlides/notesSlide9.xml" ContentType="application/vnd.openxmlformats-officedocument.presentationml.notesSlide+xml"/>
  <Override PartName="/ppt/notesSlides/notesSlide13.xml" ContentType="application/vnd.openxmlformats-officedocument.presentationml.notesSlide+xml"/>
  <Override PartName="/ppt/notesSlides/notesSlide12.xml" ContentType="application/vnd.openxmlformats-officedocument.presentationml.notesSlide+xml"/>
  <Override PartName="/ppt/notesSlides/notesSlide8.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3.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0" r:id="rId1"/>
    <p:sldMasterId id="2147483671" r:id="rId2"/>
  </p:sldMasterIdLst>
  <p:notesMasterIdLst>
    <p:notesMasterId r:id="rId22"/>
  </p:notes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 id="272" r:id="rId19"/>
    <p:sldId id="273" r:id="rId20"/>
    <p:sldId id="274" r:id="rId21"/>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8E383F61-A37A-4B5F-8F12-EA83F0FD67A5}">
  <a:tblStyle styleId="{8E383F61-A37A-4B5F-8F12-EA83F0FD67A5}" styleName="Table_0">
    <a:wholeTbl>
      <a:tcTxStyle b="off" i="off">
        <a:font>
          <a:latin typeface="Calibri"/>
          <a:ea typeface="Calibri"/>
          <a:cs typeface="Calibri"/>
        </a:font>
        <a:schemeClr val="dk1"/>
      </a:tcTxStyle>
      <a:tcStyle>
        <a:tcBdr>
          <a:left>
            <a:ln w="12700" cap="flat" cmpd="sng">
              <a:solidFill>
                <a:schemeClr val="lt1"/>
              </a:solidFill>
              <a:prstDash val="solid"/>
              <a:round/>
              <a:headEnd type="none" w="sm" len="sm"/>
              <a:tailEnd type="none" w="sm" len="sm"/>
            </a:ln>
          </a:left>
          <a:right>
            <a:ln w="12700" cap="flat" cmpd="sng">
              <a:solidFill>
                <a:schemeClr val="lt1"/>
              </a:solidFill>
              <a:prstDash val="solid"/>
              <a:round/>
              <a:headEnd type="none" w="sm" len="sm"/>
              <a:tailEnd type="none" w="sm" len="sm"/>
            </a:ln>
          </a:right>
          <a:top>
            <a:ln w="12700" cap="flat" cmpd="sng">
              <a:solidFill>
                <a:schemeClr val="lt1"/>
              </a:solidFill>
              <a:prstDash val="solid"/>
              <a:round/>
              <a:headEnd type="none" w="sm" len="sm"/>
              <a:tailEnd type="none" w="sm" len="sm"/>
            </a:ln>
          </a:top>
          <a:bottom>
            <a:ln w="12700" cap="flat" cmpd="sng">
              <a:solidFill>
                <a:schemeClr val="lt1"/>
              </a:solidFill>
              <a:prstDash val="solid"/>
              <a:round/>
              <a:headEnd type="none" w="sm" len="sm"/>
              <a:tailEnd type="none" w="sm" len="sm"/>
            </a:ln>
          </a:bottom>
          <a:insideH>
            <a:ln w="12700" cap="flat" cmpd="sng">
              <a:solidFill>
                <a:schemeClr val="lt1"/>
              </a:solidFill>
              <a:prstDash val="solid"/>
              <a:round/>
              <a:headEnd type="none" w="sm" len="sm"/>
              <a:tailEnd type="none" w="sm" len="sm"/>
            </a:ln>
          </a:insideH>
          <a:insideV>
            <a:ln w="12700" cap="flat" cmpd="sng">
              <a:solidFill>
                <a:schemeClr val="lt1"/>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chemeClr val="lt1"/>
      </a:tcTxStyle>
      <a:tcStyle>
        <a:tcBdr/>
        <a:fill>
          <a:solidFill>
            <a:schemeClr val="accent1"/>
          </a:solidFill>
        </a:fill>
      </a:tcStyle>
    </a:lastCol>
    <a:firstCol>
      <a:tcTxStyle b="on" i="off">
        <a:font>
          <a:latin typeface="Calibri"/>
          <a:ea typeface="Calibri"/>
          <a:cs typeface="Calibri"/>
        </a:font>
        <a:schemeClr val="lt1"/>
      </a:tcTxStyle>
      <a:tcStyle>
        <a:tcBdr/>
        <a:fill>
          <a:solidFill>
            <a:schemeClr val="accent1"/>
          </a:solidFill>
        </a:fill>
      </a:tcStyle>
    </a:firstCol>
    <a:lastRow>
      <a:tcTxStyle b="on" i="off">
        <a:font>
          <a:latin typeface="Calibri"/>
          <a:ea typeface="Calibri"/>
          <a:cs typeface="Calibri"/>
        </a:font>
        <a:schemeClr val="lt1"/>
      </a:tcTxStyle>
      <a:tcStyle>
        <a:tcBdr>
          <a:top>
            <a:ln w="38100" cap="flat" cmpd="sng">
              <a:solidFill>
                <a:schemeClr val="lt1"/>
              </a:solidFill>
              <a:prstDash val="solid"/>
              <a:round/>
              <a:headEnd type="none" w="sm" len="sm"/>
              <a:tailEnd type="none" w="sm" len="sm"/>
            </a:ln>
          </a:top>
        </a:tcBdr>
        <a:fill>
          <a:solidFill>
            <a:schemeClr val="accent1"/>
          </a:solidFill>
        </a:fill>
      </a:tcStyle>
    </a:lastRow>
    <a:seCell>
      <a:tcTxStyle b="off" i="off"/>
      <a:tcStyle>
        <a:tcBdr/>
      </a:tcStyle>
    </a:seCell>
    <a:swCell>
      <a:tcTxStyle b="off" i="off"/>
      <a:tcStyle>
        <a:tcBdr/>
      </a:tcStyle>
    </a:swCell>
    <a:firstRow>
      <a:tcTxStyle b="on" i="off">
        <a:font>
          <a:latin typeface="Calibri"/>
          <a:ea typeface="Calibri"/>
          <a:cs typeface="Calibri"/>
        </a:font>
        <a:schemeClr val="lt1"/>
      </a:tcTxStyle>
      <a:tcStyle>
        <a:tcBdr>
          <a:bottom>
            <a:ln w="38100" cap="flat" cmpd="sng">
              <a:solidFill>
                <a:schemeClr val="lt1"/>
              </a:solidFill>
              <a:prstDash val="solid"/>
              <a:round/>
              <a:headEnd type="none" w="sm" len="sm"/>
              <a:tailEnd type="none" w="sm" len="sm"/>
            </a:ln>
          </a:bottom>
        </a:tcBdr>
        <a:fill>
          <a:solidFill>
            <a:schemeClr val="accent1"/>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76025" autoAdjust="0"/>
  </p:normalViewPr>
  <p:slideViewPr>
    <p:cSldViewPr snapToGrid="0">
      <p:cViewPr varScale="1">
        <p:scale>
          <a:sx n="113" d="100"/>
          <a:sy n="113" d="100"/>
        </p:scale>
        <p:origin x="-968" y="-96"/>
      </p:cViewPr>
      <p:guideLst>
        <p:guide orient="horz" pos="1620"/>
        <p:guide pos="2880"/>
      </p:guideLst>
    </p:cSldViewPr>
  </p:slideViewPr>
  <p:notesTextViewPr>
    <p:cViewPr>
      <p:scale>
        <a:sx n="1" d="1"/>
        <a:sy n="1" d="1"/>
      </p:scale>
      <p:origin x="0" y="1608"/>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theme" Target="theme/theme1.xml"/><Relationship Id="rId13" Type="http://schemas.openxmlformats.org/officeDocument/2006/relationships/slide" Target="slides/slide11.xml"/><Relationship Id="rId18" Type="http://schemas.openxmlformats.org/officeDocument/2006/relationships/slide" Target="slides/slide16.xml"/><Relationship Id="rId8" Type="http://schemas.openxmlformats.org/officeDocument/2006/relationships/slide" Target="slides/slide6.xml"/><Relationship Id="rId21" Type="http://schemas.openxmlformats.org/officeDocument/2006/relationships/slide" Target="slides/slide19.xml"/><Relationship Id="rId3" Type="http://schemas.openxmlformats.org/officeDocument/2006/relationships/slide" Target="slides/slide1.xml"/><Relationship Id="rId25" Type="http://schemas.openxmlformats.org/officeDocument/2006/relationships/viewProps" Target="viewProps.xml"/><Relationship Id="rId12" Type="http://schemas.openxmlformats.org/officeDocument/2006/relationships/slide" Target="slides/slide10.xml"/><Relationship Id="rId17" Type="http://schemas.openxmlformats.org/officeDocument/2006/relationships/slide" Target="slides/slide15.xml"/><Relationship Id="rId7" Type="http://schemas.openxmlformats.org/officeDocument/2006/relationships/slide" Target="slides/slide5.xml"/><Relationship Id="rId20" Type="http://schemas.openxmlformats.org/officeDocument/2006/relationships/slide" Target="slides/slide18.xml"/><Relationship Id="rId16" Type="http://schemas.openxmlformats.org/officeDocument/2006/relationships/slide" Target="slides/slide14.xml"/><Relationship Id="rId2" Type="http://schemas.openxmlformats.org/officeDocument/2006/relationships/slideMaster" Target="slideMasters/slideMaster2.xml"/><Relationship Id="rId29" Type="http://schemas.openxmlformats.org/officeDocument/2006/relationships/customXml" Target="../customXml/item2.xml"/><Relationship Id="rId24" Type="http://schemas.openxmlformats.org/officeDocument/2006/relationships/presProps" Target="presProps.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23" Type="http://schemas.openxmlformats.org/officeDocument/2006/relationships/printerSettings" Target="printerSettings/printerSettings1.bin"/><Relationship Id="rId15" Type="http://schemas.openxmlformats.org/officeDocument/2006/relationships/slide" Target="slides/slide13.xml"/><Relationship Id="rId5" Type="http://schemas.openxmlformats.org/officeDocument/2006/relationships/slide" Target="slides/slide3.xml"/><Relationship Id="rId28" Type="http://schemas.openxmlformats.org/officeDocument/2006/relationships/customXml" Target="../customXml/item1.xml"/><Relationship Id="rId10" Type="http://schemas.openxmlformats.org/officeDocument/2006/relationships/slide" Target="slides/slide8.xml"/><Relationship Id="rId19" Type="http://schemas.openxmlformats.org/officeDocument/2006/relationships/slide" Target="slides/slide17.xml"/><Relationship Id="rId9" Type="http://schemas.openxmlformats.org/officeDocument/2006/relationships/slide" Target="slides/slide7.xml"/><Relationship Id="rId22" Type="http://schemas.openxmlformats.org/officeDocument/2006/relationships/notesMaster" Target="notesMasters/notesMaster1.xml"/><Relationship Id="rId27" Type="http://schemas.openxmlformats.org/officeDocument/2006/relationships/tableStyles" Target="tableStyles.xml"/><Relationship Id="rId14" Type="http://schemas.openxmlformats.org/officeDocument/2006/relationships/slide" Target="slides/slide12.xml"/><Relationship Id="rId4" Type="http://schemas.openxmlformats.org/officeDocument/2006/relationships/slide" Target="slides/slide2.xml"/><Relationship Id="rId30"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298450">
              <a:spcBef>
                <a:spcPts val="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endParaRPr/>
          </a:p>
        </p:txBody>
      </p:sp>
    </p:spTree>
    <p:extLst>
      <p:ext uri="{BB962C8B-B14F-4D97-AF65-F5344CB8AC3E}">
        <p14:creationId xmlns:p14="http://schemas.microsoft.com/office/powerpoint/2010/main" val="3544816769"/>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1"/>
        <p:cNvGrpSpPr/>
        <p:nvPr/>
      </p:nvGrpSpPr>
      <p:grpSpPr>
        <a:xfrm>
          <a:off x="0" y="0"/>
          <a:ext cx="0" cy="0"/>
          <a:chOff x="0" y="0"/>
          <a:chExt cx="0" cy="0"/>
        </a:xfrm>
      </p:grpSpPr>
      <p:sp>
        <p:nvSpPr>
          <p:cNvPr id="132" name="Google Shape;132;g42359c6bf3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purpose of this lesson is for students to learn more about brain development and develop their vocabulary using two new classroom routines. The classroom routines they’ll be introduced to are </a:t>
            </a:r>
            <a:r>
              <a:rPr lang="en" sz="1200" b="1" dirty="0">
                <a:solidFill>
                  <a:schemeClr val="dk1"/>
                </a:solidFill>
                <a:latin typeface="Calibri"/>
                <a:ea typeface="Calibri"/>
                <a:cs typeface="Calibri"/>
                <a:sym typeface="Calibri"/>
              </a:rPr>
              <a:t>Thinking Logs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They also continue to add to the </a:t>
            </a:r>
            <a:r>
              <a:rPr lang="en" sz="1200" b="1" dirty="0">
                <a:solidFill>
                  <a:schemeClr val="dk1"/>
                </a:solidFill>
                <a:latin typeface="Calibri"/>
                <a:ea typeface="Calibri"/>
                <a:cs typeface="Calibri"/>
                <a:sym typeface="Calibri"/>
              </a:rPr>
              <a:t>Domain-Specific Vocabulary anchor chart.</a:t>
            </a:r>
            <a:r>
              <a:rPr lang="en" sz="1200" dirty="0">
                <a:solidFill>
                  <a:schemeClr val="dk1"/>
                </a:solidFill>
                <a:latin typeface="Calibri"/>
                <a:ea typeface="Calibri"/>
                <a:cs typeface="Calibri"/>
                <a:sym typeface="Calibri"/>
              </a:rPr>
              <a:t> These routines help scaffold students toward RI.7.1, RI. 7.2, RI. 7.4, and L.7.4. </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First, students begin working with the </a:t>
            </a:r>
            <a:r>
              <a:rPr lang="en" sz="1200" b="1" dirty="0">
                <a:solidFill>
                  <a:schemeClr val="dk1"/>
                </a:solidFill>
                <a:latin typeface="Calibri"/>
                <a:ea typeface="Calibri"/>
                <a:cs typeface="Calibri"/>
                <a:sym typeface="Calibri"/>
              </a:rPr>
              <a:t>Thinking Log</a:t>
            </a:r>
            <a:r>
              <a:rPr lang="en" sz="1200" dirty="0">
                <a:solidFill>
                  <a:schemeClr val="dk1"/>
                </a:solidFill>
                <a:latin typeface="Calibri"/>
                <a:ea typeface="Calibri"/>
                <a:cs typeface="Calibri"/>
                <a:sym typeface="Calibri"/>
              </a:rPr>
              <a:t>, which is used throughout Units 1 and 2 as a way to track and reflect on their understanding of the development of the adolescent brain. The </a:t>
            </a:r>
            <a:r>
              <a:rPr lang="en" sz="1200" b="1" dirty="0">
                <a:solidFill>
                  <a:schemeClr val="dk1"/>
                </a:solidFill>
                <a:latin typeface="Calibri"/>
                <a:ea typeface="Calibri"/>
                <a:cs typeface="Calibri"/>
                <a:sym typeface="Calibri"/>
              </a:rPr>
              <a:t>Thinking Log </a:t>
            </a:r>
            <a:r>
              <a:rPr lang="en" sz="1200" dirty="0">
                <a:solidFill>
                  <a:schemeClr val="dk1"/>
                </a:solidFill>
                <a:latin typeface="Calibri"/>
                <a:ea typeface="Calibri"/>
                <a:cs typeface="Calibri"/>
                <a:sym typeface="Calibri"/>
              </a:rPr>
              <a:t>serves as a scaffold to SL 7.2—how new information has helped them clarify the issues. See Unit 1 overview for details. Note that the entire </a:t>
            </a:r>
            <a:r>
              <a:rPr lang="en" sz="1200" b="1" dirty="0">
                <a:solidFill>
                  <a:schemeClr val="dk1"/>
                </a:solidFill>
                <a:latin typeface="Calibri"/>
                <a:ea typeface="Calibri"/>
                <a:cs typeface="Calibri"/>
                <a:sym typeface="Calibri"/>
              </a:rPr>
              <a:t>Thinking Log </a:t>
            </a:r>
            <a:r>
              <a:rPr lang="en" sz="1200" dirty="0">
                <a:solidFill>
                  <a:schemeClr val="dk1"/>
                </a:solidFill>
                <a:latin typeface="Calibri"/>
                <a:ea typeface="Calibri"/>
                <a:cs typeface="Calibri"/>
                <a:sym typeface="Calibri"/>
              </a:rPr>
              <a:t>for Units 1 and 2 is included in the supporting materials of this lesson: if possible, prepare this as a packet for students.</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is an important scaffold for the </a:t>
            </a:r>
            <a:r>
              <a:rPr lang="en" sz="1200" dirty="0" smtClean="0">
                <a:solidFill>
                  <a:schemeClr val="dk1"/>
                </a:solidFill>
                <a:latin typeface="Calibri"/>
                <a:ea typeface="Calibri"/>
                <a:cs typeface="Calibri"/>
                <a:sym typeface="Calibri"/>
              </a:rPr>
              <a:t>students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writing in Unit 3 (see Unit 1 overview). It also provides a common point of reference and a place to hold class thinking about brain development. Like all anchor charts, this one can be created and updated either in an electronic format to be displayed using a projector, on a regular-size piece of paper to be displayed via a document camera, or on a large piece of chart paper to be posted. Students will also maintain their own copy of this anchor chart and update it along with the class anchor chart.</a:t>
            </a:r>
            <a:endParaRPr sz="1200" dirty="0">
              <a:solidFill>
                <a:schemeClr val="dk1"/>
              </a:solidFill>
              <a:latin typeface="Calibri"/>
              <a:ea typeface="Calibri"/>
              <a:cs typeface="Calibri"/>
              <a:sym typeface="Calibri"/>
            </a:endParaRPr>
          </a:p>
          <a:p>
            <a:pPr marL="1371600" marR="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will hold the students’ learning around the three major aspects of brain development—the prefrontal cortex, the limbic system, and the neurons. Use the </a:t>
            </a:r>
            <a:r>
              <a:rPr lang="en" sz="1200" b="1" dirty="0">
                <a:solidFill>
                  <a:schemeClr val="dk1"/>
                </a:solidFill>
                <a:latin typeface="Calibri"/>
                <a:ea typeface="Calibri"/>
                <a:cs typeface="Calibri"/>
                <a:sym typeface="Calibri"/>
              </a:rPr>
              <a:t>Model Brain Development anchor chart</a:t>
            </a:r>
            <a:r>
              <a:rPr lang="en" sz="1200" dirty="0">
                <a:solidFill>
                  <a:schemeClr val="dk1"/>
                </a:solidFill>
                <a:latin typeface="Calibri"/>
                <a:ea typeface="Calibri"/>
                <a:cs typeface="Calibri"/>
                <a:sym typeface="Calibri"/>
              </a:rPr>
              <a:t> for suggested information to include on the anchor chart, but ultimately let the anchor chart reflect the class discussion. To help you guide the students to the background knowledge they need in order to be successful in this module, familiarize yourself with the final essay prompt (</a:t>
            </a:r>
            <a:r>
              <a:rPr lang="en" sz="1200" b="1" dirty="0">
                <a:solidFill>
                  <a:schemeClr val="dk1"/>
                </a:solidFill>
                <a:latin typeface="Calibri"/>
                <a:ea typeface="Calibri"/>
                <a:cs typeface="Calibri"/>
                <a:sym typeface="Calibri"/>
              </a:rPr>
              <a:t>Mid-Unit and End of Unit 3 Assessment</a:t>
            </a:r>
            <a:r>
              <a:rPr lang="en" sz="1200" dirty="0">
                <a:solidFill>
                  <a:schemeClr val="dk1"/>
                </a:solidFill>
                <a:latin typeface="Calibri"/>
                <a:ea typeface="Calibri"/>
                <a:cs typeface="Calibri"/>
                <a:sym typeface="Calibri"/>
              </a:rPr>
              <a:t>), model essay, and the content of Unit 2.</a:t>
            </a:r>
            <a:endParaRPr sz="1200" dirty="0">
              <a:solidFill>
                <a:schemeClr val="dk1"/>
              </a:solidFill>
              <a:latin typeface="Calibri"/>
              <a:ea typeface="Calibri"/>
              <a:cs typeface="Calibri"/>
              <a:sym typeface="Calibri"/>
            </a:endParaRPr>
          </a:p>
        </p:txBody>
      </p:sp>
      <p:sp>
        <p:nvSpPr>
          <p:cNvPr id="133" name="Google Shape;133;g42359c6bf3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99620994"/>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g42d42813fd_0_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1" name="Google Shape;211;g42d42813fd_0_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Introducing the Brain Development Anchor Chart,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is displayed on this slide, you will need to keep a version for the document camera or on chart paper in order to track class responses. You may use the </a:t>
            </a:r>
            <a:r>
              <a:rPr lang="en" sz="1200" b="1" dirty="0">
                <a:solidFill>
                  <a:schemeClr val="dk1"/>
                </a:solidFill>
                <a:latin typeface="Calibri"/>
                <a:ea typeface="Calibri"/>
                <a:cs typeface="Calibri"/>
                <a:sym typeface="Calibri"/>
              </a:rPr>
              <a:t>Model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Brain Development anchor chart (for Teacher Reference)</a:t>
            </a:r>
            <a:r>
              <a:rPr lang="en" sz="1200" dirty="0">
                <a:solidFill>
                  <a:schemeClr val="dk1"/>
                </a:solidFill>
                <a:latin typeface="Calibri"/>
                <a:ea typeface="Calibri"/>
                <a:cs typeface="Calibri"/>
                <a:sym typeface="Calibri"/>
              </a:rPr>
              <a:t> as a guide, but you should let the anchor chart reflect the discussion in the class. Be sure students walk away with a basic understanding of the prefrontal cortex (what it is and that it is underdeveloped), the limbic system (what it is and how it matures first), and that neurons are in a dynamic branching and pruning stage.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Rereading portions of text is a valuable experience, allowing students to dig deeper and notice things they might have missed before.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few students to share their answers to the question.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their ideas to the </a:t>
            </a:r>
            <a:r>
              <a:rPr lang="en" sz="1200" b="1" dirty="0">
                <a:solidFill>
                  <a:schemeClr val="dk1"/>
                </a:solidFill>
                <a:latin typeface="Calibri"/>
                <a:ea typeface="Calibri"/>
                <a:cs typeface="Calibri"/>
                <a:sym typeface="Calibri"/>
              </a:rPr>
              <a:t>Brain Development anchor chart.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say things like: </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“Neurons are specialized cells in your brain.”</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“Neurons ‘talk’ with each other through a series of neurotransmitters, like a circuit in a computer.”</a:t>
            </a:r>
            <a:endParaRPr sz="1200" b="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“The whole network of neurons puts out a response, which becomes your outward behavior.”</a:t>
            </a:r>
            <a:endParaRPr sz="1200" b="0" dirty="0">
              <a:solidFill>
                <a:schemeClr val="dk1"/>
              </a:solidFill>
              <a:latin typeface="Times New Roman"/>
              <a:ea typeface="Times New Roman"/>
              <a:cs typeface="Times New Roman"/>
              <a:sym typeface="Times New Roman"/>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projected third paragraph aloud for students who would benefit from the auditory support.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139340080"/>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8"/>
        <p:cNvGrpSpPr/>
        <p:nvPr/>
      </p:nvGrpSpPr>
      <p:grpSpPr>
        <a:xfrm>
          <a:off x="0" y="0"/>
          <a:ext cx="0" cy="0"/>
          <a:chOff x="0" y="0"/>
          <a:chExt cx="0" cy="0"/>
        </a:xfrm>
      </p:grpSpPr>
      <p:sp>
        <p:nvSpPr>
          <p:cNvPr id="219" name="Google Shape;219;g455c312d50_1_1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0" name="Google Shape;220;g455c312d50_1_1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Introducing the Brain Development Anchor Chart,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is displayed on this slide, you will need to keep a version for the document camera or on chart paper in order to track class responses. You may use the </a:t>
            </a:r>
            <a:r>
              <a:rPr lang="en" sz="1200" b="1" dirty="0">
                <a:solidFill>
                  <a:schemeClr val="dk1"/>
                </a:solidFill>
                <a:latin typeface="Calibri"/>
                <a:ea typeface="Calibri"/>
                <a:cs typeface="Calibri"/>
                <a:sym typeface="Calibri"/>
              </a:rPr>
              <a:t>Model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Brain Development anchor chart (for Teacher Reference)</a:t>
            </a:r>
            <a:r>
              <a:rPr lang="en" sz="1200" dirty="0">
                <a:solidFill>
                  <a:schemeClr val="dk1"/>
                </a:solidFill>
                <a:latin typeface="Calibri"/>
                <a:ea typeface="Calibri"/>
                <a:cs typeface="Calibri"/>
                <a:sym typeface="Calibri"/>
              </a:rPr>
              <a:t> as a guide, but you should let the anchor chart reflect the discussion in the class. Be sure students walk away with a basic understanding of the prefrontal cortex (what it is and that it is underdeveloped), the limbic system (what it is and how it matures first), and that neurons are in a dynamic branching and pruning stage.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Rereading portions of text is a valuable experience, allowing students to dig deeper and notice things they might have missed before.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Wait for most students to raise their hands, then cold-call a few students to share their ideas. </a:t>
            </a:r>
            <a:r>
              <a:rPr lang="en-US" sz="1200" dirty="0" smtClean="0">
                <a:solidFill>
                  <a:schemeClr val="dk1"/>
                </a:solidFill>
                <a:latin typeface="Calibri"/>
                <a:ea typeface="Calibri"/>
                <a:cs typeface="Calibri"/>
                <a:sym typeface="Calibri"/>
              </a:rPr>
              <a:t>A</a:t>
            </a:r>
            <a:r>
              <a:rPr lang="en" sz="1200" dirty="0" smtClean="0">
                <a:solidFill>
                  <a:schemeClr val="dk1"/>
                </a:solidFill>
                <a:latin typeface="Calibri"/>
                <a:ea typeface="Calibri"/>
                <a:cs typeface="Calibri"/>
                <a:sym typeface="Calibri"/>
              </a:rPr>
              <a:t>dd </a:t>
            </a:r>
            <a:r>
              <a:rPr lang="en" sz="1200" dirty="0">
                <a:solidFill>
                  <a:schemeClr val="dk1"/>
                </a:solidFill>
                <a:latin typeface="Calibri"/>
                <a:ea typeface="Calibri"/>
                <a:cs typeface="Calibri"/>
                <a:sym typeface="Calibri"/>
              </a:rPr>
              <a:t>the students’ answers to the chart.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their ideas to the </a:t>
            </a:r>
            <a:r>
              <a:rPr lang="en" sz="1200" b="1" dirty="0">
                <a:solidFill>
                  <a:schemeClr val="dk1"/>
                </a:solidFill>
                <a:latin typeface="Calibri"/>
                <a:ea typeface="Calibri"/>
                <a:cs typeface="Calibri"/>
                <a:sym typeface="Calibri"/>
              </a:rPr>
              <a:t>Brain Development anchor chart.</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talk about the prefrontal cortex and the limbic system and how they mature at different times. Refer to the </a:t>
            </a:r>
            <a:r>
              <a:rPr lang="en" sz="1200" b="1" dirty="0">
                <a:solidFill>
                  <a:schemeClr val="dk1"/>
                </a:solidFill>
                <a:latin typeface="Calibri"/>
                <a:ea typeface="Calibri"/>
                <a:cs typeface="Calibri"/>
                <a:sym typeface="Calibri"/>
              </a:rPr>
              <a:t>Model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Brain Development anchor chart (For Teacher Reference) </a:t>
            </a:r>
            <a:r>
              <a:rPr lang="en" sz="1200" dirty="0">
                <a:solidFill>
                  <a:schemeClr val="dk1"/>
                </a:solidFill>
                <a:latin typeface="Calibri"/>
                <a:ea typeface="Calibri"/>
                <a:cs typeface="Calibri"/>
                <a:sym typeface="Calibri"/>
              </a:rPr>
              <a:t>for additional ideas.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reading the projected third paragraph aloud for students who would benefit from the auditory support.</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consider prompting with questions such as: </a:t>
            </a:r>
            <a:r>
              <a:rPr lang="en" sz="1200" i="1" dirty="0">
                <a:solidFill>
                  <a:schemeClr val="dk1"/>
                </a:solidFill>
                <a:latin typeface="Calibri"/>
                <a:ea typeface="Calibri"/>
                <a:cs typeface="Calibri"/>
                <a:sym typeface="Calibri"/>
              </a:rPr>
              <a:t>“What did we learn about the limbic system? At what age does the brain fully mature? Where does that go on the anchor chart?” </a:t>
            </a:r>
            <a:endParaRPr sz="1200"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4012351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7"/>
        <p:cNvGrpSpPr/>
        <p:nvPr/>
      </p:nvGrpSpPr>
      <p:grpSpPr>
        <a:xfrm>
          <a:off x="0" y="0"/>
          <a:ext cx="0" cy="0"/>
          <a:chOff x="0" y="0"/>
          <a:chExt cx="0" cy="0"/>
        </a:xfrm>
      </p:grpSpPr>
      <p:sp>
        <p:nvSpPr>
          <p:cNvPr id="228" name="Google Shape;228;g45c256c81a_0_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29" name="Google Shape;229;g45c256c81a_0_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(3-5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Vocabulary in Action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entire section fluently as students read along in their heads.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to identify any words that should go on the </a:t>
            </a:r>
            <a:r>
              <a:rPr lang="en" sz="1200" b="1" dirty="0">
                <a:solidFill>
                  <a:schemeClr val="dk1"/>
                </a:solidFill>
                <a:latin typeface="Calibri"/>
                <a:ea typeface="Calibri"/>
                <a:cs typeface="Calibri"/>
                <a:sym typeface="Calibri"/>
              </a:rPr>
              <a:t>Domain Specific Vocabulary anchor chart. </a:t>
            </a:r>
            <a:r>
              <a:rPr lang="en" sz="1200" dirty="0">
                <a:solidFill>
                  <a:schemeClr val="dk1"/>
                </a:solidFill>
                <a:latin typeface="Calibri"/>
                <a:ea typeface="Calibri"/>
                <a:cs typeface="Calibri"/>
                <a:sym typeface="Calibri"/>
              </a:rPr>
              <a:t>Be ready to add these, along with the ones noted on the next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their reading.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i="0" dirty="0" smtClean="0">
                <a:solidFill>
                  <a:schemeClr val="dk1"/>
                </a:solidFill>
                <a:latin typeface="Calibri"/>
                <a:ea typeface="Calibri"/>
                <a:cs typeface="Calibri"/>
                <a:sym typeface="Calibri"/>
              </a:rPr>
              <a:t>.</a:t>
            </a:r>
            <a:endParaRPr sz="1200" i="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54529419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7"/>
        <p:cNvGrpSpPr/>
        <p:nvPr/>
      </p:nvGrpSpPr>
      <p:grpSpPr>
        <a:xfrm>
          <a:off x="0" y="0"/>
          <a:ext cx="0" cy="0"/>
          <a:chOff x="0" y="0"/>
          <a:chExt cx="0" cy="0"/>
        </a:xfrm>
      </p:grpSpPr>
      <p:sp>
        <p:nvSpPr>
          <p:cNvPr id="238" name="Google Shape;238;g45c256c81a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39" name="Google Shape;239;g45c256c81a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(3-5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Vocabulary in Action,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this time, it is not necessary to review definitions. Rather, it is best to wait until students have interacted more with the words by reading the play, which they will read on the next slide.  Definitions will be introduced on Slide 15.</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record the new vocabulary words on their </a:t>
            </a:r>
            <a:r>
              <a:rPr lang="en" sz="1200" b="1" dirty="0">
                <a:solidFill>
                  <a:schemeClr val="dk1"/>
                </a:solidFill>
                <a:latin typeface="Calibri"/>
                <a:ea typeface="Calibri"/>
                <a:cs typeface="Calibri"/>
                <a:sym typeface="Calibri"/>
              </a:rPr>
              <a:t>Domain-Specific Vocabulary Anchor Chart.</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do a choral reading of the new words to reinforce pronunciation.</a:t>
            </a:r>
            <a:endParaRPr sz="1200" i="1" dirty="0">
              <a:solidFill>
                <a:schemeClr val="dk1"/>
              </a:solidFill>
              <a:latin typeface="Calibri"/>
              <a:ea typeface="Calibri"/>
              <a:cs typeface="Calibri"/>
              <a:sym typeface="Calibri"/>
            </a:endParaRPr>
          </a:p>
          <a:p>
            <a:pPr marL="0" lvl="0" indent="0" algn="l" rtl="0">
              <a:spcBef>
                <a:spcPts val="0"/>
              </a:spcBef>
              <a:spcAft>
                <a:spcPts val="0"/>
              </a:spcAft>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2057561115"/>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6"/>
        <p:cNvGrpSpPr/>
        <p:nvPr/>
      </p:nvGrpSpPr>
      <p:grpSpPr>
        <a:xfrm>
          <a:off x="0" y="0"/>
          <a:ext cx="0" cy="0"/>
          <a:chOff x="0" y="0"/>
          <a:chExt cx="0" cy="0"/>
        </a:xfrm>
      </p:grpSpPr>
      <p:sp>
        <p:nvSpPr>
          <p:cNvPr id="247" name="Google Shape;247;g45c256c81a_0_1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8" name="Google Shape;248;g45c256c81a_0_1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20-25 minutes (10-15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3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B. Vocabulary in Action,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third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The play does require some materials: name tags for each character, one roll of toilet paper, and 10 objects to pass (like rulers, tennis balls, small books, etc.).</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may want to choose strong readers to make the play easy to follow. Remind students who aren’t reading to follow along by listening and watching carefully or actively reading in their heads as the text is read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Acting out the vocabulary is an engaging way to reach some of your kinesthetic learners.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the students through the </a:t>
            </a:r>
            <a:r>
              <a:rPr lang="en" sz="1200" b="1" dirty="0">
                <a:solidFill>
                  <a:schemeClr val="dk1"/>
                </a:solidFill>
                <a:latin typeface="Calibri"/>
                <a:ea typeface="Calibri"/>
                <a:cs typeface="Calibri"/>
                <a:sym typeface="Calibri"/>
              </a:rPr>
              <a:t>Understanding Axons, Dendrites, and Synaptic Pruning: A Vocabulary Play.</a:t>
            </a:r>
            <a:endParaRPr sz="1200" i="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who are performing should read clearly and with expression. Students who are listening should focus on the ones reading, or they should be following along.</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time permits, consider having partners </a:t>
            </a:r>
            <a:r>
              <a:rPr lang="en" sz="1200" dirty="0" smtClean="0">
                <a:solidFill>
                  <a:schemeClr val="dk1"/>
                </a:solidFill>
                <a:latin typeface="Calibri"/>
                <a:ea typeface="Calibri"/>
                <a:cs typeface="Calibri"/>
                <a:sym typeface="Calibri"/>
              </a:rPr>
              <a:t>reread </a:t>
            </a:r>
            <a:r>
              <a:rPr lang="en" sz="1200" dirty="0">
                <a:solidFill>
                  <a:schemeClr val="dk1"/>
                </a:solidFill>
                <a:latin typeface="Calibri"/>
                <a:ea typeface="Calibri"/>
                <a:cs typeface="Calibri"/>
                <a:sym typeface="Calibri"/>
              </a:rPr>
              <a:t>the play to aid comprehension.</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1130893"/>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g45c256c81a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56" name="Google Shape;256;g45c256c81a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20-25 minutes (3-5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4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B. Vocabulary in Action,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four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Lead the students in reviewing and recording the definitions for the listed vocabulary words. If they have other words to add, please add those.</a:t>
            </a:r>
            <a:endParaRPr sz="1200" i="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on adding definitions to their </a:t>
            </a:r>
            <a:r>
              <a:rPr lang="en" sz="1200" b="1" dirty="0">
                <a:solidFill>
                  <a:schemeClr val="dk1"/>
                </a:solidFill>
                <a:latin typeface="Calibri"/>
                <a:ea typeface="Calibri"/>
                <a:cs typeface="Calibri"/>
                <a:sym typeface="Calibri"/>
              </a:rPr>
              <a:t>Domain-Specific Vocabulary Anchor Charts.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having students read words and definitions aloud.</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66445796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62"/>
        <p:cNvGrpSpPr/>
        <p:nvPr/>
      </p:nvGrpSpPr>
      <p:grpSpPr>
        <a:xfrm>
          <a:off x="0" y="0"/>
          <a:ext cx="0" cy="0"/>
          <a:chOff x="0" y="0"/>
          <a:chExt cx="0" cy="0"/>
        </a:xfrm>
      </p:grpSpPr>
      <p:sp>
        <p:nvSpPr>
          <p:cNvPr id="263" name="Google Shape;263;g45c256c81a_0_2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4" name="Google Shape;264;g45c256c81a_0_24: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10-15 minutes (7-10 minutes, this slide)</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Closing and Assessment A. Adding to the Brain Development anchor chart</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To close, students return to the</a:t>
            </a:r>
            <a:r>
              <a:rPr lang="en" sz="1200" b="1" dirty="0">
                <a:solidFill>
                  <a:schemeClr val="dk1"/>
                </a:solidFill>
                <a:latin typeface="Calibri"/>
                <a:ea typeface="Calibri"/>
                <a:cs typeface="Calibri"/>
                <a:sym typeface="Calibri"/>
              </a:rPr>
              <a:t> Brain Development anchor chart </a:t>
            </a:r>
            <a:r>
              <a:rPr lang="en" sz="1200" dirty="0">
                <a:solidFill>
                  <a:schemeClr val="dk1"/>
                </a:solidFill>
                <a:latin typeface="Calibri"/>
                <a:ea typeface="Calibri"/>
                <a:cs typeface="Calibri"/>
                <a:sym typeface="Calibri"/>
              </a:rPr>
              <a:t>and add their learning from the last two sections of the text. Asking the students to complete a sticky note invites everyone to participate in building the class anchor chart in a low-risk way. Alternatively you could collect the students’ anchor charts and give formative feedback. </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t>
            </a:r>
            <a:r>
              <a:rPr lang="en" sz="1200" b="0" dirty="0">
                <a:solidFill>
                  <a:schemeClr val="dk1"/>
                </a:solidFill>
                <a:latin typeface="Calibri"/>
                <a:ea typeface="Calibri"/>
                <a:cs typeface="Calibri"/>
                <a:sym typeface="Calibri"/>
              </a:rPr>
              <a:t>note cards </a:t>
            </a:r>
            <a:r>
              <a:rPr lang="en" sz="1200" dirty="0">
                <a:solidFill>
                  <a:schemeClr val="dk1"/>
                </a:solidFill>
                <a:latin typeface="Calibri"/>
                <a:ea typeface="Calibri"/>
                <a:cs typeface="Calibri"/>
                <a:sym typeface="Calibri"/>
              </a:rPr>
              <a:t>(or sticky notes if the anchor chart is on a chart paper on the wall).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two sections, “Fine-Tuning the Brain” and “Wait A Minute” aloud.</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readings.</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dirty="0"/>
          </a:p>
        </p:txBody>
      </p:sp>
    </p:spTree>
    <p:extLst>
      <p:ext uri="{BB962C8B-B14F-4D97-AF65-F5344CB8AC3E}">
        <p14:creationId xmlns:p14="http://schemas.microsoft.com/office/powerpoint/2010/main" val="188661998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73"/>
        <p:cNvGrpSpPr/>
        <p:nvPr/>
      </p:nvGrpSpPr>
      <p:grpSpPr>
        <a:xfrm>
          <a:off x="0" y="0"/>
          <a:ext cx="0" cy="0"/>
          <a:chOff x="0" y="0"/>
          <a:chExt cx="0" cy="0"/>
        </a:xfrm>
      </p:grpSpPr>
      <p:sp>
        <p:nvSpPr>
          <p:cNvPr id="274" name="Google Shape;274;g45c256c81a_0_2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75" name="Google Shape;275;g45c256c81a_0_2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(3-5 minutes, this slide)</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Closing and Assessment A. Adding to the Brain Development anchor chart,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slides related to this activity.</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Distribute “What’s Going On in Your Brain?”</a:t>
            </a:r>
            <a:r>
              <a:rPr lang="en" sz="1200" dirty="0">
                <a:solidFill>
                  <a:schemeClr val="dk1"/>
                </a:solidFill>
                <a:latin typeface="Calibri"/>
                <a:ea typeface="Calibri"/>
                <a:cs typeface="Calibri"/>
                <a:sym typeface="Calibri"/>
              </a:rPr>
              <a:t>and </a:t>
            </a:r>
            <a:r>
              <a:rPr lang="en" sz="1200" b="1" dirty="0">
                <a:solidFill>
                  <a:schemeClr val="dk1"/>
                </a:solidFill>
                <a:latin typeface="Calibri"/>
                <a:ea typeface="Calibri"/>
                <a:cs typeface="Calibri"/>
                <a:sym typeface="Calibri"/>
              </a:rPr>
              <a:t>Neurologist’s Notebook #2</a:t>
            </a:r>
            <a:r>
              <a:rPr lang="en" sz="1200" dirty="0">
                <a:solidFill>
                  <a:schemeClr val="dk1"/>
                </a:solidFill>
                <a:latin typeface="Calibri"/>
                <a:ea typeface="Calibri"/>
                <a:cs typeface="Calibri"/>
                <a:sym typeface="Calibri"/>
              </a:rPr>
              <a:t>. Preview homework as needed.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on writing down facts from the sections that were just read.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Some students might benefit from prompting questions, such as</a:t>
            </a:r>
            <a:r>
              <a:rPr lang="en" sz="1200" i="1" dirty="0">
                <a:solidFill>
                  <a:schemeClr val="dk1"/>
                </a:solidFill>
                <a:latin typeface="Calibri"/>
                <a:ea typeface="Calibri"/>
                <a:cs typeface="Calibri"/>
                <a:sym typeface="Calibri"/>
              </a:rPr>
              <a:t>: “How does information travel in the brain?” </a:t>
            </a:r>
            <a:r>
              <a:rPr lang="en" sz="1200" dirty="0">
                <a:solidFill>
                  <a:schemeClr val="dk1"/>
                </a:solidFill>
                <a:latin typeface="Calibri"/>
                <a:ea typeface="Calibri"/>
                <a:cs typeface="Calibri"/>
                <a:sym typeface="Calibri"/>
              </a:rPr>
              <a:t>and </a:t>
            </a:r>
            <a:r>
              <a:rPr lang="en" sz="1200" i="1" dirty="0">
                <a:solidFill>
                  <a:schemeClr val="dk1"/>
                </a:solidFill>
                <a:latin typeface="Calibri"/>
                <a:ea typeface="Calibri"/>
                <a:cs typeface="Calibri"/>
                <a:sym typeface="Calibri"/>
              </a:rPr>
              <a:t>“Based on what we know about the brain, what are some tips for making smart choices</a:t>
            </a:r>
            <a:r>
              <a:rPr lang="en" sz="1200" i="1" dirty="0" smtClean="0">
                <a:solidFill>
                  <a:schemeClr val="dk1"/>
                </a:solidFill>
                <a:latin typeface="Calibri"/>
                <a:ea typeface="Calibri"/>
                <a:cs typeface="Calibri"/>
                <a:sym typeface="Calibri"/>
              </a:rPr>
              <a:t>?</a:t>
            </a:r>
            <a:r>
              <a:rPr lang="en-US" sz="1200" i="1" dirty="0" smtClean="0">
                <a:solidFill>
                  <a:schemeClr val="dk1"/>
                </a:solidFill>
                <a:latin typeface="Calibri"/>
                <a:ea typeface="Calibri"/>
                <a:cs typeface="Calibri"/>
                <a:sym typeface="Calibri"/>
              </a:rPr>
              <a:t>”</a:t>
            </a:r>
            <a:endParaRPr sz="1200" b="1" i="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04511478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0"/>
        <p:cNvGrpSpPr/>
        <p:nvPr/>
      </p:nvGrpSpPr>
      <p:grpSpPr>
        <a:xfrm>
          <a:off x="0" y="0"/>
          <a:ext cx="0" cy="0"/>
          <a:chOff x="0" y="0"/>
          <a:chExt cx="0" cy="0"/>
        </a:xfrm>
      </p:grpSpPr>
      <p:sp>
        <p:nvSpPr>
          <p:cNvPr id="281" name="Google Shape;281;g42a8a99bde_0_24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Transfer any relevant information to the class anchor chart. Be sure students have identified that synaptic pruning occurs based on the environment, choices, and behavior of an individual. This information is central to the module. Use the note cards or sticky notes to inform the entry task in Lesson 3. At that time, you can clarify any misunderstandings. </a:t>
            </a: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282" name="Google Shape;282;g42a8a99bde_0_24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0124358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89"/>
        <p:cNvGrpSpPr/>
        <p:nvPr/>
      </p:nvGrpSpPr>
      <p:grpSpPr>
        <a:xfrm>
          <a:off x="0" y="0"/>
          <a:ext cx="0" cy="0"/>
          <a:chOff x="0" y="0"/>
          <a:chExt cx="0" cy="0"/>
        </a:xfrm>
      </p:grpSpPr>
      <p:sp>
        <p:nvSpPr>
          <p:cNvPr id="290" name="Google Shape;290;g41752bd527_0_23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Pacing: </a:t>
            </a:r>
            <a:r>
              <a:rPr lang="en-US" sz="1200" b="1" dirty="0" smtClean="0">
                <a:solidFill>
                  <a:schemeClr val="dk1"/>
                </a:solidFill>
                <a:latin typeface="Calibri"/>
                <a:ea typeface="Calibri"/>
                <a:cs typeface="Calibri"/>
                <a:sym typeface="Calibri"/>
              </a:rPr>
              <a:t>W</a:t>
            </a:r>
            <a:r>
              <a:rPr lang="en" sz="1200" b="1" dirty="0" smtClean="0">
                <a:solidFill>
                  <a:schemeClr val="dk1"/>
                </a:solidFill>
                <a:latin typeface="Calibri"/>
                <a:ea typeface="Calibri"/>
                <a:cs typeface="Calibri"/>
                <a:sym typeface="Calibri"/>
              </a:rPr>
              <a:t>ill </a:t>
            </a:r>
            <a:r>
              <a:rPr lang="en" sz="1200" b="1" dirty="0">
                <a:solidFill>
                  <a:schemeClr val="dk1"/>
                </a:solidFill>
                <a:latin typeface="Calibri"/>
                <a:ea typeface="Calibri"/>
                <a:cs typeface="Calibri"/>
                <a:sym typeface="Calibri"/>
              </a:rPr>
              <a:t>vary, but 30-50 minutes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Small Groups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Small group time should give every student work on what he or she needs the most. It will be up to you to rotate the students through a small menu of activities.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always have: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Daily fluency work (for students who need it) until every student in the class is reading smoothly and can get the gist quickly and easily. NOTE: this can be combined with #2. What is read for fluency can be the reading for the next day.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Reading the homework for students who aren’t able to do this at home reliably.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Accountable independent reading from the Scholastic library books that are most connected to your current module topic.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Here are activities you should cycle in as needed: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Language Enrichments and ELL support activities.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Text based writing work, or continuing unfinished work from class time.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Identify which Scholastic books should be available to students for individualized reading. Books should be selected based on their connection to what you’re reading in class and should be at a variety of levels of difficulty. Book titles should be changed when you change to new subjects across the modules.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Place your students into flexible small groups based on their needs or allow them to work independently.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Decide which activities each group should do daily.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Fill out the chart ahead of time so students have direction.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Student Look-fors/Listen-fors: </a:t>
            </a:r>
            <a:r>
              <a:rPr lang="en" sz="1200" dirty="0" smtClean="0">
                <a:solidFill>
                  <a:schemeClr val="dk1"/>
                </a:solidFill>
                <a:latin typeface="Calibri"/>
                <a:ea typeface="Calibri"/>
                <a:cs typeface="Calibri"/>
                <a:sym typeface="Calibri"/>
              </a:rPr>
              <a:t>None</a:t>
            </a:r>
            <a:r>
              <a:rPr lang="en-US" sz="120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
        <p:nvSpPr>
          <p:cNvPr id="291" name="Google Shape;291;g41752bd527_0_23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2585201790"/>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8"/>
        <p:cNvGrpSpPr/>
        <p:nvPr/>
      </p:nvGrpSpPr>
      <p:grpSpPr>
        <a:xfrm>
          <a:off x="0" y="0"/>
          <a:ext cx="0" cy="0"/>
          <a:chOff x="0" y="0"/>
          <a:chExt cx="0" cy="0"/>
        </a:xfrm>
      </p:grpSpPr>
      <p:sp>
        <p:nvSpPr>
          <p:cNvPr id="139" name="Google Shape;139;g41752bd527_0_8: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New Materials to Prepare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Thinking Logs</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Brain Development anchor chart</a:t>
            </a:r>
            <a:r>
              <a:rPr lang="en" sz="1200" b="0" dirty="0">
                <a:solidFill>
                  <a:schemeClr val="dk1"/>
                </a:solidFill>
                <a:latin typeface="Calibri"/>
                <a:ea typeface="Calibri"/>
                <a:cs typeface="Calibri"/>
                <a:sym typeface="Calibri"/>
              </a:rPr>
              <a:t>—student version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Brain Development anchor chart </a:t>
            </a:r>
            <a:r>
              <a:rPr lang="en" sz="1200" dirty="0">
                <a:solidFill>
                  <a:schemeClr val="dk1"/>
                </a:solidFill>
                <a:latin typeface="Calibri"/>
                <a:ea typeface="Calibri"/>
                <a:cs typeface="Calibri"/>
                <a:sym typeface="Calibri"/>
              </a:rPr>
              <a:t>(new; co-created with students in Work Time 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Brain Development anchor chart </a:t>
            </a:r>
            <a:r>
              <a:rPr lang="en" sz="1200" dirty="0">
                <a:solidFill>
                  <a:schemeClr val="dk1"/>
                </a:solidFill>
                <a:latin typeface="Calibri"/>
                <a:ea typeface="Calibri"/>
                <a:cs typeface="Calibri"/>
                <a:sym typeface="Calibri"/>
              </a:rPr>
              <a:t>(for teacher reference)</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Understanding Axons, Dendrites, and Synaptic Pruning: A Vocabulary Play</a:t>
            </a:r>
            <a:r>
              <a:rPr lang="en" sz="1200" dirty="0">
                <a:solidFill>
                  <a:schemeClr val="dk1"/>
                </a:solidFill>
                <a:latin typeface="Calibri"/>
                <a:ea typeface="Calibri"/>
                <a:cs typeface="Calibri"/>
                <a:sym typeface="Calibri"/>
              </a:rPr>
              <a:t> (10 copies; one copy for each character in the 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Model Domain-Specific Vocabulary anchor chart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Note cards or sticky notes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“What’s Going On in Your Brain?” </a:t>
            </a:r>
            <a:r>
              <a:rPr lang="en" sz="1200" dirty="0">
                <a:solidFill>
                  <a:schemeClr val="dk1"/>
                </a:solidFill>
                <a:latin typeface="Calibri"/>
                <a:ea typeface="Calibri"/>
                <a:cs typeface="Calibri"/>
                <a:sym typeface="Calibri"/>
              </a:rPr>
              <a:t>(one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Neurologist’s notebook #2</a:t>
            </a:r>
            <a:r>
              <a:rPr lang="en" sz="1200" dirty="0">
                <a:solidFill>
                  <a:schemeClr val="dk1"/>
                </a:solidFill>
                <a:latin typeface="Calibri"/>
                <a:ea typeface="Calibri"/>
                <a:cs typeface="Calibri"/>
                <a:sym typeface="Calibri"/>
              </a:rPr>
              <a:t>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Neurologist’s notebook #2 (answers, for teacher reference)</a:t>
            </a:r>
            <a:endParaRPr sz="1200" b="1"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Document camera</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0" dirty="0">
                <a:solidFill>
                  <a:schemeClr val="dk1"/>
                </a:solidFill>
                <a:latin typeface="Calibri"/>
                <a:ea typeface="Calibri"/>
                <a:cs typeface="Calibri"/>
                <a:sym typeface="Calibri"/>
              </a:rPr>
              <a:t>“Teens and Decision Making: What Brain Science Reveals” </a:t>
            </a:r>
            <a:r>
              <a:rPr lang="en" sz="1200" dirty="0">
                <a:solidFill>
                  <a:schemeClr val="dk1"/>
                </a:solidFill>
                <a:latin typeface="Calibri"/>
                <a:ea typeface="Calibri"/>
                <a:cs typeface="Calibri"/>
                <a:sym typeface="Calibri"/>
              </a:rPr>
              <a:t>(from Lesson 1; one per student)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b="1" dirty="0">
                <a:solidFill>
                  <a:schemeClr val="dk1"/>
                </a:solidFill>
                <a:latin typeface="Calibri"/>
                <a:ea typeface="Calibri"/>
                <a:cs typeface="Calibri"/>
                <a:sym typeface="Calibri"/>
              </a:rPr>
              <a:t>Domain-Specific Vocabulary anchor chart</a:t>
            </a:r>
            <a:r>
              <a:rPr lang="en" sz="1200" dirty="0">
                <a:solidFill>
                  <a:schemeClr val="dk1"/>
                </a:solidFill>
                <a:latin typeface="Calibri"/>
                <a:ea typeface="Calibri"/>
                <a:cs typeface="Calibri"/>
                <a:sym typeface="Calibri"/>
              </a:rPr>
              <a:t> (begun in Lesson 1)</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Prepare classroom systems for active learning: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Since students will need to return to their logs each day, consider where in the classroom or in their materials might be the best place to keep them, and be prepared to inform students of this on Slide 7.</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how you want to assign roles for the class play (see Slide 14).</a:t>
            </a:r>
            <a:endParaRPr sz="1200" dirty="0">
              <a:solidFill>
                <a:schemeClr val="dk1"/>
              </a:solidFill>
              <a:latin typeface="Calibri"/>
              <a:ea typeface="Calibri"/>
              <a:cs typeface="Calibri"/>
              <a:sym typeface="Calibri"/>
            </a:endParaRPr>
          </a:p>
        </p:txBody>
      </p:sp>
      <p:sp>
        <p:nvSpPr>
          <p:cNvPr id="140" name="Google Shape;140;g41752bd527_0_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30156846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4"/>
        <p:cNvGrpSpPr/>
        <p:nvPr/>
      </p:nvGrpSpPr>
      <p:grpSpPr>
        <a:xfrm>
          <a:off x="0" y="0"/>
          <a:ext cx="0" cy="0"/>
          <a:chOff x="0" y="0"/>
          <a:chExt cx="0" cy="0"/>
        </a:xfrm>
      </p:grpSpPr>
      <p:sp>
        <p:nvSpPr>
          <p:cNvPr id="145" name="Google Shape;145;g41752bd527_0_9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Materials to read and review in preparation:</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Decide how you want to track and display the </a:t>
            </a:r>
            <a:r>
              <a:rPr lang="en" sz="1200" b="1" dirty="0">
                <a:solidFill>
                  <a:schemeClr val="dk1"/>
                </a:solidFill>
                <a:latin typeface="Calibri"/>
                <a:ea typeface="Calibri"/>
                <a:cs typeface="Calibri"/>
                <a:sym typeface="Calibri"/>
              </a:rPr>
              <a:t>Model Brain Development anchor chart, </a:t>
            </a:r>
            <a:r>
              <a:rPr lang="en" sz="1200" dirty="0">
                <a:solidFill>
                  <a:schemeClr val="dk1"/>
                </a:solidFill>
                <a:latin typeface="Calibri"/>
                <a:ea typeface="Calibri"/>
                <a:cs typeface="Calibri"/>
                <a:sym typeface="Calibri"/>
              </a:rPr>
              <a:t>using a document camera or chart paper</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(See Slide 8).</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Work Time B focuses on RI 7.4 and L 7.4 and will help students grasp difficult and technical scientific terms in an engaging and kinesthetic way. To transition smoothly to this activity, be sure to prepare the materials in advance.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Prepare the </a:t>
            </a:r>
            <a:r>
              <a:rPr lang="en" sz="1200" b="1" dirty="0">
                <a:solidFill>
                  <a:schemeClr val="dk1"/>
                </a:solidFill>
                <a:latin typeface="Calibri"/>
                <a:ea typeface="Calibri"/>
                <a:cs typeface="Calibri"/>
                <a:sym typeface="Calibri"/>
              </a:rPr>
              <a:t>Thinking Log packet</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entury Gothic"/>
              <a:buChar char="●"/>
            </a:pPr>
            <a:r>
              <a:rPr lang="en" sz="1200" dirty="0">
                <a:solidFill>
                  <a:schemeClr val="dk1"/>
                </a:solidFill>
                <a:latin typeface="Calibri"/>
                <a:ea typeface="Calibri"/>
                <a:cs typeface="Calibri"/>
                <a:sym typeface="Calibri"/>
              </a:rPr>
              <a:t>Prepare the materials for </a:t>
            </a:r>
            <a:r>
              <a:rPr lang="en" sz="1200" b="1" dirty="0">
                <a:solidFill>
                  <a:schemeClr val="dk1"/>
                </a:solidFill>
                <a:latin typeface="Calibri"/>
                <a:ea typeface="Calibri"/>
                <a:cs typeface="Calibri"/>
                <a:sym typeface="Calibri"/>
              </a:rPr>
              <a:t>Understanding Axons, Dendrites, and Synaptic Pruning: A Vocabulary Play</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Review the article from students’ homework and anticipate what portions students might have had difficulty with. Consider highlighting a few of these portions to quickly go over and summarize if needed (see Slide 7).</a:t>
            </a:r>
            <a:endParaRPr sz="1200" dirty="0">
              <a:solidFill>
                <a:schemeClr val="dk1"/>
              </a:solidFill>
              <a:latin typeface="Calibri"/>
              <a:ea typeface="Calibri"/>
              <a:cs typeface="Calibri"/>
              <a:sym typeface="Calibri"/>
            </a:endParaRPr>
          </a:p>
          <a:p>
            <a:pPr marL="45720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Review these protocols before teaching. They are all used in this lesson:</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Fist to Five</a:t>
            </a:r>
            <a:endParaRPr sz="1200" b="0" dirty="0">
              <a:solidFill>
                <a:schemeClr val="dk1"/>
              </a:solidFill>
              <a:latin typeface="Calibri"/>
              <a:ea typeface="Calibri"/>
              <a:cs typeface="Calibri"/>
              <a:sym typeface="Calibri"/>
            </a:endParaRPr>
          </a:p>
        </p:txBody>
      </p:sp>
      <p:sp>
        <p:nvSpPr>
          <p:cNvPr id="146" name="Google Shape;146;g41752bd527_0_9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38641583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1"/>
        <p:cNvGrpSpPr/>
        <p:nvPr/>
      </p:nvGrpSpPr>
      <p:grpSpPr>
        <a:xfrm>
          <a:off x="0" y="0"/>
          <a:ext cx="0" cy="0"/>
          <a:chOff x="0" y="0"/>
          <a:chExt cx="0" cy="0"/>
        </a:xfrm>
      </p:grpSpPr>
      <p:sp>
        <p:nvSpPr>
          <p:cNvPr id="152" name="Google Shape;152;g41752bd527_0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r>
              <a:rPr lang="en" sz="1200">
                <a:latin typeface="Calibri"/>
                <a:ea typeface="Calibri"/>
                <a:cs typeface="Calibri"/>
                <a:sym typeface="Calibri"/>
              </a:rPr>
              <a:t>Add notes</a:t>
            </a:r>
            <a:endParaRPr sz="1200">
              <a:latin typeface="Calibri"/>
              <a:ea typeface="Calibri"/>
              <a:cs typeface="Calibri"/>
              <a:sym typeface="Calibri"/>
            </a:endParaRPr>
          </a:p>
        </p:txBody>
      </p:sp>
      <p:sp>
        <p:nvSpPr>
          <p:cNvPr id="153" name="Google Shape;153;g41752bd527_0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72678135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0"/>
        <p:cNvGrpSpPr/>
        <p:nvPr/>
      </p:nvGrpSpPr>
      <p:grpSpPr>
        <a:xfrm>
          <a:off x="0" y="0"/>
          <a:ext cx="0" cy="0"/>
          <a:chOff x="0" y="0"/>
          <a:chExt cx="0" cy="0"/>
        </a:xfrm>
      </p:grpSpPr>
      <p:sp>
        <p:nvSpPr>
          <p:cNvPr id="161" name="Google Shape;161;g41752bd527_0_105: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class</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slide aloud and/or ask a student to read aloud.</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p:txBody>
      </p:sp>
      <p:sp>
        <p:nvSpPr>
          <p:cNvPr id="162" name="Google Shape;162;g41752bd527_0_10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44712882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8"/>
        <p:cNvGrpSpPr/>
        <p:nvPr/>
      </p:nvGrpSpPr>
      <p:grpSpPr>
        <a:xfrm>
          <a:off x="0" y="0"/>
          <a:ext cx="0" cy="0"/>
          <a:chOff x="0" y="0"/>
          <a:chExt cx="0" cy="0"/>
        </a:xfrm>
      </p:grpSpPr>
      <p:sp>
        <p:nvSpPr>
          <p:cNvPr id="169" name="Google Shape;169;g43463e62fa_2_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0" name="Google Shape;170;g43463e62fa_2_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(2-3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1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Thinking Logs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two tasks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the </a:t>
            </a:r>
            <a:r>
              <a:rPr lang="en" sz="1200" b="1" dirty="0">
                <a:solidFill>
                  <a:schemeClr val="dk1"/>
                </a:solidFill>
                <a:latin typeface="Calibri"/>
                <a:ea typeface="Calibri"/>
                <a:cs typeface="Calibri"/>
                <a:sym typeface="Calibri"/>
              </a:rPr>
              <a:t>Thinking Logs</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instructions on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868493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6"/>
        <p:cNvGrpSpPr/>
        <p:nvPr/>
      </p:nvGrpSpPr>
      <p:grpSpPr>
        <a:xfrm>
          <a:off x="0" y="0"/>
          <a:ext cx="0" cy="0"/>
          <a:chOff x="0" y="0"/>
          <a:chExt cx="0" cy="0"/>
        </a:xfrm>
      </p:grpSpPr>
      <p:sp>
        <p:nvSpPr>
          <p:cNvPr id="177" name="Google Shape;177;g423ab1c367_0_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78" name="Google Shape;178;g423ab1c367_0_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10-15 minutes (8-10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2</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Opening A. Entry Task: Thinking Logs, continued</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last of two tasks related to this activity.</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From the </a:t>
            </a:r>
            <a:r>
              <a:rPr lang="en" sz="1200" b="1" dirty="0">
                <a:solidFill>
                  <a:schemeClr val="dk1"/>
                </a:solidFill>
                <a:latin typeface="Calibri"/>
                <a:ea typeface="Calibri"/>
                <a:cs typeface="Calibri"/>
                <a:sym typeface="Calibri"/>
              </a:rPr>
              <a:t>Thinking Log</a:t>
            </a:r>
            <a:r>
              <a:rPr lang="en" sz="1200" dirty="0">
                <a:solidFill>
                  <a:schemeClr val="dk1"/>
                </a:solidFill>
                <a:latin typeface="Calibri"/>
                <a:ea typeface="Calibri"/>
                <a:cs typeface="Calibri"/>
                <a:sym typeface="Calibri"/>
              </a:rPr>
              <a:t>, read aloud the two questions for Lesson 2 and ask students to complete them based on their current thinking:</a:t>
            </a:r>
            <a:endParaRPr sz="1200"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“The main idea of last night’s reading was that knowing how the brain works was helpful to Dr. Jensen and her sons. How was it helpful to them? How do you think knowing something about how the adolescent brain works would be helpful to you? To your parents? To your school?”</a:t>
            </a:r>
            <a:endParaRPr sz="1200" i="1" dirty="0">
              <a:solidFill>
                <a:schemeClr val="dk1"/>
              </a:solidFill>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else are you wondering about adolescent brain development?”</a:t>
            </a:r>
            <a:endParaRPr sz="1200" i="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a few minutes, cold call on students to explain how the information about the neurological development of teens was useful to Dr. Jensen and her sons.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a:t>
            </a:r>
            <a:r>
              <a:rPr lang="en" sz="1200" b="1" dirty="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Fist to Five </a:t>
            </a:r>
            <a:r>
              <a:rPr lang="en" sz="1200" dirty="0">
                <a:solidFill>
                  <a:schemeClr val="dk1"/>
                </a:solidFill>
                <a:latin typeface="Calibri"/>
                <a:ea typeface="Calibri"/>
                <a:cs typeface="Calibri"/>
                <a:sym typeface="Calibri"/>
              </a:rPr>
              <a:t>instructions on the slide aloud. Acknowledge the difficulty of this assignment.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If time permits, have students popcorn out some of their answers for the second half of the first question.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Ask students </a:t>
            </a:r>
            <a:r>
              <a:rPr lang="en" sz="1200" dirty="0" smtClean="0">
                <a:solidFill>
                  <a:schemeClr val="dk1"/>
                </a:solidFill>
                <a:latin typeface="Calibri"/>
                <a:ea typeface="Calibri"/>
                <a:cs typeface="Calibri"/>
                <a:sym typeface="Calibri"/>
              </a:rPr>
              <a:t>to </a:t>
            </a:r>
            <a:r>
              <a:rPr lang="en" sz="1200" dirty="0">
                <a:solidFill>
                  <a:schemeClr val="dk1"/>
                </a:solidFill>
                <a:latin typeface="Calibri"/>
                <a:ea typeface="Calibri"/>
                <a:cs typeface="Calibri"/>
                <a:sym typeface="Calibri"/>
              </a:rPr>
              <a:t>put their logs in a place where they can easily retrieve them each day.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Collect the </a:t>
            </a:r>
            <a:r>
              <a:rPr lang="en" sz="1200" b="1" dirty="0">
                <a:solidFill>
                  <a:schemeClr val="dk1"/>
                </a:solidFill>
                <a:latin typeface="Calibri"/>
                <a:ea typeface="Calibri"/>
                <a:cs typeface="Calibri"/>
                <a:sym typeface="Calibri"/>
              </a:rPr>
              <a:t>Neurologist’s Notebook #1</a:t>
            </a:r>
            <a:r>
              <a:rPr lang="en" sz="1200" dirty="0">
                <a:solidFill>
                  <a:schemeClr val="dk1"/>
                </a:solidFill>
                <a:latin typeface="Calibri"/>
                <a:ea typeface="Calibri"/>
                <a:cs typeface="Calibri"/>
                <a:sym typeface="Calibri"/>
              </a:rPr>
              <a:t> from homework and use it as a formative assessment to inform your teaching for Lessons 3 and 4.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say it helped Dr. Jensen realize there was a scientific explanation for her sons’ behavior. It also helped her sons understand why certain behaviors (like taking drugs and staying up all night) are counterproductive for a teenager. Press students to give an example from the text as evidence to explain their ideas.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3, look for each student to hold up his or her hand. Make quick mental note of how many students had some difficulty with the assignment (three fingers or fewer). If you notice a majority of students who had difficulty, see “Support for Any Students Who Need It” for suggestions.</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Support for Any Students Who Need It: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If a majority of students seem to have had difficulty with the previous night’s reading, consider taking a quick moment to have them write down on a sticky note what was most confusing. Collect the stickies and review them later to determine how to address students’ difficulty.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You might also consider making a quick switch to this lesson if you sense prior to the </a:t>
            </a:r>
            <a:r>
              <a:rPr lang="en" sz="1200" b="0" dirty="0">
                <a:solidFill>
                  <a:schemeClr val="dk1"/>
                </a:solidFill>
                <a:latin typeface="Calibri"/>
                <a:ea typeface="Calibri"/>
                <a:cs typeface="Calibri"/>
                <a:sym typeface="Calibri"/>
              </a:rPr>
              <a:t>Fist to Five</a:t>
            </a:r>
            <a:r>
              <a:rPr lang="en" sz="1200" dirty="0">
                <a:solidFill>
                  <a:schemeClr val="dk1"/>
                </a:solidFill>
                <a:latin typeface="Calibri"/>
                <a:ea typeface="Calibri"/>
                <a:cs typeface="Calibri"/>
                <a:sym typeface="Calibri"/>
              </a:rPr>
              <a:t>, in Teacher Action Step 2, that students are having so much difficulty with the </a:t>
            </a:r>
            <a:r>
              <a:rPr lang="en" sz="1200" dirty="0" smtClean="0">
                <a:solidFill>
                  <a:schemeClr val="dk1"/>
                </a:solidFill>
                <a:latin typeface="Calibri"/>
                <a:ea typeface="Calibri"/>
                <a:cs typeface="Calibri"/>
                <a:sym typeface="Calibri"/>
              </a:rPr>
              <a:t>questions</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US" sz="1200" dirty="0" smtClean="0">
                <a:solidFill>
                  <a:schemeClr val="dk1"/>
                </a:solidFill>
                <a:latin typeface="Calibri"/>
                <a:ea typeface="Calibri"/>
                <a:cs typeface="Calibri"/>
                <a:sym typeface="Calibri"/>
              </a:rPr>
              <a:t>S</a:t>
            </a:r>
            <a:r>
              <a:rPr lang="en" sz="1200" dirty="0" smtClean="0">
                <a:solidFill>
                  <a:schemeClr val="dk1"/>
                </a:solidFill>
                <a:latin typeface="Calibri"/>
                <a:ea typeface="Calibri"/>
                <a:cs typeface="Calibri"/>
                <a:sym typeface="Calibri"/>
              </a:rPr>
              <a:t>ome </a:t>
            </a:r>
            <a:r>
              <a:rPr lang="en" sz="1200" dirty="0">
                <a:solidFill>
                  <a:schemeClr val="dk1"/>
                </a:solidFill>
                <a:latin typeface="Calibri"/>
                <a:ea typeface="Calibri"/>
                <a:cs typeface="Calibri"/>
                <a:sym typeface="Calibri"/>
              </a:rPr>
              <a:t>review of the article might be </a:t>
            </a:r>
            <a:r>
              <a:rPr lang="en" sz="1200" dirty="0" smtClean="0">
                <a:solidFill>
                  <a:schemeClr val="dk1"/>
                </a:solidFill>
                <a:latin typeface="Calibri"/>
                <a:ea typeface="Calibri"/>
                <a:cs typeface="Calibri"/>
                <a:sym typeface="Calibri"/>
              </a:rPr>
              <a:t>necessary </a:t>
            </a:r>
            <a:r>
              <a:rPr lang="en" sz="1200" dirty="0">
                <a:solidFill>
                  <a:schemeClr val="dk1"/>
                </a:solidFill>
                <a:latin typeface="Calibri"/>
                <a:ea typeface="Calibri"/>
                <a:cs typeface="Calibri"/>
                <a:sym typeface="Calibri"/>
              </a:rPr>
              <a:t>to point out a few key parts you anticipated they’d struggle with (see the Preparing for Lesson 2 note on Slide 3).</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721683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5"/>
        <p:cNvGrpSpPr/>
        <p:nvPr/>
      </p:nvGrpSpPr>
      <p:grpSpPr>
        <a:xfrm>
          <a:off x="0" y="0"/>
          <a:ext cx="0" cy="0"/>
          <a:chOff x="0" y="0"/>
          <a:chExt cx="0" cy="0"/>
        </a:xfrm>
      </p:grpSpPr>
      <p:sp>
        <p:nvSpPr>
          <p:cNvPr id="186" name="Google Shape;186;g45ba26a53c_0_3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87" name="Google Shape;187;g45ba26a53c_0_3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15-20 minutes (2-4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Slide 1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Work Time A. Introducing the Brain Development Anchor Chart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first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is displayed on this slide, you will need to keep a version for the document camera or on chart paper in order to track class responses. You may use the </a:t>
            </a:r>
            <a:r>
              <a:rPr lang="en" sz="1200" b="1" dirty="0">
                <a:solidFill>
                  <a:schemeClr val="dk1"/>
                </a:solidFill>
                <a:latin typeface="Calibri"/>
                <a:ea typeface="Calibri"/>
                <a:cs typeface="Calibri"/>
                <a:sym typeface="Calibri"/>
              </a:rPr>
              <a:t>Model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Brain Development anchor chart (for Teacher Reference)</a:t>
            </a:r>
            <a:r>
              <a:rPr lang="en" sz="1200" dirty="0">
                <a:solidFill>
                  <a:schemeClr val="dk1"/>
                </a:solidFill>
                <a:latin typeface="Calibri"/>
                <a:ea typeface="Calibri"/>
                <a:cs typeface="Calibri"/>
                <a:sym typeface="Calibri"/>
              </a:rPr>
              <a:t> as a guide, but you should let the anchor chart reflect the discussion in the class. Be sure students walk away with a basic understanding of the prefrontal cortex (what it is and that it is underdeveloped), the limbic system (what it is and how it matures first), and that neurons are in a dynamic branching and pruning stage.</a:t>
            </a:r>
            <a:endParaRPr sz="1200"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 blank </a:t>
            </a:r>
            <a:r>
              <a:rPr lang="en" sz="1200" b="1" dirty="0">
                <a:solidFill>
                  <a:schemeClr val="dk1"/>
                </a:solidFill>
                <a:latin typeface="Calibri"/>
                <a:ea typeface="Calibri"/>
                <a:cs typeface="Calibri"/>
                <a:sym typeface="Calibri"/>
              </a:rPr>
              <a:t>Brain Development anchor chart</a:t>
            </a:r>
            <a:r>
              <a:rPr lang="en" sz="1200" b="0" dirty="0">
                <a:solidFill>
                  <a:schemeClr val="dk1"/>
                </a:solidFill>
                <a:latin typeface="Calibri"/>
                <a:ea typeface="Calibri"/>
                <a:cs typeface="Calibri"/>
                <a:sym typeface="Calibri"/>
              </a:rPr>
              <a:t>—student version </a:t>
            </a:r>
            <a:r>
              <a:rPr lang="en" sz="1200" dirty="0">
                <a:solidFill>
                  <a:schemeClr val="dk1"/>
                </a:solidFill>
                <a:latin typeface="Calibri"/>
                <a:ea typeface="Calibri"/>
                <a:cs typeface="Calibri"/>
                <a:sym typeface="Calibri"/>
              </a:rPr>
              <a:t>to each student.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paragraph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Point out the five columns: Other Developmental Info, Neurons, Prefrontal Cortex, Limbic System, and So What?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last paragraph on the slide aloud.</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focus their attention on the slide.</a:t>
            </a:r>
            <a:endParaRPr sz="1200" b="1" dirty="0">
              <a:solidFill>
                <a:schemeClr val="dk1"/>
              </a:solidFill>
              <a:latin typeface="Calibri"/>
              <a:ea typeface="Calibri"/>
              <a:cs typeface="Calibri"/>
              <a:sym typeface="Calibri"/>
            </a:endParaRPr>
          </a:p>
          <a:p>
            <a:pPr marL="45720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None/>
            </a:pPr>
            <a:r>
              <a:rPr lang="en" sz="1200" dirty="0">
                <a:solidFill>
                  <a:schemeClr val="dk1"/>
                </a:solidFill>
                <a:latin typeface="Calibri"/>
                <a:ea typeface="Calibri"/>
                <a:cs typeface="Calibri"/>
                <a:sym typeface="Calibri"/>
              </a:rPr>
              <a:t>Support for Any Students Who Need It: </a:t>
            </a:r>
            <a:r>
              <a:rPr lang="en" sz="1200" dirty="0" smtClean="0">
                <a:solidFill>
                  <a:schemeClr val="dk1"/>
                </a:solidFill>
                <a:latin typeface="Calibri"/>
                <a:ea typeface="Calibri"/>
                <a:cs typeface="Calibri"/>
                <a:sym typeface="Calibri"/>
              </a:rPr>
              <a:t>None</a:t>
            </a:r>
            <a:r>
              <a:rPr lang="en-US" sz="1200" dirty="0" smtClean="0">
                <a:solidFill>
                  <a:schemeClr val="dk1"/>
                </a:solidFill>
                <a:latin typeface="Calibri"/>
                <a:ea typeface="Calibri"/>
                <a:cs typeface="Calibri"/>
                <a:sym typeface="Calibri"/>
              </a:rPr>
              <a:t>.</a:t>
            </a:r>
            <a:endParaRPr sz="1200" dirty="0">
              <a:latin typeface="Calibri"/>
              <a:ea typeface="Calibri"/>
              <a:cs typeface="Calibri"/>
              <a:sym typeface="Calibri"/>
            </a:endParaRPr>
          </a:p>
        </p:txBody>
      </p:sp>
    </p:spTree>
    <p:extLst>
      <p:ext uri="{BB962C8B-B14F-4D97-AF65-F5344CB8AC3E}">
        <p14:creationId xmlns:p14="http://schemas.microsoft.com/office/powerpoint/2010/main" val="147361971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6"/>
        <p:cNvGrpSpPr/>
        <p:nvPr/>
      </p:nvGrpSpPr>
      <p:grpSpPr>
        <a:xfrm>
          <a:off x="0" y="0"/>
          <a:ext cx="0" cy="0"/>
          <a:chOff x="0" y="0"/>
          <a:chExt cx="0" cy="0"/>
        </a:xfrm>
      </p:grpSpPr>
      <p:sp>
        <p:nvSpPr>
          <p:cNvPr id="197" name="Google Shape;197;g434056f3cc_0_1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8" name="Google Shape;198;g434056f3cc_0_1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Suggested slide pacing: 15-20 minutes (5-7 minutes, this slide)</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Grouping: Whole </a:t>
            </a:r>
            <a:r>
              <a:rPr lang="en" sz="1200" b="1" dirty="0" smtClean="0">
                <a:solidFill>
                  <a:schemeClr val="dk1"/>
                </a:solidFill>
                <a:latin typeface="Calibri"/>
                <a:ea typeface="Calibri"/>
                <a:cs typeface="Calibri"/>
                <a:sym typeface="Calibri"/>
              </a:rPr>
              <a:t>Group</a:t>
            </a:r>
            <a:endParaRPr lang="en-US" sz="1200" b="1" dirty="0" smtClean="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Slide 2 of 4</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b="1" dirty="0">
                <a:solidFill>
                  <a:schemeClr val="dk1"/>
                </a:solidFill>
                <a:latin typeface="Calibri"/>
                <a:ea typeface="Calibri"/>
                <a:cs typeface="Calibri"/>
                <a:sym typeface="Calibri"/>
              </a:rPr>
              <a:t>Work Time A. Introducing the Brain Development Anchor Chart, continued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This is the second of four slides related to this activity.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Anchor charts and recording forms engage students more actively and provide the necessary scaffolding that is especially critical for learners with lower levels of language proficiency and/or learning.</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Although the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is displayed on this slide, you will need to keep a version for the document camera or on chart paper in order to track class responses. You may use the </a:t>
            </a:r>
            <a:r>
              <a:rPr lang="en" sz="1200" b="1" dirty="0">
                <a:solidFill>
                  <a:schemeClr val="dk1"/>
                </a:solidFill>
                <a:latin typeface="Calibri"/>
                <a:ea typeface="Calibri"/>
                <a:cs typeface="Calibri"/>
                <a:sym typeface="Calibri"/>
              </a:rPr>
              <a:t>Model</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Brain Development anchor chart (for Teacher Reference)</a:t>
            </a:r>
            <a:r>
              <a:rPr lang="en" sz="1200" dirty="0">
                <a:solidFill>
                  <a:schemeClr val="dk1"/>
                </a:solidFill>
                <a:latin typeface="Calibri"/>
                <a:ea typeface="Calibri"/>
                <a:cs typeface="Calibri"/>
                <a:sym typeface="Calibri"/>
              </a:rPr>
              <a:t> as a guide, but you should let the anchor chart reflect the discussion in the class. Be sure students walk away with a basic understanding of the prefrontal cortex (what it is and that it is underdeveloped), the limbic system (what it is and how it matures first), and that neurons are in a dynamic branching and pruning stage.</a:t>
            </a:r>
            <a:endParaRPr sz="1200" dirty="0">
              <a:solidFill>
                <a:schemeClr val="dk1"/>
              </a:solidFill>
              <a:latin typeface="Calibri"/>
              <a:ea typeface="Calibri"/>
              <a:cs typeface="Calibri"/>
              <a:sym typeface="Calibri"/>
            </a:endParaRPr>
          </a:p>
          <a:p>
            <a:pPr marL="45720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the first sentence and the question on the slide aloud.</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Cold-call a few students to share their ideas, and add those ideas to the class’s </a:t>
            </a:r>
            <a:r>
              <a:rPr lang="en" sz="1200" b="1" dirty="0">
                <a:solidFill>
                  <a:schemeClr val="dk1"/>
                </a:solidFill>
                <a:latin typeface="Calibri"/>
                <a:ea typeface="Calibri"/>
                <a:cs typeface="Calibri"/>
                <a:sym typeface="Calibri"/>
              </a:rPr>
              <a:t>Brain Development anchor chart</a:t>
            </a:r>
            <a:r>
              <a:rPr lang="en" sz="1200" dirty="0">
                <a:solidFill>
                  <a:schemeClr val="dk1"/>
                </a:solidFill>
                <a:latin typeface="Calibri"/>
                <a:ea typeface="Calibri"/>
                <a:cs typeface="Calibri"/>
                <a:sym typeface="Calibri"/>
              </a:rPr>
              <a:t> (see third Teaching Note), being sure to add (Knox) in parentheses after each point to denote the author of the article read for homework.</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students begin to give answers about “myelin” or “neural insulation,” thank them for helping you transition to the text they’ll be reading today. </a:t>
            </a: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rgbClr val="000000"/>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In Teacher Action Step 2, listen for students to say things like: “It’s also called the ‘frontal lobe’” and “It helps with insight and understanding the effect of your behavior on someone else.”</a:t>
            </a:r>
            <a:endParaRPr sz="1200" dirty="0">
              <a:solidFill>
                <a:schemeClr val="dk1"/>
              </a:solidFill>
              <a:latin typeface="Calibri"/>
              <a:ea typeface="Calibri"/>
              <a:cs typeface="Calibri"/>
              <a:sym typeface="Calibri"/>
            </a:endParaRPr>
          </a:p>
          <a:p>
            <a:pPr marL="0" lvl="0" indent="0" algn="l" rtl="0">
              <a:spcBef>
                <a:spcPts val="0"/>
              </a:spcBef>
              <a:spcAft>
                <a:spcPts val="0"/>
              </a:spcAft>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Consider locating a few portions of the article that you can point out to students if they are having trouble locating information about the prefrontal cortex. For example quotes that describe the frontal lobes as “the part of the brain that says: ‘Is this a good idea? What is the consequence of this action</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a:t>
            </a:r>
            <a:r>
              <a:rPr lang="en" sz="1200" b="1"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(L1, pg. 29) and “the nerve cells that connect teenagers’ frontal lobes with the rest of their brains are sluggish” (L1, pg. 29) could be helpful.</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1860251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
        <p:cNvGrpSpPr/>
        <p:nvPr/>
      </p:nvGrpSpPr>
      <p:grpSpPr>
        <a:xfrm>
          <a:off x="0" y="0"/>
          <a:ext cx="0" cy="0"/>
          <a:chOff x="0" y="0"/>
          <a:chExt cx="0" cy="0"/>
        </a:xfrm>
      </p:grpSpPr>
      <p:sp>
        <p:nvSpPr>
          <p:cNvPr id="10" name="Google Shape;10;p2"/>
          <p:cNvSpPr txBox="1">
            <a:spLocks noGrp="1"/>
          </p:cNvSpPr>
          <p:nvPr>
            <p:ph type="ctrTitle"/>
          </p:nvPr>
        </p:nvSpPr>
        <p:spPr>
          <a:xfrm>
            <a:off x="311708" y="744575"/>
            <a:ext cx="8520600" cy="2052600"/>
          </a:xfrm>
          <a:prstGeom prst="rect">
            <a:avLst/>
          </a:prstGeom>
        </p:spPr>
        <p:txBody>
          <a:bodyPr spcFirstLastPara="1" wrap="square" lIns="91425" tIns="91425" rIns="91425" bIns="91425" anchor="b" anchorCtr="0"/>
          <a:lstStyle>
            <a:lvl1pPr lvl="0" algn="ctr">
              <a:spcBef>
                <a:spcPts val="0"/>
              </a:spcBef>
              <a:spcAft>
                <a:spcPts val="0"/>
              </a:spcAft>
              <a:buSzPts val="5200"/>
              <a:buNone/>
              <a:defRPr sz="5200"/>
            </a:lvl1pPr>
            <a:lvl2pPr lvl="1" algn="ctr">
              <a:spcBef>
                <a:spcPts val="0"/>
              </a:spcBef>
              <a:spcAft>
                <a:spcPts val="0"/>
              </a:spcAft>
              <a:buSzPts val="5200"/>
              <a:buNone/>
              <a:defRPr sz="5200"/>
            </a:lvl2pPr>
            <a:lvl3pPr lvl="2" algn="ctr">
              <a:spcBef>
                <a:spcPts val="0"/>
              </a:spcBef>
              <a:spcAft>
                <a:spcPts val="0"/>
              </a:spcAft>
              <a:buSzPts val="5200"/>
              <a:buNone/>
              <a:defRPr sz="5200"/>
            </a:lvl3pPr>
            <a:lvl4pPr lvl="3" algn="ctr">
              <a:spcBef>
                <a:spcPts val="0"/>
              </a:spcBef>
              <a:spcAft>
                <a:spcPts val="0"/>
              </a:spcAft>
              <a:buSzPts val="5200"/>
              <a:buNone/>
              <a:defRPr sz="5200"/>
            </a:lvl4pPr>
            <a:lvl5pPr lvl="4" algn="ctr">
              <a:spcBef>
                <a:spcPts val="0"/>
              </a:spcBef>
              <a:spcAft>
                <a:spcPts val="0"/>
              </a:spcAft>
              <a:buSzPts val="5200"/>
              <a:buNone/>
              <a:defRPr sz="5200"/>
            </a:lvl5pPr>
            <a:lvl6pPr lvl="5" algn="ctr">
              <a:spcBef>
                <a:spcPts val="0"/>
              </a:spcBef>
              <a:spcAft>
                <a:spcPts val="0"/>
              </a:spcAft>
              <a:buSzPts val="5200"/>
              <a:buNone/>
              <a:defRPr sz="5200"/>
            </a:lvl6pPr>
            <a:lvl7pPr lvl="6" algn="ctr">
              <a:spcBef>
                <a:spcPts val="0"/>
              </a:spcBef>
              <a:spcAft>
                <a:spcPts val="0"/>
              </a:spcAft>
              <a:buSzPts val="5200"/>
              <a:buNone/>
              <a:defRPr sz="5200"/>
            </a:lvl7pPr>
            <a:lvl8pPr lvl="7" algn="ctr">
              <a:spcBef>
                <a:spcPts val="0"/>
              </a:spcBef>
              <a:spcAft>
                <a:spcPts val="0"/>
              </a:spcAft>
              <a:buSzPts val="5200"/>
              <a:buNone/>
              <a:defRPr sz="5200"/>
            </a:lvl8pPr>
            <a:lvl9pPr lvl="8" algn="ctr">
              <a:spcBef>
                <a:spcPts val="0"/>
              </a:spcBef>
              <a:spcAft>
                <a:spcPts val="0"/>
              </a:spcAft>
              <a:buSzPts val="5200"/>
              <a:buNone/>
              <a:defRPr sz="5200"/>
            </a:lvl9pPr>
          </a:lstStyle>
          <a:p>
            <a:endParaRPr/>
          </a:p>
        </p:txBody>
      </p:sp>
      <p:sp>
        <p:nvSpPr>
          <p:cNvPr id="11" name="Google Shape;11;p2"/>
          <p:cNvSpPr txBox="1">
            <a:spLocks noGrp="1"/>
          </p:cNvSpPr>
          <p:nvPr>
            <p:ph type="subTitle" idx="1"/>
          </p:nvPr>
        </p:nvSpPr>
        <p:spPr>
          <a:xfrm>
            <a:off x="311700" y="2834125"/>
            <a:ext cx="8520600" cy="7926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800"/>
              <a:buNone/>
              <a:defRPr sz="2800"/>
            </a:lvl1pPr>
            <a:lvl2pPr lvl="1" algn="ctr">
              <a:lnSpc>
                <a:spcPct val="100000"/>
              </a:lnSpc>
              <a:spcBef>
                <a:spcPts val="0"/>
              </a:spcBef>
              <a:spcAft>
                <a:spcPts val="0"/>
              </a:spcAft>
              <a:buSzPts val="2800"/>
              <a:buNone/>
              <a:defRPr sz="2800"/>
            </a:lvl2pPr>
            <a:lvl3pPr lvl="2" algn="ctr">
              <a:lnSpc>
                <a:spcPct val="100000"/>
              </a:lnSpc>
              <a:spcBef>
                <a:spcPts val="0"/>
              </a:spcBef>
              <a:spcAft>
                <a:spcPts val="0"/>
              </a:spcAft>
              <a:buSzPts val="2800"/>
              <a:buNone/>
              <a:defRPr sz="2800"/>
            </a:lvl3pPr>
            <a:lvl4pPr lvl="3" algn="ctr">
              <a:lnSpc>
                <a:spcPct val="100000"/>
              </a:lnSpc>
              <a:spcBef>
                <a:spcPts val="0"/>
              </a:spcBef>
              <a:spcAft>
                <a:spcPts val="0"/>
              </a:spcAft>
              <a:buSzPts val="2800"/>
              <a:buNone/>
              <a:defRPr sz="2800"/>
            </a:lvl4pPr>
            <a:lvl5pPr lvl="4" algn="ctr">
              <a:lnSpc>
                <a:spcPct val="100000"/>
              </a:lnSpc>
              <a:spcBef>
                <a:spcPts val="0"/>
              </a:spcBef>
              <a:spcAft>
                <a:spcPts val="0"/>
              </a:spcAft>
              <a:buSzPts val="2800"/>
              <a:buNone/>
              <a:defRPr sz="2800"/>
            </a:lvl5pPr>
            <a:lvl6pPr lvl="5" algn="ctr">
              <a:lnSpc>
                <a:spcPct val="100000"/>
              </a:lnSpc>
              <a:spcBef>
                <a:spcPts val="0"/>
              </a:spcBef>
              <a:spcAft>
                <a:spcPts val="0"/>
              </a:spcAft>
              <a:buSzPts val="2800"/>
              <a:buNone/>
              <a:defRPr sz="2800"/>
            </a:lvl6pPr>
            <a:lvl7pPr lvl="6" algn="ctr">
              <a:lnSpc>
                <a:spcPct val="100000"/>
              </a:lnSpc>
              <a:spcBef>
                <a:spcPts val="0"/>
              </a:spcBef>
              <a:spcAft>
                <a:spcPts val="0"/>
              </a:spcAft>
              <a:buSzPts val="2800"/>
              <a:buNone/>
              <a:defRPr sz="2800"/>
            </a:lvl7pPr>
            <a:lvl8pPr lvl="7" algn="ctr">
              <a:lnSpc>
                <a:spcPct val="100000"/>
              </a:lnSpc>
              <a:spcBef>
                <a:spcPts val="0"/>
              </a:spcBef>
              <a:spcAft>
                <a:spcPts val="0"/>
              </a:spcAft>
              <a:buSzPts val="2800"/>
              <a:buNone/>
              <a:defRPr sz="2800"/>
            </a:lvl8pPr>
            <a:lvl9pPr lvl="8" algn="ctr">
              <a:lnSpc>
                <a:spcPct val="100000"/>
              </a:lnSpc>
              <a:spcBef>
                <a:spcPts val="0"/>
              </a:spcBef>
              <a:spcAft>
                <a:spcPts val="0"/>
              </a:spcAft>
              <a:buSzPts val="2800"/>
              <a:buNone/>
              <a:defRPr sz="2800"/>
            </a:lvl9pPr>
          </a:lstStyle>
          <a:p>
            <a:endParaRPr/>
          </a:p>
        </p:txBody>
      </p:sp>
      <p:sp>
        <p:nvSpPr>
          <p:cNvPr id="12" name="Google Shape;12;p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ig number">
  <p:cSld name="BIG_NUMBER">
    <p:spTree>
      <p:nvGrpSpPr>
        <p:cNvPr id="1" name="Shape 44"/>
        <p:cNvGrpSpPr/>
        <p:nvPr/>
      </p:nvGrpSpPr>
      <p:grpSpPr>
        <a:xfrm>
          <a:off x="0" y="0"/>
          <a:ext cx="0" cy="0"/>
          <a:chOff x="0" y="0"/>
          <a:chExt cx="0" cy="0"/>
        </a:xfrm>
      </p:grpSpPr>
      <p:sp>
        <p:nvSpPr>
          <p:cNvPr id="45" name="Google Shape;45;p11"/>
          <p:cNvSpPr txBox="1">
            <a:spLocks noGrp="1"/>
          </p:cNvSpPr>
          <p:nvPr>
            <p:ph type="title" hasCustomPrompt="1"/>
          </p:nvPr>
        </p:nvSpPr>
        <p:spPr>
          <a:xfrm>
            <a:off x="311700" y="1106125"/>
            <a:ext cx="8520600" cy="1963500"/>
          </a:xfrm>
          <a:prstGeom prst="rect">
            <a:avLst/>
          </a:prstGeom>
        </p:spPr>
        <p:txBody>
          <a:bodyPr spcFirstLastPara="1" wrap="square" lIns="91425" tIns="91425" rIns="91425" bIns="91425" anchor="b" anchorCtr="0"/>
          <a:lstStyle>
            <a:lvl1pPr lvl="0" algn="ctr">
              <a:spcBef>
                <a:spcPts val="0"/>
              </a:spcBef>
              <a:spcAft>
                <a:spcPts val="0"/>
              </a:spcAft>
              <a:buSzPts val="12000"/>
              <a:buNone/>
              <a:defRPr sz="12000"/>
            </a:lvl1pPr>
            <a:lvl2pPr lvl="1" algn="ctr">
              <a:spcBef>
                <a:spcPts val="0"/>
              </a:spcBef>
              <a:spcAft>
                <a:spcPts val="0"/>
              </a:spcAft>
              <a:buSzPts val="12000"/>
              <a:buNone/>
              <a:defRPr sz="12000"/>
            </a:lvl2pPr>
            <a:lvl3pPr lvl="2" algn="ctr">
              <a:spcBef>
                <a:spcPts val="0"/>
              </a:spcBef>
              <a:spcAft>
                <a:spcPts val="0"/>
              </a:spcAft>
              <a:buSzPts val="12000"/>
              <a:buNone/>
              <a:defRPr sz="12000"/>
            </a:lvl3pPr>
            <a:lvl4pPr lvl="3" algn="ctr">
              <a:spcBef>
                <a:spcPts val="0"/>
              </a:spcBef>
              <a:spcAft>
                <a:spcPts val="0"/>
              </a:spcAft>
              <a:buSzPts val="12000"/>
              <a:buNone/>
              <a:defRPr sz="12000"/>
            </a:lvl4pPr>
            <a:lvl5pPr lvl="4" algn="ctr">
              <a:spcBef>
                <a:spcPts val="0"/>
              </a:spcBef>
              <a:spcAft>
                <a:spcPts val="0"/>
              </a:spcAft>
              <a:buSzPts val="12000"/>
              <a:buNone/>
              <a:defRPr sz="12000"/>
            </a:lvl5pPr>
            <a:lvl6pPr lvl="5" algn="ctr">
              <a:spcBef>
                <a:spcPts val="0"/>
              </a:spcBef>
              <a:spcAft>
                <a:spcPts val="0"/>
              </a:spcAft>
              <a:buSzPts val="12000"/>
              <a:buNone/>
              <a:defRPr sz="12000"/>
            </a:lvl6pPr>
            <a:lvl7pPr lvl="6" algn="ctr">
              <a:spcBef>
                <a:spcPts val="0"/>
              </a:spcBef>
              <a:spcAft>
                <a:spcPts val="0"/>
              </a:spcAft>
              <a:buSzPts val="12000"/>
              <a:buNone/>
              <a:defRPr sz="12000"/>
            </a:lvl7pPr>
            <a:lvl8pPr lvl="7" algn="ctr">
              <a:spcBef>
                <a:spcPts val="0"/>
              </a:spcBef>
              <a:spcAft>
                <a:spcPts val="0"/>
              </a:spcAft>
              <a:buSzPts val="12000"/>
              <a:buNone/>
              <a:defRPr sz="12000"/>
            </a:lvl8pPr>
            <a:lvl9pPr lvl="8" algn="ctr">
              <a:spcBef>
                <a:spcPts val="0"/>
              </a:spcBef>
              <a:spcAft>
                <a:spcPts val="0"/>
              </a:spcAft>
              <a:buSzPts val="12000"/>
              <a:buNone/>
              <a:defRPr sz="12000"/>
            </a:lvl9pPr>
          </a:lstStyle>
          <a:p>
            <a:r>
              <a:t>xx%</a:t>
            </a:r>
          </a:p>
        </p:txBody>
      </p:sp>
      <p:sp>
        <p:nvSpPr>
          <p:cNvPr id="46" name="Google Shape;46;p11"/>
          <p:cNvSpPr txBox="1">
            <a:spLocks noGrp="1"/>
          </p:cNvSpPr>
          <p:nvPr>
            <p:ph type="body" idx="1"/>
          </p:nvPr>
        </p:nvSpPr>
        <p:spPr>
          <a:xfrm>
            <a:off x="311700" y="3152225"/>
            <a:ext cx="8520600" cy="1300800"/>
          </a:xfrm>
          <a:prstGeom prst="rect">
            <a:avLst/>
          </a:prstGeom>
        </p:spPr>
        <p:txBody>
          <a:bodyPr spcFirstLastPara="1" wrap="square" lIns="91425" tIns="91425" rIns="91425" bIns="91425" anchor="t" anchorCtr="0"/>
          <a:lstStyle>
            <a:lvl1pPr marL="457200" lvl="0" indent="-342900" algn="ctr">
              <a:spcBef>
                <a:spcPts val="0"/>
              </a:spcBef>
              <a:spcAft>
                <a:spcPts val="0"/>
              </a:spcAft>
              <a:buSzPts val="1800"/>
              <a:buChar char="●"/>
              <a:defRPr/>
            </a:lvl1pPr>
            <a:lvl2pPr marL="914400" lvl="1" indent="-317500" algn="ctr">
              <a:spcBef>
                <a:spcPts val="1600"/>
              </a:spcBef>
              <a:spcAft>
                <a:spcPts val="0"/>
              </a:spcAft>
              <a:buSzPts val="1400"/>
              <a:buChar char="○"/>
              <a:defRPr/>
            </a:lvl2pPr>
            <a:lvl3pPr marL="1371600" lvl="2" indent="-317500" algn="ctr">
              <a:spcBef>
                <a:spcPts val="1600"/>
              </a:spcBef>
              <a:spcAft>
                <a:spcPts val="0"/>
              </a:spcAft>
              <a:buSzPts val="1400"/>
              <a:buChar char="■"/>
              <a:defRPr/>
            </a:lvl3pPr>
            <a:lvl4pPr marL="1828800" lvl="3" indent="-317500" algn="ctr">
              <a:spcBef>
                <a:spcPts val="1600"/>
              </a:spcBef>
              <a:spcAft>
                <a:spcPts val="0"/>
              </a:spcAft>
              <a:buSzPts val="1400"/>
              <a:buChar char="●"/>
              <a:defRPr/>
            </a:lvl4pPr>
            <a:lvl5pPr marL="2286000" lvl="4" indent="-317500" algn="ctr">
              <a:spcBef>
                <a:spcPts val="1600"/>
              </a:spcBef>
              <a:spcAft>
                <a:spcPts val="0"/>
              </a:spcAft>
              <a:buSzPts val="1400"/>
              <a:buChar char="○"/>
              <a:defRPr/>
            </a:lvl5pPr>
            <a:lvl6pPr marL="2743200" lvl="5" indent="-317500" algn="ctr">
              <a:spcBef>
                <a:spcPts val="1600"/>
              </a:spcBef>
              <a:spcAft>
                <a:spcPts val="0"/>
              </a:spcAft>
              <a:buSzPts val="1400"/>
              <a:buChar char="■"/>
              <a:defRPr/>
            </a:lvl6pPr>
            <a:lvl7pPr marL="3200400" lvl="6" indent="-317500" algn="ctr">
              <a:spcBef>
                <a:spcPts val="1600"/>
              </a:spcBef>
              <a:spcAft>
                <a:spcPts val="0"/>
              </a:spcAft>
              <a:buSzPts val="1400"/>
              <a:buChar char="●"/>
              <a:defRPr/>
            </a:lvl7pPr>
            <a:lvl8pPr marL="3657600" lvl="7" indent="-317500" algn="ctr">
              <a:spcBef>
                <a:spcPts val="1600"/>
              </a:spcBef>
              <a:spcAft>
                <a:spcPts val="0"/>
              </a:spcAft>
              <a:buSzPts val="1400"/>
              <a:buChar char="○"/>
              <a:defRPr/>
            </a:lvl8pPr>
            <a:lvl9pPr marL="4114800" lvl="8" indent="-317500" algn="ctr">
              <a:spcBef>
                <a:spcPts val="1600"/>
              </a:spcBef>
              <a:spcAft>
                <a:spcPts val="1600"/>
              </a:spcAft>
              <a:buSzPts val="1400"/>
              <a:buChar char="■"/>
              <a:defRPr/>
            </a:lvl9pPr>
          </a:lstStyle>
          <a:p>
            <a:endParaRPr/>
          </a:p>
        </p:txBody>
      </p:sp>
      <p:sp>
        <p:nvSpPr>
          <p:cNvPr id="47" name="Google Shape;47;p11"/>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48"/>
        <p:cNvGrpSpPr/>
        <p:nvPr/>
      </p:nvGrpSpPr>
      <p:grpSpPr>
        <a:xfrm>
          <a:off x="0" y="0"/>
          <a:ext cx="0" cy="0"/>
          <a:chOff x="0" y="0"/>
          <a:chExt cx="0" cy="0"/>
        </a:xfrm>
      </p:grpSpPr>
      <p:sp>
        <p:nvSpPr>
          <p:cNvPr id="49" name="Google Shape;49;p12"/>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59"/>
        <p:cNvGrpSpPr/>
        <p:nvPr/>
      </p:nvGrpSpPr>
      <p:grpSpPr>
        <a:xfrm>
          <a:off x="0" y="0"/>
          <a:ext cx="0" cy="0"/>
          <a:chOff x="0" y="0"/>
          <a:chExt cx="0" cy="0"/>
        </a:xfrm>
      </p:grpSpPr>
      <p:sp>
        <p:nvSpPr>
          <p:cNvPr id="60" name="Google Shape;60;p14"/>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1" name="Google Shape;61;p14"/>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62" name="Google Shape;62;p1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3" name="Google Shape;63;p1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4" name="Google Shape;64;p1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65" name="Google Shape;65;p14"/>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66" name="Google Shape;66;p14"/>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67" name="Google Shape;67;p14"/>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68"/>
        <p:cNvGrpSpPr/>
        <p:nvPr/>
      </p:nvGrpSpPr>
      <p:grpSpPr>
        <a:xfrm>
          <a:off x="0" y="0"/>
          <a:ext cx="0" cy="0"/>
          <a:chOff x="0" y="0"/>
          <a:chExt cx="0" cy="0"/>
        </a:xfrm>
      </p:grpSpPr>
      <p:sp>
        <p:nvSpPr>
          <p:cNvPr id="69" name="Google Shape;69;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0" name="Google Shape;70;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71" name="Google Shape;71;p1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74"/>
        <p:cNvGrpSpPr/>
        <p:nvPr/>
      </p:nvGrpSpPr>
      <p:grpSpPr>
        <a:xfrm>
          <a:off x="0" y="0"/>
          <a:ext cx="0" cy="0"/>
          <a:chOff x="0" y="0"/>
          <a:chExt cx="0" cy="0"/>
        </a:xfrm>
      </p:grpSpPr>
      <p:sp>
        <p:nvSpPr>
          <p:cNvPr id="75" name="Google Shape;75;p16"/>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6"/>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77" name="Google Shape;77;p1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80"/>
        <p:cNvGrpSpPr/>
        <p:nvPr/>
      </p:nvGrpSpPr>
      <p:grpSpPr>
        <a:xfrm>
          <a:off x="0" y="0"/>
          <a:ext cx="0" cy="0"/>
          <a:chOff x="0" y="0"/>
          <a:chExt cx="0" cy="0"/>
        </a:xfrm>
      </p:grpSpPr>
      <p:sp>
        <p:nvSpPr>
          <p:cNvPr id="81" name="Google Shape;81;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7"/>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7"/>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4" name="Google Shape;84;p1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6" name="Google Shape;86;p1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87"/>
        <p:cNvGrpSpPr/>
        <p:nvPr/>
      </p:nvGrpSpPr>
      <p:grpSpPr>
        <a:xfrm>
          <a:off x="0" y="0"/>
          <a:ext cx="0" cy="0"/>
          <a:chOff x="0" y="0"/>
          <a:chExt cx="0" cy="0"/>
        </a:xfrm>
      </p:grpSpPr>
      <p:sp>
        <p:nvSpPr>
          <p:cNvPr id="88" name="Google Shape;88;p18"/>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9" name="Google Shape;89;p18"/>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0" name="Google Shape;90;p18"/>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1" name="Google Shape;91;p18"/>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92" name="Google Shape;92;p18"/>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93" name="Google Shape;93;p1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4" name="Google Shape;94;p1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5" name="Google Shape;95;p1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96"/>
        <p:cNvGrpSpPr/>
        <p:nvPr/>
      </p:nvGrpSpPr>
      <p:grpSpPr>
        <a:xfrm>
          <a:off x="0" y="0"/>
          <a:ext cx="0" cy="0"/>
          <a:chOff x="0" y="0"/>
          <a:chExt cx="0" cy="0"/>
        </a:xfrm>
      </p:grpSpPr>
      <p:sp>
        <p:nvSpPr>
          <p:cNvPr id="97" name="Google Shape;97;p1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98" name="Google Shape;98;p1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9" name="Google Shape;99;p1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0" name="Google Shape;100;p1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01"/>
        <p:cNvGrpSpPr/>
        <p:nvPr/>
      </p:nvGrpSpPr>
      <p:grpSpPr>
        <a:xfrm>
          <a:off x="0" y="0"/>
          <a:ext cx="0" cy="0"/>
          <a:chOff x="0" y="0"/>
          <a:chExt cx="0" cy="0"/>
        </a:xfrm>
      </p:grpSpPr>
      <p:sp>
        <p:nvSpPr>
          <p:cNvPr id="102" name="Google Shape;102;p2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3" name="Google Shape;103;p2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4" name="Google Shape;104;p2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05"/>
        <p:cNvGrpSpPr/>
        <p:nvPr/>
      </p:nvGrpSpPr>
      <p:grpSpPr>
        <a:xfrm>
          <a:off x="0" y="0"/>
          <a:ext cx="0" cy="0"/>
          <a:chOff x="0" y="0"/>
          <a:chExt cx="0" cy="0"/>
        </a:xfrm>
      </p:grpSpPr>
      <p:sp>
        <p:nvSpPr>
          <p:cNvPr id="106" name="Google Shape;106;p21"/>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07" name="Google Shape;107;p21"/>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108" name="Google Shape;108;p21"/>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09" name="Google Shape;109;p2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0" name="Google Shape;110;p2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1" name="Google Shape;111;p2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3"/>
        <p:cNvGrpSpPr/>
        <p:nvPr/>
      </p:nvGrpSpPr>
      <p:grpSpPr>
        <a:xfrm>
          <a:off x="0" y="0"/>
          <a:ext cx="0" cy="0"/>
          <a:chOff x="0" y="0"/>
          <a:chExt cx="0" cy="0"/>
        </a:xfrm>
      </p:grpSpPr>
      <p:sp>
        <p:nvSpPr>
          <p:cNvPr id="14" name="Google Shape;14;p3"/>
          <p:cNvSpPr txBox="1">
            <a:spLocks noGrp="1"/>
          </p:cNvSpPr>
          <p:nvPr>
            <p:ph type="title"/>
          </p:nvPr>
        </p:nvSpPr>
        <p:spPr>
          <a:xfrm>
            <a:off x="311700" y="2150850"/>
            <a:ext cx="8520600" cy="841800"/>
          </a:xfrm>
          <a:prstGeom prst="rect">
            <a:avLst/>
          </a:prstGeom>
        </p:spPr>
        <p:txBody>
          <a:bodyPr spcFirstLastPara="1" wrap="square" lIns="91425" tIns="91425" rIns="91425" bIns="91425" anchor="ctr" anchorCtr="0"/>
          <a:lstStyle>
            <a:lvl1pPr lvl="0" algn="ctr">
              <a:spcBef>
                <a:spcPts val="0"/>
              </a:spcBef>
              <a:spcAft>
                <a:spcPts val="0"/>
              </a:spcAft>
              <a:buSzPts val="3600"/>
              <a:buNone/>
              <a:defRPr sz="3600"/>
            </a:lvl1pPr>
            <a:lvl2pPr lvl="1" algn="ctr">
              <a:spcBef>
                <a:spcPts val="0"/>
              </a:spcBef>
              <a:spcAft>
                <a:spcPts val="0"/>
              </a:spcAft>
              <a:buSzPts val="3600"/>
              <a:buNone/>
              <a:defRPr sz="3600"/>
            </a:lvl2pPr>
            <a:lvl3pPr lvl="2" algn="ctr">
              <a:spcBef>
                <a:spcPts val="0"/>
              </a:spcBef>
              <a:spcAft>
                <a:spcPts val="0"/>
              </a:spcAft>
              <a:buSzPts val="3600"/>
              <a:buNone/>
              <a:defRPr sz="3600"/>
            </a:lvl3pPr>
            <a:lvl4pPr lvl="3" algn="ctr">
              <a:spcBef>
                <a:spcPts val="0"/>
              </a:spcBef>
              <a:spcAft>
                <a:spcPts val="0"/>
              </a:spcAft>
              <a:buSzPts val="3600"/>
              <a:buNone/>
              <a:defRPr sz="3600"/>
            </a:lvl4pPr>
            <a:lvl5pPr lvl="4" algn="ctr">
              <a:spcBef>
                <a:spcPts val="0"/>
              </a:spcBef>
              <a:spcAft>
                <a:spcPts val="0"/>
              </a:spcAft>
              <a:buSzPts val="3600"/>
              <a:buNone/>
              <a:defRPr sz="3600"/>
            </a:lvl5pPr>
            <a:lvl6pPr lvl="5" algn="ctr">
              <a:spcBef>
                <a:spcPts val="0"/>
              </a:spcBef>
              <a:spcAft>
                <a:spcPts val="0"/>
              </a:spcAft>
              <a:buSzPts val="3600"/>
              <a:buNone/>
              <a:defRPr sz="3600"/>
            </a:lvl6pPr>
            <a:lvl7pPr lvl="6" algn="ctr">
              <a:spcBef>
                <a:spcPts val="0"/>
              </a:spcBef>
              <a:spcAft>
                <a:spcPts val="0"/>
              </a:spcAft>
              <a:buSzPts val="3600"/>
              <a:buNone/>
              <a:defRPr sz="3600"/>
            </a:lvl7pPr>
            <a:lvl8pPr lvl="7" algn="ctr">
              <a:spcBef>
                <a:spcPts val="0"/>
              </a:spcBef>
              <a:spcAft>
                <a:spcPts val="0"/>
              </a:spcAft>
              <a:buSzPts val="3600"/>
              <a:buNone/>
              <a:defRPr sz="3600"/>
            </a:lvl8pPr>
            <a:lvl9pPr lvl="8" algn="ctr">
              <a:spcBef>
                <a:spcPts val="0"/>
              </a:spcBef>
              <a:spcAft>
                <a:spcPts val="0"/>
              </a:spcAft>
              <a:buSzPts val="3600"/>
              <a:buNone/>
              <a:defRPr sz="3600"/>
            </a:lvl9pPr>
          </a:lstStyle>
          <a:p>
            <a:endParaRPr/>
          </a:p>
        </p:txBody>
      </p:sp>
      <p:sp>
        <p:nvSpPr>
          <p:cNvPr id="15" name="Google Shape;15;p3"/>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12"/>
        <p:cNvGrpSpPr/>
        <p:nvPr/>
      </p:nvGrpSpPr>
      <p:grpSpPr>
        <a:xfrm>
          <a:off x="0" y="0"/>
          <a:ext cx="0" cy="0"/>
          <a:chOff x="0" y="0"/>
          <a:chExt cx="0" cy="0"/>
        </a:xfrm>
      </p:grpSpPr>
      <p:sp>
        <p:nvSpPr>
          <p:cNvPr id="113" name="Google Shape;113;p22"/>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14" name="Google Shape;114;p22"/>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115" name="Google Shape;115;p22"/>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116" name="Google Shape;116;p2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7" name="Google Shape;117;p2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18" name="Google Shape;118;p2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19"/>
        <p:cNvGrpSpPr/>
        <p:nvPr/>
      </p:nvGrpSpPr>
      <p:grpSpPr>
        <a:xfrm>
          <a:off x="0" y="0"/>
          <a:ext cx="0" cy="0"/>
          <a:chOff x="0" y="0"/>
          <a:chExt cx="0" cy="0"/>
        </a:xfrm>
      </p:grpSpPr>
      <p:sp>
        <p:nvSpPr>
          <p:cNvPr id="120" name="Google Shape;120;p2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1" name="Google Shape;121;p23"/>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2" name="Google Shape;122;p2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3" name="Google Shape;123;p2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4" name="Google Shape;124;p2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25"/>
        <p:cNvGrpSpPr/>
        <p:nvPr/>
      </p:nvGrpSpPr>
      <p:grpSpPr>
        <a:xfrm>
          <a:off x="0" y="0"/>
          <a:ext cx="0" cy="0"/>
          <a:chOff x="0" y="0"/>
          <a:chExt cx="0" cy="0"/>
        </a:xfrm>
      </p:grpSpPr>
      <p:sp>
        <p:nvSpPr>
          <p:cNvPr id="126" name="Google Shape;126;p24"/>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27" name="Google Shape;127;p24"/>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128" name="Google Shape;128;p2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29" name="Google Shape;129;p2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30" name="Google Shape;130;p2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6"/>
        <p:cNvGrpSpPr/>
        <p:nvPr/>
      </p:nvGrpSpPr>
      <p:grpSpPr>
        <a:xfrm>
          <a:off x="0" y="0"/>
          <a:ext cx="0" cy="0"/>
          <a:chOff x="0" y="0"/>
          <a:chExt cx="0" cy="0"/>
        </a:xfrm>
      </p:grpSpPr>
      <p:sp>
        <p:nvSpPr>
          <p:cNvPr id="17" name="Google Shape;17;p4"/>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400"/>
              <a:buNone/>
              <a:defRPr sz="3400"/>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8" name="Google Shape;18;p4"/>
          <p:cNvSpPr txBox="1">
            <a:spLocks noGrp="1"/>
          </p:cNvSpPr>
          <p:nvPr>
            <p:ph type="body" idx="1"/>
          </p:nvPr>
        </p:nvSpPr>
        <p:spPr>
          <a:xfrm>
            <a:off x="311700" y="1152475"/>
            <a:ext cx="8520600" cy="3416400"/>
          </a:xfrm>
          <a:prstGeom prst="rect">
            <a:avLst/>
          </a:prstGeom>
        </p:spPr>
        <p:txBody>
          <a:bodyPr spcFirstLastPara="1" wrap="square" lIns="91425" tIns="91425" rIns="91425" bIns="91425" anchor="t" anchorCtr="0"/>
          <a:lstStyle>
            <a:lvl1pPr marL="457200" lvl="0" indent="-342900">
              <a:lnSpc>
                <a:spcPct val="100000"/>
              </a:lnSpc>
              <a:spcBef>
                <a:spcPts val="0"/>
              </a:spcBef>
              <a:spcAft>
                <a:spcPts val="0"/>
              </a:spcAft>
              <a:buSzPts val="1800"/>
              <a:buChar char="●"/>
              <a:defRPr/>
            </a:lvl1pPr>
            <a:lvl2pPr marL="914400" lvl="1" indent="-317500">
              <a:lnSpc>
                <a:spcPct val="100000"/>
              </a:lnSpc>
              <a:spcBef>
                <a:spcPts val="0"/>
              </a:spcBef>
              <a:spcAft>
                <a:spcPts val="0"/>
              </a:spcAft>
              <a:buSzPts val="1400"/>
              <a:buChar char="○"/>
              <a:defRPr/>
            </a:lvl2pPr>
            <a:lvl3pPr marL="1371600" lvl="2" indent="-317500">
              <a:lnSpc>
                <a:spcPct val="100000"/>
              </a:lnSpc>
              <a:spcBef>
                <a:spcPts val="0"/>
              </a:spcBef>
              <a:spcAft>
                <a:spcPts val="0"/>
              </a:spcAft>
              <a:buSzPts val="1400"/>
              <a:buChar char="■"/>
              <a:defRPr/>
            </a:lvl3pPr>
            <a:lvl4pPr marL="1828800" lvl="3" indent="-317500">
              <a:lnSpc>
                <a:spcPct val="100000"/>
              </a:lnSpc>
              <a:spcBef>
                <a:spcPts val="0"/>
              </a:spcBef>
              <a:spcAft>
                <a:spcPts val="0"/>
              </a:spcAft>
              <a:buSzPts val="1400"/>
              <a:buChar char="●"/>
              <a:defRPr/>
            </a:lvl4pPr>
            <a:lvl5pPr marL="2286000" lvl="4" indent="-317500">
              <a:lnSpc>
                <a:spcPct val="100000"/>
              </a:lnSpc>
              <a:spcBef>
                <a:spcPts val="0"/>
              </a:spcBef>
              <a:spcAft>
                <a:spcPts val="0"/>
              </a:spcAft>
              <a:buSzPts val="1400"/>
              <a:buChar char="○"/>
              <a:defRPr/>
            </a:lvl5pPr>
            <a:lvl6pPr marL="2743200" lvl="5" indent="-317500">
              <a:lnSpc>
                <a:spcPct val="100000"/>
              </a:lnSpc>
              <a:spcBef>
                <a:spcPts val="0"/>
              </a:spcBef>
              <a:spcAft>
                <a:spcPts val="0"/>
              </a:spcAft>
              <a:buSzPts val="1400"/>
              <a:buChar char="■"/>
              <a:defRPr/>
            </a:lvl6pPr>
            <a:lvl7pPr marL="3200400" lvl="6" indent="-317500">
              <a:lnSpc>
                <a:spcPct val="100000"/>
              </a:lnSpc>
              <a:spcBef>
                <a:spcPts val="0"/>
              </a:spcBef>
              <a:spcAft>
                <a:spcPts val="0"/>
              </a:spcAft>
              <a:buSzPts val="1400"/>
              <a:buChar char="●"/>
              <a:defRPr/>
            </a:lvl7pPr>
            <a:lvl8pPr marL="3657600" lvl="7" indent="-317500">
              <a:lnSpc>
                <a:spcPct val="100000"/>
              </a:lnSpc>
              <a:spcBef>
                <a:spcPts val="0"/>
              </a:spcBef>
              <a:spcAft>
                <a:spcPts val="0"/>
              </a:spcAft>
              <a:buSzPts val="1400"/>
              <a:buChar char="○"/>
              <a:defRPr/>
            </a:lvl8pPr>
            <a:lvl9pPr marL="4114800" lvl="8" indent="-317500">
              <a:lnSpc>
                <a:spcPct val="100000"/>
              </a:lnSpc>
              <a:spcBef>
                <a:spcPts val="0"/>
              </a:spcBef>
              <a:spcAft>
                <a:spcPts val="0"/>
              </a:spcAft>
              <a:buSzPts val="1400"/>
              <a:buChar char="■"/>
              <a:defRPr/>
            </a:lvl9pPr>
          </a:lstStyle>
          <a:p>
            <a:endParaRPr/>
          </a:p>
        </p:txBody>
      </p:sp>
      <p:sp>
        <p:nvSpPr>
          <p:cNvPr id="19" name="Google Shape;19;p4"/>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20"/>
        <p:cNvGrpSpPr/>
        <p:nvPr/>
      </p:nvGrpSpPr>
      <p:grpSpPr>
        <a:xfrm>
          <a:off x="0" y="0"/>
          <a:ext cx="0" cy="0"/>
          <a:chOff x="0" y="0"/>
          <a:chExt cx="0" cy="0"/>
        </a:xfrm>
      </p:grpSpPr>
      <p:sp>
        <p:nvSpPr>
          <p:cNvPr id="21" name="Google Shape;21;p5"/>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2" name="Google Shape;22;p5"/>
          <p:cNvSpPr txBox="1">
            <a:spLocks noGrp="1"/>
          </p:cNvSpPr>
          <p:nvPr>
            <p:ph type="body" idx="1"/>
          </p:nvPr>
        </p:nvSpPr>
        <p:spPr>
          <a:xfrm>
            <a:off x="3117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3" name="Google Shape;23;p5"/>
          <p:cNvSpPr txBox="1">
            <a:spLocks noGrp="1"/>
          </p:cNvSpPr>
          <p:nvPr>
            <p:ph type="body" idx="2"/>
          </p:nvPr>
        </p:nvSpPr>
        <p:spPr>
          <a:xfrm>
            <a:off x="4832400" y="1152475"/>
            <a:ext cx="3999900" cy="3416400"/>
          </a:xfrm>
          <a:prstGeom prst="rect">
            <a:avLst/>
          </a:prstGeom>
        </p:spPr>
        <p:txBody>
          <a:bodyPr spcFirstLastPara="1" wrap="square" lIns="91425" tIns="91425" rIns="91425" bIns="91425" anchor="t" anchorCtr="0"/>
          <a:lstStyle>
            <a:lvl1pPr marL="457200" lvl="0" indent="-317500">
              <a:spcBef>
                <a:spcPts val="0"/>
              </a:spcBef>
              <a:spcAft>
                <a:spcPts val="0"/>
              </a:spcAft>
              <a:buSzPts val="1400"/>
              <a:buChar char="●"/>
              <a:defRPr sz="14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24" name="Google Shape;24;p5"/>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25"/>
        <p:cNvGrpSpPr/>
        <p:nvPr/>
      </p:nvGrpSpPr>
      <p:grpSpPr>
        <a:xfrm>
          <a:off x="0" y="0"/>
          <a:ext cx="0" cy="0"/>
          <a:chOff x="0" y="0"/>
          <a:chExt cx="0" cy="0"/>
        </a:xfrm>
      </p:grpSpPr>
      <p:sp>
        <p:nvSpPr>
          <p:cNvPr id="26" name="Google Shape;26;p6"/>
          <p:cNvSpPr txBox="1">
            <a:spLocks noGrp="1"/>
          </p:cNvSpPr>
          <p:nvPr>
            <p:ph type="title"/>
          </p:nvPr>
        </p:nvSpPr>
        <p:spPr>
          <a:xfrm>
            <a:off x="311700" y="334175"/>
            <a:ext cx="8520600" cy="572700"/>
          </a:xfrm>
          <a:prstGeom prst="rect">
            <a:avLst/>
          </a:prstGeom>
        </p:spPr>
        <p:txBody>
          <a:bodyPr spcFirstLastPara="1" wrap="square" lIns="91425" tIns="91425" rIns="91425" bIns="91425" anchor="t" anchorCtr="0"/>
          <a:lstStyle>
            <a:lvl1pPr lvl="0">
              <a:spcBef>
                <a:spcPts val="0"/>
              </a:spcBef>
              <a:spcAft>
                <a:spcPts val="0"/>
              </a:spcAft>
              <a:buSzPts val="36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27" name="Google Shape;27;p6"/>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One column text">
  <p:cSld name="ONE_COLUMN_TEXT">
    <p:spTree>
      <p:nvGrpSpPr>
        <p:cNvPr id="1" name="Shape 28"/>
        <p:cNvGrpSpPr/>
        <p:nvPr/>
      </p:nvGrpSpPr>
      <p:grpSpPr>
        <a:xfrm>
          <a:off x="0" y="0"/>
          <a:ext cx="0" cy="0"/>
          <a:chOff x="0" y="0"/>
          <a:chExt cx="0" cy="0"/>
        </a:xfrm>
      </p:grpSpPr>
      <p:sp>
        <p:nvSpPr>
          <p:cNvPr id="29" name="Google Shape;29;p7"/>
          <p:cNvSpPr txBox="1">
            <a:spLocks noGrp="1"/>
          </p:cNvSpPr>
          <p:nvPr>
            <p:ph type="title"/>
          </p:nvPr>
        </p:nvSpPr>
        <p:spPr>
          <a:xfrm>
            <a:off x="311700" y="555600"/>
            <a:ext cx="2808000" cy="755700"/>
          </a:xfrm>
          <a:prstGeom prst="rect">
            <a:avLst/>
          </a:prstGeom>
        </p:spPr>
        <p:txBody>
          <a:bodyPr spcFirstLastPara="1" wrap="square" lIns="91425" tIns="91425" rIns="91425" bIns="91425" anchor="b" anchorCtr="0"/>
          <a:lstStyle>
            <a:lvl1pPr lvl="0">
              <a:spcBef>
                <a:spcPts val="0"/>
              </a:spcBef>
              <a:spcAft>
                <a:spcPts val="0"/>
              </a:spcAft>
              <a:buSzPts val="2400"/>
              <a:buNone/>
              <a:defRPr sz="2400"/>
            </a:lvl1pPr>
            <a:lvl2pPr lvl="1">
              <a:spcBef>
                <a:spcPts val="0"/>
              </a:spcBef>
              <a:spcAft>
                <a:spcPts val="0"/>
              </a:spcAft>
              <a:buSzPts val="2400"/>
              <a:buNone/>
              <a:defRPr sz="2400"/>
            </a:lvl2pPr>
            <a:lvl3pPr lvl="2">
              <a:spcBef>
                <a:spcPts val="0"/>
              </a:spcBef>
              <a:spcAft>
                <a:spcPts val="0"/>
              </a:spcAft>
              <a:buSzPts val="2400"/>
              <a:buNone/>
              <a:defRPr sz="2400"/>
            </a:lvl3pPr>
            <a:lvl4pPr lvl="3">
              <a:spcBef>
                <a:spcPts val="0"/>
              </a:spcBef>
              <a:spcAft>
                <a:spcPts val="0"/>
              </a:spcAft>
              <a:buSzPts val="2400"/>
              <a:buNone/>
              <a:defRPr sz="2400"/>
            </a:lvl4pPr>
            <a:lvl5pPr lvl="4">
              <a:spcBef>
                <a:spcPts val="0"/>
              </a:spcBef>
              <a:spcAft>
                <a:spcPts val="0"/>
              </a:spcAft>
              <a:buSzPts val="2400"/>
              <a:buNone/>
              <a:defRPr sz="2400"/>
            </a:lvl5pPr>
            <a:lvl6pPr lvl="5">
              <a:spcBef>
                <a:spcPts val="0"/>
              </a:spcBef>
              <a:spcAft>
                <a:spcPts val="0"/>
              </a:spcAft>
              <a:buSzPts val="2400"/>
              <a:buNone/>
              <a:defRPr sz="2400"/>
            </a:lvl6pPr>
            <a:lvl7pPr lvl="6">
              <a:spcBef>
                <a:spcPts val="0"/>
              </a:spcBef>
              <a:spcAft>
                <a:spcPts val="0"/>
              </a:spcAft>
              <a:buSzPts val="2400"/>
              <a:buNone/>
              <a:defRPr sz="2400"/>
            </a:lvl7pPr>
            <a:lvl8pPr lvl="7">
              <a:spcBef>
                <a:spcPts val="0"/>
              </a:spcBef>
              <a:spcAft>
                <a:spcPts val="0"/>
              </a:spcAft>
              <a:buSzPts val="2400"/>
              <a:buNone/>
              <a:defRPr sz="2400"/>
            </a:lvl8pPr>
            <a:lvl9pPr lvl="8">
              <a:spcBef>
                <a:spcPts val="0"/>
              </a:spcBef>
              <a:spcAft>
                <a:spcPts val="0"/>
              </a:spcAft>
              <a:buSzPts val="2400"/>
              <a:buNone/>
              <a:defRPr sz="2400"/>
            </a:lvl9pPr>
          </a:lstStyle>
          <a:p>
            <a:endParaRPr/>
          </a:p>
        </p:txBody>
      </p:sp>
      <p:sp>
        <p:nvSpPr>
          <p:cNvPr id="30" name="Google Shape;30;p7"/>
          <p:cNvSpPr txBox="1">
            <a:spLocks noGrp="1"/>
          </p:cNvSpPr>
          <p:nvPr>
            <p:ph type="body" idx="1"/>
          </p:nvPr>
        </p:nvSpPr>
        <p:spPr>
          <a:xfrm>
            <a:off x="311700" y="1389600"/>
            <a:ext cx="2808000" cy="3179400"/>
          </a:xfrm>
          <a:prstGeom prst="rect">
            <a:avLst/>
          </a:prstGeom>
        </p:spPr>
        <p:txBody>
          <a:bodyPr spcFirstLastPara="1" wrap="square" lIns="91425" tIns="91425" rIns="91425" bIns="91425" anchor="t" anchorCtr="0"/>
          <a:lstStyle>
            <a:lvl1pPr marL="457200" lvl="0" indent="-304800">
              <a:spcBef>
                <a:spcPts val="0"/>
              </a:spcBef>
              <a:spcAft>
                <a:spcPts val="0"/>
              </a:spcAft>
              <a:buSzPts val="1200"/>
              <a:buChar char="●"/>
              <a:defRPr sz="1200"/>
            </a:lvl1pPr>
            <a:lvl2pPr marL="914400" lvl="1" indent="-304800">
              <a:spcBef>
                <a:spcPts val="1600"/>
              </a:spcBef>
              <a:spcAft>
                <a:spcPts val="0"/>
              </a:spcAft>
              <a:buSzPts val="1200"/>
              <a:buChar char="○"/>
              <a:defRPr sz="1200"/>
            </a:lvl2pPr>
            <a:lvl3pPr marL="1371600" lvl="2" indent="-304800">
              <a:spcBef>
                <a:spcPts val="1600"/>
              </a:spcBef>
              <a:spcAft>
                <a:spcPts val="0"/>
              </a:spcAft>
              <a:buSzPts val="1200"/>
              <a:buChar char="■"/>
              <a:defRPr sz="1200"/>
            </a:lvl3pPr>
            <a:lvl4pPr marL="1828800" lvl="3" indent="-304800">
              <a:spcBef>
                <a:spcPts val="1600"/>
              </a:spcBef>
              <a:spcAft>
                <a:spcPts val="0"/>
              </a:spcAft>
              <a:buSzPts val="1200"/>
              <a:buChar char="●"/>
              <a:defRPr sz="1200"/>
            </a:lvl4pPr>
            <a:lvl5pPr marL="2286000" lvl="4" indent="-304800">
              <a:spcBef>
                <a:spcPts val="1600"/>
              </a:spcBef>
              <a:spcAft>
                <a:spcPts val="0"/>
              </a:spcAft>
              <a:buSzPts val="1200"/>
              <a:buChar char="○"/>
              <a:defRPr sz="1200"/>
            </a:lvl5pPr>
            <a:lvl6pPr marL="2743200" lvl="5" indent="-304800">
              <a:spcBef>
                <a:spcPts val="1600"/>
              </a:spcBef>
              <a:spcAft>
                <a:spcPts val="0"/>
              </a:spcAft>
              <a:buSzPts val="1200"/>
              <a:buChar char="■"/>
              <a:defRPr sz="1200"/>
            </a:lvl6pPr>
            <a:lvl7pPr marL="3200400" lvl="6" indent="-304800">
              <a:spcBef>
                <a:spcPts val="1600"/>
              </a:spcBef>
              <a:spcAft>
                <a:spcPts val="0"/>
              </a:spcAft>
              <a:buSzPts val="1200"/>
              <a:buChar char="●"/>
              <a:defRPr sz="1200"/>
            </a:lvl7pPr>
            <a:lvl8pPr marL="3657600" lvl="7" indent="-304800">
              <a:spcBef>
                <a:spcPts val="1600"/>
              </a:spcBef>
              <a:spcAft>
                <a:spcPts val="0"/>
              </a:spcAft>
              <a:buSzPts val="1200"/>
              <a:buChar char="○"/>
              <a:defRPr sz="1200"/>
            </a:lvl8pPr>
            <a:lvl9pPr marL="4114800" lvl="8" indent="-304800">
              <a:spcBef>
                <a:spcPts val="1600"/>
              </a:spcBef>
              <a:spcAft>
                <a:spcPts val="1600"/>
              </a:spcAft>
              <a:buSzPts val="1200"/>
              <a:buChar char="■"/>
              <a:defRPr sz="1200"/>
            </a:lvl9pPr>
          </a:lstStyle>
          <a:p>
            <a:endParaRPr/>
          </a:p>
        </p:txBody>
      </p:sp>
      <p:sp>
        <p:nvSpPr>
          <p:cNvPr id="31" name="Google Shape;31;p7"/>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Main point">
  <p:cSld name="MAIN_POINT">
    <p:spTree>
      <p:nvGrpSpPr>
        <p:cNvPr id="1" name="Shape 32"/>
        <p:cNvGrpSpPr/>
        <p:nvPr/>
      </p:nvGrpSpPr>
      <p:grpSpPr>
        <a:xfrm>
          <a:off x="0" y="0"/>
          <a:ext cx="0" cy="0"/>
          <a:chOff x="0" y="0"/>
          <a:chExt cx="0" cy="0"/>
        </a:xfrm>
      </p:grpSpPr>
      <p:sp>
        <p:nvSpPr>
          <p:cNvPr id="33" name="Google Shape;33;p8"/>
          <p:cNvSpPr txBox="1">
            <a:spLocks noGrp="1"/>
          </p:cNvSpPr>
          <p:nvPr>
            <p:ph type="title"/>
          </p:nvPr>
        </p:nvSpPr>
        <p:spPr>
          <a:xfrm>
            <a:off x="490250" y="450150"/>
            <a:ext cx="6367800" cy="4090800"/>
          </a:xfrm>
          <a:prstGeom prst="rect">
            <a:avLst/>
          </a:prstGeom>
        </p:spPr>
        <p:txBody>
          <a:bodyPr spcFirstLastPara="1" wrap="square" lIns="91425" tIns="91425" rIns="91425" bIns="91425" anchor="ctr" anchorCtr="0"/>
          <a:lstStyle>
            <a:lvl1pPr lvl="0">
              <a:spcBef>
                <a:spcPts val="0"/>
              </a:spcBef>
              <a:spcAft>
                <a:spcPts val="0"/>
              </a:spcAft>
              <a:buSzPts val="4800"/>
              <a:buNone/>
              <a:defRPr sz="4800"/>
            </a:lvl1pPr>
            <a:lvl2pPr lvl="1">
              <a:spcBef>
                <a:spcPts val="0"/>
              </a:spcBef>
              <a:spcAft>
                <a:spcPts val="0"/>
              </a:spcAft>
              <a:buSzPts val="4800"/>
              <a:buNone/>
              <a:defRPr sz="4800"/>
            </a:lvl2pPr>
            <a:lvl3pPr lvl="2">
              <a:spcBef>
                <a:spcPts val="0"/>
              </a:spcBef>
              <a:spcAft>
                <a:spcPts val="0"/>
              </a:spcAft>
              <a:buSzPts val="4800"/>
              <a:buNone/>
              <a:defRPr sz="4800"/>
            </a:lvl3pPr>
            <a:lvl4pPr lvl="3">
              <a:spcBef>
                <a:spcPts val="0"/>
              </a:spcBef>
              <a:spcAft>
                <a:spcPts val="0"/>
              </a:spcAft>
              <a:buSzPts val="4800"/>
              <a:buNone/>
              <a:defRPr sz="4800"/>
            </a:lvl4pPr>
            <a:lvl5pPr lvl="4">
              <a:spcBef>
                <a:spcPts val="0"/>
              </a:spcBef>
              <a:spcAft>
                <a:spcPts val="0"/>
              </a:spcAft>
              <a:buSzPts val="4800"/>
              <a:buNone/>
              <a:defRPr sz="4800"/>
            </a:lvl5pPr>
            <a:lvl6pPr lvl="5">
              <a:spcBef>
                <a:spcPts val="0"/>
              </a:spcBef>
              <a:spcAft>
                <a:spcPts val="0"/>
              </a:spcAft>
              <a:buSzPts val="4800"/>
              <a:buNone/>
              <a:defRPr sz="4800"/>
            </a:lvl6pPr>
            <a:lvl7pPr lvl="6">
              <a:spcBef>
                <a:spcPts val="0"/>
              </a:spcBef>
              <a:spcAft>
                <a:spcPts val="0"/>
              </a:spcAft>
              <a:buSzPts val="4800"/>
              <a:buNone/>
              <a:defRPr sz="4800"/>
            </a:lvl7pPr>
            <a:lvl8pPr lvl="7">
              <a:spcBef>
                <a:spcPts val="0"/>
              </a:spcBef>
              <a:spcAft>
                <a:spcPts val="0"/>
              </a:spcAft>
              <a:buSzPts val="4800"/>
              <a:buNone/>
              <a:defRPr sz="4800"/>
            </a:lvl8pPr>
            <a:lvl9pPr lvl="8">
              <a:spcBef>
                <a:spcPts val="0"/>
              </a:spcBef>
              <a:spcAft>
                <a:spcPts val="0"/>
              </a:spcAft>
              <a:buSzPts val="4800"/>
              <a:buNone/>
              <a:defRPr sz="4800"/>
            </a:lvl9pPr>
          </a:lstStyle>
          <a:p>
            <a:endParaRPr/>
          </a:p>
        </p:txBody>
      </p:sp>
      <p:sp>
        <p:nvSpPr>
          <p:cNvPr id="34" name="Google Shape;34;p8"/>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Section title and description">
  <p:cSld name="SECTION_TITLE_AND_DESCRIPTION">
    <p:spTree>
      <p:nvGrpSpPr>
        <p:cNvPr id="1" name="Shape 35"/>
        <p:cNvGrpSpPr/>
        <p:nvPr/>
      </p:nvGrpSpPr>
      <p:grpSpPr>
        <a:xfrm>
          <a:off x="0" y="0"/>
          <a:ext cx="0" cy="0"/>
          <a:chOff x="0" y="0"/>
          <a:chExt cx="0" cy="0"/>
        </a:xfrm>
      </p:grpSpPr>
      <p:sp>
        <p:nvSpPr>
          <p:cNvPr id="36" name="Google Shape;36;p9"/>
          <p:cNvSpPr/>
          <p:nvPr/>
        </p:nvSpPr>
        <p:spPr>
          <a:xfrm>
            <a:off x="4572000" y="-125"/>
            <a:ext cx="4572000" cy="5143500"/>
          </a:xfrm>
          <a:prstGeom prst="rect">
            <a:avLst/>
          </a:pr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7" name="Google Shape;37;p9"/>
          <p:cNvSpPr txBox="1">
            <a:spLocks noGrp="1"/>
          </p:cNvSpPr>
          <p:nvPr>
            <p:ph type="title"/>
          </p:nvPr>
        </p:nvSpPr>
        <p:spPr>
          <a:xfrm>
            <a:off x="265500" y="1233175"/>
            <a:ext cx="4045200" cy="1482300"/>
          </a:xfrm>
          <a:prstGeom prst="rect">
            <a:avLst/>
          </a:prstGeom>
        </p:spPr>
        <p:txBody>
          <a:bodyPr spcFirstLastPara="1" wrap="square" lIns="91425" tIns="91425" rIns="91425" bIns="91425" anchor="b" anchorCtr="0"/>
          <a:lstStyle>
            <a:lvl1pPr lvl="0" algn="ctr">
              <a:spcBef>
                <a:spcPts val="0"/>
              </a:spcBef>
              <a:spcAft>
                <a:spcPts val="0"/>
              </a:spcAft>
              <a:buSzPts val="4200"/>
              <a:buNone/>
              <a:defRPr sz="4200"/>
            </a:lvl1pPr>
            <a:lvl2pPr lvl="1" algn="ctr">
              <a:spcBef>
                <a:spcPts val="0"/>
              </a:spcBef>
              <a:spcAft>
                <a:spcPts val="0"/>
              </a:spcAft>
              <a:buSzPts val="4200"/>
              <a:buNone/>
              <a:defRPr sz="4200"/>
            </a:lvl2pPr>
            <a:lvl3pPr lvl="2" algn="ctr">
              <a:spcBef>
                <a:spcPts val="0"/>
              </a:spcBef>
              <a:spcAft>
                <a:spcPts val="0"/>
              </a:spcAft>
              <a:buSzPts val="4200"/>
              <a:buNone/>
              <a:defRPr sz="4200"/>
            </a:lvl3pPr>
            <a:lvl4pPr lvl="3" algn="ctr">
              <a:spcBef>
                <a:spcPts val="0"/>
              </a:spcBef>
              <a:spcAft>
                <a:spcPts val="0"/>
              </a:spcAft>
              <a:buSzPts val="4200"/>
              <a:buNone/>
              <a:defRPr sz="4200"/>
            </a:lvl4pPr>
            <a:lvl5pPr lvl="4" algn="ctr">
              <a:spcBef>
                <a:spcPts val="0"/>
              </a:spcBef>
              <a:spcAft>
                <a:spcPts val="0"/>
              </a:spcAft>
              <a:buSzPts val="4200"/>
              <a:buNone/>
              <a:defRPr sz="4200"/>
            </a:lvl5pPr>
            <a:lvl6pPr lvl="5" algn="ctr">
              <a:spcBef>
                <a:spcPts val="0"/>
              </a:spcBef>
              <a:spcAft>
                <a:spcPts val="0"/>
              </a:spcAft>
              <a:buSzPts val="4200"/>
              <a:buNone/>
              <a:defRPr sz="4200"/>
            </a:lvl6pPr>
            <a:lvl7pPr lvl="6" algn="ctr">
              <a:spcBef>
                <a:spcPts val="0"/>
              </a:spcBef>
              <a:spcAft>
                <a:spcPts val="0"/>
              </a:spcAft>
              <a:buSzPts val="4200"/>
              <a:buNone/>
              <a:defRPr sz="4200"/>
            </a:lvl7pPr>
            <a:lvl8pPr lvl="7" algn="ctr">
              <a:spcBef>
                <a:spcPts val="0"/>
              </a:spcBef>
              <a:spcAft>
                <a:spcPts val="0"/>
              </a:spcAft>
              <a:buSzPts val="4200"/>
              <a:buNone/>
              <a:defRPr sz="4200"/>
            </a:lvl8pPr>
            <a:lvl9pPr lvl="8" algn="ctr">
              <a:spcBef>
                <a:spcPts val="0"/>
              </a:spcBef>
              <a:spcAft>
                <a:spcPts val="0"/>
              </a:spcAft>
              <a:buSzPts val="4200"/>
              <a:buNone/>
              <a:defRPr sz="4200"/>
            </a:lvl9pPr>
          </a:lstStyle>
          <a:p>
            <a:endParaRPr/>
          </a:p>
        </p:txBody>
      </p:sp>
      <p:sp>
        <p:nvSpPr>
          <p:cNvPr id="38" name="Google Shape;38;p9"/>
          <p:cNvSpPr txBox="1">
            <a:spLocks noGrp="1"/>
          </p:cNvSpPr>
          <p:nvPr>
            <p:ph type="subTitle" idx="1"/>
          </p:nvPr>
        </p:nvSpPr>
        <p:spPr>
          <a:xfrm>
            <a:off x="265500" y="2803075"/>
            <a:ext cx="4045200" cy="1235100"/>
          </a:xfrm>
          <a:prstGeom prst="rect">
            <a:avLst/>
          </a:prstGeom>
        </p:spPr>
        <p:txBody>
          <a:bodyPr spcFirstLastPara="1" wrap="square" lIns="91425" tIns="91425" rIns="91425" bIns="91425" anchor="t" anchorCtr="0"/>
          <a:lstStyle>
            <a:lvl1pPr lvl="0" algn="ctr">
              <a:lnSpc>
                <a:spcPct val="100000"/>
              </a:lnSpc>
              <a:spcBef>
                <a:spcPts val="0"/>
              </a:spcBef>
              <a:spcAft>
                <a:spcPts val="0"/>
              </a:spcAft>
              <a:buSzPts val="2100"/>
              <a:buNone/>
              <a:defRPr sz="2100"/>
            </a:lvl1pPr>
            <a:lvl2pPr lvl="1" algn="ctr">
              <a:lnSpc>
                <a:spcPct val="100000"/>
              </a:lnSpc>
              <a:spcBef>
                <a:spcPts val="0"/>
              </a:spcBef>
              <a:spcAft>
                <a:spcPts val="0"/>
              </a:spcAft>
              <a:buSzPts val="2100"/>
              <a:buNone/>
              <a:defRPr sz="2100"/>
            </a:lvl2pPr>
            <a:lvl3pPr lvl="2" algn="ctr">
              <a:lnSpc>
                <a:spcPct val="100000"/>
              </a:lnSpc>
              <a:spcBef>
                <a:spcPts val="0"/>
              </a:spcBef>
              <a:spcAft>
                <a:spcPts val="0"/>
              </a:spcAft>
              <a:buSzPts val="2100"/>
              <a:buNone/>
              <a:defRPr sz="2100"/>
            </a:lvl3pPr>
            <a:lvl4pPr lvl="3" algn="ctr">
              <a:lnSpc>
                <a:spcPct val="100000"/>
              </a:lnSpc>
              <a:spcBef>
                <a:spcPts val="0"/>
              </a:spcBef>
              <a:spcAft>
                <a:spcPts val="0"/>
              </a:spcAft>
              <a:buSzPts val="2100"/>
              <a:buNone/>
              <a:defRPr sz="2100"/>
            </a:lvl4pPr>
            <a:lvl5pPr lvl="4" algn="ctr">
              <a:lnSpc>
                <a:spcPct val="100000"/>
              </a:lnSpc>
              <a:spcBef>
                <a:spcPts val="0"/>
              </a:spcBef>
              <a:spcAft>
                <a:spcPts val="0"/>
              </a:spcAft>
              <a:buSzPts val="2100"/>
              <a:buNone/>
              <a:defRPr sz="2100"/>
            </a:lvl5pPr>
            <a:lvl6pPr lvl="5" algn="ctr">
              <a:lnSpc>
                <a:spcPct val="100000"/>
              </a:lnSpc>
              <a:spcBef>
                <a:spcPts val="0"/>
              </a:spcBef>
              <a:spcAft>
                <a:spcPts val="0"/>
              </a:spcAft>
              <a:buSzPts val="2100"/>
              <a:buNone/>
              <a:defRPr sz="2100"/>
            </a:lvl6pPr>
            <a:lvl7pPr lvl="6" algn="ctr">
              <a:lnSpc>
                <a:spcPct val="100000"/>
              </a:lnSpc>
              <a:spcBef>
                <a:spcPts val="0"/>
              </a:spcBef>
              <a:spcAft>
                <a:spcPts val="0"/>
              </a:spcAft>
              <a:buSzPts val="2100"/>
              <a:buNone/>
              <a:defRPr sz="2100"/>
            </a:lvl7pPr>
            <a:lvl8pPr lvl="7" algn="ctr">
              <a:lnSpc>
                <a:spcPct val="100000"/>
              </a:lnSpc>
              <a:spcBef>
                <a:spcPts val="0"/>
              </a:spcBef>
              <a:spcAft>
                <a:spcPts val="0"/>
              </a:spcAft>
              <a:buSzPts val="2100"/>
              <a:buNone/>
              <a:defRPr sz="2100"/>
            </a:lvl8pPr>
            <a:lvl9pPr lvl="8" algn="ctr">
              <a:lnSpc>
                <a:spcPct val="100000"/>
              </a:lnSpc>
              <a:spcBef>
                <a:spcPts val="0"/>
              </a:spcBef>
              <a:spcAft>
                <a:spcPts val="0"/>
              </a:spcAft>
              <a:buSzPts val="2100"/>
              <a:buNone/>
              <a:defRPr sz="2100"/>
            </a:lvl9pPr>
          </a:lstStyle>
          <a:p>
            <a:endParaRPr/>
          </a:p>
        </p:txBody>
      </p:sp>
      <p:sp>
        <p:nvSpPr>
          <p:cNvPr id="39" name="Google Shape;39;p9"/>
          <p:cNvSpPr txBox="1">
            <a:spLocks noGrp="1"/>
          </p:cNvSpPr>
          <p:nvPr>
            <p:ph type="body" idx="2"/>
          </p:nvPr>
        </p:nvSpPr>
        <p:spPr>
          <a:xfrm>
            <a:off x="4939500" y="724075"/>
            <a:ext cx="3837000" cy="3695100"/>
          </a:xfrm>
          <a:prstGeom prst="rect">
            <a:avLst/>
          </a:prstGeom>
        </p:spPr>
        <p:txBody>
          <a:bodyPr spcFirstLastPara="1" wrap="square" lIns="91425" tIns="91425" rIns="91425" bIns="91425" anchor="ctr" anchorCtr="0"/>
          <a:lstStyle>
            <a:lvl1pPr marL="457200" lvl="0" indent="-342900">
              <a:spcBef>
                <a:spcPts val="0"/>
              </a:spcBef>
              <a:spcAft>
                <a:spcPts val="0"/>
              </a:spcAft>
              <a:buSzPts val="1800"/>
              <a:buChar char="●"/>
              <a:defRPr/>
            </a:lvl1pPr>
            <a:lvl2pPr marL="914400" lvl="1" indent="-317500">
              <a:spcBef>
                <a:spcPts val="1600"/>
              </a:spcBef>
              <a:spcAft>
                <a:spcPts val="0"/>
              </a:spcAft>
              <a:buSzPts val="1400"/>
              <a:buChar char="○"/>
              <a:defRPr/>
            </a:lvl2pPr>
            <a:lvl3pPr marL="1371600" lvl="2" indent="-317500">
              <a:spcBef>
                <a:spcPts val="1600"/>
              </a:spcBef>
              <a:spcAft>
                <a:spcPts val="0"/>
              </a:spcAft>
              <a:buSzPts val="1400"/>
              <a:buChar char="■"/>
              <a:defRPr/>
            </a:lvl3pPr>
            <a:lvl4pPr marL="1828800" lvl="3" indent="-317500">
              <a:spcBef>
                <a:spcPts val="1600"/>
              </a:spcBef>
              <a:spcAft>
                <a:spcPts val="0"/>
              </a:spcAft>
              <a:buSzPts val="1400"/>
              <a:buChar char="●"/>
              <a:defRPr/>
            </a:lvl4pPr>
            <a:lvl5pPr marL="2286000" lvl="4" indent="-317500">
              <a:spcBef>
                <a:spcPts val="1600"/>
              </a:spcBef>
              <a:spcAft>
                <a:spcPts val="0"/>
              </a:spcAft>
              <a:buSzPts val="1400"/>
              <a:buChar char="○"/>
              <a:defRPr/>
            </a:lvl5pPr>
            <a:lvl6pPr marL="2743200" lvl="5" indent="-317500">
              <a:spcBef>
                <a:spcPts val="1600"/>
              </a:spcBef>
              <a:spcAft>
                <a:spcPts val="0"/>
              </a:spcAft>
              <a:buSzPts val="1400"/>
              <a:buChar char="■"/>
              <a:defRPr/>
            </a:lvl6pPr>
            <a:lvl7pPr marL="3200400" lvl="6" indent="-317500">
              <a:spcBef>
                <a:spcPts val="1600"/>
              </a:spcBef>
              <a:spcAft>
                <a:spcPts val="0"/>
              </a:spcAft>
              <a:buSzPts val="1400"/>
              <a:buChar char="●"/>
              <a:defRPr/>
            </a:lvl7pPr>
            <a:lvl8pPr marL="3657600" lvl="7" indent="-317500">
              <a:spcBef>
                <a:spcPts val="1600"/>
              </a:spcBef>
              <a:spcAft>
                <a:spcPts val="0"/>
              </a:spcAft>
              <a:buSzPts val="1400"/>
              <a:buChar char="○"/>
              <a:defRPr/>
            </a:lvl8pPr>
            <a:lvl9pPr marL="4114800" lvl="8" indent="-317500">
              <a:spcBef>
                <a:spcPts val="1600"/>
              </a:spcBef>
              <a:spcAft>
                <a:spcPts val="1600"/>
              </a:spcAft>
              <a:buSzPts val="1400"/>
              <a:buChar char="■"/>
              <a:defRPr/>
            </a:lvl9pPr>
          </a:lstStyle>
          <a:p>
            <a:endParaRPr/>
          </a:p>
        </p:txBody>
      </p:sp>
      <p:sp>
        <p:nvSpPr>
          <p:cNvPr id="40" name="Google Shape;40;p9"/>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Caption">
  <p:cSld name="CAPTION_ONLY">
    <p:spTree>
      <p:nvGrpSpPr>
        <p:cNvPr id="1" name="Shape 41"/>
        <p:cNvGrpSpPr/>
        <p:nvPr/>
      </p:nvGrpSpPr>
      <p:grpSpPr>
        <a:xfrm>
          <a:off x="0" y="0"/>
          <a:ext cx="0" cy="0"/>
          <a:chOff x="0" y="0"/>
          <a:chExt cx="0" cy="0"/>
        </a:xfrm>
      </p:grpSpPr>
      <p:sp>
        <p:nvSpPr>
          <p:cNvPr id="42" name="Google Shape;42;p10"/>
          <p:cNvSpPr txBox="1">
            <a:spLocks noGrp="1"/>
          </p:cNvSpPr>
          <p:nvPr>
            <p:ph type="body" idx="1"/>
          </p:nvPr>
        </p:nvSpPr>
        <p:spPr>
          <a:xfrm>
            <a:off x="311700" y="4230575"/>
            <a:ext cx="5998800" cy="605100"/>
          </a:xfrm>
          <a:prstGeom prst="rect">
            <a:avLst/>
          </a:prstGeom>
        </p:spPr>
        <p:txBody>
          <a:bodyPr spcFirstLastPara="1" wrap="square" lIns="91425" tIns="91425" rIns="91425" bIns="91425" anchor="ctr" anchorCtr="0"/>
          <a:lstStyle>
            <a:lvl1pPr marL="457200" lvl="0" indent="-228600">
              <a:lnSpc>
                <a:spcPct val="100000"/>
              </a:lnSpc>
              <a:spcBef>
                <a:spcPts val="0"/>
              </a:spcBef>
              <a:spcAft>
                <a:spcPts val="0"/>
              </a:spcAft>
              <a:buSzPts val="1800"/>
              <a:buNone/>
              <a:defRPr/>
            </a:lvl1pPr>
          </a:lstStyle>
          <a:p>
            <a:endParaRPr/>
          </a:p>
        </p:txBody>
      </p:sp>
      <p:sp>
        <p:nvSpPr>
          <p:cNvPr id="43" name="Google Shape;43;p10"/>
          <p:cNvSpPr txBox="1">
            <a:spLocks noGrp="1"/>
          </p:cNvSpPr>
          <p:nvPr>
            <p:ph type="sldNum" idx="12"/>
          </p:nvPr>
        </p:nvSpPr>
        <p:spPr>
          <a:xfrm>
            <a:off x="8472458" y="4663217"/>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theme" Target="../theme/theme2.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name="simple-light-2">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lvl="0">
              <a:spcBef>
                <a:spcPts val="0"/>
              </a:spcBef>
              <a:spcAft>
                <a:spcPts val="0"/>
              </a:spcAft>
              <a:buClr>
                <a:schemeClr val="dk1"/>
              </a:buClr>
              <a:buSzPts val="3600"/>
              <a:buFont typeface="Century Gothic"/>
              <a:buNone/>
              <a:defRPr sz="3600">
                <a:solidFill>
                  <a:schemeClr val="dk1"/>
                </a:solidFill>
                <a:latin typeface="Century Gothic"/>
                <a:ea typeface="Century Gothic"/>
                <a:cs typeface="Century Gothic"/>
                <a:sym typeface="Century Gothic"/>
              </a:defRPr>
            </a:lvl1pPr>
            <a:lvl2pPr lvl="1">
              <a:spcBef>
                <a:spcPts val="0"/>
              </a:spcBef>
              <a:spcAft>
                <a:spcPts val="0"/>
              </a:spcAft>
              <a:buClr>
                <a:schemeClr val="dk1"/>
              </a:buClr>
              <a:buSzPts val="2800"/>
              <a:buNone/>
              <a:defRPr sz="2800">
                <a:solidFill>
                  <a:schemeClr val="dk1"/>
                </a:solidFill>
              </a:defRPr>
            </a:lvl2pPr>
            <a:lvl3pPr lvl="2">
              <a:spcBef>
                <a:spcPts val="0"/>
              </a:spcBef>
              <a:spcAft>
                <a:spcPts val="0"/>
              </a:spcAft>
              <a:buClr>
                <a:schemeClr val="dk1"/>
              </a:buClr>
              <a:buSzPts val="2800"/>
              <a:buNone/>
              <a:defRPr sz="2800">
                <a:solidFill>
                  <a:schemeClr val="dk1"/>
                </a:solidFill>
              </a:defRPr>
            </a:lvl3pPr>
            <a:lvl4pPr lvl="3">
              <a:spcBef>
                <a:spcPts val="0"/>
              </a:spcBef>
              <a:spcAft>
                <a:spcPts val="0"/>
              </a:spcAft>
              <a:buClr>
                <a:schemeClr val="dk1"/>
              </a:buClr>
              <a:buSzPts val="2800"/>
              <a:buNone/>
              <a:defRPr sz="2800">
                <a:solidFill>
                  <a:schemeClr val="dk1"/>
                </a:solidFill>
              </a:defRPr>
            </a:lvl4pPr>
            <a:lvl5pPr lvl="4">
              <a:spcBef>
                <a:spcPts val="0"/>
              </a:spcBef>
              <a:spcAft>
                <a:spcPts val="0"/>
              </a:spcAft>
              <a:buClr>
                <a:schemeClr val="dk1"/>
              </a:buClr>
              <a:buSzPts val="2800"/>
              <a:buNone/>
              <a:defRPr sz="2800">
                <a:solidFill>
                  <a:schemeClr val="dk1"/>
                </a:solidFill>
              </a:defRPr>
            </a:lvl5pPr>
            <a:lvl6pPr lvl="5">
              <a:spcBef>
                <a:spcPts val="0"/>
              </a:spcBef>
              <a:spcAft>
                <a:spcPts val="0"/>
              </a:spcAft>
              <a:buClr>
                <a:schemeClr val="dk1"/>
              </a:buClr>
              <a:buSzPts val="2800"/>
              <a:buNone/>
              <a:defRPr sz="2800">
                <a:solidFill>
                  <a:schemeClr val="dk1"/>
                </a:solidFill>
              </a:defRPr>
            </a:lvl6pPr>
            <a:lvl7pPr lvl="6">
              <a:spcBef>
                <a:spcPts val="0"/>
              </a:spcBef>
              <a:spcAft>
                <a:spcPts val="0"/>
              </a:spcAft>
              <a:buClr>
                <a:schemeClr val="dk1"/>
              </a:buClr>
              <a:buSzPts val="2800"/>
              <a:buNone/>
              <a:defRPr sz="2800">
                <a:solidFill>
                  <a:schemeClr val="dk1"/>
                </a:solidFill>
              </a:defRPr>
            </a:lvl7pPr>
            <a:lvl8pPr lvl="7">
              <a:spcBef>
                <a:spcPts val="0"/>
              </a:spcBef>
              <a:spcAft>
                <a:spcPts val="0"/>
              </a:spcAft>
              <a:buClr>
                <a:schemeClr val="dk1"/>
              </a:buClr>
              <a:buSzPts val="2800"/>
              <a:buNone/>
              <a:defRPr sz="2800">
                <a:solidFill>
                  <a:schemeClr val="dk1"/>
                </a:solidFill>
              </a:defRPr>
            </a:lvl8pPr>
            <a:lvl9pPr lvl="8">
              <a:spcBef>
                <a:spcPts val="0"/>
              </a:spcBef>
              <a:spcAft>
                <a:spcPts val="0"/>
              </a:spcAft>
              <a:buClr>
                <a:schemeClr val="dk1"/>
              </a:buClr>
              <a:buSzPts val="2800"/>
              <a:buNone/>
              <a:defRPr sz="2800">
                <a:solidFill>
                  <a:schemeClr val="dk1"/>
                </a:solidFill>
              </a:defRPr>
            </a:lvl9pPr>
          </a:lstStyle>
          <a:p>
            <a:endParaRPr/>
          </a:p>
        </p:txBody>
      </p:sp>
      <p:sp>
        <p:nvSpPr>
          <p:cNvPr id="7" name="Google Shape;7;p1"/>
          <p:cNvSpPr txBox="1">
            <a:spLocks noGrp="1"/>
          </p:cNvSpPr>
          <p:nvPr>
            <p:ph type="body" idx="1"/>
          </p:nvPr>
        </p:nvSpPr>
        <p:spPr>
          <a:xfrm>
            <a:off x="311700" y="1152475"/>
            <a:ext cx="8520600" cy="3416400"/>
          </a:xfrm>
          <a:prstGeom prst="rect">
            <a:avLst/>
          </a:prstGeom>
          <a:noFill/>
          <a:ln>
            <a:noFill/>
          </a:ln>
        </p:spPr>
        <p:txBody>
          <a:bodyPr spcFirstLastPara="1" wrap="square" lIns="91425" tIns="91425" rIns="91425" bIns="91425" anchor="t" anchorCtr="0"/>
          <a:lstStyle>
            <a:lvl1pPr marL="457200" lvl="0" indent="-342900">
              <a:lnSpc>
                <a:spcPct val="115000"/>
              </a:lnSpc>
              <a:spcBef>
                <a:spcPts val="0"/>
              </a:spcBef>
              <a:spcAft>
                <a:spcPts val="0"/>
              </a:spcAft>
              <a:buSzPts val="1800"/>
              <a:buFont typeface="Century Gothic"/>
              <a:buChar char="●"/>
              <a:defRPr sz="1800">
                <a:latin typeface="Century Gothic"/>
                <a:ea typeface="Century Gothic"/>
                <a:cs typeface="Century Gothic"/>
                <a:sym typeface="Century Gothic"/>
              </a:defRPr>
            </a:lvl1pPr>
            <a:lvl2pPr marL="914400" lvl="1"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2pPr>
            <a:lvl3pPr marL="1371600" lvl="2"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3pPr>
            <a:lvl4pPr marL="1828800" lvl="3"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4pPr>
            <a:lvl5pPr marL="2286000" lvl="4"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5pPr>
            <a:lvl6pPr marL="2743200" lvl="5"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6pPr>
            <a:lvl7pPr marL="3200400" lvl="6"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7pPr>
            <a:lvl8pPr marL="3657600" lvl="7" indent="-317500">
              <a:lnSpc>
                <a:spcPct val="115000"/>
              </a:lnSpc>
              <a:spcBef>
                <a:spcPts val="1600"/>
              </a:spcBef>
              <a:spcAft>
                <a:spcPts val="0"/>
              </a:spcAft>
              <a:buSzPts val="1400"/>
              <a:buFont typeface="Century Gothic"/>
              <a:buChar char="○"/>
              <a:defRPr>
                <a:latin typeface="Century Gothic"/>
                <a:ea typeface="Century Gothic"/>
                <a:cs typeface="Century Gothic"/>
                <a:sym typeface="Century Gothic"/>
              </a:defRPr>
            </a:lvl8pPr>
            <a:lvl9pPr marL="4114800" lvl="8" indent="-317500">
              <a:lnSpc>
                <a:spcPct val="115000"/>
              </a:lnSpc>
              <a:spcBef>
                <a:spcPts val="1600"/>
              </a:spcBef>
              <a:spcAft>
                <a:spcPts val="1600"/>
              </a:spcAft>
              <a:buSzPts val="1400"/>
              <a:buFont typeface="Century Gothic"/>
              <a:buChar char="■"/>
              <a:defRPr>
                <a:latin typeface="Century Gothic"/>
                <a:ea typeface="Century Gothic"/>
                <a:cs typeface="Century Gothic"/>
                <a:sym typeface="Century Gothic"/>
              </a:defRPr>
            </a:lvl9pPr>
          </a:lstStyle>
          <a:p>
            <a:endParaRPr/>
          </a:p>
        </p:txBody>
      </p:sp>
      <p:sp>
        <p:nvSpPr>
          <p:cNvPr id="8" name="Google Shape;8;p1"/>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chemeClr val="dk2"/>
                </a:solidFill>
              </a:defRPr>
            </a:lvl1pPr>
            <a:lvl2pPr lvl="1" algn="r">
              <a:buNone/>
              <a:defRPr sz="1000">
                <a:solidFill>
                  <a:schemeClr val="dk2"/>
                </a:solidFill>
              </a:defRPr>
            </a:lvl2pPr>
            <a:lvl3pPr lvl="2" algn="r">
              <a:buNone/>
              <a:defRPr sz="1000">
                <a:solidFill>
                  <a:schemeClr val="dk2"/>
                </a:solidFill>
              </a:defRPr>
            </a:lvl3pPr>
            <a:lvl4pPr lvl="3" algn="r">
              <a:buNone/>
              <a:defRPr sz="1000">
                <a:solidFill>
                  <a:schemeClr val="dk2"/>
                </a:solidFill>
              </a:defRPr>
            </a:lvl4pPr>
            <a:lvl5pPr lvl="4" algn="r">
              <a:buNone/>
              <a:defRPr sz="1000">
                <a:solidFill>
                  <a:schemeClr val="dk2"/>
                </a:solidFill>
              </a:defRPr>
            </a:lvl5pPr>
            <a:lvl6pPr lvl="5" algn="r">
              <a:buNone/>
              <a:defRPr sz="1000">
                <a:solidFill>
                  <a:schemeClr val="dk2"/>
                </a:solidFill>
              </a:defRPr>
            </a:lvl6pPr>
            <a:lvl7pPr lvl="6" algn="r">
              <a:buNone/>
              <a:defRPr sz="1000">
                <a:solidFill>
                  <a:schemeClr val="dk2"/>
                </a:solidFill>
              </a:defRPr>
            </a:lvl7pPr>
            <a:lvl8pPr lvl="7" algn="r">
              <a:buNone/>
              <a:defRPr sz="1000">
                <a:solidFill>
                  <a:schemeClr val="dk2"/>
                </a:solidFill>
              </a:defRPr>
            </a:lvl8pPr>
            <a:lvl9pPr lvl="8" algn="r">
              <a:buNone/>
              <a:defRPr sz="1000">
                <a:solidFill>
                  <a:schemeClr val="dk2"/>
                </a:solidFill>
              </a:defRPr>
            </a:lvl9pPr>
          </a:lstStyle>
          <a:p>
            <a:pPr marL="0" lvl="0" indent="0" algn="r" rtl="0">
              <a:spcBef>
                <a:spcPts val="0"/>
              </a:spcBef>
              <a:spcAft>
                <a:spcPts val="0"/>
              </a:spcAft>
              <a:buNone/>
            </a:pPr>
            <a:fld id="{00000000-1234-1234-1234-123412341234}" type="slidenum">
              <a:rPr lang="en"/>
              <a:t>‹#›</a:t>
            </a:fld>
            <a:endParaRPr/>
          </a:p>
        </p:txBody>
      </p:sp>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0"/>
        <p:cNvGrpSpPr/>
        <p:nvPr/>
      </p:nvGrpSpPr>
      <p:grpSpPr>
        <a:xfrm>
          <a:off x="0" y="0"/>
          <a:ext cx="0" cy="0"/>
          <a:chOff x="0" y="0"/>
          <a:chExt cx="0" cy="0"/>
        </a:xfrm>
      </p:grpSpPr>
      <p:sp>
        <p:nvSpPr>
          <p:cNvPr id="51" name="Google Shape;51;p1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2" name="Google Shape;52;p1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53" name="Google Shape;53;p1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1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1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56" name="Google Shape;56;p13"/>
          <p:cNvPicPr preferRelativeResize="0"/>
          <p:nvPr/>
        </p:nvPicPr>
        <p:blipFill rotWithShape="1">
          <a:blip r:embed="rId13">
            <a:alphaModFix/>
          </a:blip>
          <a:srcRect/>
          <a:stretch/>
        </p:blipFill>
        <p:spPr>
          <a:xfrm>
            <a:off x="4274861" y="4632722"/>
            <a:ext cx="594279" cy="495233"/>
          </a:xfrm>
          <a:prstGeom prst="rect">
            <a:avLst/>
          </a:prstGeom>
          <a:noFill/>
          <a:ln>
            <a:noFill/>
          </a:ln>
        </p:spPr>
      </p:pic>
      <p:pic>
        <p:nvPicPr>
          <p:cNvPr id="57" name="Google Shape;57;p13"/>
          <p:cNvPicPr preferRelativeResize="0"/>
          <p:nvPr/>
        </p:nvPicPr>
        <p:blipFill rotWithShape="1">
          <a:blip r:embed="rId14">
            <a:alphaModFix/>
          </a:blip>
          <a:srcRect/>
          <a:stretch/>
        </p:blipFill>
        <p:spPr>
          <a:xfrm>
            <a:off x="8217438" y="4950982"/>
            <a:ext cx="929136" cy="174213"/>
          </a:xfrm>
          <a:prstGeom prst="rect">
            <a:avLst/>
          </a:prstGeom>
          <a:noFill/>
          <a:ln>
            <a:noFill/>
          </a:ln>
        </p:spPr>
      </p:pic>
      <p:pic>
        <p:nvPicPr>
          <p:cNvPr id="58" name="Google Shape;58;p13"/>
          <p:cNvPicPr preferRelativeResize="0"/>
          <p:nvPr/>
        </p:nvPicPr>
        <p:blipFill rotWithShape="1">
          <a:blip r:embed="rId15">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3" Type="http://schemas.openxmlformats.org/officeDocument/2006/relationships/image" Target="../media/image9.jpg"/><Relationship Id="rId4" Type="http://schemas.openxmlformats.org/officeDocument/2006/relationships/image" Target="../media/image10.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g"/><Relationship Id="rId4" Type="http://schemas.openxmlformats.org/officeDocument/2006/relationships/image" Target="../media/image12.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g"/><Relationship Id="rId4" Type="http://schemas.openxmlformats.org/officeDocument/2006/relationships/image" Target="../media/image17.jp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3" Type="http://schemas.openxmlformats.org/officeDocument/2006/relationships/image" Target="../media/image18.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3" Type="http://schemas.openxmlformats.org/officeDocument/2006/relationships/image" Target="../media/image13.jpg"/><Relationship Id="rId4" Type="http://schemas.openxmlformats.org/officeDocument/2006/relationships/image" Target="../media/image14.jpg"/><Relationship Id="rId5" Type="http://schemas.openxmlformats.org/officeDocument/2006/relationships/image" Target="../media/image15.jpg"/><Relationship Id="rId6" Type="http://schemas.openxmlformats.org/officeDocument/2006/relationships/image" Target="../media/image20.jpg"/><Relationship Id="rId7"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6.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7.xml"/><Relationship Id="rId3" Type="http://schemas.openxmlformats.org/officeDocument/2006/relationships/image" Target="../media/image4.png"/></Relationships>
</file>

<file path=ppt/slides/_rels/slide18.xml.rels><?xml version="1.0" encoding="UTF-8" standalone="yes"?>
<Relationships xmlns="http://schemas.openxmlformats.org/package/2006/relationships"><Relationship Id="rId3" Type="http://schemas.openxmlformats.org/officeDocument/2006/relationships/image" Target="../media/image21.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18.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19.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3.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3" Type="http://schemas.openxmlformats.org/officeDocument/2006/relationships/image" Target="../media/image5.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3" Type="http://schemas.openxmlformats.org/officeDocument/2006/relationships/image" Target="../media/image6.jpg"/><Relationship Id="rId4" Type="http://schemas.openxmlformats.org/officeDocument/2006/relationships/image" Target="../media/image7.png"/><Relationship Id="rId5"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8.jpg"/><Relationship Id="rId4" Type="http://schemas.openxmlformats.org/officeDocument/2006/relationships/image" Target="../media/image4.png"/><Relationship Id="rId1" Type="http://schemas.openxmlformats.org/officeDocument/2006/relationships/slideLayout" Target="../slideLayouts/slideLayout13.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34"/>
        <p:cNvGrpSpPr/>
        <p:nvPr/>
      </p:nvGrpSpPr>
      <p:grpSpPr>
        <a:xfrm>
          <a:off x="0" y="0"/>
          <a:ext cx="0" cy="0"/>
          <a:chOff x="0" y="0"/>
          <a:chExt cx="0" cy="0"/>
        </a:xfrm>
      </p:grpSpPr>
      <p:sp>
        <p:nvSpPr>
          <p:cNvPr id="135" name="Google Shape;135;p2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36" name="Google Shape;136;p25"/>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a:t>
            </a:r>
            <a:r>
              <a:rPr lang="en" sz="3400">
                <a:latin typeface="Century Gothic"/>
                <a:ea typeface="Century Gothic"/>
                <a:cs typeface="Century Gothic"/>
                <a:sym typeface="Century Gothic"/>
              </a:rPr>
              <a:t> 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37" name="Google Shape;137;p25"/>
          <p:cNvSpPr txBox="1">
            <a:spLocks noGrp="1"/>
          </p:cNvSpPr>
          <p:nvPr>
            <p:ph type="body" idx="1"/>
          </p:nvPr>
        </p:nvSpPr>
        <p:spPr>
          <a:xfrm>
            <a:off x="311700" y="1296825"/>
            <a:ext cx="8312100" cy="3263400"/>
          </a:xfrm>
          <a:prstGeom prst="rect">
            <a:avLst/>
          </a:prstGeom>
        </p:spPr>
        <p:txBody>
          <a:bodyPr spcFirstLastPara="1" wrap="square" lIns="68575" tIns="34275" rIns="68575" bIns="34275" anchor="t" anchorCtr="0">
            <a:noAutofit/>
          </a:bodyPr>
          <a:lstStyle/>
          <a:p>
            <a:pPr marL="457200" lvl="0" indent="-330200" algn="l" rtl="0">
              <a:spcBef>
                <a:spcPts val="0"/>
              </a:spcBef>
              <a:spcAft>
                <a:spcPts val="0"/>
              </a:spcAft>
              <a:buSzPts val="1600"/>
              <a:buFont typeface="Century Gothic"/>
              <a:buChar char="•"/>
            </a:pPr>
            <a:r>
              <a:rPr lang="en" sz="1600" dirty="0"/>
              <a:t>This lesson will take approximately 50-60 minutes to complete. </a:t>
            </a:r>
            <a:endParaRPr sz="1600" dirty="0"/>
          </a:p>
          <a:p>
            <a:pPr marL="457200" lvl="0" indent="-330200" algn="l" rtl="0">
              <a:lnSpc>
                <a:spcPct val="100000"/>
              </a:lnSpc>
              <a:spcBef>
                <a:spcPts val="1000"/>
              </a:spcBef>
              <a:spcAft>
                <a:spcPts val="0"/>
              </a:spcAft>
              <a:buSzPts val="1600"/>
              <a:buFont typeface="Century Gothic"/>
              <a:buChar char="•"/>
            </a:pPr>
            <a:r>
              <a:rPr lang="en" sz="1600" dirty="0"/>
              <a:t>The purpose of this lesson is for students to learn more about brain development and develop their vocabulary using two new classroom routines.</a:t>
            </a:r>
            <a:endParaRPr sz="1600" dirty="0"/>
          </a:p>
          <a:p>
            <a:pPr marL="457200" lvl="0" indent="0" algn="l" rtl="0">
              <a:lnSpc>
                <a:spcPct val="100000"/>
              </a:lnSpc>
              <a:spcBef>
                <a:spcPts val="0"/>
              </a:spcBef>
              <a:spcAft>
                <a:spcPts val="0"/>
              </a:spcAft>
              <a:buNone/>
            </a:pPr>
            <a:endParaRPr sz="1600" dirty="0"/>
          </a:p>
          <a:p>
            <a:pPr marL="0" lvl="0" indent="0" algn="l" rtl="0">
              <a:lnSpc>
                <a:spcPct val="100000"/>
              </a:lnSpc>
              <a:spcBef>
                <a:spcPts val="0"/>
              </a:spcBef>
              <a:spcAft>
                <a:spcPts val="0"/>
              </a:spcAft>
              <a:buNone/>
            </a:pPr>
            <a:r>
              <a:rPr lang="en" sz="1600" b="1" dirty="0"/>
              <a:t>The Learning Targets for students today are:</a:t>
            </a:r>
            <a:endParaRPr sz="1600" b="1" dirty="0"/>
          </a:p>
          <a:p>
            <a:pPr marL="457200" lvl="0" indent="-330200" algn="l" rtl="0">
              <a:lnSpc>
                <a:spcPct val="115000"/>
              </a:lnSpc>
              <a:spcBef>
                <a:spcPts val="1000"/>
              </a:spcBef>
              <a:spcAft>
                <a:spcPts val="0"/>
              </a:spcAft>
              <a:buSzPts val="1600"/>
              <a:buChar char="•"/>
            </a:pPr>
            <a:r>
              <a:rPr lang="en" sz="1600" dirty="0"/>
              <a:t>I can determine the main idea and supporting ideas/details in “Teens and Decision </a:t>
            </a:r>
            <a:r>
              <a:rPr lang="en" sz="1600" dirty="0" smtClean="0"/>
              <a:t>Making</a:t>
            </a:r>
            <a:r>
              <a:rPr lang="en-US" sz="1600" dirty="0" smtClean="0"/>
              <a:t>.</a:t>
            </a:r>
            <a:r>
              <a:rPr lang="en" sz="1600" dirty="0" smtClean="0"/>
              <a:t>”</a:t>
            </a:r>
            <a:endParaRPr sz="1600" dirty="0"/>
          </a:p>
          <a:p>
            <a:pPr marL="457200" lvl="0" indent="-330200" algn="l" rtl="0">
              <a:lnSpc>
                <a:spcPct val="115000"/>
              </a:lnSpc>
              <a:spcBef>
                <a:spcPts val="0"/>
              </a:spcBef>
              <a:spcAft>
                <a:spcPts val="0"/>
              </a:spcAft>
              <a:buSzPts val="1600"/>
              <a:buChar char="•"/>
            </a:pPr>
            <a:r>
              <a:rPr lang="en" sz="1600" dirty="0"/>
              <a:t>I can determine the meaning of unknown technical words.</a:t>
            </a:r>
            <a:endParaRPr sz="16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2"/>
        <p:cNvGrpSpPr/>
        <p:nvPr/>
      </p:nvGrpSpPr>
      <p:grpSpPr>
        <a:xfrm>
          <a:off x="0" y="0"/>
          <a:ext cx="0" cy="0"/>
          <a:chOff x="0" y="0"/>
          <a:chExt cx="0" cy="0"/>
        </a:xfrm>
      </p:grpSpPr>
      <p:sp>
        <p:nvSpPr>
          <p:cNvPr id="213" name="Google Shape;213;p34"/>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discuss what we know about neurons</a:t>
            </a:r>
            <a:endParaRPr sz="2800" b="1" dirty="0"/>
          </a:p>
        </p:txBody>
      </p:sp>
      <p:sp>
        <p:nvSpPr>
          <p:cNvPr id="214" name="Google Shape;214;p34"/>
          <p:cNvSpPr txBox="1"/>
          <p:nvPr/>
        </p:nvSpPr>
        <p:spPr>
          <a:xfrm>
            <a:off x="628650" y="1398075"/>
            <a:ext cx="5619900" cy="3047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700" dirty="0">
                <a:solidFill>
                  <a:schemeClr val="dk1"/>
                </a:solidFill>
                <a:latin typeface="Century Gothic"/>
                <a:ea typeface="Century Gothic"/>
                <a:cs typeface="Century Gothic"/>
                <a:sym typeface="Century Gothic"/>
              </a:rPr>
              <a:t>Please take out your copy of the article “Teens and Decision Making: What Brain Science Reveals.” </a:t>
            </a: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700" dirty="0">
                <a:solidFill>
                  <a:schemeClr val="dk1"/>
                </a:solidFill>
                <a:latin typeface="Century Gothic"/>
                <a:ea typeface="Century Gothic"/>
                <a:cs typeface="Century Gothic"/>
                <a:sym typeface="Century Gothic"/>
              </a:rPr>
              <a:t>Then, reread the third paragraph and think about this question:</a:t>
            </a:r>
            <a:endParaRPr sz="1700" dirty="0">
              <a:solidFill>
                <a:schemeClr val="dk1"/>
              </a:solidFill>
              <a:latin typeface="Century Gothic"/>
              <a:ea typeface="Century Gothic"/>
              <a:cs typeface="Century Gothic"/>
              <a:sym typeface="Century Gothic"/>
            </a:endParaRPr>
          </a:p>
          <a:p>
            <a:pPr marL="457200" lvl="0" indent="-336550" algn="l" rtl="0">
              <a:spcBef>
                <a:spcPts val="0"/>
              </a:spcBef>
              <a:spcAft>
                <a:spcPts val="0"/>
              </a:spcAft>
              <a:buClr>
                <a:schemeClr val="dk1"/>
              </a:buClr>
              <a:buSzPts val="1700"/>
              <a:buFont typeface="Century Gothic"/>
              <a:buChar char="●"/>
            </a:pPr>
            <a:r>
              <a:rPr lang="en" sz="1700" b="1" dirty="0">
                <a:solidFill>
                  <a:schemeClr val="dk1"/>
                </a:solidFill>
                <a:latin typeface="Century Gothic"/>
                <a:ea typeface="Century Gothic"/>
                <a:cs typeface="Century Gothic"/>
                <a:sym typeface="Century Gothic"/>
              </a:rPr>
              <a:t>This is all about how neurons work. How can we capture this information in the Neurons column?</a:t>
            </a:r>
            <a:endParaRPr sz="17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b="1" dirty="0">
              <a:solidFill>
                <a:schemeClr val="dk1"/>
              </a:solidFill>
              <a:latin typeface="Century Gothic"/>
              <a:ea typeface="Century Gothic"/>
              <a:cs typeface="Century Gothic"/>
              <a:sym typeface="Century Gothic"/>
            </a:endParaRPr>
          </a:p>
          <a:p>
            <a:pPr marL="0" lvl="0" indent="0" algn="l" rtl="0">
              <a:spcBef>
                <a:spcPts val="0"/>
              </a:spcBef>
              <a:spcAft>
                <a:spcPts val="0"/>
              </a:spcAft>
              <a:buClr>
                <a:schemeClr val="dk1"/>
              </a:buClr>
              <a:buSzPts val="1100"/>
              <a:buFont typeface="Arial"/>
              <a:buNone/>
            </a:pPr>
            <a:r>
              <a:rPr lang="en" sz="1600" dirty="0">
                <a:solidFill>
                  <a:schemeClr val="dk1"/>
                </a:solidFill>
                <a:latin typeface="Century Gothic"/>
                <a:ea typeface="Century Gothic"/>
                <a:cs typeface="Century Gothic"/>
                <a:sym typeface="Century Gothic"/>
              </a:rPr>
              <a:t>As you listen to one another’s responses and watch your teacher add these answers to the class anchor chart, be sure to add answers to your own copy as well. </a:t>
            </a:r>
            <a:endParaRPr sz="1700" b="1"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dirty="0">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700" b="1" dirty="0">
              <a:solidFill>
                <a:schemeClr val="dk1"/>
              </a:solidFill>
              <a:latin typeface="Century Gothic"/>
              <a:ea typeface="Century Gothic"/>
              <a:cs typeface="Century Gothic"/>
              <a:sym typeface="Century Gothic"/>
            </a:endParaRPr>
          </a:p>
        </p:txBody>
      </p:sp>
      <p:pic>
        <p:nvPicPr>
          <p:cNvPr id="215" name="Google Shape;215;p34"/>
          <p:cNvPicPr preferRelativeResize="0"/>
          <p:nvPr/>
        </p:nvPicPr>
        <p:blipFill rotWithShape="1">
          <a:blip r:embed="rId3">
            <a:alphaModFix/>
          </a:blip>
          <a:srcRect b="3753"/>
          <a:stretch/>
        </p:blipFill>
        <p:spPr>
          <a:xfrm>
            <a:off x="6252175" y="1678425"/>
            <a:ext cx="2609850" cy="2080950"/>
          </a:xfrm>
          <a:prstGeom prst="rect">
            <a:avLst/>
          </a:prstGeom>
          <a:noFill/>
          <a:ln>
            <a:noFill/>
          </a:ln>
        </p:spPr>
      </p:pic>
      <p:pic>
        <p:nvPicPr>
          <p:cNvPr id="216" name="Google Shape;216;p34"/>
          <p:cNvPicPr preferRelativeResize="0"/>
          <p:nvPr/>
        </p:nvPicPr>
        <p:blipFill rotWithShape="1">
          <a:blip r:embed="rId4">
            <a:alphaModFix/>
          </a:blip>
          <a:srcRect/>
          <a:stretch/>
        </p:blipFill>
        <p:spPr>
          <a:xfrm>
            <a:off x="6248400" y="3683175"/>
            <a:ext cx="2433225" cy="326850"/>
          </a:xfrm>
          <a:prstGeom prst="rect">
            <a:avLst/>
          </a:prstGeom>
          <a:noFill/>
          <a:ln>
            <a:noFill/>
          </a:ln>
        </p:spPr>
      </p:pic>
      <p:pic>
        <p:nvPicPr>
          <p:cNvPr id="217" name="Google Shape;217;p34"/>
          <p:cNvPicPr preferRelativeResize="0"/>
          <p:nvPr/>
        </p:nvPicPr>
        <p:blipFill>
          <a:blip r:embed="rId5">
            <a:alphaModFix/>
          </a:blip>
          <a:stretch>
            <a:fillRect/>
          </a:stretch>
        </p:blipFill>
        <p:spPr>
          <a:xfrm>
            <a:off x="8004250" y="191350"/>
            <a:ext cx="1035924" cy="942849"/>
          </a:xfrm>
          <a:prstGeom prst="rect">
            <a:avLst/>
          </a:prstGeom>
          <a:noFill/>
          <a:ln>
            <a:noFill/>
          </a:ln>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5"/>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add a few more ideas to our anchor chart</a:t>
            </a:r>
            <a:endParaRPr sz="2800" b="1" dirty="0"/>
          </a:p>
        </p:txBody>
      </p:sp>
      <p:pic>
        <p:nvPicPr>
          <p:cNvPr id="223" name="Google Shape;223;p35"/>
          <p:cNvPicPr preferRelativeResize="0"/>
          <p:nvPr/>
        </p:nvPicPr>
        <p:blipFill>
          <a:blip r:embed="rId3">
            <a:alphaModFix/>
          </a:blip>
          <a:stretch>
            <a:fillRect/>
          </a:stretch>
        </p:blipFill>
        <p:spPr>
          <a:xfrm>
            <a:off x="6362650" y="971550"/>
            <a:ext cx="1732925" cy="3465825"/>
          </a:xfrm>
          <a:prstGeom prst="rect">
            <a:avLst/>
          </a:prstGeom>
          <a:noFill/>
          <a:ln>
            <a:noFill/>
          </a:ln>
        </p:spPr>
      </p:pic>
      <p:pic>
        <p:nvPicPr>
          <p:cNvPr id="224" name="Google Shape;224;p35"/>
          <p:cNvPicPr preferRelativeResize="0"/>
          <p:nvPr/>
        </p:nvPicPr>
        <p:blipFill rotWithShape="1">
          <a:blip r:embed="rId4">
            <a:alphaModFix/>
          </a:blip>
          <a:srcRect t="7501"/>
          <a:stretch/>
        </p:blipFill>
        <p:spPr>
          <a:xfrm>
            <a:off x="6362650" y="4400550"/>
            <a:ext cx="1793900" cy="666000"/>
          </a:xfrm>
          <a:prstGeom prst="rect">
            <a:avLst/>
          </a:prstGeom>
          <a:noFill/>
          <a:ln>
            <a:noFill/>
          </a:ln>
        </p:spPr>
      </p:pic>
      <p:sp>
        <p:nvSpPr>
          <p:cNvPr id="225" name="Google Shape;225;p35"/>
          <p:cNvSpPr txBox="1"/>
          <p:nvPr/>
        </p:nvSpPr>
        <p:spPr>
          <a:xfrm>
            <a:off x="541900" y="1375282"/>
            <a:ext cx="5497800" cy="3247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silently skim the section of the article you read yesterday titled “The Teen Brain: Under Construction.” You are looking for new information to add to any column of your anchor chart.</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Raise your hand when you have information to share!</a:t>
            </a:r>
            <a:endParaRPr sz="1600" dirty="0">
              <a:latin typeface="Century Gothic"/>
              <a:ea typeface="Century Gothic"/>
              <a:cs typeface="Century Gothic"/>
              <a:sym typeface="Century Gothic"/>
            </a:endParaRPr>
          </a:p>
        </p:txBody>
      </p:sp>
      <p:pic>
        <p:nvPicPr>
          <p:cNvPr id="226" name="Google Shape;226;p35"/>
          <p:cNvPicPr preferRelativeResize="0"/>
          <p:nvPr/>
        </p:nvPicPr>
        <p:blipFill>
          <a:blip r:embed="rId5">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6"/>
          <p:cNvSpPr txBox="1">
            <a:spLocks noGrp="1"/>
          </p:cNvSpPr>
          <p:nvPr>
            <p:ph type="title"/>
          </p:nvPr>
        </p:nvSpPr>
        <p:spPr>
          <a:xfrm>
            <a:off x="628650" y="273850"/>
            <a:ext cx="70980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reread “Fine-Tuning the Brain”</a:t>
            </a:r>
            <a:endParaRPr sz="2800" b="1" dirty="0"/>
          </a:p>
        </p:txBody>
      </p:sp>
      <p:sp>
        <p:nvSpPr>
          <p:cNvPr id="232" name="Google Shape;232;p36"/>
          <p:cNvSpPr txBox="1"/>
          <p:nvPr/>
        </p:nvSpPr>
        <p:spPr>
          <a:xfrm>
            <a:off x="628650" y="1372425"/>
            <a:ext cx="4501200" cy="3231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Please reread this section, “Fine-Tuning the Brain,” silently as your teacher reads aloud. </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As you read, </a:t>
            </a:r>
            <a:r>
              <a:rPr lang="en" sz="1600" u="sng">
                <a:solidFill>
                  <a:schemeClr val="dk1"/>
                </a:solidFill>
                <a:latin typeface="Century Gothic"/>
                <a:ea typeface="Century Gothic"/>
                <a:cs typeface="Century Gothic"/>
                <a:sym typeface="Century Gothic"/>
              </a:rPr>
              <a:t>underline</a:t>
            </a:r>
            <a:r>
              <a:rPr lang="en" sz="1600">
                <a:solidFill>
                  <a:schemeClr val="dk1"/>
                </a:solidFill>
                <a:latin typeface="Century Gothic"/>
                <a:ea typeface="Century Gothic"/>
                <a:cs typeface="Century Gothic"/>
                <a:sym typeface="Century Gothic"/>
              </a:rPr>
              <a:t> words that should go on the </a:t>
            </a:r>
            <a:r>
              <a:rPr lang="en" sz="1600" b="1">
                <a:solidFill>
                  <a:schemeClr val="dk1"/>
                </a:solidFill>
                <a:latin typeface="Century Gothic"/>
                <a:ea typeface="Century Gothic"/>
                <a:cs typeface="Century Gothic"/>
                <a:sym typeface="Century Gothic"/>
              </a:rPr>
              <a:t>Domain-Specific Vocabulary anchor chart.</a:t>
            </a:r>
            <a:endParaRPr sz="1600" b="1">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233" name="Google Shape;233;p36"/>
          <p:cNvPicPr preferRelativeResize="0"/>
          <p:nvPr/>
        </p:nvPicPr>
        <p:blipFill>
          <a:blip r:embed="rId3">
            <a:alphaModFix/>
          </a:blip>
          <a:stretch>
            <a:fillRect/>
          </a:stretch>
        </p:blipFill>
        <p:spPr>
          <a:xfrm>
            <a:off x="5336600" y="1372425"/>
            <a:ext cx="1685595" cy="3570276"/>
          </a:xfrm>
          <a:prstGeom prst="rect">
            <a:avLst/>
          </a:prstGeom>
          <a:noFill/>
          <a:ln>
            <a:noFill/>
          </a:ln>
        </p:spPr>
      </p:pic>
      <p:pic>
        <p:nvPicPr>
          <p:cNvPr id="234" name="Google Shape;234;p36"/>
          <p:cNvPicPr preferRelativeResize="0"/>
          <p:nvPr/>
        </p:nvPicPr>
        <p:blipFill>
          <a:blip r:embed="rId4">
            <a:alphaModFix/>
          </a:blip>
          <a:stretch>
            <a:fillRect/>
          </a:stretch>
        </p:blipFill>
        <p:spPr>
          <a:xfrm>
            <a:off x="7174595" y="1420450"/>
            <a:ext cx="1817005" cy="3190838"/>
          </a:xfrm>
          <a:prstGeom prst="rect">
            <a:avLst/>
          </a:prstGeom>
          <a:noFill/>
          <a:ln>
            <a:noFill/>
          </a:ln>
        </p:spPr>
      </p:pic>
      <p:pic>
        <p:nvPicPr>
          <p:cNvPr id="235" name="Google Shape;235;p36"/>
          <p:cNvPicPr preferRelativeResize="0"/>
          <p:nvPr/>
        </p:nvPicPr>
        <p:blipFill>
          <a:blip r:embed="rId5">
            <a:alphaModFix/>
          </a:blip>
          <a:stretch>
            <a:fillRect/>
          </a:stretch>
        </p:blipFill>
        <p:spPr>
          <a:xfrm>
            <a:off x="7174600" y="4535100"/>
            <a:ext cx="1685600" cy="245414"/>
          </a:xfrm>
          <a:prstGeom prst="rect">
            <a:avLst/>
          </a:prstGeom>
          <a:noFill/>
          <a:ln>
            <a:noFill/>
          </a:ln>
        </p:spPr>
      </p:pic>
      <p:pic>
        <p:nvPicPr>
          <p:cNvPr id="236" name="Google Shape;236;p36"/>
          <p:cNvPicPr preferRelativeResize="0"/>
          <p:nvPr/>
        </p:nvPicPr>
        <p:blipFill>
          <a:blip r:embed="rId6">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240"/>
        <p:cNvGrpSpPr/>
        <p:nvPr/>
      </p:nvGrpSpPr>
      <p:grpSpPr>
        <a:xfrm>
          <a:off x="0" y="0"/>
          <a:ext cx="0" cy="0"/>
          <a:chOff x="0" y="0"/>
          <a:chExt cx="0" cy="0"/>
        </a:xfrm>
      </p:grpSpPr>
      <p:sp>
        <p:nvSpPr>
          <p:cNvPr id="241" name="Google Shape;241;p37"/>
          <p:cNvSpPr txBox="1">
            <a:spLocks noGrp="1"/>
          </p:cNvSpPr>
          <p:nvPr>
            <p:ph type="title"/>
          </p:nvPr>
        </p:nvSpPr>
        <p:spPr>
          <a:xfrm>
            <a:off x="715150" y="273850"/>
            <a:ext cx="72891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our new vocabulary</a:t>
            </a:r>
            <a:endParaRPr sz="2800" b="1" dirty="0"/>
          </a:p>
        </p:txBody>
      </p:sp>
      <p:sp>
        <p:nvSpPr>
          <p:cNvPr id="242" name="Google Shape;242;p37"/>
          <p:cNvSpPr txBox="1"/>
          <p:nvPr/>
        </p:nvSpPr>
        <p:spPr>
          <a:xfrm>
            <a:off x="715150" y="1237750"/>
            <a:ext cx="3856800" cy="3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Be sure to add the words listed here to your </a:t>
            </a:r>
            <a:r>
              <a:rPr lang="en" sz="1600" b="1">
                <a:latin typeface="Century Gothic"/>
                <a:ea typeface="Century Gothic"/>
                <a:cs typeface="Century Gothic"/>
                <a:sym typeface="Century Gothic"/>
              </a:rPr>
              <a:t>Domain-Specific Vocabulary Anchor Chart. </a:t>
            </a:r>
            <a:endParaRPr sz="1600" b="1">
              <a:latin typeface="Century Gothic"/>
              <a:ea typeface="Century Gothic"/>
              <a:cs typeface="Century Gothic"/>
              <a:sym typeface="Century Gothic"/>
            </a:endParaRPr>
          </a:p>
          <a:p>
            <a:pPr marL="0" lvl="0" indent="0" algn="l" rtl="0">
              <a:spcBef>
                <a:spcPts val="0"/>
              </a:spcBef>
              <a:spcAft>
                <a:spcPts val="0"/>
              </a:spcAft>
              <a:buNone/>
            </a:pPr>
            <a:endParaRPr sz="1600" b="1">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You may certainly add others too, if you wish. </a:t>
            </a:r>
            <a:endParaRPr sz="1600">
              <a:latin typeface="Century Gothic"/>
              <a:ea typeface="Century Gothic"/>
              <a:cs typeface="Century Gothic"/>
              <a:sym typeface="Century Gothic"/>
            </a:endParaRPr>
          </a:p>
        </p:txBody>
      </p:sp>
      <p:pic>
        <p:nvPicPr>
          <p:cNvPr id="243" name="Google Shape;243;p37"/>
          <p:cNvPicPr preferRelativeResize="0"/>
          <p:nvPr/>
        </p:nvPicPr>
        <p:blipFill>
          <a:blip r:embed="rId3">
            <a:alphaModFix/>
          </a:blip>
          <a:stretch>
            <a:fillRect/>
          </a:stretch>
        </p:blipFill>
        <p:spPr>
          <a:xfrm>
            <a:off x="4724350" y="1039450"/>
            <a:ext cx="4267250" cy="3547404"/>
          </a:xfrm>
          <a:prstGeom prst="rect">
            <a:avLst/>
          </a:prstGeom>
          <a:noFill/>
          <a:ln>
            <a:noFill/>
          </a:ln>
        </p:spPr>
      </p:pic>
      <p:pic>
        <p:nvPicPr>
          <p:cNvPr id="244" name="Google Shape;244;p37"/>
          <p:cNvPicPr preferRelativeResize="0"/>
          <p:nvPr/>
        </p:nvPicPr>
        <p:blipFill>
          <a:blip r:embed="rId4">
            <a:alphaModFix/>
          </a:blip>
          <a:stretch>
            <a:fillRect/>
          </a:stretch>
        </p:blipFill>
        <p:spPr>
          <a:xfrm>
            <a:off x="4918750" y="2145425"/>
            <a:ext cx="1264950" cy="2357975"/>
          </a:xfrm>
          <a:prstGeom prst="rect">
            <a:avLst/>
          </a:prstGeom>
          <a:noFill/>
          <a:ln>
            <a:noFill/>
          </a:ln>
        </p:spPr>
      </p:pic>
      <p:pic>
        <p:nvPicPr>
          <p:cNvPr id="245" name="Google Shape;245;p37"/>
          <p:cNvPicPr preferRelativeResize="0"/>
          <p:nvPr/>
        </p:nvPicPr>
        <p:blipFill>
          <a:blip r:embed="rId5">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8"/>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read a play to review vocabulary</a:t>
            </a:r>
            <a:endParaRPr sz="2800" b="1" dirty="0"/>
          </a:p>
        </p:txBody>
      </p:sp>
      <p:sp>
        <p:nvSpPr>
          <p:cNvPr id="251" name="Google Shape;251;p38"/>
          <p:cNvSpPr txBox="1"/>
          <p:nvPr/>
        </p:nvSpPr>
        <p:spPr>
          <a:xfrm>
            <a:off x="638950" y="1496650"/>
            <a:ext cx="3434100" cy="42261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This play will help us review some important vocabulary and information!</a:t>
            </a:r>
            <a:endParaRPr sz="1600">
              <a:latin typeface="Century Gothic"/>
              <a:ea typeface="Century Gothic"/>
              <a:cs typeface="Century Gothic"/>
              <a:sym typeface="Century Gothic"/>
            </a:endParaRPr>
          </a:p>
        </p:txBody>
      </p:sp>
      <p:pic>
        <p:nvPicPr>
          <p:cNvPr id="252" name="Google Shape;252;p38"/>
          <p:cNvPicPr preferRelativeResize="0"/>
          <p:nvPr/>
        </p:nvPicPr>
        <p:blipFill>
          <a:blip r:embed="rId3">
            <a:alphaModFix/>
          </a:blip>
          <a:stretch>
            <a:fillRect/>
          </a:stretch>
        </p:blipFill>
        <p:spPr>
          <a:xfrm>
            <a:off x="4073050" y="1115650"/>
            <a:ext cx="4877468" cy="3570650"/>
          </a:xfrm>
          <a:prstGeom prst="rect">
            <a:avLst/>
          </a:prstGeom>
          <a:noFill/>
          <a:ln>
            <a:noFill/>
          </a:ln>
        </p:spPr>
      </p:pic>
      <p:pic>
        <p:nvPicPr>
          <p:cNvPr id="253" name="Google Shape;253;p38"/>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9"/>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review some vocabulary definitions</a:t>
            </a:r>
            <a:endParaRPr sz="2800" b="1" dirty="0"/>
          </a:p>
        </p:txBody>
      </p:sp>
      <p:sp>
        <p:nvSpPr>
          <p:cNvPr id="259" name="Google Shape;259;p39"/>
          <p:cNvSpPr txBox="1"/>
          <p:nvPr/>
        </p:nvSpPr>
        <p:spPr>
          <a:xfrm>
            <a:off x="628650" y="1268050"/>
            <a:ext cx="3840900" cy="3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Please review the following words and definitions, and add them to your </a:t>
            </a:r>
            <a:r>
              <a:rPr lang="en" sz="1600" b="1">
                <a:latin typeface="Century Gothic"/>
                <a:ea typeface="Century Gothic"/>
                <a:cs typeface="Century Gothic"/>
                <a:sym typeface="Century Gothic"/>
              </a:rPr>
              <a:t>Domain-Specific Vocabulary Anchor Chart. </a:t>
            </a:r>
            <a:r>
              <a:rPr lang="en" sz="1600">
                <a:latin typeface="Century Gothic"/>
                <a:ea typeface="Century Gothic"/>
                <a:cs typeface="Century Gothic"/>
                <a:sym typeface="Century Gothic"/>
              </a:rPr>
              <a:t>Be sure to let your teacher know if you have questions!</a:t>
            </a:r>
            <a:endParaRPr sz="1600">
              <a:latin typeface="Century Gothic"/>
              <a:ea typeface="Century Gothic"/>
              <a:cs typeface="Century Gothic"/>
              <a:sym typeface="Century Gothic"/>
            </a:endParaRPr>
          </a:p>
        </p:txBody>
      </p:sp>
      <p:pic>
        <p:nvPicPr>
          <p:cNvPr id="260" name="Google Shape;260;p39"/>
          <p:cNvPicPr preferRelativeResize="0"/>
          <p:nvPr/>
        </p:nvPicPr>
        <p:blipFill>
          <a:blip r:embed="rId3">
            <a:alphaModFix/>
          </a:blip>
          <a:stretch>
            <a:fillRect/>
          </a:stretch>
        </p:blipFill>
        <p:spPr>
          <a:xfrm>
            <a:off x="4621950" y="1420450"/>
            <a:ext cx="4369650" cy="3036537"/>
          </a:xfrm>
          <a:prstGeom prst="rect">
            <a:avLst/>
          </a:prstGeom>
          <a:noFill/>
          <a:ln>
            <a:noFill/>
          </a:ln>
        </p:spPr>
      </p:pic>
      <p:pic>
        <p:nvPicPr>
          <p:cNvPr id="261" name="Google Shape;261;p39"/>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65"/>
        <p:cNvGrpSpPr/>
        <p:nvPr/>
      </p:nvGrpSpPr>
      <p:grpSpPr>
        <a:xfrm>
          <a:off x="0" y="0"/>
          <a:ext cx="0" cy="0"/>
          <a:chOff x="0" y="0"/>
          <a:chExt cx="0" cy="0"/>
        </a:xfrm>
      </p:grpSpPr>
      <p:sp>
        <p:nvSpPr>
          <p:cNvPr id="266" name="Google Shape;266;p40"/>
          <p:cNvSpPr txBox="1">
            <a:spLocks noGrp="1"/>
          </p:cNvSpPr>
          <p:nvPr>
            <p:ph type="title"/>
          </p:nvPr>
        </p:nvSpPr>
        <p:spPr>
          <a:xfrm>
            <a:off x="707600" y="245675"/>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reread some important text sections</a:t>
            </a:r>
            <a:endParaRPr sz="2800" b="1" dirty="0"/>
          </a:p>
        </p:txBody>
      </p:sp>
      <p:sp>
        <p:nvSpPr>
          <p:cNvPr id="267" name="Google Shape;267;p40"/>
          <p:cNvSpPr txBox="1"/>
          <p:nvPr/>
        </p:nvSpPr>
        <p:spPr>
          <a:xfrm>
            <a:off x="598975" y="1311032"/>
            <a:ext cx="3038400" cy="3342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Please read silently as your teacher rereads the sections “Fine-Tuning the Brain” and “Wait a Minute!” aloud.</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As you follow along, put a check mark on information that should go in the </a:t>
            </a:r>
            <a:r>
              <a:rPr lang="en" sz="1600" b="1" dirty="0">
                <a:latin typeface="Century Gothic"/>
                <a:ea typeface="Century Gothic"/>
                <a:cs typeface="Century Gothic"/>
                <a:sym typeface="Century Gothic"/>
              </a:rPr>
              <a:t>Brain Development anchor chart. </a:t>
            </a:r>
            <a:r>
              <a:rPr lang="en" sz="1600" dirty="0">
                <a:latin typeface="Century Gothic"/>
                <a:ea typeface="Century Gothic"/>
                <a:cs typeface="Century Gothic"/>
                <a:sym typeface="Century Gothic"/>
              </a:rPr>
              <a:t>Be sure to look for what causes neurons to be strengthened or pruned.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p:txBody>
      </p:sp>
      <p:pic>
        <p:nvPicPr>
          <p:cNvPr id="268" name="Google Shape;268;p40"/>
          <p:cNvPicPr preferRelativeResize="0"/>
          <p:nvPr/>
        </p:nvPicPr>
        <p:blipFill>
          <a:blip r:embed="rId3">
            <a:alphaModFix/>
          </a:blip>
          <a:stretch>
            <a:fillRect/>
          </a:stretch>
        </p:blipFill>
        <p:spPr>
          <a:xfrm>
            <a:off x="3678025" y="1153913"/>
            <a:ext cx="1685595" cy="3570276"/>
          </a:xfrm>
          <a:prstGeom prst="rect">
            <a:avLst/>
          </a:prstGeom>
          <a:noFill/>
          <a:ln>
            <a:noFill/>
          </a:ln>
        </p:spPr>
      </p:pic>
      <p:pic>
        <p:nvPicPr>
          <p:cNvPr id="269" name="Google Shape;269;p40"/>
          <p:cNvPicPr preferRelativeResize="0"/>
          <p:nvPr/>
        </p:nvPicPr>
        <p:blipFill>
          <a:blip r:embed="rId4">
            <a:alphaModFix/>
          </a:blip>
          <a:stretch>
            <a:fillRect/>
          </a:stretch>
        </p:blipFill>
        <p:spPr>
          <a:xfrm>
            <a:off x="5316945" y="1239875"/>
            <a:ext cx="1817005" cy="3190838"/>
          </a:xfrm>
          <a:prstGeom prst="rect">
            <a:avLst/>
          </a:prstGeom>
          <a:noFill/>
          <a:ln>
            <a:noFill/>
          </a:ln>
        </p:spPr>
      </p:pic>
      <p:pic>
        <p:nvPicPr>
          <p:cNvPr id="270" name="Google Shape;270;p40"/>
          <p:cNvPicPr preferRelativeResize="0"/>
          <p:nvPr/>
        </p:nvPicPr>
        <p:blipFill>
          <a:blip r:embed="rId5">
            <a:alphaModFix/>
          </a:blip>
          <a:stretch>
            <a:fillRect/>
          </a:stretch>
        </p:blipFill>
        <p:spPr>
          <a:xfrm>
            <a:off x="5316950" y="4354525"/>
            <a:ext cx="1685600" cy="245414"/>
          </a:xfrm>
          <a:prstGeom prst="rect">
            <a:avLst/>
          </a:prstGeom>
          <a:noFill/>
          <a:ln>
            <a:noFill/>
          </a:ln>
        </p:spPr>
      </p:pic>
      <p:pic>
        <p:nvPicPr>
          <p:cNvPr id="271" name="Google Shape;271;p40"/>
          <p:cNvPicPr preferRelativeResize="0"/>
          <p:nvPr/>
        </p:nvPicPr>
        <p:blipFill>
          <a:blip r:embed="rId6">
            <a:alphaModFix/>
          </a:blip>
          <a:stretch>
            <a:fillRect/>
          </a:stretch>
        </p:blipFill>
        <p:spPr>
          <a:xfrm>
            <a:off x="7174600" y="1813747"/>
            <a:ext cx="1817000" cy="2098202"/>
          </a:xfrm>
          <a:prstGeom prst="rect">
            <a:avLst/>
          </a:prstGeom>
          <a:noFill/>
          <a:ln>
            <a:noFill/>
          </a:ln>
        </p:spPr>
      </p:pic>
      <p:pic>
        <p:nvPicPr>
          <p:cNvPr id="272" name="Google Shape;272;p40"/>
          <p:cNvPicPr preferRelativeResize="0"/>
          <p:nvPr/>
        </p:nvPicPr>
        <p:blipFill>
          <a:blip r:embed="rId7">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76"/>
        <p:cNvGrpSpPr/>
        <p:nvPr/>
      </p:nvGrpSpPr>
      <p:grpSpPr>
        <a:xfrm>
          <a:off x="0" y="0"/>
          <a:ext cx="0" cy="0"/>
          <a:chOff x="0" y="0"/>
          <a:chExt cx="0" cy="0"/>
        </a:xfrm>
      </p:grpSpPr>
      <p:sp>
        <p:nvSpPr>
          <p:cNvPr id="277" name="Google Shape;277;p41"/>
          <p:cNvSpPr txBox="1">
            <a:spLocks noGrp="1"/>
          </p:cNvSpPr>
          <p:nvPr>
            <p:ph type="title"/>
          </p:nvPr>
        </p:nvSpPr>
        <p:spPr>
          <a:xfrm>
            <a:off x="628650" y="273850"/>
            <a:ext cx="7375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recap what we’ve learned</a:t>
            </a:r>
            <a:endParaRPr sz="2800" b="1" dirty="0"/>
          </a:p>
        </p:txBody>
      </p:sp>
      <p:sp>
        <p:nvSpPr>
          <p:cNvPr id="279" name="Google Shape;279;p41"/>
          <p:cNvSpPr txBox="1"/>
          <p:nvPr/>
        </p:nvSpPr>
        <p:spPr>
          <a:xfrm>
            <a:off x="628650" y="1268050"/>
            <a:ext cx="7375500" cy="3160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The last section of the text implies that kids have some control over their brains and that slowing down and thinking is a good strategy! You’ll revisit this section  in the next lesson.</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Please write down </a:t>
            </a:r>
            <a:r>
              <a:rPr lang="en" sz="1600" b="1">
                <a:latin typeface="Century Gothic"/>
                <a:ea typeface="Century Gothic"/>
                <a:cs typeface="Century Gothic"/>
                <a:sym typeface="Century Gothic"/>
              </a:rPr>
              <a:t>five</a:t>
            </a:r>
            <a:r>
              <a:rPr lang="en" sz="1600">
                <a:latin typeface="Century Gothic"/>
                <a:ea typeface="Century Gothic"/>
                <a:cs typeface="Century Gothic"/>
                <a:sym typeface="Century Gothic"/>
              </a:rPr>
              <a:t> facts from these two sections we just read. </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Then, as you leave, place those five facts in the corresponding column on the class anchor chart. Your teacher will use your peers’ sticky notes as a way to help build the class anchor chart.</a:t>
            </a:r>
            <a:endParaRPr sz="1600">
              <a:latin typeface="Century Gothic"/>
              <a:ea typeface="Century Gothic"/>
              <a:cs typeface="Century Gothic"/>
              <a:sym typeface="Century Gothic"/>
            </a:endParaRPr>
          </a:p>
        </p:txBody>
      </p:sp>
      <p:pic>
        <p:nvPicPr>
          <p:cNvPr id="5" name="Google Shape;272;p40"/>
          <p:cNvPicPr preferRelativeResize="0"/>
          <p:nvPr/>
        </p:nvPicPr>
        <p:blipFill>
          <a:blip r:embed="rId3">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83"/>
        <p:cNvGrpSpPr/>
        <p:nvPr/>
      </p:nvGrpSpPr>
      <p:grpSpPr>
        <a:xfrm>
          <a:off x="0" y="0"/>
          <a:ext cx="0" cy="0"/>
          <a:chOff x="0" y="0"/>
          <a:chExt cx="0" cy="0"/>
        </a:xfrm>
      </p:grpSpPr>
      <p:sp>
        <p:nvSpPr>
          <p:cNvPr id="284" name="Google Shape;284;p42"/>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85" name="Google Shape;285;p42"/>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Homework</a:t>
            </a:r>
            <a:endParaRPr sz="3400">
              <a:latin typeface="Century Gothic"/>
              <a:ea typeface="Century Gothic"/>
              <a:cs typeface="Century Gothic"/>
              <a:sym typeface="Century Gothic"/>
            </a:endParaRPr>
          </a:p>
        </p:txBody>
      </p:sp>
      <p:sp>
        <p:nvSpPr>
          <p:cNvPr id="286" name="Google Shape;286;p42"/>
          <p:cNvSpPr txBox="1">
            <a:spLocks noGrp="1"/>
          </p:cNvSpPr>
          <p:nvPr>
            <p:ph type="body" idx="1"/>
          </p:nvPr>
        </p:nvSpPr>
        <p:spPr>
          <a:xfrm>
            <a:off x="311700" y="1381075"/>
            <a:ext cx="3975000" cy="3263400"/>
          </a:xfrm>
          <a:prstGeom prst="rect">
            <a:avLst/>
          </a:prstGeom>
        </p:spPr>
        <p:txBody>
          <a:bodyPr spcFirstLastPara="1" wrap="square" lIns="68575" tIns="34275" rIns="68575" bIns="34275" anchor="t" anchorCtr="0">
            <a:noAutofit/>
          </a:bodyPr>
          <a:lstStyle/>
          <a:p>
            <a:pPr marL="0" lvl="0" indent="0" algn="l" rtl="0">
              <a:spcBef>
                <a:spcPts val="800"/>
              </a:spcBef>
              <a:spcAft>
                <a:spcPts val="0"/>
              </a:spcAft>
              <a:buClr>
                <a:schemeClr val="dk1"/>
              </a:buClr>
              <a:buSzPts val="1100"/>
              <a:buFont typeface="Arial"/>
              <a:buNone/>
            </a:pPr>
            <a:r>
              <a:rPr lang="en" sz="2000" dirty="0"/>
              <a:t>Read “What’s Going On in Your Brain?” by Linda Bernstein. </a:t>
            </a:r>
            <a:endParaRPr sz="2000" dirty="0"/>
          </a:p>
          <a:p>
            <a:pPr marL="0" lvl="0" indent="0" algn="l" rtl="0">
              <a:spcBef>
                <a:spcPts val="800"/>
              </a:spcBef>
              <a:spcAft>
                <a:spcPts val="0"/>
              </a:spcAft>
              <a:buClr>
                <a:schemeClr val="dk1"/>
              </a:buClr>
              <a:buSzPts val="1100"/>
              <a:buFont typeface="Arial"/>
              <a:buNone/>
            </a:pPr>
            <a:r>
              <a:rPr lang="en" sz="2000" dirty="0"/>
              <a:t>Complete </a:t>
            </a:r>
            <a:r>
              <a:rPr lang="en" sz="2000" b="1" dirty="0"/>
              <a:t>Neurologist’s Notebook #2.</a:t>
            </a:r>
            <a:endParaRPr sz="2000" b="1" dirty="0"/>
          </a:p>
        </p:txBody>
      </p:sp>
      <p:pic>
        <p:nvPicPr>
          <p:cNvPr id="287" name="Google Shape;287;p42"/>
          <p:cNvPicPr preferRelativeResize="0"/>
          <p:nvPr/>
        </p:nvPicPr>
        <p:blipFill>
          <a:blip r:embed="rId3">
            <a:alphaModFix/>
          </a:blip>
          <a:stretch>
            <a:fillRect/>
          </a:stretch>
        </p:blipFill>
        <p:spPr>
          <a:xfrm>
            <a:off x="4286825" y="1164675"/>
            <a:ext cx="4618325" cy="3616375"/>
          </a:xfrm>
          <a:prstGeom prst="rect">
            <a:avLst/>
          </a:prstGeom>
          <a:noFill/>
          <a:ln>
            <a:noFill/>
          </a:ln>
        </p:spPr>
      </p:pic>
      <p:pic>
        <p:nvPicPr>
          <p:cNvPr id="7" name="Google Shape;272;p40"/>
          <p:cNvPicPr preferRelativeResize="0"/>
          <p:nvPr/>
        </p:nvPicPr>
        <p:blipFill>
          <a:blip r:embed="rId4">
            <a:alphaModFix/>
          </a:blip>
          <a:stretch>
            <a:fillRect/>
          </a:stretch>
        </p:blipFill>
        <p:spPr>
          <a:xfrm>
            <a:off x="7992200" y="28700"/>
            <a:ext cx="1035924" cy="942849"/>
          </a:xfrm>
          <a:prstGeom prst="rect">
            <a:avLst/>
          </a:prstGeom>
          <a:noFill/>
          <a:ln>
            <a:noFill/>
          </a:ln>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Shape 292"/>
        <p:cNvGrpSpPr/>
        <p:nvPr/>
      </p:nvGrpSpPr>
      <p:grpSpPr>
        <a:xfrm>
          <a:off x="0" y="0"/>
          <a:ext cx="0" cy="0"/>
          <a:chOff x="0" y="0"/>
          <a:chExt cx="0" cy="0"/>
        </a:xfrm>
      </p:grpSpPr>
      <p:sp>
        <p:nvSpPr>
          <p:cNvPr id="293" name="Google Shape;293;p4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294" name="Google Shape;294;p43"/>
          <p:cNvSpPr txBox="1">
            <a:spLocks noGrp="1"/>
          </p:cNvSpPr>
          <p:nvPr>
            <p:ph type="title"/>
          </p:nvPr>
        </p:nvSpPr>
        <p:spPr>
          <a:xfrm>
            <a:off x="311700" y="334175"/>
            <a:ext cx="8520600" cy="5727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3400">
                <a:latin typeface="Century Gothic"/>
                <a:ea typeface="Century Gothic"/>
                <a:cs typeface="Century Gothic"/>
                <a:sym typeface="Century Gothic"/>
              </a:rPr>
              <a:t>Small Group Block</a:t>
            </a:r>
            <a:endParaRPr sz="3400">
              <a:latin typeface="Century Gothic"/>
              <a:ea typeface="Century Gothic"/>
              <a:cs typeface="Century Gothic"/>
              <a:sym typeface="Century Gothic"/>
            </a:endParaRPr>
          </a:p>
        </p:txBody>
      </p:sp>
      <p:graphicFrame>
        <p:nvGraphicFramePr>
          <p:cNvPr id="295" name="Google Shape;295;p43"/>
          <p:cNvGraphicFramePr/>
          <p:nvPr/>
        </p:nvGraphicFramePr>
        <p:xfrm>
          <a:off x="577191" y="1248212"/>
          <a:ext cx="7989600" cy="3230175"/>
        </p:xfrm>
        <a:graphic>
          <a:graphicData uri="http://schemas.openxmlformats.org/drawingml/2006/table">
            <a:tbl>
              <a:tblPr firstRow="1" bandRow="1">
                <a:noFill/>
                <a:tableStyleId>{8E383F61-A37A-4B5F-8F12-EA83F0FD67A5}</a:tableStyleId>
              </a:tblPr>
              <a:tblGrid>
                <a:gridCol w="2799450"/>
                <a:gridCol w="2526950"/>
                <a:gridCol w="2663200"/>
              </a:tblGrid>
              <a:tr h="408675">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705375">
                <a:tc>
                  <a:txBody>
                    <a:bodyPr/>
                    <a:lstStyle/>
                    <a:p>
                      <a:pPr marL="0" marR="0" lvl="0" indent="0" algn="l" rtl="0">
                        <a:lnSpc>
                          <a:spcPct val="100000"/>
                        </a:lnSpc>
                        <a:spcBef>
                          <a:spcPts val="0"/>
                        </a:spcBef>
                        <a:spcAft>
                          <a:spcPts val="0"/>
                        </a:spcAft>
                        <a:buClr>
                          <a:schemeClr val="dk1"/>
                        </a:buClr>
                        <a:buSzPts val="1800"/>
                        <a:buFont typeface="Calibri"/>
                        <a:buNone/>
                      </a:pPr>
                      <a:r>
                        <a:rPr lang="en" sz="1700">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41"/>
        <p:cNvGrpSpPr/>
        <p:nvPr/>
      </p:nvGrpSpPr>
      <p:grpSpPr>
        <a:xfrm>
          <a:off x="0" y="0"/>
          <a:ext cx="0" cy="0"/>
          <a:chOff x="0" y="0"/>
          <a:chExt cx="0" cy="0"/>
        </a:xfrm>
      </p:grpSpPr>
      <p:sp>
        <p:nvSpPr>
          <p:cNvPr id="142" name="Google Shape;142;p26"/>
          <p:cNvSpPr txBox="1">
            <a:spLocks noGrp="1"/>
          </p:cNvSpPr>
          <p:nvPr>
            <p:ph type="body" idx="1"/>
          </p:nvPr>
        </p:nvSpPr>
        <p:spPr>
          <a:xfrm>
            <a:off x="226025" y="1190525"/>
            <a:ext cx="8289300" cy="34422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3" name="Google Shape;143;p26"/>
          <p:cNvSpPr txBox="1"/>
          <p:nvPr/>
        </p:nvSpPr>
        <p:spPr>
          <a:xfrm>
            <a:off x="311700" y="181775"/>
            <a:ext cx="8759400" cy="4809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dirty="0">
                <a:solidFill>
                  <a:srgbClr val="000000"/>
                </a:solidFill>
                <a:latin typeface="Century Gothic"/>
                <a:ea typeface="Century Gothic"/>
                <a:cs typeface="Century Gothic"/>
                <a:sym typeface="Century Gothic"/>
              </a:rPr>
              <a:t>Grade </a:t>
            </a:r>
            <a:r>
              <a:rPr lang="en" sz="3400" dirty="0">
                <a:latin typeface="Century Gothic"/>
                <a:ea typeface="Century Gothic"/>
                <a:cs typeface="Century Gothic"/>
                <a:sym typeface="Century Gothic"/>
              </a:rPr>
              <a:t>7</a:t>
            </a:r>
            <a:r>
              <a:rPr lang="en" sz="3400" dirty="0">
                <a:solidFill>
                  <a:srgbClr val="000000"/>
                </a:solidFill>
                <a:latin typeface="Century Gothic"/>
                <a:ea typeface="Century Gothic"/>
                <a:cs typeface="Century Gothic"/>
                <a:sym typeface="Century Gothic"/>
              </a:rPr>
              <a:t>: Module </a:t>
            </a:r>
            <a:r>
              <a:rPr lang="en" sz="3400" dirty="0">
                <a:latin typeface="Century Gothic"/>
                <a:ea typeface="Century Gothic"/>
                <a:cs typeface="Century Gothic"/>
                <a:sym typeface="Century Gothic"/>
              </a:rPr>
              <a:t>4</a:t>
            </a:r>
            <a:r>
              <a:rPr lang="en" sz="3400" dirty="0">
                <a:solidFill>
                  <a:srgbClr val="000000"/>
                </a:solidFill>
                <a:latin typeface="Century Gothic"/>
                <a:ea typeface="Century Gothic"/>
                <a:cs typeface="Century Gothic"/>
                <a:sym typeface="Century Gothic"/>
              </a:rPr>
              <a:t>: Unit </a:t>
            </a:r>
            <a:r>
              <a:rPr lang="en" sz="3400" dirty="0">
                <a:latin typeface="Century Gothic"/>
                <a:ea typeface="Century Gothic"/>
                <a:cs typeface="Century Gothic"/>
                <a:sym typeface="Century Gothic"/>
              </a:rPr>
              <a:t>1</a:t>
            </a:r>
            <a:r>
              <a:rPr lang="en" sz="3400" dirty="0">
                <a:solidFill>
                  <a:srgbClr val="000000"/>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2</a:t>
            </a:r>
            <a:endParaRPr sz="3400" dirty="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Teacher slide, before teaching. </a:t>
            </a:r>
            <a:r>
              <a:rPr lang="en" b="1" dirty="0">
                <a:solidFill>
                  <a:schemeClr val="dk1"/>
                </a:solidFill>
                <a:latin typeface="Century Gothic"/>
                <a:ea typeface="Century Gothic"/>
                <a:cs typeface="Century Gothic"/>
                <a:sym typeface="Century Gothic"/>
              </a:rPr>
              <a:t>Preparing for Lesson 2:</a:t>
            </a: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endParaRPr b="1" dirty="0">
              <a:solidFill>
                <a:schemeClr val="dk1"/>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dirty="0">
                <a:solidFill>
                  <a:schemeClr val="dk1"/>
                </a:solidFill>
                <a:latin typeface="Century Gothic"/>
                <a:ea typeface="Century Gothic"/>
                <a:cs typeface="Century Gothic"/>
                <a:sym typeface="Century Gothic"/>
              </a:rPr>
              <a:t>Materials and classroom preparation:</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Thinking Logs</a:t>
            </a:r>
            <a:r>
              <a:rPr lang="en" dirty="0">
                <a:solidFill>
                  <a:schemeClr val="dk1"/>
                </a:solidFill>
                <a:latin typeface="Century Gothic"/>
                <a:ea typeface="Century Gothic"/>
                <a:cs typeface="Century Gothic"/>
                <a:sym typeface="Century Gothic"/>
              </a:rPr>
              <a:t>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Brain Development anchor chart—student version</a:t>
            </a:r>
            <a:r>
              <a:rPr lang="en" dirty="0">
                <a:solidFill>
                  <a:schemeClr val="dk1"/>
                </a:solidFill>
                <a:latin typeface="Century Gothic"/>
                <a:ea typeface="Century Gothic"/>
                <a:cs typeface="Century Gothic"/>
                <a:sym typeface="Century Gothic"/>
              </a:rPr>
              <a:t>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Brain Development anchor chart </a:t>
            </a:r>
            <a:r>
              <a:rPr lang="en" dirty="0">
                <a:solidFill>
                  <a:schemeClr val="dk1"/>
                </a:solidFill>
                <a:latin typeface="Century Gothic"/>
                <a:ea typeface="Century Gothic"/>
                <a:cs typeface="Century Gothic"/>
                <a:sym typeface="Century Gothic"/>
              </a:rPr>
              <a:t>(new; co-created with students in Work Time A)</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Document camera</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 Model Brain Development anchor chart (for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“Teens and Decision Making: What Brain Science Reveals” (from Lesson 1;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Domain-Specific Vocabulary anchor chart</a:t>
            </a:r>
            <a:r>
              <a:rPr lang="en" dirty="0">
                <a:solidFill>
                  <a:schemeClr val="dk1"/>
                </a:solidFill>
                <a:latin typeface="Century Gothic"/>
                <a:ea typeface="Century Gothic"/>
                <a:cs typeface="Century Gothic"/>
                <a:sym typeface="Century Gothic"/>
              </a:rPr>
              <a:t> (begun in Lesson 1)</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Understanding Axons, Dendrites, and Synaptic Pruning: A Vocabulary Play</a:t>
            </a:r>
            <a:r>
              <a:rPr lang="en" dirty="0">
                <a:solidFill>
                  <a:schemeClr val="dk1"/>
                </a:solidFill>
                <a:latin typeface="Century Gothic"/>
                <a:ea typeface="Century Gothic"/>
                <a:cs typeface="Century Gothic"/>
                <a:sym typeface="Century Gothic"/>
              </a:rPr>
              <a:t> (10 copies; one copy for each character in the play)</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Model Domain-Specific Vocabulary anchor chart</a:t>
            </a:r>
            <a:r>
              <a:rPr lang="en" dirty="0">
                <a:solidFill>
                  <a:schemeClr val="dk1"/>
                </a:solidFill>
                <a:latin typeface="Century Gothic"/>
                <a:ea typeface="Century Gothic"/>
                <a:cs typeface="Century Gothic"/>
                <a:sym typeface="Century Gothic"/>
              </a:rPr>
              <a:t> </a:t>
            </a:r>
            <a:r>
              <a:rPr lang="en" b="1" dirty="0">
                <a:solidFill>
                  <a:schemeClr val="dk1"/>
                </a:solidFill>
                <a:latin typeface="Century Gothic"/>
                <a:ea typeface="Century Gothic"/>
                <a:cs typeface="Century Gothic"/>
                <a:sym typeface="Century Gothic"/>
              </a:rPr>
              <a:t>(for teacher reference)</a:t>
            </a:r>
            <a:endParaRPr b="1"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Note cards or sticky notes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“What’s Going On in Your Brain?”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Neurologist’s notebook #2</a:t>
            </a:r>
            <a:r>
              <a:rPr lang="en" dirty="0">
                <a:solidFill>
                  <a:schemeClr val="dk1"/>
                </a:solidFill>
                <a:latin typeface="Century Gothic"/>
                <a:ea typeface="Century Gothic"/>
                <a:cs typeface="Century Gothic"/>
                <a:sym typeface="Century Gothic"/>
              </a:rPr>
              <a:t> (one per student)</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b="1" dirty="0">
                <a:solidFill>
                  <a:schemeClr val="dk1"/>
                </a:solidFill>
                <a:latin typeface="Century Gothic"/>
                <a:ea typeface="Century Gothic"/>
                <a:cs typeface="Century Gothic"/>
                <a:sym typeface="Century Gothic"/>
              </a:rPr>
              <a:t>Neurologist’s notebook #2 (answers, for teacher reference)</a:t>
            </a:r>
            <a:endParaRPr b="1"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47"/>
        <p:cNvGrpSpPr/>
        <p:nvPr/>
      </p:nvGrpSpPr>
      <p:grpSpPr>
        <a:xfrm>
          <a:off x="0" y="0"/>
          <a:ext cx="0" cy="0"/>
          <a:chOff x="0" y="0"/>
          <a:chExt cx="0" cy="0"/>
        </a:xfrm>
      </p:grpSpPr>
      <p:sp>
        <p:nvSpPr>
          <p:cNvPr id="148" name="Google Shape;148;p2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49" name="Google Shape;149;p27"/>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3400">
                <a:solidFill>
                  <a:srgbClr val="000000"/>
                </a:solidFill>
                <a:latin typeface="Century Gothic"/>
                <a:ea typeface="Century Gothic"/>
                <a:cs typeface="Century Gothic"/>
                <a:sym typeface="Century Gothic"/>
              </a:rPr>
              <a:t>Grade </a:t>
            </a:r>
            <a:r>
              <a:rPr lang="en" sz="3400">
                <a:latin typeface="Century Gothic"/>
                <a:ea typeface="Century Gothic"/>
                <a:cs typeface="Century Gothic"/>
                <a:sym typeface="Century Gothic"/>
              </a:rPr>
              <a:t>7</a:t>
            </a:r>
            <a:r>
              <a:rPr lang="en" sz="3400">
                <a:solidFill>
                  <a:srgbClr val="000000"/>
                </a:solidFill>
                <a:latin typeface="Century Gothic"/>
                <a:ea typeface="Century Gothic"/>
                <a:cs typeface="Century Gothic"/>
                <a:sym typeface="Century Gothic"/>
              </a:rPr>
              <a:t>: Module </a:t>
            </a:r>
            <a:r>
              <a:rPr lang="en" sz="3400">
                <a:latin typeface="Century Gothic"/>
                <a:ea typeface="Century Gothic"/>
                <a:cs typeface="Century Gothic"/>
                <a:sym typeface="Century Gothic"/>
              </a:rPr>
              <a:t>4</a:t>
            </a:r>
            <a:r>
              <a:rPr lang="en" sz="3400">
                <a:solidFill>
                  <a:srgbClr val="000000"/>
                </a:solidFill>
                <a:latin typeface="Century Gothic"/>
                <a:ea typeface="Century Gothic"/>
                <a:cs typeface="Century Gothic"/>
                <a:sym typeface="Century Gothic"/>
              </a:rPr>
              <a:t>: Unit </a:t>
            </a:r>
            <a:r>
              <a:rPr lang="en" sz="3400">
                <a:latin typeface="Century Gothic"/>
                <a:ea typeface="Century Gothic"/>
                <a:cs typeface="Century Gothic"/>
                <a:sym typeface="Century Gothic"/>
              </a:rPr>
              <a:t>1</a:t>
            </a:r>
            <a:r>
              <a:rPr lang="en" sz="3400">
                <a:solidFill>
                  <a:srgbClr val="000000"/>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2</a:t>
            </a:r>
            <a:endParaRPr sz="3400">
              <a:solidFill>
                <a:srgbClr val="000000"/>
              </a:solidFill>
              <a:latin typeface="Century Gothic"/>
              <a:ea typeface="Century Gothic"/>
              <a:cs typeface="Century Gothic"/>
              <a:sym typeface="Century Gothic"/>
            </a:endParaRPr>
          </a:p>
          <a:p>
            <a:pPr marL="0" lvl="0" indent="0" algn="l" rtl="0">
              <a:lnSpc>
                <a:spcPct val="90000"/>
              </a:lnSpc>
              <a:spcBef>
                <a:spcPts val="0"/>
              </a:spcBef>
              <a:spcAft>
                <a:spcPts val="0"/>
              </a:spcAft>
              <a:buNone/>
            </a:pPr>
            <a:r>
              <a:rPr lang="en" sz="1800" b="1">
                <a:solidFill>
                  <a:srgbClr val="000000"/>
                </a:solidFill>
                <a:latin typeface="Century Gothic"/>
                <a:ea typeface="Century Gothic"/>
                <a:cs typeface="Century Gothic"/>
                <a:sym typeface="Century Gothic"/>
              </a:rPr>
              <a:t>Teacher slide, before teaching.</a:t>
            </a:r>
            <a:endParaRPr sz="1800">
              <a:solidFill>
                <a:srgbClr val="000000"/>
              </a:solidFill>
              <a:latin typeface="Century Gothic"/>
              <a:ea typeface="Century Gothic"/>
              <a:cs typeface="Century Gothic"/>
              <a:sym typeface="Century Gothic"/>
            </a:endParaRPr>
          </a:p>
        </p:txBody>
      </p:sp>
      <p:sp>
        <p:nvSpPr>
          <p:cNvPr id="150" name="Google Shape;150;p27"/>
          <p:cNvSpPr txBox="1"/>
          <p:nvPr/>
        </p:nvSpPr>
        <p:spPr>
          <a:xfrm>
            <a:off x="311700" y="1449225"/>
            <a:ext cx="8520600" cy="3027300"/>
          </a:xfrm>
          <a:prstGeom prst="rect">
            <a:avLst/>
          </a:prstGeom>
          <a:noFill/>
          <a:ln>
            <a:noFill/>
          </a:ln>
        </p:spPr>
        <p:txBody>
          <a:bodyPr spcFirstLastPara="1" wrap="square" lIns="91425" tIns="91425" rIns="91425" bIns="91425" anchor="t" anchorCtr="0">
            <a:noAutofit/>
          </a:bodyPr>
          <a:lstStyle/>
          <a:p>
            <a:pPr marL="0" lvl="0" indent="0" algn="l" rtl="0">
              <a:lnSpc>
                <a:spcPct val="90000"/>
              </a:lnSpc>
              <a:spcBef>
                <a:spcPts val="0"/>
              </a:spcBef>
              <a:spcAft>
                <a:spcPts val="0"/>
              </a:spcAft>
              <a:buNone/>
            </a:pPr>
            <a:r>
              <a:rPr lang="en" sz="1800" b="1" dirty="0">
                <a:solidFill>
                  <a:srgbClr val="000000"/>
                </a:solidFill>
                <a:latin typeface="Century Gothic"/>
                <a:ea typeface="Century Gothic"/>
                <a:cs typeface="Century Gothic"/>
                <a:sym typeface="Century Gothic"/>
              </a:rPr>
              <a:t>Preparing for Lesson #: </a:t>
            </a:r>
            <a:r>
              <a:rPr lang="en" sz="1800" i="1" dirty="0">
                <a:latin typeface="Century Gothic"/>
                <a:ea typeface="Century Gothic"/>
                <a:cs typeface="Century Gothic"/>
                <a:sym typeface="Century Gothic"/>
              </a:rPr>
              <a:t>2</a:t>
            </a:r>
            <a:endParaRPr sz="1800" i="1" dirty="0">
              <a:solidFill>
                <a:srgbClr val="000000"/>
              </a:solidFill>
              <a:latin typeface="Century Gothic"/>
              <a:ea typeface="Century Gothic"/>
              <a:cs typeface="Century Gothic"/>
              <a:sym typeface="Century Gothic"/>
            </a:endParaRPr>
          </a:p>
          <a:p>
            <a:pPr marL="0" lvl="0" indent="0" algn="l" rtl="0">
              <a:lnSpc>
                <a:spcPct val="90000"/>
              </a:lnSpc>
              <a:spcBef>
                <a:spcPts val="1000"/>
              </a:spcBef>
              <a:spcAft>
                <a:spcPts val="0"/>
              </a:spcAft>
              <a:buNone/>
            </a:pPr>
            <a:r>
              <a:rPr lang="en" sz="1800" dirty="0">
                <a:solidFill>
                  <a:srgbClr val="000000"/>
                </a:solidFill>
                <a:latin typeface="Century Gothic"/>
                <a:ea typeface="Century Gothic"/>
                <a:cs typeface="Century Gothic"/>
                <a:sym typeface="Century Gothic"/>
              </a:rPr>
              <a:t>Reading and protocols to read in preparation:</a:t>
            </a:r>
            <a:endParaRPr sz="1800" dirty="0">
              <a:solidFill>
                <a:srgbClr val="000000"/>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Decide how you want to track and display the </a:t>
            </a:r>
            <a:r>
              <a:rPr lang="en" b="1" dirty="0">
                <a:solidFill>
                  <a:schemeClr val="dk1"/>
                </a:solidFill>
                <a:latin typeface="Century Gothic"/>
                <a:ea typeface="Century Gothic"/>
                <a:cs typeface="Century Gothic"/>
                <a:sym typeface="Century Gothic"/>
              </a:rPr>
              <a:t>Model Brain Development anchor chart, </a:t>
            </a:r>
            <a:r>
              <a:rPr lang="en" dirty="0">
                <a:solidFill>
                  <a:schemeClr val="dk1"/>
                </a:solidFill>
                <a:latin typeface="Century Gothic"/>
                <a:ea typeface="Century Gothic"/>
                <a:cs typeface="Century Gothic"/>
                <a:sym typeface="Century Gothic"/>
              </a:rPr>
              <a:t>using a document camera or chart paper</a:t>
            </a:r>
            <a:r>
              <a:rPr lang="en" b="1" dirty="0">
                <a:solidFill>
                  <a:schemeClr val="dk1"/>
                </a:solidFill>
                <a:latin typeface="Century Gothic"/>
                <a:ea typeface="Century Gothic"/>
                <a:cs typeface="Century Gothic"/>
                <a:sym typeface="Century Gothic"/>
              </a:rPr>
              <a:t> </a:t>
            </a:r>
            <a:r>
              <a:rPr lang="en" dirty="0">
                <a:solidFill>
                  <a:schemeClr val="dk1"/>
                </a:solidFill>
                <a:latin typeface="Century Gothic"/>
                <a:ea typeface="Century Gothic"/>
                <a:cs typeface="Century Gothic"/>
                <a:sym typeface="Century Gothic"/>
              </a:rPr>
              <a:t>(See Slide 8).</a:t>
            </a:r>
            <a:endParaRPr dirty="0">
              <a:solidFill>
                <a:schemeClr val="dk1"/>
              </a:solidFill>
              <a:latin typeface="Century Gothic"/>
              <a:ea typeface="Century Gothic"/>
              <a:cs typeface="Century Gothic"/>
              <a:sym typeface="Century Gothic"/>
            </a:endParaRPr>
          </a:p>
          <a:p>
            <a:pPr marL="45720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Work Time B focuses on RI 7.4 and L 7.4 and will help students grasp difficult and technical scientific terms in an engaging and kinesthetic way. To transition smoothly to this activity, be sure to prepare the materials in advance. </a:t>
            </a:r>
            <a:endParaRPr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Prepare the </a:t>
            </a:r>
            <a:r>
              <a:rPr lang="en" b="1" dirty="0">
                <a:solidFill>
                  <a:schemeClr val="dk1"/>
                </a:solidFill>
                <a:latin typeface="Century Gothic"/>
                <a:ea typeface="Century Gothic"/>
                <a:cs typeface="Century Gothic"/>
                <a:sym typeface="Century Gothic"/>
              </a:rPr>
              <a:t>Thinking Log packet</a:t>
            </a:r>
            <a:r>
              <a:rPr lang="en" dirty="0">
                <a:solidFill>
                  <a:schemeClr val="dk1"/>
                </a:solidFill>
                <a:latin typeface="Century Gothic"/>
                <a:ea typeface="Century Gothic"/>
                <a:cs typeface="Century Gothic"/>
                <a:sym typeface="Century Gothic"/>
              </a:rPr>
              <a:t>. </a:t>
            </a:r>
            <a:endParaRPr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Prepare the materials for </a:t>
            </a:r>
            <a:r>
              <a:rPr lang="en" b="1" dirty="0">
                <a:solidFill>
                  <a:schemeClr val="dk1"/>
                </a:solidFill>
                <a:latin typeface="Century Gothic"/>
                <a:ea typeface="Century Gothic"/>
                <a:cs typeface="Century Gothic"/>
                <a:sym typeface="Century Gothic"/>
              </a:rPr>
              <a:t>Understanding Axons, Dendrites, and Synaptic Pruning: A Vocabulary Play</a:t>
            </a:r>
            <a:r>
              <a:rPr lang="en" dirty="0">
                <a:solidFill>
                  <a:schemeClr val="dk1"/>
                </a:solidFill>
                <a:latin typeface="Century Gothic"/>
                <a:ea typeface="Century Gothic"/>
                <a:cs typeface="Century Gothic"/>
                <a:sym typeface="Century Gothic"/>
              </a:rPr>
              <a:t>.</a:t>
            </a:r>
            <a:endParaRPr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dirty="0">
                <a:solidFill>
                  <a:schemeClr val="dk1"/>
                </a:solidFill>
                <a:latin typeface="Century Gothic"/>
                <a:ea typeface="Century Gothic"/>
                <a:cs typeface="Century Gothic"/>
                <a:sym typeface="Century Gothic"/>
              </a:rPr>
              <a:t>Review the article from students’ homework and anticipate what portions students might have had difficulty with. Consider highlighting a few of these portions to quickly go over and summarize if needed (see Slide 7).</a:t>
            </a:r>
            <a:endParaRPr dirty="0">
              <a:solidFill>
                <a:schemeClr val="dk1"/>
              </a:solidFill>
              <a:latin typeface="Century Gothic"/>
              <a:ea typeface="Century Gothic"/>
              <a:cs typeface="Century Gothic"/>
              <a:sym typeface="Century Gothic"/>
            </a:endParaRPr>
          </a:p>
          <a:p>
            <a:pPr marL="0" lvl="0" indent="0" algn="l" rtl="0">
              <a:lnSpc>
                <a:spcPct val="100000"/>
              </a:lnSpc>
              <a:spcBef>
                <a:spcPts val="0"/>
              </a:spcBef>
              <a:spcAft>
                <a:spcPts val="0"/>
              </a:spcAft>
              <a:buNone/>
            </a:pPr>
            <a:endParaRPr dirty="0">
              <a:solidFill>
                <a:schemeClr val="dk1"/>
              </a:solidFill>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54"/>
        <p:cNvGrpSpPr/>
        <p:nvPr/>
      </p:nvGrpSpPr>
      <p:grpSpPr>
        <a:xfrm>
          <a:off x="0" y="0"/>
          <a:ext cx="0" cy="0"/>
          <a:chOff x="0" y="0"/>
          <a:chExt cx="0" cy="0"/>
        </a:xfrm>
      </p:grpSpPr>
      <p:pic>
        <p:nvPicPr>
          <p:cNvPr id="155" name="Google Shape;155;p28"/>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56" name="Google Shape;156;p28"/>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spcBef>
                <a:spcPts val="0"/>
              </a:spcBef>
              <a:spcAft>
                <a:spcPts val="0"/>
              </a:spcAft>
              <a:buNone/>
            </a:pPr>
            <a:endParaRPr sz="1400" b="0" i="0" u="none" strike="noStrike" cap="none">
              <a:solidFill>
                <a:schemeClr val="lt1"/>
              </a:solidFill>
              <a:latin typeface="Calibri"/>
              <a:ea typeface="Calibri"/>
              <a:cs typeface="Calibri"/>
              <a:sym typeface="Calibri"/>
            </a:endParaRPr>
          </a:p>
        </p:txBody>
      </p:sp>
      <p:sp>
        <p:nvSpPr>
          <p:cNvPr id="157" name="Google Shape;157;p28"/>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a:t>
            </a:r>
            <a:r>
              <a:rPr lang="en" sz="3000" b="1">
                <a:solidFill>
                  <a:srgbClr val="404040"/>
                </a:solidFill>
                <a:latin typeface="Century Gothic"/>
                <a:ea typeface="Century Gothic"/>
                <a:cs typeface="Century Gothic"/>
                <a:sym typeface="Century Gothic"/>
              </a:rPr>
              <a:t>7</a:t>
            </a:r>
            <a:r>
              <a:rPr lang="en" sz="3000" b="1" i="0" u="none" strike="noStrike" cap="none">
                <a:solidFill>
                  <a:srgbClr val="404040"/>
                </a:solidFill>
                <a:latin typeface="Century Gothic"/>
                <a:ea typeface="Century Gothic"/>
                <a:cs typeface="Century Gothic"/>
                <a:sym typeface="Century Gothic"/>
              </a:rPr>
              <a:t>: Module </a:t>
            </a:r>
            <a:r>
              <a:rPr lang="en" sz="3000" b="1">
                <a:solidFill>
                  <a:srgbClr val="404040"/>
                </a:solidFill>
                <a:latin typeface="Century Gothic"/>
                <a:ea typeface="Century Gothic"/>
                <a:cs typeface="Century Gothic"/>
                <a:sym typeface="Century Gothic"/>
              </a:rPr>
              <a:t>4</a:t>
            </a:r>
            <a:r>
              <a:rPr lang="en" sz="3000" b="1" i="0" u="none" strike="noStrike" cap="none">
                <a:solidFill>
                  <a:srgbClr val="404040"/>
                </a:solidFill>
                <a:latin typeface="Century Gothic"/>
                <a:ea typeface="Century Gothic"/>
                <a:cs typeface="Century Gothic"/>
                <a:sym typeface="Century Gothic"/>
              </a:rPr>
              <a:t>: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1</a:t>
            </a:r>
            <a:r>
              <a:rPr lang="en" sz="3000" b="1" i="0" u="none" strike="noStrike" cap="none">
                <a:solidFill>
                  <a:srgbClr val="404040"/>
                </a:solidFill>
                <a:latin typeface="Century Gothic"/>
                <a:ea typeface="Century Gothic"/>
                <a:cs typeface="Century Gothic"/>
                <a:sym typeface="Century Gothic"/>
              </a:rPr>
              <a:t>: Lesson</a:t>
            </a:r>
            <a:r>
              <a:rPr lang="en" sz="3000" b="1">
                <a:solidFill>
                  <a:srgbClr val="404040"/>
                </a:solidFill>
                <a:latin typeface="Century Gothic"/>
                <a:ea typeface="Century Gothic"/>
                <a:cs typeface="Century Gothic"/>
                <a:sym typeface="Century Gothic"/>
              </a:rPr>
              <a:t> 2</a:t>
            </a:r>
            <a:endParaRPr sz="3000" b="0" i="0" u="none" strike="noStrike" cap="none">
              <a:solidFill>
                <a:srgbClr val="404040"/>
              </a:solidFill>
              <a:latin typeface="Calibri"/>
              <a:ea typeface="Calibri"/>
              <a:cs typeface="Calibri"/>
              <a:sym typeface="Calibri"/>
            </a:endParaRPr>
          </a:p>
        </p:txBody>
      </p:sp>
      <p:pic>
        <p:nvPicPr>
          <p:cNvPr id="158" name="Google Shape;158;p28"/>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59" name="Google Shape;159;p28"/>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63"/>
        <p:cNvGrpSpPr/>
        <p:nvPr/>
      </p:nvGrpSpPr>
      <p:grpSpPr>
        <a:xfrm>
          <a:off x="0" y="0"/>
          <a:ext cx="0" cy="0"/>
          <a:chOff x="0" y="0"/>
          <a:chExt cx="0" cy="0"/>
        </a:xfrm>
      </p:grpSpPr>
      <p:sp>
        <p:nvSpPr>
          <p:cNvPr id="164" name="Google Shape;164;p29"/>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177800" marR="0" lvl="0" indent="-38100" algn="l" rtl="0">
              <a:lnSpc>
                <a:spcPct val="90000"/>
              </a:lnSpc>
              <a:spcBef>
                <a:spcPts val="0"/>
              </a:spcBef>
              <a:spcAft>
                <a:spcPts val="0"/>
              </a:spcAft>
              <a:buClr>
                <a:schemeClr val="dk1"/>
              </a:buClr>
              <a:buSzPts val="2100"/>
              <a:buFont typeface="Arial"/>
              <a:buNone/>
            </a:pPr>
            <a:endParaRPr/>
          </a:p>
          <a:p>
            <a:pPr marL="139700" marR="0" lvl="0" indent="0" algn="l" rtl="0">
              <a:lnSpc>
                <a:spcPct val="90000"/>
              </a:lnSpc>
              <a:spcBef>
                <a:spcPts val="0"/>
              </a:spcBef>
              <a:spcAft>
                <a:spcPts val="0"/>
              </a:spcAft>
              <a:buClr>
                <a:schemeClr val="dk1"/>
              </a:buClr>
              <a:buSzPts val="2100"/>
              <a:buFont typeface="Arial"/>
              <a:buNone/>
            </a:pPr>
            <a:endParaRPr/>
          </a:p>
        </p:txBody>
      </p:sp>
      <p:sp>
        <p:nvSpPr>
          <p:cNvPr id="165" name="Google Shape;165;p29"/>
          <p:cNvSpPr txBox="1"/>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3400" b="1" dirty="0">
                <a:solidFill>
                  <a:srgbClr val="000000"/>
                </a:solidFill>
                <a:latin typeface="Century Gothic"/>
                <a:ea typeface="Century Gothic"/>
                <a:cs typeface="Century Gothic"/>
                <a:sym typeface="Century Gothic"/>
              </a:rPr>
              <a:t>Hello, Students!</a:t>
            </a:r>
            <a:endParaRPr sz="3400" b="1" dirty="0">
              <a:solidFill>
                <a:srgbClr val="000000"/>
              </a:solidFill>
              <a:latin typeface="Century Gothic"/>
              <a:ea typeface="Century Gothic"/>
              <a:cs typeface="Century Gothic"/>
              <a:sym typeface="Century Gothic"/>
            </a:endParaRPr>
          </a:p>
        </p:txBody>
      </p:sp>
      <p:sp>
        <p:nvSpPr>
          <p:cNvPr id="166" name="Google Shape;166;p29"/>
          <p:cNvSpPr txBox="1"/>
          <p:nvPr/>
        </p:nvSpPr>
        <p:spPr>
          <a:xfrm>
            <a:off x="311700" y="1095325"/>
            <a:ext cx="8721300" cy="3416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a:latin typeface="Century Gothic"/>
                <a:ea typeface="Century Gothic"/>
                <a:cs typeface="Century Gothic"/>
                <a:sym typeface="Century Gothic"/>
              </a:rPr>
              <a:t>What are we learning and doing today?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Learning more about brain development using some new classroom routines and documents.</a:t>
            </a:r>
            <a:endParaRPr sz="180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 sz="1800">
                <a:latin typeface="Century Gothic"/>
                <a:ea typeface="Century Gothic"/>
                <a:cs typeface="Century Gothic"/>
                <a:sym typeface="Century Gothic"/>
              </a:rPr>
              <a:t>Continuing to develop our vocabulary.</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As we continue studying the very relevant topic of how brain development specifically affects teenagers, our new Thinking Logs and Anchor Charts will help us track our learning.</a:t>
            </a:r>
            <a:endParaRPr sz="1800" b="1">
              <a:latin typeface="Century Gothic"/>
              <a:ea typeface="Century Gothic"/>
              <a:cs typeface="Century Gothic"/>
              <a:sym typeface="Century Gothic"/>
            </a:endParaRPr>
          </a:p>
          <a:p>
            <a:pPr marL="457200" lvl="0" indent="0" algn="l" rtl="0">
              <a:spcBef>
                <a:spcPts val="0"/>
              </a:spcBef>
              <a:spcAft>
                <a:spcPts val="0"/>
              </a:spcAft>
              <a:buNone/>
            </a:pPr>
            <a:r>
              <a:rPr lang="en" sz="1800">
                <a:latin typeface="Century Gothic"/>
                <a:ea typeface="Century Gothic"/>
                <a:cs typeface="Century Gothic"/>
                <a:sym typeface="Century Gothic"/>
              </a:rPr>
              <a:t>    </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p:txBody>
      </p:sp>
      <p:pic>
        <p:nvPicPr>
          <p:cNvPr id="167" name="Google Shape;167;p29"/>
          <p:cNvPicPr preferRelativeResize="0"/>
          <p:nvPr/>
        </p:nvPicPr>
        <p:blipFill>
          <a:blip r:embed="rId3">
            <a:alphaModFix/>
          </a:blip>
          <a:stretch>
            <a:fillRect/>
          </a:stretch>
        </p:blipFill>
        <p:spPr>
          <a:xfrm>
            <a:off x="7615575" y="152475"/>
            <a:ext cx="1035924" cy="942849"/>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171"/>
        <p:cNvGrpSpPr/>
        <p:nvPr/>
      </p:nvGrpSpPr>
      <p:grpSpPr>
        <a:xfrm>
          <a:off x="0" y="0"/>
          <a:ext cx="0" cy="0"/>
          <a:chOff x="0" y="0"/>
          <a:chExt cx="0" cy="0"/>
        </a:xfrm>
      </p:grpSpPr>
      <p:sp>
        <p:nvSpPr>
          <p:cNvPr id="172" name="Google Shape;172;p30"/>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get acquainted with our new </a:t>
            </a:r>
            <a:r>
              <a:rPr lang="en" sz="2800" b="1" dirty="0"/>
              <a:t>Thinking Log</a:t>
            </a:r>
            <a:endParaRPr sz="2800" b="1" i="1" dirty="0"/>
          </a:p>
        </p:txBody>
      </p:sp>
      <p:sp>
        <p:nvSpPr>
          <p:cNvPr id="173" name="Google Shape;173;p30"/>
          <p:cNvSpPr txBox="1"/>
          <p:nvPr/>
        </p:nvSpPr>
        <p:spPr>
          <a:xfrm>
            <a:off x="628650" y="1389425"/>
            <a:ext cx="4724400" cy="3202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dirty="0">
                <a:latin typeface="Century Gothic"/>
                <a:ea typeface="Century Gothic"/>
                <a:cs typeface="Century Gothic"/>
                <a:sym typeface="Century Gothic"/>
              </a:rPr>
              <a:t>Today we’ll be starting a new routine we will use many times in Unit 1.  This routine, called the </a:t>
            </a:r>
            <a:r>
              <a:rPr lang="en" sz="1600" b="1" dirty="0">
                <a:latin typeface="Century Gothic"/>
                <a:ea typeface="Century Gothic"/>
                <a:cs typeface="Century Gothic"/>
                <a:sym typeface="Century Gothic"/>
              </a:rPr>
              <a:t>Thinking Log, </a:t>
            </a:r>
            <a:r>
              <a:rPr lang="en" sz="1600" dirty="0">
                <a:latin typeface="Century Gothic"/>
                <a:ea typeface="Century Gothic"/>
                <a:cs typeface="Century Gothic"/>
                <a:sym typeface="Century Gothic"/>
              </a:rPr>
              <a:t>contains questions that will be completed on most days. </a:t>
            </a:r>
            <a:endParaRPr sz="1600" dirty="0">
              <a:latin typeface="Century Gothic"/>
              <a:ea typeface="Century Gothic"/>
              <a:cs typeface="Century Gothic"/>
              <a:sym typeface="Century Gothic"/>
            </a:endParaRPr>
          </a:p>
          <a:p>
            <a:pPr marL="0" lvl="0" indent="0" algn="l" rtl="0">
              <a:spcBef>
                <a:spcPts val="0"/>
              </a:spcBef>
              <a:spcAft>
                <a:spcPts val="0"/>
              </a:spcAft>
              <a:buNone/>
            </a:pPr>
            <a:endParaRPr sz="1600" dirty="0">
              <a:latin typeface="Century Gothic"/>
              <a:ea typeface="Century Gothic"/>
              <a:cs typeface="Century Gothic"/>
              <a:sym typeface="Century Gothic"/>
            </a:endParaRPr>
          </a:p>
          <a:p>
            <a:pPr marL="0" lvl="0" indent="0" algn="l" rtl="0">
              <a:spcBef>
                <a:spcPts val="0"/>
              </a:spcBef>
              <a:spcAft>
                <a:spcPts val="0"/>
              </a:spcAft>
              <a:buNone/>
            </a:pPr>
            <a:r>
              <a:rPr lang="en" sz="1600" dirty="0">
                <a:latin typeface="Century Gothic"/>
                <a:ea typeface="Century Gothic"/>
                <a:cs typeface="Century Gothic"/>
                <a:sym typeface="Century Gothic"/>
              </a:rPr>
              <a:t>The purpose of this log is to help you reflect on and clarify your thinking on the neurological development of teenagers and your learning from:</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Homework (if the log is an Entry Task)</a:t>
            </a:r>
            <a:endParaRPr sz="1600" dirty="0">
              <a:latin typeface="Century Gothic"/>
              <a:ea typeface="Century Gothic"/>
              <a:cs typeface="Century Gothic"/>
              <a:sym typeface="Century Gothic"/>
            </a:endParaRPr>
          </a:p>
          <a:p>
            <a:pPr marL="457200" lvl="0" indent="-330200" algn="l" rtl="0">
              <a:spcBef>
                <a:spcPts val="0"/>
              </a:spcBef>
              <a:spcAft>
                <a:spcPts val="0"/>
              </a:spcAft>
              <a:buSzPts val="1600"/>
              <a:buFont typeface="Century Gothic"/>
              <a:buChar char="●"/>
            </a:pPr>
            <a:r>
              <a:rPr lang="en" sz="1600" dirty="0">
                <a:latin typeface="Century Gothic"/>
                <a:ea typeface="Century Gothic"/>
                <a:cs typeface="Century Gothic"/>
                <a:sym typeface="Century Gothic"/>
              </a:rPr>
              <a:t>The day’s lesson (if the log is an Exit Ticket)</a:t>
            </a:r>
            <a:endParaRPr sz="1600" dirty="0">
              <a:latin typeface="Century Gothic"/>
              <a:ea typeface="Century Gothic"/>
              <a:cs typeface="Century Gothic"/>
              <a:sym typeface="Century Gothic"/>
            </a:endParaRPr>
          </a:p>
        </p:txBody>
      </p:sp>
      <p:pic>
        <p:nvPicPr>
          <p:cNvPr id="174" name="Google Shape;174;p30"/>
          <p:cNvPicPr preferRelativeResize="0"/>
          <p:nvPr/>
        </p:nvPicPr>
        <p:blipFill>
          <a:blip r:embed="rId3">
            <a:alphaModFix/>
          </a:blip>
          <a:stretch>
            <a:fillRect/>
          </a:stretch>
        </p:blipFill>
        <p:spPr>
          <a:xfrm>
            <a:off x="5505450" y="1420450"/>
            <a:ext cx="3486151" cy="2700290"/>
          </a:xfrm>
          <a:prstGeom prst="rect">
            <a:avLst/>
          </a:prstGeom>
          <a:noFill/>
          <a:ln>
            <a:noFill/>
          </a:ln>
        </p:spPr>
      </p:pic>
      <p:pic>
        <p:nvPicPr>
          <p:cNvPr id="175" name="Google Shape;175;p30"/>
          <p:cNvPicPr preferRelativeResize="0"/>
          <p:nvPr/>
        </p:nvPicPr>
        <p:blipFill>
          <a:blip r:embed="rId4">
            <a:alphaModFix/>
          </a:blip>
          <a:stretch>
            <a:fillRect/>
          </a:stretch>
        </p:blipFill>
        <p:spPr>
          <a:xfrm>
            <a:off x="7615575" y="152475"/>
            <a:ext cx="1035924" cy="942849"/>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79"/>
        <p:cNvGrpSpPr/>
        <p:nvPr/>
      </p:nvGrpSpPr>
      <p:grpSpPr>
        <a:xfrm>
          <a:off x="0" y="0"/>
          <a:ext cx="0" cy="0"/>
          <a:chOff x="0" y="0"/>
          <a:chExt cx="0" cy="0"/>
        </a:xfrm>
      </p:grpSpPr>
      <p:sp>
        <p:nvSpPr>
          <p:cNvPr id="180" name="Google Shape;180;p31"/>
          <p:cNvSpPr txBox="1">
            <a:spLocks noGrp="1"/>
          </p:cNvSpPr>
          <p:nvPr>
            <p:ph type="title"/>
          </p:nvPr>
        </p:nvSpPr>
        <p:spPr>
          <a:xfrm>
            <a:off x="628650" y="273850"/>
            <a:ext cx="71154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think about last night’s homework</a:t>
            </a:r>
            <a:endParaRPr sz="2800" b="1" i="1" dirty="0"/>
          </a:p>
        </p:txBody>
      </p:sp>
      <p:sp>
        <p:nvSpPr>
          <p:cNvPr id="181" name="Google Shape;181;p31"/>
          <p:cNvSpPr txBox="1"/>
          <p:nvPr/>
        </p:nvSpPr>
        <p:spPr>
          <a:xfrm>
            <a:off x="704850" y="1379050"/>
            <a:ext cx="4126200" cy="3313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latin typeface="Century Gothic"/>
                <a:ea typeface="Century Gothic"/>
                <a:cs typeface="Century Gothic"/>
                <a:sym typeface="Century Gothic"/>
              </a:rPr>
              <a:t>Follow along in your heads as your teacher reads the two </a:t>
            </a:r>
            <a:r>
              <a:rPr lang="en" sz="1600" b="1">
                <a:latin typeface="Century Gothic"/>
                <a:ea typeface="Century Gothic"/>
                <a:cs typeface="Century Gothic"/>
                <a:sym typeface="Century Gothic"/>
              </a:rPr>
              <a:t>Thinking Log </a:t>
            </a:r>
            <a:r>
              <a:rPr lang="en" sz="1600">
                <a:latin typeface="Century Gothic"/>
                <a:ea typeface="Century Gothic"/>
                <a:cs typeface="Century Gothic"/>
                <a:sym typeface="Century Gothic"/>
              </a:rPr>
              <a:t>questions for Lesson 2 aloud. Then, answer the questions in writing.</a:t>
            </a:r>
            <a:endParaRPr sz="1600">
              <a:latin typeface="Century Gothic"/>
              <a:ea typeface="Century Gothic"/>
              <a:cs typeface="Century Gothic"/>
              <a:sym typeface="Century Gothic"/>
            </a:endParaRPr>
          </a:p>
          <a:p>
            <a:pPr marL="0" lvl="0" indent="0" algn="l" rtl="0">
              <a:spcBef>
                <a:spcPts val="0"/>
              </a:spcBef>
              <a:spcAft>
                <a:spcPts val="0"/>
              </a:spcAft>
              <a:buNone/>
            </a:pPr>
            <a:endParaRPr sz="1600">
              <a:latin typeface="Century Gothic"/>
              <a:ea typeface="Century Gothic"/>
              <a:cs typeface="Century Gothic"/>
              <a:sym typeface="Century Gothic"/>
            </a:endParaRPr>
          </a:p>
          <a:p>
            <a:pPr marL="0" lvl="0" indent="0" algn="l" rtl="0">
              <a:spcBef>
                <a:spcPts val="0"/>
              </a:spcBef>
              <a:spcAft>
                <a:spcPts val="0"/>
              </a:spcAft>
              <a:buNone/>
            </a:pPr>
            <a:r>
              <a:rPr lang="en" sz="1600">
                <a:latin typeface="Century Gothic"/>
                <a:ea typeface="Century Gothic"/>
                <a:cs typeface="Century Gothic"/>
                <a:sym typeface="Century Gothic"/>
              </a:rPr>
              <a:t>When prompted, give a </a:t>
            </a:r>
            <a:r>
              <a:rPr lang="en" sz="1600" b="1">
                <a:latin typeface="Century Gothic"/>
                <a:ea typeface="Century Gothic"/>
                <a:cs typeface="Century Gothic"/>
                <a:sym typeface="Century Gothic"/>
              </a:rPr>
              <a:t>Fist to Five </a:t>
            </a:r>
            <a:r>
              <a:rPr lang="en" sz="1600">
                <a:latin typeface="Century Gothic"/>
                <a:ea typeface="Century Gothic"/>
                <a:cs typeface="Century Gothic"/>
                <a:sym typeface="Century Gothic"/>
              </a:rPr>
              <a:t>on how easily you were able to identify the main idea of last night’s reading. Remember, a “fist” indicates that you struggled, whereas a “five” indicates that it was easy.</a:t>
            </a:r>
            <a:endParaRPr sz="1600">
              <a:latin typeface="Century Gothic"/>
              <a:ea typeface="Century Gothic"/>
              <a:cs typeface="Century Gothic"/>
              <a:sym typeface="Century Gothic"/>
            </a:endParaRPr>
          </a:p>
        </p:txBody>
      </p:sp>
      <p:pic>
        <p:nvPicPr>
          <p:cNvPr id="182" name="Google Shape;182;p31"/>
          <p:cNvPicPr preferRelativeResize="0"/>
          <p:nvPr/>
        </p:nvPicPr>
        <p:blipFill>
          <a:blip r:embed="rId3">
            <a:alphaModFix/>
          </a:blip>
          <a:stretch>
            <a:fillRect/>
          </a:stretch>
        </p:blipFill>
        <p:spPr>
          <a:xfrm>
            <a:off x="4983525" y="1420450"/>
            <a:ext cx="4008075" cy="3223730"/>
          </a:xfrm>
          <a:prstGeom prst="rect">
            <a:avLst/>
          </a:prstGeom>
          <a:noFill/>
          <a:ln>
            <a:noFill/>
          </a:ln>
        </p:spPr>
      </p:pic>
      <p:pic>
        <p:nvPicPr>
          <p:cNvPr id="183" name="Google Shape;183;p31"/>
          <p:cNvPicPr preferRelativeResize="0"/>
          <p:nvPr/>
        </p:nvPicPr>
        <p:blipFill>
          <a:blip r:embed="rId4">
            <a:alphaModFix/>
          </a:blip>
          <a:stretch>
            <a:fillRect/>
          </a:stretch>
        </p:blipFill>
        <p:spPr>
          <a:xfrm>
            <a:off x="8495409" y="4352278"/>
            <a:ext cx="593878" cy="562031"/>
          </a:xfrm>
          <a:prstGeom prst="rect">
            <a:avLst/>
          </a:prstGeom>
          <a:noFill/>
          <a:ln>
            <a:noFill/>
          </a:ln>
        </p:spPr>
      </p:pic>
      <p:pic>
        <p:nvPicPr>
          <p:cNvPr id="184" name="Google Shape;184;p31"/>
          <p:cNvPicPr preferRelativeResize="0"/>
          <p:nvPr/>
        </p:nvPicPr>
        <p:blipFill>
          <a:blip r:embed="rId5">
            <a:alphaModFix/>
          </a:blip>
          <a:stretch>
            <a:fillRect/>
          </a:stretch>
        </p:blipFill>
        <p:spPr>
          <a:xfrm>
            <a:off x="7955675" y="138625"/>
            <a:ext cx="1035924" cy="942849"/>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88"/>
        <p:cNvGrpSpPr/>
        <p:nvPr/>
      </p:nvGrpSpPr>
      <p:grpSpPr>
        <a:xfrm>
          <a:off x="0" y="0"/>
          <a:ext cx="0" cy="0"/>
          <a:chOff x="0" y="0"/>
          <a:chExt cx="0" cy="0"/>
        </a:xfrm>
      </p:grpSpPr>
      <p:sp>
        <p:nvSpPr>
          <p:cNvPr id="189" name="Google Shape;189;p32"/>
          <p:cNvSpPr txBox="1">
            <a:spLocks noGrp="1"/>
          </p:cNvSpPr>
          <p:nvPr>
            <p:ph type="title"/>
          </p:nvPr>
        </p:nvSpPr>
        <p:spPr>
          <a:xfrm>
            <a:off x="628650" y="273850"/>
            <a:ext cx="7474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look at the </a:t>
            </a:r>
            <a:r>
              <a:rPr lang="en" sz="2800" b="1" dirty="0"/>
              <a:t>Brain Development Anchor Chart</a:t>
            </a:r>
            <a:endParaRPr sz="2800" b="1" i="1" dirty="0"/>
          </a:p>
        </p:txBody>
      </p:sp>
      <p:sp>
        <p:nvSpPr>
          <p:cNvPr id="190" name="Google Shape;190;p32"/>
          <p:cNvSpPr txBox="1"/>
          <p:nvPr/>
        </p:nvSpPr>
        <p:spPr>
          <a:xfrm>
            <a:off x="628650" y="1294785"/>
            <a:ext cx="8275200" cy="1011000"/>
          </a:xfrm>
          <a:prstGeom prst="rect">
            <a:avLst/>
          </a:prstGeom>
          <a:noFill/>
          <a:ln>
            <a:noFill/>
          </a:ln>
        </p:spPr>
        <p:txBody>
          <a:bodyPr spcFirstLastPara="1" wrap="square" lIns="91425" tIns="91425" rIns="91425" bIns="91425" anchor="t" anchorCtr="0">
            <a:noAutofit/>
          </a:bodyPr>
          <a:lstStyle/>
          <a:p>
            <a:pPr marL="0" lvl="0" indent="0" algn="l" rtl="0">
              <a:lnSpc>
                <a:spcPct val="115000"/>
              </a:lnSpc>
              <a:spcBef>
                <a:spcPts val="0"/>
              </a:spcBef>
              <a:spcAft>
                <a:spcPts val="0"/>
              </a:spcAft>
              <a:buNone/>
            </a:pPr>
            <a:r>
              <a:rPr lang="en" dirty="0">
                <a:solidFill>
                  <a:schemeClr val="dk1"/>
                </a:solidFill>
                <a:latin typeface="Century Gothic"/>
                <a:ea typeface="Century Gothic"/>
                <a:cs typeface="Century Gothic"/>
                <a:sym typeface="Century Gothic"/>
              </a:rPr>
              <a:t>Today you will be starting an anchor chart to help track your learning about adolescent brain development. You will maintain your own copy in addition to the class copy used during discussions.</a:t>
            </a:r>
            <a:endParaRPr dirty="0">
              <a:solidFill>
                <a:schemeClr val="dk1"/>
              </a:solidFill>
              <a:latin typeface="Century Gothic"/>
              <a:ea typeface="Century Gothic"/>
              <a:cs typeface="Century Gothic"/>
              <a:sym typeface="Century Gothic"/>
            </a:endParaRPr>
          </a:p>
        </p:txBody>
      </p:sp>
      <p:sp>
        <p:nvSpPr>
          <p:cNvPr id="191" name="Google Shape;191;p32"/>
          <p:cNvSpPr txBox="1"/>
          <p:nvPr/>
        </p:nvSpPr>
        <p:spPr>
          <a:xfrm>
            <a:off x="628650" y="3744372"/>
            <a:ext cx="8212800" cy="10110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a:solidFill>
                  <a:schemeClr val="dk1"/>
                </a:solidFill>
                <a:latin typeface="Century Gothic"/>
                <a:ea typeface="Century Gothic"/>
                <a:cs typeface="Century Gothic"/>
                <a:sym typeface="Century Gothic"/>
              </a:rPr>
              <a:t>Over the next two weeks you will be learning about two specific regions of the brain: the prefrontal cortex and the limbic system. You will also learn about the way neurons are growing and changing. This happens all over the brain and in particular in the frontal lobes. Remember to note where you learned the information so you can reread it if necessary.</a:t>
            </a:r>
            <a:endParaRPr>
              <a:solidFill>
                <a:schemeClr val="dk1"/>
              </a:solidFill>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1600">
              <a:solidFill>
                <a:schemeClr val="dk1"/>
              </a:solidFill>
              <a:latin typeface="Century Gothic"/>
              <a:ea typeface="Century Gothic"/>
              <a:cs typeface="Century Gothic"/>
              <a:sym typeface="Century Gothic"/>
            </a:endParaRPr>
          </a:p>
        </p:txBody>
      </p:sp>
      <p:pic>
        <p:nvPicPr>
          <p:cNvPr id="192" name="Google Shape;192;p32"/>
          <p:cNvPicPr preferRelativeResize="0"/>
          <p:nvPr/>
        </p:nvPicPr>
        <p:blipFill rotWithShape="1">
          <a:blip r:embed="rId3">
            <a:alphaModFix/>
          </a:blip>
          <a:srcRect t="26750"/>
          <a:stretch/>
        </p:blipFill>
        <p:spPr>
          <a:xfrm>
            <a:off x="723625" y="2131522"/>
            <a:ext cx="6425274" cy="1604550"/>
          </a:xfrm>
          <a:prstGeom prst="rect">
            <a:avLst/>
          </a:prstGeom>
          <a:noFill/>
          <a:ln>
            <a:noFill/>
          </a:ln>
        </p:spPr>
      </p:pic>
      <p:sp>
        <p:nvSpPr>
          <p:cNvPr id="193" name="Google Shape;193;p32"/>
          <p:cNvSpPr txBox="1"/>
          <p:nvPr/>
        </p:nvSpPr>
        <p:spPr>
          <a:xfrm>
            <a:off x="913175" y="2878847"/>
            <a:ext cx="1195200" cy="9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entury Gothic"/>
                <a:ea typeface="Century Gothic"/>
                <a:cs typeface="Century Gothic"/>
                <a:sym typeface="Century Gothic"/>
              </a:rPr>
              <a:t>Miscellaneous learning can go in this column</a:t>
            </a:r>
            <a:endParaRPr sz="1100">
              <a:latin typeface="Century Gothic"/>
              <a:ea typeface="Century Gothic"/>
              <a:cs typeface="Century Gothic"/>
              <a:sym typeface="Century Gothic"/>
            </a:endParaRPr>
          </a:p>
        </p:txBody>
      </p:sp>
      <p:sp>
        <p:nvSpPr>
          <p:cNvPr id="194" name="Google Shape;194;p32"/>
          <p:cNvSpPr txBox="1"/>
          <p:nvPr/>
        </p:nvSpPr>
        <p:spPr>
          <a:xfrm>
            <a:off x="5698750" y="2878847"/>
            <a:ext cx="1195200" cy="911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100">
                <a:latin typeface="Century Gothic"/>
                <a:ea typeface="Century Gothic"/>
                <a:cs typeface="Century Gothic"/>
                <a:sym typeface="Century Gothic"/>
              </a:rPr>
              <a:t>You’ll use this column later.</a:t>
            </a:r>
            <a:endParaRPr sz="1100">
              <a:latin typeface="Century Gothic"/>
              <a:ea typeface="Century Gothic"/>
              <a:cs typeface="Century Gothic"/>
              <a:sym typeface="Century Gothic"/>
            </a:endParaRPr>
          </a:p>
        </p:txBody>
      </p:sp>
      <p:pic>
        <p:nvPicPr>
          <p:cNvPr id="195" name="Google Shape;195;p32"/>
          <p:cNvPicPr preferRelativeResize="0"/>
          <p:nvPr/>
        </p:nvPicPr>
        <p:blipFill>
          <a:blip r:embed="rId4">
            <a:alphaModFix/>
          </a:blip>
          <a:stretch>
            <a:fillRect/>
          </a:stretch>
        </p:blipFill>
        <p:spPr>
          <a:xfrm>
            <a:off x="8017650" y="124775"/>
            <a:ext cx="1035924" cy="942849"/>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99"/>
        <p:cNvGrpSpPr/>
        <p:nvPr/>
      </p:nvGrpSpPr>
      <p:grpSpPr>
        <a:xfrm>
          <a:off x="0" y="0"/>
          <a:ext cx="0" cy="0"/>
          <a:chOff x="0" y="0"/>
          <a:chExt cx="0" cy="0"/>
        </a:xfrm>
      </p:grpSpPr>
      <p:sp>
        <p:nvSpPr>
          <p:cNvPr id="200" name="Google Shape;200;p33"/>
          <p:cNvSpPr txBox="1">
            <a:spLocks noGrp="1"/>
          </p:cNvSpPr>
          <p:nvPr>
            <p:ph type="title"/>
          </p:nvPr>
        </p:nvSpPr>
        <p:spPr>
          <a:xfrm>
            <a:off x="628650" y="273850"/>
            <a:ext cx="7321500" cy="994200"/>
          </a:xfrm>
          <a:prstGeom prst="rect">
            <a:avLst/>
          </a:prstGeom>
        </p:spPr>
        <p:txBody>
          <a:bodyPr spcFirstLastPara="1" wrap="square" lIns="68575" tIns="34275" rIns="68575" bIns="34275" anchor="ctr" anchorCtr="0">
            <a:noAutofit/>
          </a:bodyPr>
          <a:lstStyle/>
          <a:p>
            <a:pPr marL="0" lvl="0" indent="0" algn="l" rtl="0">
              <a:spcBef>
                <a:spcPts val="0"/>
              </a:spcBef>
              <a:spcAft>
                <a:spcPts val="0"/>
              </a:spcAft>
              <a:buNone/>
            </a:pPr>
            <a:r>
              <a:rPr lang="en" sz="2800" dirty="0"/>
              <a:t>Let’s discuss what we learned about the frontal lobe</a:t>
            </a:r>
            <a:endParaRPr sz="2800" b="1" i="1" dirty="0"/>
          </a:p>
        </p:txBody>
      </p:sp>
      <p:sp>
        <p:nvSpPr>
          <p:cNvPr id="201" name="Google Shape;201;p33"/>
          <p:cNvSpPr/>
          <p:nvPr/>
        </p:nvSpPr>
        <p:spPr>
          <a:xfrm>
            <a:off x="58864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2" name="Google Shape;202;p33"/>
          <p:cNvSpPr/>
          <p:nvPr/>
        </p:nvSpPr>
        <p:spPr>
          <a:xfrm>
            <a:off x="6467475"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3" name="Google Shape;203;p33"/>
          <p:cNvSpPr/>
          <p:nvPr/>
        </p:nvSpPr>
        <p:spPr>
          <a:xfrm>
            <a:off x="704850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4" name="Google Shape;204;p33"/>
          <p:cNvSpPr/>
          <p:nvPr/>
        </p:nvSpPr>
        <p:spPr>
          <a:xfrm>
            <a:off x="7677150" y="3390900"/>
            <a:ext cx="399900" cy="666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5" name="Google Shape;205;p33"/>
          <p:cNvSpPr/>
          <p:nvPr/>
        </p:nvSpPr>
        <p:spPr>
          <a:xfrm>
            <a:off x="8210550" y="3343275"/>
            <a:ext cx="574500" cy="1427100"/>
          </a:xfrm>
          <a:prstGeom prst="rect">
            <a:avLst/>
          </a:prstGeom>
          <a:solidFill>
            <a:srgbClr val="FFFFFF"/>
          </a:solidFill>
          <a:ln w="9525" cap="flat"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6" name="Google Shape;206;p33"/>
          <p:cNvSpPr txBox="1"/>
          <p:nvPr/>
        </p:nvSpPr>
        <p:spPr>
          <a:xfrm>
            <a:off x="714375" y="1232300"/>
            <a:ext cx="8292900" cy="1681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The prefrontal cortex is part of the frontal lobe. Think about this question:</a:t>
            </a:r>
            <a:endParaRPr sz="1600">
              <a:solidFill>
                <a:schemeClr val="dk1"/>
              </a:solidFill>
              <a:latin typeface="Century Gothic"/>
              <a:ea typeface="Century Gothic"/>
              <a:cs typeface="Century Gothic"/>
              <a:sym typeface="Century Gothic"/>
            </a:endParaRPr>
          </a:p>
          <a:p>
            <a:pPr marL="457200" lvl="0" indent="-330200" algn="l" rtl="0">
              <a:spcBef>
                <a:spcPts val="0"/>
              </a:spcBef>
              <a:spcAft>
                <a:spcPts val="0"/>
              </a:spcAft>
              <a:buClr>
                <a:schemeClr val="dk1"/>
              </a:buClr>
              <a:buSzPts val="1600"/>
              <a:buFont typeface="Century Gothic"/>
              <a:buChar char="●"/>
            </a:pPr>
            <a:r>
              <a:rPr lang="en" sz="1600" b="1">
                <a:solidFill>
                  <a:schemeClr val="dk1"/>
                </a:solidFill>
                <a:latin typeface="Century Gothic"/>
                <a:ea typeface="Century Gothic"/>
                <a:cs typeface="Century Gothic"/>
                <a:sym typeface="Century Gothic"/>
              </a:rPr>
              <a:t>What did you learn about the frontal lobe in last night’s homework? </a:t>
            </a:r>
            <a:endParaRPr sz="1600" b="1">
              <a:solidFill>
                <a:schemeClr val="dk1"/>
              </a:solidFill>
              <a:latin typeface="Century Gothic"/>
              <a:ea typeface="Century Gothic"/>
              <a:cs typeface="Century Gothic"/>
              <a:sym typeface="Century Gothic"/>
            </a:endParaRPr>
          </a:p>
          <a:p>
            <a:pPr marL="0" lvl="0" indent="0" algn="l" rtl="0">
              <a:spcBef>
                <a:spcPts val="0"/>
              </a:spcBef>
              <a:spcAft>
                <a:spcPts val="0"/>
              </a:spcAft>
              <a:buNone/>
            </a:pPr>
            <a:endParaRPr sz="1600">
              <a:solidFill>
                <a:schemeClr val="dk1"/>
              </a:solidFill>
              <a:latin typeface="Century Gothic"/>
              <a:ea typeface="Century Gothic"/>
              <a:cs typeface="Century Gothic"/>
              <a:sym typeface="Century Gothic"/>
            </a:endParaRPr>
          </a:p>
          <a:p>
            <a:pPr marL="0" lvl="0" indent="0" algn="l" rtl="0">
              <a:spcBef>
                <a:spcPts val="0"/>
              </a:spcBef>
              <a:spcAft>
                <a:spcPts val="0"/>
              </a:spcAft>
              <a:buNone/>
            </a:pPr>
            <a:r>
              <a:rPr lang="en" sz="1600">
                <a:solidFill>
                  <a:schemeClr val="dk1"/>
                </a:solidFill>
                <a:latin typeface="Century Gothic"/>
                <a:ea typeface="Century Gothic"/>
                <a:cs typeface="Century Gothic"/>
                <a:sym typeface="Century Gothic"/>
              </a:rPr>
              <a:t>As you listen to one another’s responses and watch your teacher add these answers to the class anchor chart, be sure to add answers to your own copy as well. </a:t>
            </a:r>
            <a:endParaRPr sz="1600">
              <a:latin typeface="Century Gothic"/>
              <a:ea typeface="Century Gothic"/>
              <a:cs typeface="Century Gothic"/>
              <a:sym typeface="Century Gothic"/>
            </a:endParaRPr>
          </a:p>
        </p:txBody>
      </p:sp>
      <p:pic>
        <p:nvPicPr>
          <p:cNvPr id="207" name="Google Shape;207;p33"/>
          <p:cNvPicPr preferRelativeResize="0"/>
          <p:nvPr/>
        </p:nvPicPr>
        <p:blipFill rotWithShape="1">
          <a:blip r:embed="rId3">
            <a:alphaModFix/>
          </a:blip>
          <a:srcRect t="26750"/>
          <a:stretch/>
        </p:blipFill>
        <p:spPr>
          <a:xfrm>
            <a:off x="817625" y="2810850"/>
            <a:ext cx="6425274" cy="1604550"/>
          </a:xfrm>
          <a:prstGeom prst="rect">
            <a:avLst/>
          </a:prstGeom>
          <a:noFill/>
          <a:ln>
            <a:noFill/>
          </a:ln>
        </p:spPr>
      </p:pic>
      <p:pic>
        <p:nvPicPr>
          <p:cNvPr id="208" name="Google Shape;208;p33"/>
          <p:cNvPicPr preferRelativeResize="0"/>
          <p:nvPr/>
        </p:nvPicPr>
        <p:blipFill>
          <a:blip r:embed="rId4">
            <a:alphaModFix/>
          </a:blip>
          <a:stretch>
            <a:fillRect/>
          </a:stretch>
        </p:blipFill>
        <p:spPr>
          <a:xfrm>
            <a:off x="7979838" y="207925"/>
            <a:ext cx="1035924" cy="942849"/>
          </a:xfrm>
          <a:prstGeom prst="rect">
            <a:avLst/>
          </a:prstGeom>
          <a:noFill/>
          <a:ln>
            <a:noFill/>
          </a:ln>
        </p:spPr>
      </p:pic>
    </p:spTree>
  </p:cSld>
  <p:clrMapOvr>
    <a:masterClrMapping/>
  </p:clrMapOvr>
</p:sld>
</file>

<file path=ppt/theme/theme1.xml><?xml version="1.0" encoding="utf-8"?>
<a:theme xmlns:a="http://schemas.openxmlformats.org/drawingml/2006/main" name="Simple Light">
  <a:themeElements>
    <a:clrScheme name="Simple Light">
      <a:dk1>
        <a:srgbClr val="000000"/>
      </a:dk1>
      <a:lt1>
        <a:srgbClr val="FFFFFF"/>
      </a:lt1>
      <a:dk2>
        <a:srgbClr val="595959"/>
      </a:dk2>
      <a:lt2>
        <a:srgbClr val="EEEEEE"/>
      </a:lt2>
      <a:accent1>
        <a:srgbClr val="FFAB40"/>
      </a:accent1>
      <a:accent2>
        <a:srgbClr val="212121"/>
      </a:accent2>
      <a:accent3>
        <a:srgbClr val="78909C"/>
      </a:accent3>
      <a:accent4>
        <a:srgbClr val="FFAB40"/>
      </a:accent4>
      <a:accent5>
        <a:srgbClr val="0097A7"/>
      </a:accent5>
      <a:accent6>
        <a:srgbClr val="EEFF41"/>
      </a:accent6>
      <a:hlink>
        <a:srgbClr val="0097A7"/>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893925AD-097D-4BFD-846C-5924BA296370}"/>
</file>

<file path=customXml/itemProps2.xml><?xml version="1.0" encoding="utf-8"?>
<ds:datastoreItem xmlns:ds="http://schemas.openxmlformats.org/officeDocument/2006/customXml" ds:itemID="{91575B8B-161B-4205-818A-AC0EE9110161}"/>
</file>

<file path=customXml/itemProps3.xml><?xml version="1.0" encoding="utf-8"?>
<ds:datastoreItem xmlns:ds="http://schemas.openxmlformats.org/officeDocument/2006/customXml" ds:itemID="{970F1517-0955-4517-A3A8-F0C555273327}"/>
</file>

<file path=docProps/app.xml><?xml version="1.0" encoding="utf-8"?>
<Properties xmlns="http://schemas.openxmlformats.org/officeDocument/2006/extended-properties" xmlns:vt="http://schemas.openxmlformats.org/officeDocument/2006/docPropsVTypes">
  <TotalTime>18</TotalTime>
  <Words>5442</Words>
  <Application>Microsoft Macintosh PowerPoint</Application>
  <PresentationFormat>On-screen Show (16:9)</PresentationFormat>
  <Paragraphs>443</Paragraphs>
  <Slides>19</Slides>
  <Notes>19</Notes>
  <HiddenSlides>0</HiddenSlides>
  <MMClips>0</MMClips>
  <ScaleCrop>false</ScaleCrop>
  <HeadingPairs>
    <vt:vector size="6" baseType="variant">
      <vt:variant>
        <vt:lpstr>Fonts Used</vt:lpstr>
      </vt:variant>
      <vt:variant>
        <vt:i4>2</vt:i4>
      </vt:variant>
      <vt:variant>
        <vt:lpstr>Theme</vt:lpstr>
      </vt:variant>
      <vt:variant>
        <vt:i4>2</vt:i4>
      </vt:variant>
      <vt:variant>
        <vt:lpstr>Slide Titles</vt:lpstr>
      </vt:variant>
      <vt:variant>
        <vt:i4>19</vt:i4>
      </vt:variant>
    </vt:vector>
  </HeadingPairs>
  <TitlesOfParts>
    <vt:vector size="23" baseType="lpstr">
      <vt:lpstr>Century Gothic</vt:lpstr>
      <vt:lpstr>Calibri</vt:lpstr>
      <vt:lpstr>Simple Light</vt:lpstr>
      <vt:lpstr>Office Theme</vt:lpstr>
      <vt:lpstr>PowerPoint Presentation</vt:lpstr>
      <vt:lpstr>PowerPoint Presentation</vt:lpstr>
      <vt:lpstr>PowerPoint Presentation</vt:lpstr>
      <vt:lpstr>Grade 7: Module 4:  Unit 1: Lesson 2</vt:lpstr>
      <vt:lpstr>PowerPoint Presentation</vt:lpstr>
      <vt:lpstr>Let’s get acquainted with our new Thinking Log</vt:lpstr>
      <vt:lpstr>Let’s think about last night’s homework</vt:lpstr>
      <vt:lpstr>Let’s look at the Brain Development Anchor Chart</vt:lpstr>
      <vt:lpstr>Let’s discuss what we learned about the frontal lobe</vt:lpstr>
      <vt:lpstr>Let’s discuss what we know about neurons</vt:lpstr>
      <vt:lpstr>Let’s add a few more ideas to our anchor chart</vt:lpstr>
      <vt:lpstr>Let’s reread “Fine-Tuning the Brain”</vt:lpstr>
      <vt:lpstr>Let’s think about our new vocabulary</vt:lpstr>
      <vt:lpstr>Let’s read a play to review vocabulary</vt:lpstr>
      <vt:lpstr>Let’s review some vocabulary definitions</vt:lpstr>
      <vt:lpstr>Let’s reread some important text sections</vt:lpstr>
      <vt:lpstr>Let’s recap what we’ve learned</vt:lpstr>
      <vt:lpstr>Homework</vt:lpstr>
      <vt:lpstr>Small Group Block</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nbravo</dc:creator>
  <cp:lastModifiedBy>Alexander Specht</cp:lastModifiedBy>
  <cp:revision>6</cp:revision>
  <dcterms:modified xsi:type="dcterms:W3CDTF">2018-11-19T13:41:30Z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