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4"/>
    <p:sldMasterId id="2147483671" r:id="rId5"/>
  </p:sldMasterIdLst>
  <p:notesMasterIdLst>
    <p:notesMasterId r:id="rId16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entury Gothic" panose="020B0502020202020204" pitchFamily="34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7E8C7E-D0F8-46A5-A8BD-D597AFF62654}" v="6" dt="2018-10-09T14:15:45.371"/>
  </p1510:revLst>
</p1510:revInfo>
</file>

<file path=ppt/tableStyles.xml><?xml version="1.0" encoding="utf-8"?>
<a:tblStyleLst xmlns:a="http://schemas.openxmlformats.org/drawingml/2006/main" def="{F7E4E2BE-57BC-4F19-ADC8-54B81402501F}">
  <a:tblStyle styleId="{F7E4E2BE-57BC-4F19-ADC8-54B81402501F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 b="off" i="off"/>
      <a:tcStyle>
        <a:tcBdr/>
        <a:fill>
          <a:solidFill>
            <a:srgbClr val="D0DEEF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D0DEEF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370" autoAdjust="0"/>
    <p:restoredTop sz="73250" autoAdjust="0"/>
  </p:normalViewPr>
  <p:slideViewPr>
    <p:cSldViewPr snapToGrid="0">
      <p:cViewPr varScale="1">
        <p:scale>
          <a:sx n="82" d="100"/>
          <a:sy n="82" d="100"/>
        </p:scale>
        <p:origin x="332" y="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8.fntdata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6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ven Benson" userId="7888f041-e9c4-484d-a793-6a135ed92492" providerId="ADAL" clId="{FB7E8C7E-D0F8-46A5-A8BD-D597AFF62654}"/>
    <pc:docChg chg="modSld modMainMaster">
      <pc:chgData name="Steven Benson" userId="7888f041-e9c4-484d-a793-6a135ed92492" providerId="ADAL" clId="{FB7E8C7E-D0F8-46A5-A8BD-D597AFF62654}" dt="2018-10-09T14:15:45.371" v="5" actId="1076"/>
      <pc:docMkLst>
        <pc:docMk/>
      </pc:docMkLst>
      <pc:sldChg chg="addSp modSp">
        <pc:chgData name="Steven Benson" userId="7888f041-e9c4-484d-a793-6a135ed92492" providerId="ADAL" clId="{FB7E8C7E-D0F8-46A5-A8BD-D597AFF62654}" dt="2018-10-09T14:15:45.371" v="5" actId="1076"/>
        <pc:sldMkLst>
          <pc:docMk/>
          <pc:sldMk cId="0" sldId="259"/>
        </pc:sldMkLst>
        <pc:picChg chg="add mod">
          <ac:chgData name="Steven Benson" userId="7888f041-e9c4-484d-a793-6a135ed92492" providerId="ADAL" clId="{FB7E8C7E-D0F8-46A5-A8BD-D597AFF62654}" dt="2018-10-09T14:15:45.371" v="5" actId="1076"/>
          <ac:picMkLst>
            <pc:docMk/>
            <pc:sldMk cId="0" sldId="259"/>
            <ac:picMk id="3" creationId="{14050F11-55E1-4AED-ABC1-E06C9D4FA7D5}"/>
          </ac:picMkLst>
        </pc:picChg>
      </pc:sldChg>
      <pc:sldMasterChg chg="addSp modSp">
        <pc:chgData name="Steven Benson" userId="7888f041-e9c4-484d-a793-6a135ed92492" providerId="ADAL" clId="{FB7E8C7E-D0F8-46A5-A8BD-D597AFF62654}" dt="2018-10-09T14:15:32.271" v="2" actId="1076"/>
        <pc:sldMasterMkLst>
          <pc:docMk/>
          <pc:sldMasterMk cId="0" sldId="2147483670"/>
        </pc:sldMasterMkLst>
        <pc:picChg chg="add mod">
          <ac:chgData name="Steven Benson" userId="7888f041-e9c4-484d-a793-6a135ed92492" providerId="ADAL" clId="{FB7E8C7E-D0F8-46A5-A8BD-D597AFF62654}" dt="2018-10-09T14:15:32.271" v="2" actId="1076"/>
          <ac:picMkLst>
            <pc:docMk/>
            <pc:sldMasterMk cId="0" sldId="2147483670"/>
            <ac:picMk id="5" creationId="{46BA56D1-13F5-4964-B390-AAC02E746DC2}"/>
          </ac:picMkLst>
        </pc:picChg>
        <pc:picChg chg="add mod">
          <ac:chgData name="Steven Benson" userId="7888f041-e9c4-484d-a793-6a135ed92492" providerId="ADAL" clId="{FB7E8C7E-D0F8-46A5-A8BD-D597AFF62654}" dt="2018-10-09T14:15:32.271" v="2" actId="1076"/>
          <ac:picMkLst>
            <pc:docMk/>
            <pc:sldMasterMk cId="0" sldId="2147483670"/>
            <ac:picMk id="9" creationId="{A9052AFA-33ED-4013-AD22-E3935D824F1B}"/>
          </ac:picMkLst>
        </pc:picChg>
        <pc:picChg chg="add mod">
          <ac:chgData name="Steven Benson" userId="7888f041-e9c4-484d-a793-6a135ed92492" providerId="ADAL" clId="{FB7E8C7E-D0F8-46A5-A8BD-D597AFF62654}" dt="2018-10-09T14:15:32.271" v="2" actId="1076"/>
          <ac:picMkLst>
            <pc:docMk/>
            <pc:sldMasterMk cId="0" sldId="2147483670"/>
            <ac:picMk id="10" creationId="{E7815B0B-65F0-47ED-8BFF-2D2713930B8E}"/>
          </ac:picMkLst>
        </pc:picChg>
      </pc:sldMasterChg>
      <pc:sldMasterChg chg="addSp">
        <pc:chgData name="Steven Benson" userId="7888f041-e9c4-484d-a793-6a135ed92492" providerId="ADAL" clId="{FB7E8C7E-D0F8-46A5-A8BD-D597AFF62654}" dt="2018-10-09T14:15:35.448" v="3"/>
        <pc:sldMasterMkLst>
          <pc:docMk/>
          <pc:sldMasterMk cId="0" sldId="2147483671"/>
        </pc:sldMasterMkLst>
        <pc:picChg chg="add">
          <ac:chgData name="Steven Benson" userId="7888f041-e9c4-484d-a793-6a135ed92492" providerId="ADAL" clId="{FB7E8C7E-D0F8-46A5-A8BD-D597AFF62654}" dt="2018-10-09T14:15:35.448" v="3"/>
          <ac:picMkLst>
            <pc:docMk/>
            <pc:sldMasterMk cId="0" sldId="2147483671"/>
            <ac:picMk id="7" creationId="{C618DBA1-C25F-49C8-9D61-DDB149F47F79}"/>
          </ac:picMkLst>
        </pc:picChg>
        <pc:picChg chg="add">
          <ac:chgData name="Steven Benson" userId="7888f041-e9c4-484d-a793-6a135ed92492" providerId="ADAL" clId="{FB7E8C7E-D0F8-46A5-A8BD-D597AFF62654}" dt="2018-10-09T14:15:35.448" v="3"/>
          <ac:picMkLst>
            <pc:docMk/>
            <pc:sldMasterMk cId="0" sldId="2147483671"/>
            <ac:picMk id="8" creationId="{6014930C-E741-4867-B424-3A1C16529C9A}"/>
          </ac:picMkLst>
        </pc:picChg>
        <pc:picChg chg="add">
          <ac:chgData name="Steven Benson" userId="7888f041-e9c4-484d-a793-6a135ed92492" providerId="ADAL" clId="{FB7E8C7E-D0F8-46A5-A8BD-D597AFF62654}" dt="2018-10-09T14:15:35.448" v="3"/>
          <ac:picMkLst>
            <pc:docMk/>
            <pc:sldMasterMk cId="0" sldId="2147483671"/>
            <ac:picMk id="9" creationId="{BB136970-BA7C-4C97-829C-E2AF36B2A796}"/>
          </ac:picMkLst>
        </pc:pic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6488501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Lesson Agenda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50-60 Minutes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</a:pPr>
            <a:r>
              <a:rPr lang="en" sz="12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Opening: 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lphaLcPeriod"/>
            </a:pPr>
            <a:r>
              <a:rPr lang="en" sz="12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Engaging the Reader: Sharing Homework Summaries (3-5 minutes)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lphaLcPeriod"/>
            </a:pPr>
            <a:r>
              <a:rPr lang="en" sz="12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Review Learning Targets (2-3 minutes)</a:t>
            </a:r>
            <a:endParaRPr sz="120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</a:pPr>
            <a:r>
              <a:rPr lang="en" sz="12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Work Time: Mid-Unit 1 Assessment (40-50 minutes)</a:t>
            </a:r>
            <a:endParaRPr sz="120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</a:pPr>
            <a:r>
              <a:rPr lang="en" sz="12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Closing and Assessment: Preview Homework (2-3 minutes) QuickWrite based on the speeches by Shirley Chisholm, Sojourner Truth, and President Lyndon Johnson.</a:t>
            </a:r>
            <a:endParaRPr sz="120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67102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409a6e90f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g409a6e90f5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Pacing: will vary, but 30-50 minutes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Small Groups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Small group time should give every student work on what he or she needs the most. It will be up to you to rotate the students through a small menu of activities.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Here are activities you should always have: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Daily fluency work (for students who need it) until every student in the class is reading smoothly and can get the gist quickly and easily. NOTE: this can be combined with #2. What is read for fluency can be the reading for the next day.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Reading the homework for students who aren’t able to do this at home reliably.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Accountable independent reading from the Scholastic library books that are most connected to your current module topic.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Here are activities you should cycle in as needed: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Language Enrichments and ELL support activities.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Text based writing work, or continuing unfinished work from class time.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which Scholastic books should be available to students for individualized reading. Books should be selected based on their connection to what you’re reading in class and should be at a variety of levels of difficulty. Book titles should be changed when you change to new subjects across the modules.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Place your students into flexible small groups based on their needs or allow them to work independently.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Decide which activities each group should do daily.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Fill out the chart ahead of time so students have direction. 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None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g409a6e90f5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93988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3" name="Google Shape;13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New Materials to Prepare in Advance: </a:t>
            </a:r>
            <a:endParaRPr sz="12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Char char="●"/>
            </a:pPr>
            <a:r>
              <a:rPr lang="en" sz="1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Mid-Unit 1 Assessment: Analyzing Excerpts of Lyndon Johnson’s Speech “The Great Society” </a:t>
            </a:r>
            <a:r>
              <a:rPr lang="en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(one per student)</a:t>
            </a:r>
            <a:endParaRPr sz="1200" b="0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Char char="●"/>
            </a:pPr>
            <a:r>
              <a:rPr lang="en" sz="1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Mid-Unit 1 Assessment: Analyzing Excerpts of Lyndon Johnson’s Speech “The Great Society” (for Teacher Reference)</a:t>
            </a:r>
            <a:endParaRPr sz="1200" b="1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Char char="●"/>
            </a:pPr>
            <a:r>
              <a:rPr lang="en" sz="1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 point Rubric-Writing from Sources/Short Response (for Teacher Reference)</a:t>
            </a:r>
            <a:endParaRPr sz="12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Materials to Gather from Previous Lessons:</a:t>
            </a:r>
            <a:r>
              <a:rPr lang="en-US" sz="120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endParaRPr sz="12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Prepare classroom systems for active learning: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Independent seating arrangement</a:t>
            </a:r>
            <a:endParaRPr sz="12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76021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9" name="Google Shape;13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Materials to read and review in preparation:</a:t>
            </a:r>
            <a:endParaRPr sz="12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Char char="●"/>
            </a:pPr>
            <a:r>
              <a:rPr lang="en" sz="1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Mid-Unit 1 Assessment: Analyzing Excerpts of Lyndon Johnson’s Speech “The Great Society” (for Teacher Reference)</a:t>
            </a:r>
            <a:endParaRPr sz="1200" b="1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Char char="●"/>
            </a:pPr>
            <a:r>
              <a:rPr lang="en" sz="1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 point Rubric-Writing from Sources/Short Response (for Teacher Reference)</a:t>
            </a:r>
            <a:endParaRPr sz="12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Review these protocols before teaching. They are used in this lesson:</a:t>
            </a:r>
            <a:r>
              <a:rPr lang="en-US" sz="120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None</a:t>
            </a:r>
            <a:endParaRPr sz="12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3490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Mid-Unit Assessment:</a:t>
            </a:r>
            <a:endParaRPr/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Analyzing Excerpts from Lyndon Johnson’s Speech “The Great Society”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2758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</a:t>
            </a:r>
            <a:r>
              <a:rPr lang="en-US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lang="en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hole class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2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Greeting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2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None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slide. Clarify, as needed.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Highlight some of the work with complex text that students have done so far in this unit to encourage them as they head into the assessment.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</a:t>
            </a:r>
            <a:r>
              <a:rPr lang="en" dirty="0"/>
              <a:t> </a:t>
            </a: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None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12964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" name="Google Shape;15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3-5 minutes </a:t>
            </a:r>
            <a:endParaRPr sz="120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Student pairings (proximity)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Opening A. </a:t>
            </a:r>
            <a:r>
              <a:rPr lang="en" sz="1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Engaging the Reader: Sharing Homework Summaries (3 minutes) </a:t>
            </a:r>
            <a:endParaRPr sz="120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None</a:t>
            </a:r>
            <a:endParaRPr sz="120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Read the slide aloud as students follow along in their head. Clarify, as needed.</a:t>
            </a:r>
            <a:endParaRPr sz="120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endParaRPr sz="120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endParaRPr sz="120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29208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3" name="Google Shape;16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1-2 minutes 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Whole Group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Opening B.  Review Learning Targets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None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targets aloud as students follow along in their heads. Clarify, as needed.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Reassure students that they have been practicing these skills and are ready to complete their assessment.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10321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9" name="Google Shape;16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40-50 minutes 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Independent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Time A. Mid-Unit Assessment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</a:t>
            </a:r>
            <a:endParaRPr sz="12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For some students, this assessment may require more than the 40 minutes allotted. Consider providing students time over multiple days if necessary.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Char char="●"/>
            </a:pPr>
            <a:r>
              <a:rPr lang="en" sz="12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If students finish the assessment early, consider having other independent activities they can work on. </a:t>
            </a:r>
            <a:endParaRPr sz="120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</a:pPr>
            <a:r>
              <a:rPr lang="en" sz="12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Arrange student seating to allow for an assessment-conducive arrangement where students independently think, read, and write. 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</a:pPr>
            <a:r>
              <a:rPr lang="en" sz="12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Distribute the </a:t>
            </a:r>
            <a:r>
              <a:rPr lang="en" sz="1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Mid-Unit 1 Assessment: Analyzing Excerpts of Lyndon Johnson’s Speech “The Great Society</a:t>
            </a:r>
            <a:r>
              <a:rPr lang="en-US" sz="1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en" sz="1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”</a:t>
            </a:r>
            <a:r>
              <a:rPr lang="en" sz="12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Read aloud through the directions. 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</a:pPr>
            <a:r>
              <a:rPr lang="en" sz="12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Address any clarifying questions. 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</a:pPr>
            <a:r>
              <a:rPr lang="en" sz="12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Invite students to begin. 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</a:pPr>
            <a:r>
              <a:rPr lang="en" sz="12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Circulate to observe but not support; this is students’ opportunity to independently apply the skills they have been learning. 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</a:pPr>
            <a:r>
              <a:rPr lang="en" sz="12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Collect the assessment.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</a:pPr>
            <a:r>
              <a:rPr lang="en" sz="12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If students finish early, encourage them to reread the speech, attending to details, or to revise their summary writing from the previous night’s homework or begin their homework for Lesson 8. </a:t>
            </a:r>
            <a:endParaRPr sz="120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After this lesson, students turn their attention to reading the novel </a:t>
            </a:r>
            <a:r>
              <a:rPr lang="en" sz="1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Kill a Mockingbird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Give them a brief pep talk after the assessment to get them excited about reading it.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endParaRPr sz="12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Follow all IEP assessment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accommodations</a:t>
            </a: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modifications.</a:t>
            </a: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222739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" name="Google Shape;17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</a:t>
            </a:r>
            <a:r>
              <a:rPr lang="en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Whole Group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Closing and Assessment A. Preview homework</a:t>
            </a:r>
            <a:endParaRPr sz="12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None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dirty="0"/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Acknowledge and congratulate students on their work in the assessment.</a:t>
            </a: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slide as students follow along in their heads. Clarify, as needed.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Briefly preview with students the reading and work they will begin in the next lesson and for the second half of the unit.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None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None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0912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311700" y="334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entury Gothic"/>
              <a:buNone/>
              <a:defRPr sz="3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Char char="●"/>
              <a:defRPr sz="1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○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■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●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○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■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●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○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■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Century Gothic"/>
              <a:buNone/>
              <a:defRPr sz="1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Char char="●"/>
              <a:defRPr sz="1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○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■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●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○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■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●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○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750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Font typeface="Century Gothic"/>
              <a:buChar char="■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Overlock"/>
              <a:buNone/>
              <a:defRPr sz="4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R="0"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R="0"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R="0"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R="0"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Overlock"/>
              <a:buNone/>
              <a:defRPr sz="4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1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Google Shape;86;p18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Google Shape;87;p1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Google Shape;88;p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Google Shape;89;p1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" name="Google Shape;92;p1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verlock"/>
              <a:buNone/>
              <a:defRPr sz="2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Century Gothic"/>
              <a:buNone/>
              <a:defRPr sz="5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  <a:defRPr sz="2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  <a:defRPr sz="2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  <a:defRPr sz="2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  <a:defRPr sz="2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  <a:defRPr sz="2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  <a:defRPr sz="2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  <a:defRPr sz="2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  <a:defRPr sz="2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  <a:defRPr sz="2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verlock"/>
              <a:buNone/>
              <a:defRPr sz="2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8" name="Google Shape;108;p22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Google Shape;109;p22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Google Shape;112;p2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3" name="Google Shape;123;p2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 sz="3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334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 sz="3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●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○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■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●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○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■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●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○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200"/>
              <a:buFont typeface="Century Gothic"/>
              <a:buChar char="■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●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○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■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●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○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■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●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○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200"/>
              <a:buFont typeface="Century Gothic"/>
              <a:buChar char="■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334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 sz="3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None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●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○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■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●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○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■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●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entury Gothic"/>
              <a:buChar char="○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200"/>
              <a:buFont typeface="Century Gothic"/>
              <a:buChar char="■"/>
              <a:defRPr sz="12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Century Gothic"/>
              <a:buNone/>
              <a:defRPr sz="4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Century Gothic"/>
              <a:buNone/>
              <a:defRPr sz="4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Century Gothic"/>
              <a:buNone/>
              <a:defRPr sz="21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Century Gothic"/>
              <a:buNone/>
              <a:defRPr sz="21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Century Gothic"/>
              <a:buNone/>
              <a:defRPr sz="21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Century Gothic"/>
              <a:buNone/>
              <a:defRPr sz="21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Century Gothic"/>
              <a:buNone/>
              <a:defRPr sz="21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Century Gothic"/>
              <a:buNone/>
              <a:defRPr sz="21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Century Gothic"/>
              <a:buNone/>
              <a:defRPr sz="21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Century Gothic"/>
              <a:buNone/>
              <a:defRPr sz="21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Century Gothic"/>
              <a:buNone/>
              <a:defRPr sz="21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Char char="●"/>
              <a:defRPr sz="1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○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■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●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○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■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●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○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Font typeface="Century Gothic"/>
              <a:buChar char="■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None/>
              <a:defRPr sz="1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334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 sz="3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Char char="●"/>
              <a:defRPr sz="1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○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■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●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○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■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●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○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Font typeface="Century Gothic"/>
              <a:buChar char="■"/>
              <a:defRPr sz="14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BA56D1-13F5-4964-B390-AAC02E746DC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382000" y="5000625"/>
            <a:ext cx="762000" cy="1428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9052AFA-33ED-4013-AD22-E3935D824F1B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4233016" y="4588716"/>
            <a:ext cx="493555" cy="5467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7815B0B-65F0-47ED-8BFF-2D2713930B8E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4588716"/>
            <a:ext cx="1207113" cy="554784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18DBA1-C25F-49C8-9D61-DDB149F47F7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382000" y="5000625"/>
            <a:ext cx="762000" cy="1428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014930C-E741-4867-B424-3A1C16529C9A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4233016" y="4588716"/>
            <a:ext cx="493555" cy="5467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B136970-BA7C-4C97-829C-E2AF36B2A796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4588716"/>
            <a:ext cx="1207113" cy="554784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5"/>
          <p:cNvSpPr txBox="1">
            <a:spLocks noGrp="1"/>
          </p:cNvSpPr>
          <p:nvPr>
            <p:ph type="title"/>
          </p:nvPr>
        </p:nvSpPr>
        <p:spPr>
          <a:xfrm>
            <a:off x="311700" y="334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Grade 8: Module 2: Unit 1: Lesson 7</a:t>
            </a:r>
            <a:endParaRPr sz="34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0" name="Google Shape;130;p25"/>
          <p:cNvSpPr txBox="1">
            <a:spLocks noGrp="1"/>
          </p:cNvSpPr>
          <p:nvPr>
            <p:ph type="body" idx="1"/>
          </p:nvPr>
        </p:nvSpPr>
        <p:spPr>
          <a:xfrm>
            <a:off x="311700" y="13997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This lesson will take 50-60 minutes to complete. </a:t>
            </a:r>
            <a:endParaRPr sz="16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" sz="1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purpose of today’s lesson is to assess students</a:t>
            </a:r>
            <a:r>
              <a:rPr lang="en" sz="1600">
                <a:solidFill>
                  <a:schemeClr val="dk1"/>
                </a:solidFill>
              </a:rPr>
              <a:t>’</a:t>
            </a:r>
            <a:r>
              <a:rPr lang="en" sz="1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progress with the Learning Targets using the speech “The Great Society” as </a:t>
            </a:r>
            <a:r>
              <a:rPr lang="en" sz="1600">
                <a:solidFill>
                  <a:schemeClr val="dk1"/>
                </a:solidFill>
              </a:rPr>
              <a:t>a mid-unit 1 assessment</a:t>
            </a:r>
            <a:r>
              <a:rPr lang="en" sz="1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sz="16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628650" marR="0" lvl="1" indent="-952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" sz="1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Learning Targets for students today are:</a:t>
            </a:r>
            <a:endParaRPr sz="16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en" sz="16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 can analyze the development of a central idea in “The Great Society.”</a:t>
            </a:r>
            <a:endParaRPr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en" sz="16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 can analyze the structure of a paragraph in “The Great Society,” including the role of particular sentences in developing a key concept. </a:t>
            </a:r>
            <a:endParaRPr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en" sz="16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 can objectively summarize “The Great Society.”</a:t>
            </a:r>
            <a:endParaRPr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en" sz="16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 can analyze Lyndon Johnson’s perspective in “The Great Society.”</a:t>
            </a:r>
            <a:endParaRPr sz="16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</a:pPr>
            <a:r>
              <a:rPr lang="en" sz="32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Small Group Block </a:t>
            </a:r>
            <a:endParaRPr sz="320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5" name="Google Shape;185;p3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</p:txBody>
      </p:sp>
      <p:graphicFrame>
        <p:nvGraphicFramePr>
          <p:cNvPr id="186" name="Google Shape;186;p34"/>
          <p:cNvGraphicFramePr/>
          <p:nvPr/>
        </p:nvGraphicFramePr>
        <p:xfrm>
          <a:off x="577216" y="1385887"/>
          <a:ext cx="7989600" cy="3230175"/>
        </p:xfrm>
        <a:graphic>
          <a:graphicData uri="http://schemas.openxmlformats.org/drawingml/2006/table">
            <a:tbl>
              <a:tblPr firstRow="1" bandRow="1">
                <a:noFill/>
                <a:tableStyleId>{F7E4E2BE-57BC-4F19-ADC8-54B81402501F}</a:tableStyleId>
              </a:tblPr>
              <a:tblGrid>
                <a:gridCol w="2799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6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86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Activities for Today: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How Long?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What groups?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Smooth reading 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Reading to learn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Writing to Learn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Preparing for Next Class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6"/>
          <p:cNvSpPr txBox="1">
            <a:spLocks noGrp="1"/>
          </p:cNvSpPr>
          <p:nvPr>
            <p:ph type="title"/>
          </p:nvPr>
        </p:nvSpPr>
        <p:spPr>
          <a:xfrm>
            <a:off x="311700" y="334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entury Gothic"/>
              <a:buNone/>
            </a:pPr>
            <a:r>
              <a:rPr lang="en" sz="3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Grade 8: Module 2: Unit 1: Lesson 7</a:t>
            </a:r>
            <a:endParaRPr sz="34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entury Gothic"/>
              <a:buNone/>
            </a:pPr>
            <a:r>
              <a:rPr lang="en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6" name="Google Shape;136;p26"/>
          <p:cNvSpPr txBox="1">
            <a:spLocks noGrp="1"/>
          </p:cNvSpPr>
          <p:nvPr>
            <p:ph type="body" idx="1"/>
          </p:nvPr>
        </p:nvSpPr>
        <p:spPr>
          <a:xfrm>
            <a:off x="311700" y="144922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en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Preparing for Lesson 7: Materials and classroom preparation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4572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●"/>
            </a:pPr>
            <a:r>
              <a:rPr lang="en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Set up classroom in an arrangement that is conducive for focused, independent work.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7"/>
          <p:cNvSpPr txBox="1">
            <a:spLocks noGrp="1"/>
          </p:cNvSpPr>
          <p:nvPr>
            <p:ph type="title"/>
          </p:nvPr>
        </p:nvSpPr>
        <p:spPr>
          <a:xfrm>
            <a:off x="311700" y="334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entury Gothic"/>
              <a:buNone/>
            </a:pPr>
            <a:r>
              <a:rPr lang="en" sz="3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Grade 8: Module 2: Unit 1: Lesson 7</a:t>
            </a:r>
            <a:endParaRPr sz="34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entury Gothic"/>
              <a:buNone/>
            </a:pPr>
            <a:r>
              <a:rPr lang="en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2" name="Google Shape;142;p27"/>
          <p:cNvSpPr txBox="1">
            <a:spLocks noGrp="1"/>
          </p:cNvSpPr>
          <p:nvPr>
            <p:ph type="body" idx="1"/>
          </p:nvPr>
        </p:nvSpPr>
        <p:spPr>
          <a:xfrm>
            <a:off x="311700" y="144922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en" sz="18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Preparing for Lesson 7: Reading and protocols to read in preparation: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endParaRPr sz="18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Char char="●"/>
            </a:pPr>
            <a:r>
              <a:rPr lang="en" sz="18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 preparation for scoring  and giving feedback on the,</a:t>
            </a:r>
            <a:r>
              <a:rPr lang="en" sz="1800" b="0" i="1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" sz="1800" b="1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Mid-Unit 1 Assessment: Analyzing Excerpts of Lyndon Johnson’s Speech “The Great Society</a:t>
            </a:r>
            <a:r>
              <a:rPr lang="en-US" sz="1800" b="1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</a:t>
            </a:r>
            <a:r>
              <a:rPr lang="en" sz="1800" b="1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”</a:t>
            </a:r>
            <a:r>
              <a:rPr lang="en" sz="1800" b="0" i="1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" sz="18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review and annotate:</a:t>
            </a:r>
            <a:endParaRPr dirty="0"/>
          </a:p>
          <a:p>
            <a: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○"/>
            </a:pPr>
            <a:r>
              <a:rPr lang="en" sz="1800" b="1" i="0" u="none" strike="noStrike" cap="none" dirty="0">
                <a:solidFill>
                  <a:srgbClr val="000000"/>
                </a:solidFill>
                <a:sym typeface="Century Gothic"/>
              </a:rPr>
              <a:t>The Guide (for Teacher Reference)</a:t>
            </a:r>
            <a:endParaRPr b="1" dirty="0"/>
          </a:p>
          <a:p>
            <a: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Char char="○"/>
            </a:pPr>
            <a:r>
              <a:rPr lang="en" sz="1800" b="1" i="0" u="none" strike="noStrike" cap="none" dirty="0">
                <a:solidFill>
                  <a:srgbClr val="000000"/>
                </a:solidFill>
                <a:sym typeface="Century Gothic"/>
              </a:rPr>
              <a:t>The 2 point Rubric-Writing from Sources/Short Response (for Teacher Reference)</a:t>
            </a:r>
            <a:endParaRPr sz="1800" b="1" i="0" u="none" strike="noStrike" cap="none" dirty="0">
              <a:solidFill>
                <a:schemeClr val="dk1"/>
              </a:solidFill>
              <a:sym typeface="Century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8"/>
          <p:cNvSpPr txBox="1"/>
          <p:nvPr/>
        </p:nvSpPr>
        <p:spPr>
          <a:xfrm>
            <a:off x="1084650" y="1805400"/>
            <a:ext cx="6974700" cy="15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" sz="4000" b="1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Grade 8: Module 2: </a:t>
            </a:r>
            <a:endParaRPr sz="4000" b="1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" sz="4000" b="1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Unit 1: Lesson 7</a:t>
            </a:r>
            <a:endParaRPr sz="4000" b="1" i="0" u="none" strike="noStrike" cap="non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</p:txBody>
      </p:sp>
      <p:sp>
        <p:nvSpPr>
          <p:cNvPr id="148" name="Google Shape;148;p28"/>
          <p:cNvSpPr txBox="1">
            <a:spLocks noGrp="1"/>
          </p:cNvSpPr>
          <p:nvPr>
            <p:ph type="title"/>
          </p:nvPr>
        </p:nvSpPr>
        <p:spPr>
          <a:xfrm>
            <a:off x="0" y="334175"/>
            <a:ext cx="9144000" cy="800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entury Gothic"/>
              <a:buNone/>
            </a:pPr>
            <a:r>
              <a:rPr lang="en" sz="20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Mid-Unit Assessment:</a:t>
            </a:r>
            <a:r>
              <a:rPr lang="en" sz="2000" b="1"/>
              <a:t> </a:t>
            </a:r>
            <a:r>
              <a:rPr lang="en"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Analyzing Excerpts from Lyndon Johnson’s Speech “The Great Society”</a:t>
            </a:r>
            <a:br>
              <a:rPr lang="en"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endParaRPr sz="20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4050F11-55E1-4AED-ABC1-E06C9D4FA7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6395" y="2953004"/>
            <a:ext cx="2651210" cy="12212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9"/>
          <p:cNvSpPr txBox="1">
            <a:spLocks noGrp="1"/>
          </p:cNvSpPr>
          <p:nvPr>
            <p:ph type="title"/>
          </p:nvPr>
        </p:nvSpPr>
        <p:spPr>
          <a:xfrm>
            <a:off x="311700" y="334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entury Gothic"/>
              <a:buNone/>
            </a:pPr>
            <a:r>
              <a:rPr lang="en" sz="3400" b="1" i="0" u="none" strike="noStrike" cap="none">
                <a:solidFill>
                  <a:schemeClr val="dk1"/>
                </a:solidFill>
              </a:rPr>
              <a:t>Hello, Students!</a:t>
            </a:r>
            <a:endParaRPr sz="3400" b="1" i="0" u="none" strike="noStrike" cap="none">
              <a:solidFill>
                <a:schemeClr val="dk1"/>
              </a:solidFill>
            </a:endParaRPr>
          </a:p>
        </p:txBody>
      </p:sp>
      <p:sp>
        <p:nvSpPr>
          <p:cNvPr id="154" name="Google Shape;154;p2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6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None/>
            </a:pPr>
            <a:r>
              <a:rPr lang="en" sz="1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Today, you will have an opportunity to show what you have learned in the first half of this unit. You will read a new speech called “The Great Society” by Lyndon Johnson and complete an assessment on the learning targets we have worked on so far this unit.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None/>
            </a:pP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None/>
            </a:pPr>
            <a:r>
              <a:rPr lang="en" sz="1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 the next lesson, we will start a new novel! We’ll talk more about this novel after you complete the assessment.</a:t>
            </a:r>
            <a:endParaRPr sz="18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None/>
            </a:pPr>
            <a:endParaRPr sz="18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None/>
            </a:pPr>
            <a:r>
              <a:rPr lang="en" sz="1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Here’s what we are learning and doing today:</a:t>
            </a:r>
            <a:endParaRPr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Share summaries of </a:t>
            </a:r>
            <a:r>
              <a:rPr lang="en"/>
              <a:t>“Ain’t I a Woman?”</a:t>
            </a:r>
            <a:r>
              <a:rPr lang="en" sz="1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from the homework.</a:t>
            </a:r>
            <a:endParaRPr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Complete the Mid-Unit Assessment</a:t>
            </a:r>
            <a:r>
              <a:rPr lang="en"/>
              <a:t>.</a:t>
            </a:r>
            <a:endParaRPr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Char char="●"/>
            </a:pPr>
            <a:r>
              <a:rPr lang="en" sz="1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Preview the homework for today.</a:t>
            </a:r>
            <a:endParaRPr sz="18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0"/>
          <p:cNvSpPr txBox="1">
            <a:spLocks noGrp="1"/>
          </p:cNvSpPr>
          <p:nvPr>
            <p:ph type="title"/>
          </p:nvPr>
        </p:nvSpPr>
        <p:spPr>
          <a:xfrm>
            <a:off x="311700" y="334174"/>
            <a:ext cx="8520600" cy="1240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entury Gothic"/>
              <a:buNone/>
            </a:pPr>
            <a:r>
              <a:rPr lang="en" sz="3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Let’s </a:t>
            </a:r>
            <a:r>
              <a:rPr lang="en"/>
              <a:t>Share Summaries</a:t>
            </a:r>
            <a:r>
              <a:rPr lang="en" sz="3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sz="34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0" name="Google Shape;160;p30"/>
          <p:cNvSpPr txBox="1">
            <a:spLocks noGrp="1"/>
          </p:cNvSpPr>
          <p:nvPr>
            <p:ph type="body" idx="1"/>
          </p:nvPr>
        </p:nvSpPr>
        <p:spPr>
          <a:xfrm>
            <a:off x="311692" y="1314591"/>
            <a:ext cx="85206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AutoNum type="arabicPeriod"/>
            </a:pPr>
            <a:r>
              <a:rPr lang="en">
                <a:highlight>
                  <a:srgbClr val="FFFFFF"/>
                </a:highlight>
              </a:rPr>
              <a:t>Take out your summary of "Ain't I a Woman" by Sojourner Truth, which you completed for homework.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AutoNum type="arabicPeriod"/>
            </a:pPr>
            <a:r>
              <a:rPr lang="en" sz="1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Turn to a partner.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AutoNum type="arabicPeriod"/>
            </a:pPr>
            <a:r>
              <a:rPr lang="en" sz="1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Share your summary of “Ain’t I a Woman?” from homework</a:t>
            </a:r>
            <a:endParaRPr sz="18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1"/>
          <p:cNvSpPr txBox="1">
            <a:spLocks noGrp="1"/>
          </p:cNvSpPr>
          <p:nvPr>
            <p:ph type="title"/>
          </p:nvPr>
        </p:nvSpPr>
        <p:spPr>
          <a:xfrm>
            <a:off x="311700" y="334174"/>
            <a:ext cx="8520600" cy="118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entury Gothic"/>
              <a:buNone/>
            </a:pPr>
            <a:r>
              <a:rPr lang="en" sz="3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Let’s review the Learning Targets</a:t>
            </a:r>
            <a:endParaRPr sz="34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6" name="Google Shape;166;p31"/>
          <p:cNvSpPr txBox="1">
            <a:spLocks noGrp="1"/>
          </p:cNvSpPr>
          <p:nvPr>
            <p:ph type="body" idx="1"/>
          </p:nvPr>
        </p:nvSpPr>
        <p:spPr>
          <a:xfrm>
            <a:off x="311700" y="1204067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</a:pP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</a:pPr>
            <a:r>
              <a:rPr lang="en">
                <a:solidFill>
                  <a:schemeClr val="dk1"/>
                </a:solidFill>
              </a:rPr>
              <a:t>For your Mid-unit Assessment you will focus on the following targets: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</a:pP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en" sz="1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 can analyze the development of a central idea in “The Great Society.”</a:t>
            </a:r>
            <a:endParaRPr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en" sz="1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 can analyze the structure of a paragraph in “The Great Society,” including the role of particular sentences in developing a key concept. </a:t>
            </a:r>
            <a:endParaRPr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en" sz="1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 can objectively summarize “The Great Society.”</a:t>
            </a:r>
            <a:endParaRPr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en" sz="18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 can analyze Lyndon Johnson’s perspective in “The Great Society.”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None/>
            </a:pPr>
            <a:endParaRPr sz="18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2"/>
          <p:cNvSpPr txBox="1">
            <a:spLocks noGrp="1"/>
          </p:cNvSpPr>
          <p:nvPr>
            <p:ph type="title"/>
          </p:nvPr>
        </p:nvSpPr>
        <p:spPr>
          <a:xfrm>
            <a:off x="311700" y="131908"/>
            <a:ext cx="8520600" cy="118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entury Gothic"/>
              <a:buNone/>
            </a:pPr>
            <a:r>
              <a:rPr lang="en" sz="3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Let’s </a:t>
            </a:r>
            <a:r>
              <a:rPr lang="en"/>
              <a:t>Apply Our Understanding</a:t>
            </a:r>
            <a:r>
              <a:rPr lang="en" sz="3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sz="34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2" name="Google Shape;172;p32"/>
          <p:cNvSpPr txBox="1">
            <a:spLocks noGrp="1"/>
          </p:cNvSpPr>
          <p:nvPr>
            <p:ph type="body" idx="1"/>
          </p:nvPr>
        </p:nvSpPr>
        <p:spPr>
          <a:xfrm>
            <a:off x="311700" y="865577"/>
            <a:ext cx="8520600" cy="412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None/>
            </a:pPr>
            <a:r>
              <a:rPr lang="en"/>
              <a:t>So far in this unit, y</a:t>
            </a:r>
            <a:r>
              <a:rPr lang="en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ou have b</a:t>
            </a:r>
            <a:r>
              <a:rPr lang="en"/>
              <a:t>een </a:t>
            </a:r>
            <a:r>
              <a:rPr lang="en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reading </a:t>
            </a:r>
            <a:r>
              <a:rPr lang="en"/>
              <a:t>various </a:t>
            </a:r>
            <a:r>
              <a:rPr lang="en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speeche</a:t>
            </a:r>
            <a:r>
              <a:rPr lang="en"/>
              <a:t>s</a:t>
            </a:r>
            <a:r>
              <a:rPr lang="en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in which the author takes a stand</a:t>
            </a:r>
            <a:r>
              <a:rPr lang="en"/>
              <a:t>. You have learned how to analyze</a:t>
            </a:r>
            <a:r>
              <a:rPr lang="en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those speeches for central ideas, text structure, and </a:t>
            </a:r>
            <a:r>
              <a:rPr lang="en"/>
              <a:t>author's</a:t>
            </a:r>
            <a:r>
              <a:rPr lang="en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perspective. </a:t>
            </a:r>
            <a:endParaRPr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None/>
            </a:pPr>
            <a:endParaRPr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None/>
            </a:pPr>
            <a:r>
              <a:rPr lang="en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Today’s assessment will give you an opportunity to apply these skills independently and show what you know</a:t>
            </a:r>
            <a:r>
              <a:rPr lang="en"/>
              <a:t>!</a:t>
            </a:r>
            <a:endParaRPr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None/>
            </a:pPr>
            <a:endParaRPr/>
          </a:p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Keep your Learning Targets in mind as you complete the assessment :</a:t>
            </a:r>
            <a:endParaRPr>
              <a:solidFill>
                <a:schemeClr val="dk1"/>
              </a:solidFill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en">
                <a:solidFill>
                  <a:schemeClr val="dk1"/>
                </a:solidFill>
              </a:rPr>
              <a:t>I can analyze the development of a central idea in “The Great Society.”</a:t>
            </a:r>
            <a:endParaRPr>
              <a:solidFill>
                <a:schemeClr val="dk1"/>
              </a:solidFill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en">
                <a:solidFill>
                  <a:schemeClr val="dk1"/>
                </a:solidFill>
              </a:rPr>
              <a:t>I can analyze the structure of a paragraph in “The Great Society,” including the role of particular sentences in developing a key concept. </a:t>
            </a:r>
            <a:endParaRPr>
              <a:solidFill>
                <a:schemeClr val="dk1"/>
              </a:solidFill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en">
                <a:solidFill>
                  <a:schemeClr val="dk1"/>
                </a:solidFill>
              </a:rPr>
              <a:t>I can objectively summarize “The Great Society.”</a:t>
            </a:r>
            <a:endParaRPr>
              <a:solidFill>
                <a:schemeClr val="dk1"/>
              </a:solidFill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en">
                <a:solidFill>
                  <a:schemeClr val="dk1"/>
                </a:solidFill>
              </a:rPr>
              <a:t>I can analyze Lyndon Johnson’s perspective in “The Great Society.”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None/>
            </a:pP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3"/>
          <p:cNvSpPr txBox="1">
            <a:spLocks noGrp="1"/>
          </p:cNvSpPr>
          <p:nvPr>
            <p:ph type="title"/>
          </p:nvPr>
        </p:nvSpPr>
        <p:spPr>
          <a:xfrm>
            <a:off x="311700" y="334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entury Gothic"/>
              <a:buNone/>
            </a:pPr>
            <a:r>
              <a:rPr lang="en" sz="3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Homework</a:t>
            </a:r>
            <a:endParaRPr sz="34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8" name="Google Shape;178;p33"/>
          <p:cNvSpPr txBox="1">
            <a:spLocks noGrp="1"/>
          </p:cNvSpPr>
          <p:nvPr>
            <p:ph type="body" idx="1"/>
          </p:nvPr>
        </p:nvSpPr>
        <p:spPr>
          <a:xfrm>
            <a:off x="311700" y="114340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None/>
            </a:pPr>
            <a:r>
              <a:rPr lang="en" sz="1800" i="0" u="none" strike="noStrike" cap="none">
                <a:solidFill>
                  <a:srgbClr val="000000"/>
                </a:solidFill>
              </a:rPr>
              <a:t>Based on the speeches by Shirley Chisholm, Sojourner Truth, and President Lyndon B. Johnson, you have learned a lot about what it</a:t>
            </a:r>
            <a:r>
              <a:rPr lang="en"/>
              <a:t> </a:t>
            </a:r>
            <a:r>
              <a:rPr lang="en" sz="1800" i="0" u="none" strike="noStrike" cap="none">
                <a:solidFill>
                  <a:srgbClr val="000000"/>
                </a:solidFill>
              </a:rPr>
              <a:t>means to</a:t>
            </a:r>
            <a:r>
              <a:rPr lang="en"/>
              <a:t> </a:t>
            </a:r>
            <a:r>
              <a:rPr lang="en" sz="1800" i="0" u="none" strike="noStrike" cap="none">
                <a:solidFill>
                  <a:srgbClr val="000000"/>
                </a:solidFill>
              </a:rPr>
              <a:t>“take a stand.” For homework, complete a </a:t>
            </a:r>
            <a:r>
              <a:rPr lang="en"/>
              <a:t>Quick Write in response to the following questions: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None/>
            </a:pPr>
            <a:endParaRPr sz="1800" i="0" u="none" strike="noStrike" cap="none">
              <a:solidFill>
                <a:srgbClr val="000000"/>
              </a:solidFill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None/>
            </a:pPr>
            <a:r>
              <a:rPr lang="en" sz="1800" i="0" u="none" strike="noStrike" cap="none">
                <a:solidFill>
                  <a:srgbClr val="000000"/>
                </a:solidFill>
              </a:rPr>
              <a:t>Have you ever taken a stand on something? If so, what and why? </a:t>
            </a:r>
            <a:endParaRPr sz="1800" i="0" u="none" strike="noStrike" cap="none">
              <a:solidFill>
                <a:srgbClr val="000000"/>
              </a:solidFill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None/>
            </a:pPr>
            <a:r>
              <a:rPr lang="en" sz="1800" i="0" u="none" strike="noStrike" cap="none">
                <a:solidFill>
                  <a:srgbClr val="000000"/>
                </a:solidFill>
              </a:rPr>
              <a:t>If not, is there an issue that you can see yourself</a:t>
            </a:r>
            <a:r>
              <a:rPr lang="en"/>
              <a:t> </a:t>
            </a:r>
            <a:r>
              <a:rPr lang="en" sz="1800" i="0" u="none" strike="noStrike" cap="none">
                <a:solidFill>
                  <a:srgbClr val="000000"/>
                </a:solidFill>
              </a:rPr>
              <a:t>taking a stand about? When and why?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None/>
            </a:pPr>
            <a:endParaRPr sz="1800" i="0" u="none" strike="noStrike" cap="none">
              <a:solidFill>
                <a:srgbClr val="000000"/>
              </a:solidFill>
            </a:endParaRPr>
          </a:p>
          <a:p>
            <a:pPr marL="0" marR="0" lvl="0" indent="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None/>
            </a:pPr>
            <a:r>
              <a:rPr lang="en"/>
              <a:t>Explain your answers, </a:t>
            </a:r>
            <a:r>
              <a:rPr lang="en" sz="1800" i="0" u="none" strike="noStrike" cap="none">
                <a:solidFill>
                  <a:srgbClr val="000000"/>
                </a:solidFill>
              </a:rPr>
              <a:t>providing evidence from your own experience.</a:t>
            </a:r>
            <a:endParaRPr sz="1800" i="0" u="none" strike="noStrike" cap="none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0B3D20C4DCFA4BB5A22D9B9A1F8E1C" ma:contentTypeVersion="6" ma:contentTypeDescription="Create a new document." ma:contentTypeScope="" ma:versionID="24589d5312dfc2a71c4a2545dd92a3b2">
  <xsd:schema xmlns:xsd="http://www.w3.org/2001/XMLSchema" xmlns:xs="http://www.w3.org/2001/XMLSchema" xmlns:p="http://schemas.microsoft.com/office/2006/metadata/properties" xmlns:ns2="a1502afc-75e6-4a80-976c-76583f90c737" xmlns:ns3="02a6a75b-8925-4bc7-8b21-b87d4a90d0a3" targetNamespace="http://schemas.microsoft.com/office/2006/metadata/properties" ma:root="true" ma:fieldsID="e9294a7d7320ff0da74d9ce695219532" ns2:_="" ns3:_="">
    <xsd:import namespace="a1502afc-75e6-4a80-976c-76583f90c737"/>
    <xsd:import namespace="02a6a75b-8925-4bc7-8b21-b87d4a90d0a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502afc-75e6-4a80-976c-76583f90c7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a6a75b-8925-4bc7-8b21-b87d4a90d0a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83BEAA3-F314-453A-80AD-C5F0784AFF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6E3E55-E30F-4C20-922A-97787D29283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1502afc-75e6-4a80-976c-76583f90c737"/>
    <ds:schemaRef ds:uri="02a6a75b-8925-4bc7-8b21-b87d4a90d0a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1BFEB9C-A2AE-4817-B7CB-BB46EA5DCD74}">
  <ds:schemaRefs>
    <ds:schemaRef ds:uri="http://schemas.openxmlformats.org/package/2006/metadata/core-properties"/>
    <ds:schemaRef ds:uri="02a6a75b-8925-4bc7-8b21-b87d4a90d0a3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terms/"/>
    <ds:schemaRef ds:uri="a1502afc-75e6-4a80-976c-76583f90c737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1766</Words>
  <Application>Microsoft Office PowerPoint</Application>
  <PresentationFormat>On-screen Show (16:9)</PresentationFormat>
  <Paragraphs>198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Century Gothic</vt:lpstr>
      <vt:lpstr>Calibri</vt:lpstr>
      <vt:lpstr>Overlock</vt:lpstr>
      <vt:lpstr>Simple Light</vt:lpstr>
      <vt:lpstr>Office Theme</vt:lpstr>
      <vt:lpstr>Grade 8: Module 2: Unit 1: Lesson 7 Teacher slide, before teaching.</vt:lpstr>
      <vt:lpstr>Grade 8: Module 2: Unit 1: Lesson 7 Teacher slide, before teaching.</vt:lpstr>
      <vt:lpstr>Grade 8: Module 2: Unit 1: Lesson 7 Teacher slide, before teaching.</vt:lpstr>
      <vt:lpstr>Mid-Unit Assessment: Analyzing Excerpts from Lyndon Johnson’s Speech “The Great Society” </vt:lpstr>
      <vt:lpstr>Hello, Students!</vt:lpstr>
      <vt:lpstr>Let’s Share Summaries.</vt:lpstr>
      <vt:lpstr>Let’s review the Learning Targets</vt:lpstr>
      <vt:lpstr>Let’s Apply Our Understanding.</vt:lpstr>
      <vt:lpstr>Homework</vt:lpstr>
      <vt:lpstr>Small Group Block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Grade 8: Module 2: Unit 1: Lesson 7 Teacher slide, before teaching.</dc:title>
  <dc:creator>nbravo</dc:creator>
  <cp:lastModifiedBy>Steven Benson</cp:lastModifiedBy>
  <cp:revision>2</cp:revision>
  <dcterms:modified xsi:type="dcterms:W3CDTF">2018-10-09T14:15:55Z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0x0101001C0B3D20C4DCFA4BB5A22D9B9A1F8E1C</vt:lpwstr>
  </property>
</Properties>
</file>