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A7B837C-C689-481F-9234-514EA2BCD316}">
  <a:tblStyle styleId="{CA7B837C-C689-481F-9234-514EA2BCD31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404" autoAdjust="0"/>
  </p:normalViewPr>
  <p:slideViewPr>
    <p:cSldViewPr snapToGrid="0">
      <p:cViewPr varScale="1">
        <p:scale>
          <a:sx n="112" d="100"/>
          <a:sy n="112" d="100"/>
        </p:scale>
        <p:origin x="-100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4" Type="http://schemas.openxmlformats.org/officeDocument/2006/relationships/theme" Target="theme/theme1.xml"/><Relationship Id="rId25" Type="http://schemas.openxmlformats.org/officeDocument/2006/relationships/slide" Target="slides/slide23.xml"/><Relationship Id="rId7" Type="http://schemas.openxmlformats.org/officeDocument/2006/relationships/slide" Target="slides/slide5.xml"/><Relationship Id="rId33"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8" Type="http://schemas.openxmlformats.org/officeDocument/2006/relationships/customXml" Target="../customXml/item3.xml"/><Relationship Id="rId20" Type="http://schemas.openxmlformats.org/officeDocument/2006/relationships/slide" Target="slides/slide18.xml"/><Relationship Id="rId29"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4" Type="http://schemas.openxmlformats.org/officeDocument/2006/relationships/slide" Target="slides/slide22.xml"/><Relationship Id="rId1" Type="http://schemas.openxmlformats.org/officeDocument/2006/relationships/slideMaster" Target="slideMasters/slideMaster1.xml"/><Relationship Id="rId32" Type="http://schemas.openxmlformats.org/officeDocument/2006/relationships/presProps" Target="presProps.xml"/><Relationship Id="rId6" Type="http://schemas.openxmlformats.org/officeDocument/2006/relationships/slide" Target="slides/slide4.xml"/><Relationship Id="rId11" Type="http://schemas.openxmlformats.org/officeDocument/2006/relationships/slide" Target="slides/slide9.xml"/><Relationship Id="rId37" Type="http://schemas.openxmlformats.org/officeDocument/2006/relationships/customXml" Target="../customXml/item2.xml"/><Relationship Id="rId23" Type="http://schemas.openxmlformats.org/officeDocument/2006/relationships/slide" Target="slides/slide21.xml"/><Relationship Id="rId28" Type="http://schemas.openxmlformats.org/officeDocument/2006/relationships/slide" Target="slides/slide26.xml"/><Relationship Id="rId5" Type="http://schemas.openxmlformats.org/officeDocument/2006/relationships/slide" Target="slides/slide3.xml"/><Relationship Id="rId15" Type="http://schemas.openxmlformats.org/officeDocument/2006/relationships/slide" Target="slides/slide13.xml"/><Relationship Id="rId36" Type="http://schemas.openxmlformats.org/officeDocument/2006/relationships/customXml" Target="../customXml/item1.xml"/><Relationship Id="rId31"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22" Type="http://schemas.openxmlformats.org/officeDocument/2006/relationships/slide" Target="slides/slide20.xml"/><Relationship Id="rId27" Type="http://schemas.openxmlformats.org/officeDocument/2006/relationships/slide" Target="slides/slide25.xml"/><Relationship Id="rId4" Type="http://schemas.openxmlformats.org/officeDocument/2006/relationships/slide" Target="slides/slide2.xml"/><Relationship Id="rId30" Type="http://schemas.openxmlformats.org/officeDocument/2006/relationships/printerSettings" Target="printerSettings/printerSettings1.bin"/><Relationship Id="rId9" Type="http://schemas.openxmlformats.org/officeDocument/2006/relationships/slide" Target="slides/slide7.xml"/><Relationship Id="rId35" Type="http://schemas.openxmlformats.org/officeDocument/2006/relationships/tableStyles" Target="tableStyles.xml"/><Relationship Id="rId14" Type="http://schemas.openxmlformats.org/officeDocument/2006/relationships/slide" Target="slides/slide12.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9358700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6"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In Unit 2, students continue to 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For t</a:t>
            </a:r>
            <a:r>
              <a:rPr lang="en" sz="1200" dirty="0">
                <a:latin typeface="Calibri"/>
                <a:ea typeface="Calibri"/>
                <a:cs typeface="Calibri"/>
                <a:sym typeface="Calibri"/>
              </a:rPr>
              <a: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following </a:t>
            </a:r>
            <a:r>
              <a:rPr lang="en" sz="1200" dirty="0">
                <a:latin typeface="Calibri"/>
                <a:ea typeface="Calibri"/>
                <a:cs typeface="Calibri"/>
                <a:sym typeface="Calibri"/>
              </a:rPr>
              <a:t>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2916343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Theme anchor charts 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13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aloud key sections of the text that highlight the emerging themes in the chapter, and then asking students to identify a theme based on what they hear. Invite students to write the theme on </a:t>
            </a:r>
            <a:r>
              <a:rPr lang="en" sz="1200" b="0" dirty="0">
                <a:latin typeface="Calibri"/>
                <a:ea typeface="Calibri"/>
                <a:cs typeface="Calibri"/>
                <a:sym typeface="Calibri"/>
              </a:rPr>
              <a:t>sticky notes </a:t>
            </a:r>
            <a:r>
              <a:rPr lang="en" sz="1200" dirty="0">
                <a:latin typeface="Calibri"/>
                <a:ea typeface="Calibri"/>
                <a:cs typeface="Calibri"/>
                <a:sym typeface="Calibri"/>
              </a:rPr>
              <a:t>and place them where they see evidence of the theme in the text. Encourage students to defend their thinking by citing specific sentences that emphasize the theme they suggest.</a:t>
            </a:r>
            <a:endParaRPr sz="1200" dirty="0">
              <a:latin typeface="Calibri"/>
              <a:ea typeface="Calibri"/>
              <a:cs typeface="Calibri"/>
              <a:sym typeface="Calibri"/>
            </a:endParaRPr>
          </a:p>
        </p:txBody>
      </p:sp>
      <p:sp>
        <p:nvSpPr>
          <p:cNvPr id="240" name="Google Shape;2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6851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 156 </a:t>
            </a:r>
            <a:r>
              <a:rPr lang="en" sz="1200" b="0" dirty="0">
                <a:latin typeface="Calibri"/>
                <a:ea typeface="Calibri"/>
                <a:cs typeface="Calibri"/>
                <a:sym typeface="Calibri"/>
              </a:rPr>
              <a:t>of </a:t>
            </a:r>
            <a:r>
              <a:rPr lang="en" sz="1200" b="0" i="1" dirty="0">
                <a:latin typeface="Calibri"/>
                <a:ea typeface="Calibri"/>
                <a:cs typeface="Calibri"/>
                <a:sym typeface="Calibri"/>
              </a:rPr>
              <a:t>The Hope Chest </a:t>
            </a:r>
            <a:r>
              <a:rPr lang="en" sz="1200" dirty="0">
                <a:latin typeface="Calibri"/>
                <a:ea typeface="Calibri"/>
                <a:cs typeface="Calibri"/>
                <a:sym typeface="Calibri"/>
              </a:rPr>
              <a:t>and focus them on the phrase: </a:t>
            </a:r>
            <a:r>
              <a:rPr lang="en" sz="1200" i="0" dirty="0">
                <a:latin typeface="Calibri"/>
                <a:ea typeface="Calibri"/>
                <a:cs typeface="Calibri"/>
                <a:sym typeface="Calibri"/>
              </a:rPr>
              <a:t>“… a grease-stained sofa that looked like it fought in the Civil War and lost.”</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aloud the phrase,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phrase tell you about the sofa? How does it help you as a reader?” </a:t>
            </a:r>
            <a:r>
              <a:rPr lang="en" sz="1200" b="1" dirty="0">
                <a:latin typeface="Calibri"/>
                <a:ea typeface="Calibri"/>
                <a:cs typeface="Calibri"/>
                <a:sym typeface="Calibri"/>
              </a:rPr>
              <a:t>(It makes it sound like the sofa was a mess and looked dirty and not well looked after.)</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“Who can explain why your classmate came up with that response?”</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phrase tell you about the hotel it was in? How does it help you as a reader?” </a:t>
            </a:r>
            <a:r>
              <a:rPr lang="en" sz="1200" b="1" dirty="0">
                <a:latin typeface="Calibri"/>
                <a:ea typeface="Calibri"/>
                <a:cs typeface="Calibri"/>
                <a:sym typeface="Calibri"/>
              </a:rPr>
              <a:t>(It tells us that the hotel was probably dirty and not a very nice place.)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 simile or metaphor? How do you know?” </a:t>
            </a:r>
            <a:r>
              <a:rPr lang="en" sz="1200" b="1" dirty="0">
                <a:latin typeface="Calibri"/>
                <a:ea typeface="Calibri"/>
                <a:cs typeface="Calibri"/>
                <a:sym typeface="Calibri"/>
              </a:rPr>
              <a:t>(It is a simile. It is comparing one thing to something very different and uses the words looked like; it compares a sofa to a war.)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“Similes” column. Refer to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a:t>
            </a:r>
            <a:r>
              <a:rPr lang="en" sz="1200" b="1" dirty="0">
                <a:latin typeface="Calibri"/>
                <a:ea typeface="Calibri"/>
                <a:cs typeface="Calibri"/>
                <a:sym typeface="Calibri"/>
              </a:rPr>
              <a: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page 161 and the following sentence from Myrtle: </a:t>
            </a:r>
            <a:r>
              <a:rPr lang="en" sz="1200" i="0" dirty="0">
                <a:latin typeface="Calibri"/>
                <a:ea typeface="Calibri"/>
                <a:cs typeface="Calibri"/>
                <a:sym typeface="Calibri"/>
              </a:rPr>
              <a:t>“I can turn invisible.”</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mean? Can Myrtle turn invisible?” </a:t>
            </a:r>
            <a:r>
              <a:rPr lang="en" sz="1200" b="1" dirty="0">
                <a:latin typeface="Calibri"/>
                <a:ea typeface="Calibri"/>
                <a:cs typeface="Calibri"/>
                <a:sym typeface="Calibri"/>
              </a:rPr>
              <a:t>(No, she can’t. It means that she can act in a way to make it easy for people not to see her.)</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 simile or metaphor? How do you know?” </a:t>
            </a:r>
            <a:r>
              <a:rPr lang="en" sz="1200" b="1" dirty="0">
                <a:latin typeface="Calibri"/>
                <a:ea typeface="Calibri"/>
                <a:cs typeface="Calibri"/>
                <a:sym typeface="Calibri"/>
              </a:rPr>
              <a:t>(It is a metaphor. It is describing something with words that it isn’t directly connected to—a human being described as invisible, which isn’t possible.)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“Metaphors” column.</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(Visualizing and Sketching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the class discusses the meaning of the simile and metaphor presented in Chapter 13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b="0" dirty="0">
                <a:latin typeface="Calibri"/>
                <a:ea typeface="Calibri"/>
                <a:cs typeface="Calibri"/>
                <a:sym typeface="Calibri"/>
              </a:rPr>
              <a:t>invite </a:t>
            </a:r>
            <a:r>
              <a:rPr lang="en" sz="1200" dirty="0">
                <a:latin typeface="Calibri"/>
                <a:ea typeface="Calibri"/>
                <a:cs typeface="Calibri"/>
                <a:sym typeface="Calibri"/>
              </a:rPr>
              <a:t>students to close their eyes, visualize each sentence, and then sketch the meaning. </a:t>
            </a:r>
            <a:endParaRPr sz="1200" b="1" dirty="0">
              <a:latin typeface="Calibri"/>
              <a:ea typeface="Calibri"/>
              <a:cs typeface="Calibri"/>
              <a:sym typeface="Calibri"/>
            </a:endParaRPr>
          </a:p>
        </p:txBody>
      </p:sp>
      <p:sp>
        <p:nvSpPr>
          <p:cNvPr id="248" name="Google Shape;24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5217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the Language Dive, review the “Relative Pronouns” row on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Invite students to chorally read the definition of relative pronouns, and to review the examples of relative pronouns on the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sentence is compelling because it uses the relative pronoun </a:t>
            </a:r>
            <a:r>
              <a:rPr lang="en" sz="1200" i="1" dirty="0">
                <a:solidFill>
                  <a:schemeClr val="dk1"/>
                </a:solidFill>
                <a:latin typeface="Calibri"/>
                <a:ea typeface="Calibri"/>
                <a:cs typeface="Calibri"/>
                <a:sym typeface="Calibri"/>
              </a:rPr>
              <a:t>that</a:t>
            </a:r>
            <a:r>
              <a:rPr lang="en" sz="1200" dirty="0">
                <a:solidFill>
                  <a:schemeClr val="dk1"/>
                </a:solidFill>
                <a:latin typeface="Calibri"/>
                <a:ea typeface="Calibri"/>
                <a:cs typeface="Calibri"/>
                <a:sym typeface="Calibri"/>
              </a:rPr>
              <a:t> to help address the Daily Learning Target and L4.1a. This sentence connects to the chapter theme of </a:t>
            </a:r>
            <a:r>
              <a:rPr lang="en" sz="1200" i="0" dirty="0">
                <a:solidFill>
                  <a:schemeClr val="dk1"/>
                </a:solidFill>
                <a:latin typeface="Calibri"/>
                <a:ea typeface="Calibri"/>
                <a:cs typeface="Calibri"/>
                <a:sym typeface="Calibri"/>
              </a:rPr>
              <a:t>“inequality is injustice”</a:t>
            </a:r>
            <a:r>
              <a:rPr lang="en" sz="1200" dirty="0">
                <a:solidFill>
                  <a:schemeClr val="dk1"/>
                </a:solidFill>
                <a:latin typeface="Calibri"/>
                <a:ea typeface="Calibri"/>
                <a:cs typeface="Calibri"/>
                <a:sym typeface="Calibri"/>
              </a:rPr>
              <a:t> by providing a specific example of inequality that African Americans faced because of the injustice of segregation and being judged on skin color. Invite students to discuss each chunk briefly, but encourage extended conversation and practice with the focus structure </a:t>
            </a:r>
            <a:r>
              <a:rPr lang="en" sz="1200" b="0" i="1" dirty="0">
                <a:solidFill>
                  <a:schemeClr val="dk1"/>
                </a:solidFill>
                <a:latin typeface="Calibri"/>
                <a:ea typeface="Calibri"/>
                <a:cs typeface="Calibri"/>
                <a:sym typeface="Calibri"/>
              </a:rPr>
              <a:t>that would take in a white man and a colored child.</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After discussing this structure, students practice using it to discuss something in their own lives. Students apply their understanding of the meaning and structure of this sentence when writing summaries and when using relative pronouns during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0" dirty="0">
                <a:solidFill>
                  <a:schemeClr val="dk1"/>
                </a:solidFill>
                <a:latin typeface="Calibri"/>
                <a:ea typeface="Calibri"/>
                <a:cs typeface="Calibri"/>
                <a:sym typeface="Calibri"/>
              </a:rPr>
              <a:t>chunk chart </a:t>
            </a:r>
            <a:r>
              <a:rPr lang="en" sz="1200" dirty="0">
                <a:solidFill>
                  <a:schemeClr val="dk1"/>
                </a:solidFill>
                <a:latin typeface="Calibri"/>
                <a:ea typeface="Calibri"/>
                <a:cs typeface="Calibri"/>
                <a:sym typeface="Calibri"/>
              </a:rPr>
              <a:t>for language goals.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display and distribute the </a:t>
            </a:r>
            <a:r>
              <a:rPr lang="en" sz="1200" b="0" dirty="0">
                <a:solidFill>
                  <a:schemeClr val="dk1"/>
                </a:solidFill>
                <a:latin typeface="Calibri"/>
                <a:ea typeface="Calibri"/>
                <a:cs typeface="Calibri"/>
                <a:sym typeface="Calibri"/>
              </a:rPr>
              <a:t>note-catcher.</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participate in a Language Dive using the same format from Module 3.</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attention on the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and remind them that they thought of their own questions to ask during a Language Dive.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one question you can ask </a:t>
            </a:r>
            <a:r>
              <a:rPr lang="en" sz="1200" b="0" i="1" dirty="0">
                <a:latin typeface="Calibri"/>
                <a:ea typeface="Calibri"/>
                <a:cs typeface="Calibri"/>
                <a:sym typeface="Calibri"/>
              </a:rPr>
              <a:t>during a Language Dive?”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Reread the first paragraph on page 154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sentence:  </a:t>
            </a:r>
            <a:r>
              <a:rPr lang="en" sz="1200" i="0" dirty="0">
                <a:latin typeface="Calibri"/>
                <a:ea typeface="Calibri"/>
                <a:cs typeface="Calibri"/>
                <a:sym typeface="Calibri"/>
              </a:rPr>
              <a:t>“Mr. Martin was wrong—there was not one hotel in Nashville that would take in a white man and a colored child.” (displayed on the slide)</a:t>
            </a:r>
            <a:endParaRPr sz="1200" i="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Think-Pair-Share discussion regarding the </a:t>
            </a:r>
            <a:r>
              <a:rPr lang="en" sz="1200" b="1" dirty="0">
                <a:solidFill>
                  <a:schemeClr val="dk1"/>
                </a:solidFill>
                <a:latin typeface="Calibri"/>
                <a:ea typeface="Calibri"/>
                <a:cs typeface="Calibri"/>
                <a:sym typeface="Calibri"/>
              </a:rPr>
              <a:t>Questions We Can Ask during a Language Dive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8286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“Who is this sentence about?” </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Mr</a:t>
            </a:r>
            <a:r>
              <a:rPr lang="en" sz="1200" b="1" dirty="0">
                <a:latin typeface="Calibri"/>
                <a:ea typeface="Calibri"/>
                <a:cs typeface="Calibri"/>
                <a:sym typeface="Calibri"/>
              </a:rPr>
              <a:t>. </a:t>
            </a:r>
            <a:r>
              <a:rPr lang="en" sz="1200" b="1" dirty="0" smtClean="0">
                <a:latin typeface="Calibri"/>
                <a:ea typeface="Calibri"/>
                <a:cs typeface="Calibri"/>
                <a:sym typeface="Calibri"/>
              </a:rPr>
              <a:t>Martin</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(subject/proper noun)</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was wrong</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tell us</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 </a:t>
            </a:r>
            <a:r>
              <a:rPr lang="en" sz="1200" i="1" dirty="0" smtClean="0">
                <a:latin typeface="Calibri"/>
                <a:ea typeface="Calibri"/>
                <a:cs typeface="Calibri"/>
                <a:sym typeface="Calibri"/>
              </a:rPr>
              <a:t> </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It </a:t>
            </a:r>
            <a:r>
              <a:rPr lang="en" sz="1200" b="1" i="0" dirty="0">
                <a:latin typeface="Calibri"/>
                <a:ea typeface="Calibri"/>
                <a:cs typeface="Calibri"/>
                <a:sym typeface="Calibri"/>
              </a:rPr>
              <a:t>tells </a:t>
            </a:r>
            <a:r>
              <a:rPr lang="en" sz="1200" b="1" dirty="0">
                <a:latin typeface="Calibri"/>
                <a:ea typeface="Calibri"/>
                <a:cs typeface="Calibri"/>
                <a:sym typeface="Calibri"/>
              </a:rPr>
              <a:t>us that something Mr. Martin thought was true turned out to not be true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(past tense verb + adjective = verb phrase)</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is the </a:t>
            </a:r>
            <a:r>
              <a:rPr lang="en" sz="1200" i="1" dirty="0">
                <a:solidFill>
                  <a:schemeClr val="dk1"/>
                </a:solidFill>
                <a:latin typeface="Calibri"/>
                <a:ea typeface="Calibri"/>
                <a:cs typeface="Calibri"/>
                <a:sym typeface="Calibri"/>
              </a:rPr>
              <a:t>‘—’ used?” </a:t>
            </a:r>
            <a:r>
              <a:rPr lang="en-US" sz="1200" b="1" i="0" dirty="0" smtClean="0">
                <a:solidFill>
                  <a:schemeClr val="dk1"/>
                </a:solidFill>
                <a:latin typeface="Calibri"/>
                <a:ea typeface="Calibri"/>
                <a:cs typeface="Calibri"/>
                <a:sym typeface="Calibri"/>
              </a:rPr>
              <a:t>(</a:t>
            </a:r>
            <a:r>
              <a:rPr lang="en" sz="1200" b="1" i="0" dirty="0" smtClean="0">
                <a:latin typeface="Calibri"/>
                <a:ea typeface="Calibri"/>
                <a:cs typeface="Calibri"/>
                <a:sym typeface="Calibri"/>
              </a:rPr>
              <a:t>The </a:t>
            </a:r>
            <a:r>
              <a:rPr lang="en" sz="1200" b="1" i="1" dirty="0">
                <a:latin typeface="Calibri"/>
                <a:ea typeface="Calibri"/>
                <a:cs typeface="Calibri"/>
                <a:sym typeface="Calibri"/>
              </a:rPr>
              <a:t>em dash </a:t>
            </a:r>
            <a:r>
              <a:rPr lang="en" sz="1200" b="1" dirty="0">
                <a:latin typeface="Calibri"/>
                <a:ea typeface="Calibri"/>
                <a:cs typeface="Calibri"/>
                <a:sym typeface="Calibri"/>
              </a:rPr>
              <a:t>is used to emphasize the information that comes next</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(punctuation)</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Students can cross their arms in front of their chests, making an “X” to show that Mr. Martin was wrong.</a:t>
            </a:r>
            <a:endParaRPr sz="1200" i="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449389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6" name="Google Shape;27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endParaRPr sz="1200" dirty="0">
              <a:latin typeface="Calibri"/>
              <a:ea typeface="Calibri"/>
              <a:cs typeface="Calibri"/>
              <a:sym typeface="Calibri"/>
            </a:endParaRPr>
          </a:p>
          <a:p>
            <a:pPr marL="914400" lvl="1" indent="-304800" algn="l" rtl="0">
              <a:lnSpc>
                <a:spcPct val="115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this chunk tell us?”</a:t>
            </a:r>
            <a:r>
              <a:rPr lang="en" sz="1200" b="1" dirty="0">
                <a:latin typeface="Calibri"/>
                <a:ea typeface="Calibri"/>
                <a:cs typeface="Calibri"/>
                <a:sym typeface="Calibri"/>
              </a:rPr>
              <a:t> </a:t>
            </a:r>
            <a:r>
              <a:rPr lang="en-US" sz="1200" b="1" dirty="0" smtClean="0">
                <a:latin typeface="Calibri"/>
                <a:ea typeface="Calibri"/>
                <a:cs typeface="Calibri"/>
                <a:sym typeface="Calibri"/>
              </a:rPr>
              <a:t> (</a:t>
            </a:r>
            <a:r>
              <a:rPr lang="en" sz="1200" b="1" dirty="0" smtClean="0">
                <a:latin typeface="Calibri"/>
                <a:ea typeface="Calibri"/>
                <a:cs typeface="Calibri"/>
                <a:sym typeface="Calibri"/>
              </a:rPr>
              <a:t>This </a:t>
            </a:r>
            <a:r>
              <a:rPr lang="en" sz="1200" b="1" dirty="0">
                <a:latin typeface="Calibri"/>
                <a:ea typeface="Calibri"/>
                <a:cs typeface="Calibri"/>
                <a:sym typeface="Calibri"/>
              </a:rPr>
              <a:t>chunk tells us there was not a single hotel, or place to stay overnight, that existed in Nashville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(existential</a:t>
            </a:r>
            <a:r>
              <a:rPr lang="en" sz="1200" b="0" i="1" dirty="0">
                <a:latin typeface="Calibri"/>
                <a:ea typeface="Calibri"/>
                <a:cs typeface="Calibri"/>
                <a:sym typeface="Calibri"/>
              </a:rPr>
              <a:t> there </a:t>
            </a:r>
            <a:r>
              <a:rPr lang="en" sz="1200" b="0" dirty="0">
                <a:latin typeface="Calibri"/>
                <a:ea typeface="Calibri"/>
                <a:cs typeface="Calibri"/>
                <a:sym typeface="Calibri"/>
              </a:rPr>
              <a:t>+ verb phrase + noun phrase)</a:t>
            </a:r>
            <a:endParaRPr sz="1200" b="0" dirty="0">
              <a:latin typeface="Calibri"/>
              <a:ea typeface="Calibri"/>
              <a:cs typeface="Calibri"/>
              <a:sym typeface="Calibri"/>
            </a:endParaRPr>
          </a:p>
          <a:p>
            <a:pPr marL="457200" lvl="0" indent="-304800" algn="l" rtl="0">
              <a:lnSpc>
                <a:spcPct val="115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Students can recall the Lesson 5 Language Dive, and share what they think Mr. Martin was wrong about—what they think Karen Schwabach will write next about not one hotel in Nashville.</a:t>
            </a:r>
            <a:endParaRPr sz="1200" i="1" dirty="0">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857035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“Who can remember how Mr. Martin described himself and Myrtle in the Lesson 5 Language Dive?”</a:t>
            </a:r>
            <a:r>
              <a:rPr lang="en" sz="1200" dirty="0">
                <a:latin typeface="Calibri"/>
                <a:ea typeface="Calibri"/>
                <a:cs typeface="Calibri"/>
                <a:sym typeface="Calibri"/>
              </a:rPr>
              <a:t>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our kind</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(noun phrase)</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this chunk tell us about the someplace they want to find?” </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They </a:t>
            </a:r>
            <a:r>
              <a:rPr lang="en" sz="1200" b="1" i="0" dirty="0">
                <a:latin typeface="Calibri"/>
                <a:ea typeface="Calibri"/>
                <a:cs typeface="Calibri"/>
                <a:sym typeface="Calibri"/>
              </a:rPr>
              <a:t>want to find a place where they can stay together, a hotel that will lodge both white people and African American people</a:t>
            </a:r>
            <a:r>
              <a:rPr lang="en" sz="1200" b="1" i="0" dirty="0" smtClean="0">
                <a:latin typeface="Calibri"/>
                <a:ea typeface="Calibri"/>
                <a:cs typeface="Calibri"/>
                <a:sym typeface="Calibri"/>
              </a:rPr>
              <a:t>.</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 </a:t>
            </a:r>
            <a:r>
              <a:rPr lang="en" sz="1200" b="0" i="0" dirty="0">
                <a:latin typeface="Calibri"/>
                <a:ea typeface="Calibri"/>
                <a:cs typeface="Calibri"/>
                <a:sym typeface="Calibri"/>
              </a:rPr>
              <a:t>(relative clause)</a:t>
            </a:r>
            <a:endParaRPr sz="1200" b="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this chunk tell us about the noun phrase </a:t>
            </a:r>
            <a:r>
              <a:rPr lang="en-US" sz="1200" i="1" dirty="0" smtClean="0">
                <a:latin typeface="Calibri"/>
                <a:ea typeface="Calibri"/>
                <a:cs typeface="Calibri"/>
                <a:sym typeface="Calibri"/>
              </a:rPr>
              <a:t>‘</a:t>
            </a:r>
            <a:r>
              <a:rPr lang="en" sz="1200" dirty="0" smtClean="0">
                <a:latin typeface="Calibri"/>
                <a:ea typeface="Calibri"/>
                <a:cs typeface="Calibri"/>
                <a:sym typeface="Calibri"/>
              </a:rPr>
              <a:t>one </a:t>
            </a:r>
            <a:r>
              <a:rPr lang="en" sz="1200" dirty="0">
                <a:latin typeface="Calibri"/>
                <a:ea typeface="Calibri"/>
                <a:cs typeface="Calibri"/>
                <a:sym typeface="Calibri"/>
              </a:rPr>
              <a:t>hotel in Nashville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t>
            </a:r>
            <a:r>
              <a:rPr lang="en" sz="1200" dirty="0" smtClean="0">
                <a:latin typeface="Calibri"/>
                <a:ea typeface="Calibri"/>
                <a:cs typeface="Calibri"/>
                <a:sym typeface="Calibri"/>
              </a:rPr>
              <a:t>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It </a:t>
            </a:r>
            <a:r>
              <a:rPr lang="en" sz="1200" b="1" dirty="0">
                <a:latin typeface="Calibri"/>
                <a:ea typeface="Calibri"/>
                <a:cs typeface="Calibri"/>
                <a:sym typeface="Calibri"/>
              </a:rPr>
              <a:t>tells us that</a:t>
            </a:r>
            <a:r>
              <a:rPr lang="en" sz="1200" b="1" i="1" dirty="0">
                <a:latin typeface="Calibri"/>
                <a:ea typeface="Calibri"/>
                <a:cs typeface="Calibri"/>
                <a:sym typeface="Calibri"/>
              </a:rPr>
              <a:t> not one hotel in Nashville </a:t>
            </a:r>
            <a:r>
              <a:rPr lang="en" sz="1200" b="1" dirty="0">
                <a:latin typeface="Calibri"/>
                <a:ea typeface="Calibri"/>
                <a:cs typeface="Calibri"/>
                <a:sym typeface="Calibri"/>
              </a:rPr>
              <a:t>would rent a room to a white man and an African American child, which means they would not allow Mr. Martin and Myrtle to stay there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(relative clause</a:t>
            </a:r>
            <a:r>
              <a:rPr lang="en" sz="1200" b="0" dirty="0" smtClean="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The word </a:t>
            </a:r>
            <a:r>
              <a:rPr lang="en" sz="1200" i="1" dirty="0">
                <a:latin typeface="Calibri"/>
                <a:ea typeface="Calibri"/>
                <a:cs typeface="Calibri"/>
                <a:sym typeface="Calibri"/>
              </a:rPr>
              <a:t>that</a:t>
            </a:r>
            <a:r>
              <a:rPr lang="en" sz="1200" dirty="0">
                <a:latin typeface="Calibri"/>
                <a:ea typeface="Calibri"/>
                <a:cs typeface="Calibri"/>
                <a:sym typeface="Calibri"/>
              </a:rPr>
              <a:t> is underlined in purple.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“Can you figure out why Karen Schwabach wrote </a:t>
            </a:r>
            <a:r>
              <a:rPr lang="en-US" sz="1200" i="1" dirty="0" smtClean="0">
                <a:latin typeface="Calibri"/>
                <a:ea typeface="Calibri"/>
                <a:cs typeface="Calibri"/>
                <a:sym typeface="Calibri"/>
              </a:rPr>
              <a:t>‘</a:t>
            </a:r>
            <a:r>
              <a:rPr lang="en" sz="1200" dirty="0" smtClean="0">
                <a:latin typeface="Calibri"/>
                <a:ea typeface="Calibri"/>
                <a:cs typeface="Calibri"/>
                <a:sym typeface="Calibri"/>
              </a:rPr>
              <a:t>that</a:t>
            </a:r>
            <a:r>
              <a:rPr lang="en-US" sz="1200"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in this chunk?” </a:t>
            </a:r>
            <a:r>
              <a:rPr lang="en-US" sz="1200" b="1" i="0" dirty="0" smtClean="0">
                <a:latin typeface="Calibri"/>
                <a:ea typeface="Calibri"/>
                <a:cs typeface="Calibri"/>
                <a:sym typeface="Calibri"/>
              </a:rPr>
              <a:t>(</a:t>
            </a:r>
            <a:r>
              <a:rPr lang="en-US" sz="1200" b="1" i="1" dirty="0" smtClean="0">
                <a:latin typeface="Calibri"/>
                <a:ea typeface="Calibri"/>
                <a:cs typeface="Calibri"/>
                <a:sym typeface="Calibri"/>
              </a:rPr>
              <a:t>T</a:t>
            </a:r>
            <a:r>
              <a:rPr lang="en" sz="1200" b="1" i="1" dirty="0" smtClean="0">
                <a:latin typeface="Calibri"/>
                <a:ea typeface="Calibri"/>
                <a:cs typeface="Calibri"/>
                <a:sym typeface="Calibri"/>
              </a:rPr>
              <a:t>hat</a:t>
            </a:r>
            <a:r>
              <a:rPr lang="en" sz="1200" b="1" i="0" dirty="0" smtClean="0">
                <a:latin typeface="Calibri"/>
                <a:ea typeface="Calibri"/>
                <a:cs typeface="Calibri"/>
                <a:sym typeface="Calibri"/>
              </a:rPr>
              <a:t> </a:t>
            </a:r>
            <a:r>
              <a:rPr lang="en" sz="1200" b="1" dirty="0">
                <a:latin typeface="Calibri"/>
                <a:ea typeface="Calibri"/>
                <a:cs typeface="Calibri"/>
                <a:sym typeface="Calibri"/>
              </a:rPr>
              <a:t>connects this chunk with the noun phrase </a:t>
            </a:r>
            <a:r>
              <a:rPr lang="en" sz="1200" b="1" i="1" dirty="0">
                <a:latin typeface="Calibri"/>
                <a:ea typeface="Calibri"/>
                <a:cs typeface="Calibri"/>
                <a:sym typeface="Calibri"/>
              </a:rPr>
              <a:t>one hotel</a:t>
            </a:r>
            <a:r>
              <a:rPr lang="en" sz="1200" b="1" dirty="0">
                <a:latin typeface="Calibri"/>
                <a:ea typeface="Calibri"/>
                <a:cs typeface="Calibri"/>
                <a:sym typeface="Calibri"/>
              </a:rPr>
              <a:t> </a:t>
            </a:r>
            <a:r>
              <a:rPr lang="en" sz="1200" b="1" i="1" dirty="0">
                <a:latin typeface="Calibri"/>
                <a:ea typeface="Calibri"/>
                <a:cs typeface="Calibri"/>
                <a:sym typeface="Calibri"/>
              </a:rPr>
              <a:t>in Nashville</a:t>
            </a:r>
            <a:r>
              <a:rPr lang="en" sz="1200" b="1" dirty="0">
                <a:latin typeface="Calibri"/>
                <a:ea typeface="Calibri"/>
                <a:cs typeface="Calibri"/>
                <a:sym typeface="Calibri"/>
              </a:rPr>
              <a:t> in the previous chunk; it refers back and signals that Schwabach will describe and give important information about </a:t>
            </a:r>
            <a:r>
              <a:rPr lang="en" sz="1200" b="1" i="1" dirty="0">
                <a:latin typeface="Calibri"/>
                <a:ea typeface="Calibri"/>
                <a:cs typeface="Calibri"/>
                <a:sym typeface="Calibri"/>
              </a:rPr>
              <a:t>hotel</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(relative pronoun)</a:t>
            </a:r>
            <a:endParaRPr b="0" dirty="0">
              <a:solidFill>
                <a:schemeClr val="dk1"/>
              </a:solidFill>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770711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5 - 7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can refer to the Relative Pronouns row on the</a:t>
            </a:r>
            <a:r>
              <a:rPr lang="en" sz="1200" b="1" dirty="0">
                <a:latin typeface="Calibri"/>
                <a:ea typeface="Calibri"/>
                <a:cs typeface="Calibri"/>
                <a:sym typeface="Calibri"/>
              </a:rPr>
              <a:t> Parts of Speech anchor chart</a:t>
            </a:r>
            <a:r>
              <a:rPr lang="en" sz="1200" dirty="0">
                <a:latin typeface="Calibri"/>
                <a:ea typeface="Calibri"/>
                <a:cs typeface="Calibri"/>
                <a:sym typeface="Calibri"/>
              </a:rPr>
              <a:t>. Read aloud and review the meaning of relative pronouns. Students can explain why</a:t>
            </a:r>
            <a:r>
              <a:rPr lang="en" sz="1200" i="1" dirty="0">
                <a:latin typeface="Calibri"/>
                <a:ea typeface="Calibri"/>
                <a:cs typeface="Calibri"/>
                <a:sym typeface="Calibri"/>
              </a:rPr>
              <a:t> that</a:t>
            </a:r>
            <a:r>
              <a:rPr lang="en" sz="1200" dirty="0">
                <a:latin typeface="Calibri"/>
                <a:ea typeface="Calibri"/>
                <a:cs typeface="Calibri"/>
                <a:sym typeface="Calibri"/>
              </a:rPr>
              <a:t> was used in this chunk, rather than </a:t>
            </a:r>
            <a:r>
              <a:rPr lang="en" sz="1200" i="1" dirty="0">
                <a:latin typeface="Calibri"/>
                <a:ea typeface="Calibri"/>
                <a:cs typeface="Calibri"/>
                <a:sym typeface="Calibri"/>
              </a:rPr>
              <a:t>who: </a:t>
            </a:r>
            <a:r>
              <a:rPr lang="en-US" sz="1200" b="1" i="0" dirty="0" smtClean="0">
                <a:latin typeface="Calibri"/>
                <a:ea typeface="Calibri"/>
                <a:cs typeface="Calibri"/>
                <a:sym typeface="Calibri"/>
              </a:rPr>
              <a:t>(</a:t>
            </a:r>
            <a:r>
              <a:rPr lang="en-US" sz="1200" b="1" i="1" dirty="0" smtClean="0">
                <a:latin typeface="Calibri"/>
                <a:ea typeface="Calibri"/>
                <a:cs typeface="Calibri"/>
                <a:sym typeface="Calibri"/>
              </a:rPr>
              <a:t>W</a:t>
            </a:r>
            <a:r>
              <a:rPr lang="en" sz="1200" b="1" i="1" dirty="0" smtClean="0">
                <a:latin typeface="Calibri"/>
                <a:ea typeface="Calibri"/>
                <a:cs typeface="Calibri"/>
                <a:sym typeface="Calibri"/>
              </a:rPr>
              <a:t>ho</a:t>
            </a:r>
            <a:r>
              <a:rPr lang="en" sz="1200" b="1" dirty="0" smtClean="0">
                <a:latin typeface="Calibri"/>
                <a:ea typeface="Calibri"/>
                <a:cs typeface="Calibri"/>
                <a:sym typeface="Calibri"/>
              </a:rPr>
              <a:t> </a:t>
            </a:r>
            <a:r>
              <a:rPr lang="en" sz="1200" b="1" dirty="0">
                <a:latin typeface="Calibri"/>
                <a:ea typeface="Calibri"/>
                <a:cs typeface="Calibri"/>
                <a:sym typeface="Calibri"/>
              </a:rPr>
              <a:t>describes people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Place this chunk next to the second chunk and invite students to say these chunks in their own words and then sketch the chunks.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817182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US" sz="1200" dirty="0" smtClean="0">
                <a:latin typeface="Calibri"/>
                <a:ea typeface="Calibri"/>
                <a:cs typeface="Calibri"/>
                <a:sym typeface="Calibri"/>
              </a:rPr>
              <a:t>Say</a:t>
            </a:r>
            <a:r>
              <a:rPr lang="en"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smtClean="0">
                <a:latin typeface="Calibri"/>
                <a:ea typeface="Calibri"/>
                <a:cs typeface="Calibri"/>
                <a:sym typeface="Calibri"/>
              </a:rPr>
              <a:t>“There </a:t>
            </a:r>
            <a:r>
              <a:rPr lang="en" sz="1200" i="1" dirty="0">
                <a:latin typeface="Calibri"/>
                <a:ea typeface="Calibri"/>
                <a:cs typeface="Calibri"/>
                <a:sym typeface="Calibri"/>
              </a:rPr>
              <a:t>is not one classroom in our school that ________________.” </a:t>
            </a:r>
            <a:r>
              <a:rPr lang="en" sz="1200" b="1" dirty="0">
                <a:latin typeface="Calibri"/>
                <a:ea typeface="Calibri"/>
                <a:cs typeface="Calibri"/>
                <a:sym typeface="Calibri"/>
              </a:rPr>
              <a:t>(There is not one classroom in our school that </a:t>
            </a:r>
            <a:r>
              <a:rPr lang="en" sz="1200" b="1" i="1" u="none" dirty="0">
                <a:latin typeface="Calibri"/>
                <a:ea typeface="Calibri"/>
                <a:cs typeface="Calibri"/>
                <a:sym typeface="Calibri"/>
              </a:rPr>
              <a:t>doesn’t have windows.</a:t>
            </a:r>
            <a:r>
              <a:rPr lang="en" sz="1200" b="1" i="0" u="none" dirty="0">
                <a:latin typeface="Calibri"/>
                <a:ea typeface="Calibri"/>
                <a:cs typeface="Calibri"/>
                <a:sym typeface="Calibri"/>
              </a:rPr>
              <a:t>)</a:t>
            </a:r>
            <a:endParaRPr sz="1200" b="1" i="0" u="none"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discuss which relative pronoun would make sense in the sentence if the noun </a:t>
            </a:r>
            <a:r>
              <a:rPr lang="en" sz="1200" i="1" dirty="0">
                <a:latin typeface="Calibri"/>
                <a:ea typeface="Calibri"/>
                <a:cs typeface="Calibri"/>
                <a:sym typeface="Calibri"/>
              </a:rPr>
              <a:t>classroom </a:t>
            </a:r>
            <a:r>
              <a:rPr lang="en" sz="1200" dirty="0">
                <a:latin typeface="Calibri"/>
                <a:ea typeface="Calibri"/>
                <a:cs typeface="Calibri"/>
                <a:sym typeface="Calibri"/>
              </a:rPr>
              <a:t>was exchanged with </a:t>
            </a:r>
            <a:r>
              <a:rPr lang="en" sz="1200" i="1" dirty="0">
                <a:latin typeface="Calibri"/>
                <a:ea typeface="Calibri"/>
                <a:cs typeface="Calibri"/>
                <a:sym typeface="Calibri"/>
              </a:rPr>
              <a:t>teacher.</a:t>
            </a:r>
            <a:endParaRPr sz="1200" i="1" dirty="0">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provide heavier support: Invite students to discuss the meaning of the sentence in home language groups.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98862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Several students can stand around the room, each playing the role of a hotel in Nashville. The rest of the students can pair up to role-play Mr. Martin and Myrtle, who walk by and ask to stay at each hotel. The hotels can shake their heads and index fingers left-to-right to reject each pair as they walk by. Students can talk in pairs about how it felt to be rejected, and imagine how Mr. Martin and Myrtle must have felt as they faced this kind of injustice because of segregation.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you say this sentence in your own words?” </a:t>
            </a:r>
            <a:r>
              <a:rPr lang="en-US" sz="1200" b="1" i="0" dirty="0" smtClean="0">
                <a:latin typeface="Calibri"/>
                <a:ea typeface="Calibri"/>
                <a:cs typeface="Calibri"/>
                <a:sym typeface="Calibri"/>
              </a:rPr>
              <a:t>(</a:t>
            </a:r>
            <a:r>
              <a:rPr lang="en" sz="1200" b="1" dirty="0" smtClean="0">
                <a:latin typeface="Calibri"/>
                <a:ea typeface="Calibri"/>
                <a:cs typeface="Calibri"/>
                <a:sym typeface="Calibri"/>
              </a:rPr>
              <a:t>Mr</a:t>
            </a:r>
            <a:r>
              <a:rPr lang="en" sz="1200" b="1" dirty="0">
                <a:latin typeface="Calibri"/>
                <a:ea typeface="Calibri"/>
                <a:cs typeface="Calibri"/>
                <a:sym typeface="Calibri"/>
              </a:rPr>
              <a:t>. Martin was wrong about the hotels in Nashville. None of them would rent a room to both him and Myrtle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“How does the Language Dive add to your understanding of the chapter theme of inequality is injustice?”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It </a:t>
            </a:r>
            <a:r>
              <a:rPr lang="en" sz="1200" b="1" dirty="0">
                <a:latin typeface="Calibri"/>
                <a:ea typeface="Calibri"/>
                <a:cs typeface="Calibri"/>
                <a:sym typeface="Calibri"/>
              </a:rPr>
              <a:t>connects to the chapter theme by helping us understand the kind of </a:t>
            </a:r>
            <a:r>
              <a:rPr lang="en" sz="1200" b="1" i="1" dirty="0">
                <a:latin typeface="Calibri"/>
                <a:ea typeface="Calibri"/>
                <a:cs typeface="Calibri"/>
                <a:sym typeface="Calibri"/>
              </a:rPr>
              <a:t>inequality and injustice </a:t>
            </a:r>
            <a:r>
              <a:rPr lang="en" sz="1200" b="1" dirty="0">
                <a:latin typeface="Calibri"/>
                <a:ea typeface="Calibri"/>
                <a:cs typeface="Calibri"/>
                <a:sym typeface="Calibri"/>
              </a:rPr>
              <a:t>that African Americans faced because of segregation</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endParaRPr sz="1200" b="1" dirty="0">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provide heavier support: Invite students to discuss the meaning of the sentence in home language groups.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43936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Explain that different relative pronouns are used to refer to different types of nouns.  Consider adding the following table next to relative pronouns on the </a:t>
            </a:r>
            <a:r>
              <a:rPr lang="en" sz="1200" b="1" dirty="0">
                <a:latin typeface="Calibri"/>
                <a:ea typeface="Calibri"/>
                <a:cs typeface="Calibri"/>
                <a:sym typeface="Calibri"/>
              </a:rPr>
              <a:t>Parts of Speech anchor </a:t>
            </a:r>
            <a:r>
              <a:rPr lang="en" sz="1200" b="1" dirty="0" smtClean="0">
                <a:latin typeface="Calibri"/>
                <a:ea typeface="Calibri"/>
                <a:cs typeface="Calibri"/>
                <a:sym typeface="Calibri"/>
              </a:rPr>
              <a:t>chart</a:t>
            </a:r>
            <a:r>
              <a:rPr lang="en" sz="1200" dirty="0" smtClean="0">
                <a:latin typeface="Calibri"/>
                <a:ea typeface="Calibri"/>
                <a:cs typeface="Calibri"/>
                <a:sym typeface="Calibri"/>
              </a:rPr>
              <a:t>.</a:t>
            </a:r>
            <a:endParaRPr lang="en" sz="1200" dirty="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r>
              <a:rPr lang="en" sz="1200" u="none" baseline="0" dirty="0">
                <a:latin typeface="Calibri"/>
                <a:ea typeface="Calibri"/>
                <a:cs typeface="Calibri"/>
                <a:sym typeface="Calibri"/>
              </a:rPr>
              <a:t> </a:t>
            </a:r>
            <a:r>
              <a:rPr lang="en" sz="1200" u="none" baseline="0" dirty="0" smtClean="0">
                <a:latin typeface="Calibri"/>
                <a:ea typeface="Calibri"/>
                <a:cs typeface="Calibri"/>
                <a:sym typeface="Calibri"/>
              </a:rPr>
              <a:t>      </a:t>
            </a:r>
            <a:r>
              <a:rPr lang="en" sz="1200" b="0" u="none" baseline="0" dirty="0" smtClean="0">
                <a:latin typeface="Calibri"/>
                <a:ea typeface="Calibri"/>
                <a:cs typeface="Calibri"/>
                <a:sym typeface="Calibri"/>
              </a:rPr>
              <a:t>  </a:t>
            </a:r>
            <a:r>
              <a:rPr lang="en" sz="1200" b="0" u="sng" dirty="0" smtClean="0">
                <a:latin typeface="Calibri"/>
                <a:ea typeface="Calibri"/>
                <a:cs typeface="Calibri"/>
                <a:sym typeface="Calibri"/>
              </a:rPr>
              <a:t>Refer </a:t>
            </a:r>
            <a:r>
              <a:rPr lang="en" sz="1200" b="0" u="sng" dirty="0">
                <a:latin typeface="Calibri"/>
                <a:ea typeface="Calibri"/>
                <a:cs typeface="Calibri"/>
                <a:sym typeface="Calibri"/>
              </a:rPr>
              <a:t>to:</a:t>
            </a:r>
            <a:endParaRPr sz="1200" b="0" u="sng" dirty="0">
              <a:latin typeface="Calibri"/>
              <a:ea typeface="Calibri"/>
              <a:cs typeface="Calibri"/>
              <a:sym typeface="Calibri"/>
            </a:endParaRPr>
          </a:p>
          <a:p>
            <a:pPr marL="0" lvl="0" indent="457200" algn="l" rtl="0">
              <a:lnSpc>
                <a:spcPct val="100000"/>
              </a:lnSpc>
              <a:spcBef>
                <a:spcPts val="0"/>
              </a:spcBef>
              <a:spcAft>
                <a:spcPts val="0"/>
              </a:spcAft>
              <a:buSzPts val="1100"/>
              <a:buNone/>
            </a:pPr>
            <a:r>
              <a:rPr lang="en" sz="1200" b="0" u="sng" dirty="0">
                <a:latin typeface="Calibri"/>
                <a:ea typeface="Calibri"/>
                <a:cs typeface="Calibri"/>
                <a:sym typeface="Calibri"/>
              </a:rPr>
              <a:t>People</a:t>
            </a:r>
            <a:r>
              <a:rPr lang="en" sz="1200" b="0" u="none" dirty="0">
                <a:latin typeface="Calibri"/>
                <a:ea typeface="Calibri"/>
                <a:cs typeface="Calibri"/>
                <a:sym typeface="Calibri"/>
              </a:rPr>
              <a:t>	</a:t>
            </a:r>
            <a:r>
              <a:rPr lang="en" sz="1200" b="0" u="none" baseline="0" dirty="0">
                <a:latin typeface="Calibri"/>
                <a:ea typeface="Calibri"/>
                <a:cs typeface="Calibri"/>
                <a:sym typeface="Calibri"/>
              </a:rPr>
              <a:t> </a:t>
            </a:r>
            <a:r>
              <a:rPr lang="en" sz="1200" b="0" u="none" baseline="0" dirty="0" smtClean="0">
                <a:latin typeface="Calibri"/>
                <a:ea typeface="Calibri"/>
                <a:cs typeface="Calibri"/>
                <a:sym typeface="Calibri"/>
              </a:rPr>
              <a:t>                         </a:t>
            </a:r>
            <a:r>
              <a:rPr lang="en" sz="1200" b="0" u="sng" dirty="0" smtClean="0">
                <a:latin typeface="Calibri"/>
                <a:ea typeface="Calibri"/>
                <a:cs typeface="Calibri"/>
                <a:sym typeface="Calibri"/>
              </a:rPr>
              <a:t>Things/Concepts</a:t>
            </a:r>
            <a:endParaRPr sz="1200" b="0" u="sng" dirty="0">
              <a:latin typeface="Calibri"/>
              <a:ea typeface="Calibri"/>
              <a:cs typeface="Calibri"/>
              <a:sym typeface="Calibri"/>
            </a:endParaRPr>
          </a:p>
          <a:p>
            <a:pPr marL="0" lvl="0" indent="457200" algn="l" rtl="0">
              <a:lnSpc>
                <a:spcPct val="100000"/>
              </a:lnSpc>
              <a:spcBef>
                <a:spcPts val="0"/>
              </a:spcBef>
              <a:spcAft>
                <a:spcPts val="0"/>
              </a:spcAft>
              <a:buSzPts val="1100"/>
              <a:buNone/>
            </a:pPr>
            <a:r>
              <a:rPr lang="en" sz="1200" b="0" u="sng" dirty="0">
                <a:latin typeface="Calibri"/>
                <a:ea typeface="Calibri"/>
                <a:cs typeface="Calibri"/>
                <a:sym typeface="Calibri"/>
              </a:rPr>
              <a:t>who, that, whom,	that, which, whose</a:t>
            </a:r>
            <a:endParaRPr sz="1200" b="0" u="sng" dirty="0">
              <a:latin typeface="Calibri"/>
              <a:ea typeface="Calibri"/>
              <a:cs typeface="Calibri"/>
              <a:sym typeface="Calibri"/>
            </a:endParaRPr>
          </a:p>
          <a:p>
            <a:pPr marL="0" lvl="0" indent="457200" algn="l" rtl="0">
              <a:lnSpc>
                <a:spcPct val="100000"/>
              </a:lnSpc>
              <a:spcBef>
                <a:spcPts val="0"/>
              </a:spcBef>
              <a:spcAft>
                <a:spcPts val="0"/>
              </a:spcAft>
              <a:buSzPts val="1100"/>
              <a:buNone/>
            </a:pPr>
            <a:r>
              <a:rPr lang="en" sz="1200" b="0" u="sng" dirty="0">
                <a:latin typeface="Calibri"/>
                <a:ea typeface="Calibri"/>
                <a:cs typeface="Calibri"/>
                <a:sym typeface="Calibri"/>
              </a:rPr>
              <a:t>Whose</a:t>
            </a:r>
            <a:endParaRPr sz="1200" b="0" u="sng" dirty="0">
              <a:latin typeface="Calibri"/>
              <a:ea typeface="Calibri"/>
              <a:cs typeface="Calibri"/>
              <a:sym typeface="Calibri"/>
            </a:endParaRPr>
          </a:p>
          <a:p>
            <a:pPr marL="0" lvl="0" indent="457200" algn="l" rtl="0">
              <a:lnSpc>
                <a:spcPct val="100000"/>
              </a:lnSpc>
              <a:spcBef>
                <a:spcPts val="0"/>
              </a:spcBef>
              <a:spcAft>
                <a:spcPts val="0"/>
              </a:spcAft>
              <a:buSzPts val="1100"/>
              <a:buNone/>
            </a:pPr>
            <a:endParaRPr sz="1200" b="1" u="sng"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Chunk W</a:t>
            </a:r>
            <a:r>
              <a:rPr lang="en" sz="1200" dirty="0">
                <a:latin typeface="Calibri"/>
                <a:ea typeface="Calibri"/>
                <a:cs typeface="Calibri"/>
                <a:sym typeface="Calibri"/>
              </a:rPr>
              <a:t>all suggestions: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Nouns and noun phrases and clauses (people, places, things, ideas): </a:t>
            </a:r>
            <a:r>
              <a:rPr lang="en-US" sz="1200" dirty="0" smtClean="0">
                <a:latin typeface="Calibri"/>
                <a:ea typeface="Calibri"/>
                <a:cs typeface="Calibri"/>
                <a:sym typeface="Calibri"/>
              </a:rPr>
              <a:t>(</a:t>
            </a:r>
            <a:r>
              <a:rPr lang="en" sz="1200" b="1" dirty="0" smtClean="0">
                <a:latin typeface="Calibri"/>
                <a:ea typeface="Calibri"/>
                <a:cs typeface="Calibri"/>
                <a:sym typeface="Calibri"/>
              </a:rPr>
              <a:t>Mr</a:t>
            </a:r>
            <a:r>
              <a:rPr lang="en" sz="1200" b="1" dirty="0">
                <a:latin typeface="Calibri"/>
                <a:ea typeface="Calibri"/>
                <a:cs typeface="Calibri"/>
                <a:sym typeface="Calibri"/>
              </a:rPr>
              <a:t>. Martin was wrong— /there was not one hotel in Nashville / </a:t>
            </a:r>
            <a:r>
              <a:rPr lang="en" sz="1200" b="1" i="1" u="none" dirty="0">
                <a:latin typeface="Calibri"/>
                <a:ea typeface="Calibri"/>
                <a:cs typeface="Calibri"/>
                <a:sym typeface="Calibri"/>
              </a:rPr>
              <a:t>that would take in a white man and a colored child</a:t>
            </a:r>
            <a:r>
              <a:rPr lang="en" sz="1200" b="1" i="1" u="none" dirty="0" smtClean="0">
                <a:latin typeface="Calibri"/>
                <a:ea typeface="Calibri"/>
                <a:cs typeface="Calibri"/>
                <a:sym typeface="Calibri"/>
              </a:rPr>
              <a:t>.</a:t>
            </a:r>
            <a:r>
              <a:rPr lang="en-US" sz="1200" b="1" i="1" u="none" dirty="0" smtClean="0">
                <a:latin typeface="Calibri"/>
                <a:ea typeface="Calibri"/>
                <a:cs typeface="Calibri"/>
                <a:sym typeface="Calibri"/>
              </a:rPr>
              <a:t>)</a:t>
            </a:r>
            <a:endParaRPr sz="1200" b="1" i="1" u="none"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Language to make references:</a:t>
            </a:r>
            <a:r>
              <a:rPr lang="en" sz="1200" b="1" dirty="0">
                <a:latin typeface="Calibri"/>
                <a:ea typeface="Calibri"/>
                <a:cs typeface="Calibri"/>
                <a:sym typeface="Calibri"/>
              </a:rPr>
              <a:t> </a:t>
            </a:r>
            <a:r>
              <a:rPr lang="en" sz="1200" b="0" i="1" u="none" dirty="0">
                <a:latin typeface="Calibri"/>
                <a:ea typeface="Calibri"/>
                <a:cs typeface="Calibri"/>
                <a:sym typeface="Calibri"/>
              </a:rPr>
              <a:t>that</a:t>
            </a:r>
            <a:r>
              <a:rPr lang="en" sz="1200" b="1" i="1" dirty="0">
                <a:latin typeface="Calibri"/>
                <a:ea typeface="Calibri"/>
                <a:cs typeface="Calibri"/>
                <a:sym typeface="Calibri"/>
              </a:rPr>
              <a:t> </a:t>
            </a:r>
            <a:r>
              <a:rPr lang="en" sz="1200" b="0" i="0" dirty="0">
                <a:latin typeface="Calibri"/>
                <a:ea typeface="Calibri"/>
                <a:cs typeface="Calibri"/>
                <a:sym typeface="Calibri"/>
              </a:rPr>
              <a:t>would take in a white man and a colored child.</a:t>
            </a:r>
            <a:endParaRPr sz="1200" b="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Language to connect words, phrases, clauses: </a:t>
            </a:r>
            <a:r>
              <a:rPr lang="en" sz="1200" b="0" i="1" u="none" dirty="0">
                <a:latin typeface="Calibri"/>
                <a:ea typeface="Calibri"/>
                <a:cs typeface="Calibri"/>
                <a:sym typeface="Calibri"/>
              </a:rPr>
              <a:t>that</a:t>
            </a:r>
            <a:r>
              <a:rPr lang="en" sz="1200" b="1" i="1" u="none" dirty="0">
                <a:latin typeface="Calibri"/>
                <a:ea typeface="Calibri"/>
                <a:cs typeface="Calibri"/>
                <a:sym typeface="Calibri"/>
              </a:rPr>
              <a:t> </a:t>
            </a:r>
            <a:r>
              <a:rPr lang="en" sz="1200" b="0" i="0" u="none" dirty="0">
                <a:latin typeface="Calibri"/>
                <a:ea typeface="Calibri"/>
                <a:cs typeface="Calibri"/>
                <a:sym typeface="Calibri"/>
              </a:rPr>
              <a:t>would take in a white man and a colored </a:t>
            </a:r>
            <a:r>
              <a:rPr lang="en" sz="1200" b="0" i="0" u="none" dirty="0" smtClean="0">
                <a:latin typeface="Calibri"/>
                <a:ea typeface="Calibri"/>
                <a:cs typeface="Calibri"/>
                <a:sym typeface="Calibri"/>
              </a:rPr>
              <a:t>child</a:t>
            </a:r>
            <a:r>
              <a:rPr lang="en-US" sz="1200" b="0" i="0" u="none" dirty="0" smtClean="0">
                <a:latin typeface="Calibri"/>
                <a:ea typeface="Calibri"/>
                <a:cs typeface="Calibri"/>
                <a:sym typeface="Calibri"/>
              </a:rPr>
              <a:t>.</a:t>
            </a:r>
            <a:endParaRPr sz="1200" b="0" i="0" u="none"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directions:  </a:t>
            </a:r>
            <a:r>
              <a:rPr lang="en" sz="1200" i="1" dirty="0">
                <a:latin typeface="Calibri"/>
                <a:ea typeface="Calibri"/>
                <a:cs typeface="Calibri"/>
                <a:sym typeface="Calibri"/>
              </a:rPr>
              <a:t>“Use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that,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who,</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or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which</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to complete the sentence frames. Then draw an arrow from the relative pronoun to the noun it refers to in the sentence.”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There was not one restaurant ________ would allow Mr. Martin and Myrtle to eat together at the counter. </a:t>
            </a:r>
            <a:r>
              <a:rPr lang="en" sz="1200" b="1" i="0" dirty="0">
                <a:latin typeface="Calibri"/>
                <a:ea typeface="Calibri"/>
                <a:cs typeface="Calibri"/>
                <a:sym typeface="Calibri"/>
              </a:rPr>
              <a:t>(that/which &gt; one restaurant)</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There was not one train conductor _________ would let Myrtle stay in the same train car with Violet.</a:t>
            </a:r>
            <a:r>
              <a:rPr lang="en" sz="1200" b="1" i="0" dirty="0">
                <a:latin typeface="Calibri"/>
                <a:ea typeface="Calibri"/>
                <a:cs typeface="Calibri"/>
                <a:sym typeface="Calibri"/>
              </a:rPr>
              <a:t> (who &gt; one train conductor)</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additional connections can you make between this Language Dive and the Language Dive in the previous lesson?”</a:t>
            </a:r>
            <a:endParaRPr sz="1200" i="1" dirty="0">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provide lighter support: </a:t>
            </a:r>
            <a:r>
              <a:rPr lang="en" sz="1200" i="1" dirty="0">
                <a:solidFill>
                  <a:schemeClr val="dk1"/>
                </a:solidFill>
                <a:latin typeface="Calibri"/>
                <a:ea typeface="Calibri"/>
                <a:cs typeface="Calibri"/>
                <a:sym typeface="Calibri"/>
              </a:rPr>
              <a:t>“Can you think of a sentence that uses the relative pronoun </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whose</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or </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which</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provide heavier support: Provide the relative pronouns on index cards for students to match to the correct sentences.</a:t>
            </a:r>
            <a:endParaRPr sz="1200" dirty="0">
              <a:solidFill>
                <a:schemeClr val="dk1"/>
              </a:solidFill>
              <a:latin typeface="Calibri"/>
              <a:ea typeface="Calibri"/>
              <a:cs typeface="Calibri"/>
              <a:sym typeface="Calibri"/>
            </a:endParaRPr>
          </a:p>
          <a:p>
            <a:pPr marL="0" lvl="0" indent="0" algn="l" rtl="0">
              <a:lnSpc>
                <a:spcPct val="100000"/>
              </a:lnSpc>
              <a:spcBef>
                <a:spcPts val="30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7728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a:t>
            </a:r>
            <a:r>
              <a:rPr lang="en" sz="1200" i="0" u="none" strike="noStrike" cap="none" dirty="0" smtClean="0">
                <a:solidFill>
                  <a:schemeClr val="dk1"/>
                </a:solidFill>
                <a:latin typeface="Calibri"/>
                <a:ea typeface="Calibri"/>
                <a:cs typeface="Calibri"/>
                <a:sym typeface="Calibri"/>
              </a:rPr>
              <a:t>preparation:</a:t>
            </a:r>
            <a:r>
              <a:rPr lang="en-US" sz="1200" i="0" u="none" strike="noStrike" cap="none" baseline="0" dirty="0" smtClean="0">
                <a:solidFill>
                  <a:schemeClr val="dk1"/>
                </a:solidFill>
                <a:latin typeface="Calibri"/>
                <a:ea typeface="Calibri"/>
                <a:cs typeface="Calibri"/>
                <a:sym typeface="Calibri"/>
              </a:rPr>
              <a:t>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://curriculum.eleducation.org/curriculum/ela/grade-4/module-4/unit-2/lesson-6</a:t>
            </a:r>
            <a:r>
              <a:rPr lang="en" sz="1200" dirty="0">
                <a:latin typeface="Calibri"/>
                <a:ea typeface="Calibri"/>
                <a:cs typeface="Calibri"/>
                <a:sym typeface="Calibri"/>
              </a:rPr>
              <a:t>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This lesson follows a similar structure to Lessons 1–5, with students reading Chapter 13 of </a:t>
            </a:r>
            <a:r>
              <a:rPr lang="en" sz="1200" i="1" dirty="0">
                <a:latin typeface="Calibri"/>
                <a:ea typeface="Calibri"/>
                <a:cs typeface="Calibri"/>
                <a:sym typeface="Calibri"/>
              </a:rPr>
              <a:t>The Hope Chest</a:t>
            </a:r>
            <a:r>
              <a:rPr lang="en" sz="1200" dirty="0">
                <a:latin typeface="Calibri"/>
                <a:ea typeface="Calibri"/>
                <a:cs typeface="Calibri"/>
                <a:sym typeface="Calibri"/>
              </a:rPr>
              <a:t> in triads, determining themes that were evident in the chapter, and summarizing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after reading Chapter 13, students focus on similes and metaphors in Chapter 13 rather than on idioms, adages, and proverbs, because none of the latter are clearly evident in this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In Work Time A, students participate in a Language Dive that guides them through the meaning of a sentence from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The focus of this Language Dive is on using relative pronouns. Students then apply their understanding of the meaning and structure of this sentence when using relative pronouns in their summaries and during the </a:t>
            </a:r>
            <a:r>
              <a:rPr lang="en" sz="1200" b="1" dirty="0">
                <a:latin typeface="Calibri"/>
                <a:ea typeface="Calibri"/>
                <a:cs typeface="Calibri"/>
                <a:sym typeface="Calibri"/>
              </a:rPr>
              <a:t>Mid-Unit 2 Assessment </a:t>
            </a:r>
            <a:r>
              <a:rPr lang="en" sz="1200" dirty="0">
                <a:latin typeface="Calibri"/>
                <a:ea typeface="Calibri"/>
                <a:cs typeface="Calibri"/>
                <a:sym typeface="Calibri"/>
              </a:rPr>
              <a:t>in Lesson 8. Refer to the Tools page for additional information regarding a consistent Language Dive routine.</a:t>
            </a: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How this lesson builds on previous work:</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Students use the same routines from Lesson 1–5 in this lesson to read and summarize Chapter 13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Areas in which students may need additional support: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continue to need support with reading, summarizing, or writing about the chapter. Continue to provide sentence frames and teacher-guided groups as necessary.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832284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5" name="Google Shape;32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use relative adverbs.”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7254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Similar to Lesson 5, space has been provided for students to create their own graphic organizer on the handout, if they desire. Also consider referring them to their previous summarizing handouts for support.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below</a:t>
            </a:r>
            <a:r>
              <a:rPr lang="en-US" sz="1200" dirty="0" smtClean="0">
                <a:latin typeface="Calibri"/>
                <a:ea typeface="Calibri"/>
                <a:cs typeface="Calibri"/>
                <a:sym typeface="Calibri"/>
              </a:rPr>
              <a:t>:</a:t>
            </a:r>
            <a:endParaRPr sz="1200" dirty="0" smtClean="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latin typeface="Calibri"/>
                <a:ea typeface="Calibri"/>
                <a:cs typeface="Calibri"/>
                <a:sym typeface="Calibri"/>
              </a:rPr>
              <a:t>Remind students that summaries give a brief idea of what a text is about and that when we summarize a text</a:t>
            </a:r>
            <a:r>
              <a:rPr lang="en" sz="1200" b="1" dirty="0" smtClean="0">
                <a:latin typeface="Calibri"/>
                <a:ea typeface="Calibri"/>
                <a:cs typeface="Calibri"/>
                <a:sym typeface="Calibri"/>
              </a:rPr>
              <a:t> (give a brief statement of the main points)</a:t>
            </a:r>
            <a:r>
              <a:rPr lang="en" sz="1200" dirty="0" smtClean="0">
                <a:latin typeface="Calibri"/>
                <a:ea typeface="Calibri"/>
                <a:cs typeface="Calibri"/>
                <a:sym typeface="Calibri"/>
              </a:rPr>
              <a:t>, we provide the title and author and briefly describe what it was about, including the theme and the supporting details.</a:t>
            </a:r>
            <a:endParaRPr sz="1200" dirty="0" smtClean="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latin typeface="Calibri"/>
                <a:ea typeface="Calibri"/>
                <a:cs typeface="Calibri"/>
                <a:sym typeface="Calibri"/>
              </a:rPr>
              <a:t>Tell </a:t>
            </a:r>
            <a:r>
              <a:rPr lang="en" sz="1200" dirty="0">
                <a:latin typeface="Calibri"/>
                <a:ea typeface="Calibri"/>
                <a:cs typeface="Calibri"/>
                <a:sym typeface="Calibri"/>
              </a:rPr>
              <a:t>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Chapter 13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or partial dictation.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triads to complete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 graphic organizer</a:t>
            </a:r>
            <a:r>
              <a:rPr lang="en" sz="1200" dirty="0">
                <a:latin typeface="Calibri"/>
                <a:ea typeface="Calibri"/>
                <a:cs typeface="Calibri"/>
                <a:sym typeface="Calibri"/>
              </a:rPr>
              <a:t>, consider rereading aloud the section(s) of the chapter that highlights each theme that students can choose to write about in their summaries.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332" name="Google Shape;33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0222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13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13?”</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13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able to complete the graphic organizer.</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 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13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13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 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340" name="Google Shape;34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676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8" name="Google Shape;34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13 </a:t>
            </a:r>
            <a:r>
              <a:rPr lang="en" sz="1200" b="0" i="1" dirty="0">
                <a:solidFill>
                  <a:schemeClr val="dk1"/>
                </a:solidFill>
                <a:latin typeface="Calibri"/>
                <a:ea typeface="Calibri"/>
                <a:cs typeface="Calibri"/>
                <a:sym typeface="Calibri"/>
              </a:rPr>
              <a:t>of 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2220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355" name="Google Shape;355;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67591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362" name="Google Shape;36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613143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70" name="Google Shape;370;p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915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13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II: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Pronouns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Questions We Can Ask during a Language Dive anchor chart </a:t>
            </a:r>
            <a:r>
              <a:rPr lang="en" sz="1200" dirty="0">
                <a:solidFill>
                  <a:schemeClr val="dk1"/>
                </a:solidFill>
                <a:latin typeface="Calibri"/>
                <a:ea typeface="Calibri"/>
                <a:cs typeface="Calibri"/>
                <a:sym typeface="Calibri"/>
              </a:rPr>
              <a:t>(begun in Module 3)</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Chunk Chart II: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Pronouns(for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Note-catcher II: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Pronouns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Sentence Strip Chunks II: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Pronouns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13</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13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class)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(begun in Module 1; added to in advance;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(begun in Module 1;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(begun in Lesson 1; added to during the Closing;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(begun in Lesson 1;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b="1"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as needed (begun in Module 3, Unit 1, Lesson 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Preview the </a:t>
            </a:r>
            <a:r>
              <a:rPr lang="en" sz="1200" b="1" dirty="0">
                <a:latin typeface="Calibri"/>
                <a:ea typeface="Calibri"/>
                <a:cs typeface="Calibri"/>
                <a:sym typeface="Calibri"/>
              </a:rPr>
              <a:t>Language Dive Guide</a:t>
            </a:r>
            <a:r>
              <a:rPr lang="en" sz="1200" dirty="0">
                <a:latin typeface="Calibri"/>
                <a:ea typeface="Calibri"/>
                <a:cs typeface="Calibri"/>
                <a:sym typeface="Calibri"/>
              </a:rPr>
              <a:t> and consider how to invite conversation among students to address the language goals suggested under each sentence strip chunk (see supporting materials).  Select from the language goals provided to best meet your students’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Add a row to the table on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for relative pronouns (see supporting materials).  This includes the definition of relative pronouns, as well as examples.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0158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Dive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4720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Light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Closing and Assessment, challenge students to identify any relative pronouns they used in their summaries and to articulate the noun that it refers to in the sentence. (Example</a:t>
            </a:r>
            <a:r>
              <a:rPr lang="en" sz="1200" i="0" dirty="0">
                <a:latin typeface="Calibri"/>
                <a:ea typeface="Calibri"/>
                <a:cs typeface="Calibri"/>
                <a:sym typeface="Calibri"/>
              </a:rPr>
              <a:t>: “I wrote, ‘We see the theme of inequality is injustice in the actions of the boy in the restaurant </a:t>
            </a:r>
            <a:r>
              <a:rPr lang="en" sz="1200" i="1" u="none" dirty="0">
                <a:latin typeface="Calibri"/>
                <a:ea typeface="Calibri"/>
                <a:cs typeface="Calibri"/>
                <a:sym typeface="Calibri"/>
              </a:rPr>
              <a:t>who</a:t>
            </a:r>
            <a:r>
              <a:rPr lang="en" sz="1200" i="0" dirty="0">
                <a:latin typeface="Calibri"/>
                <a:ea typeface="Calibri"/>
                <a:cs typeface="Calibri"/>
                <a:sym typeface="Calibri"/>
              </a:rPr>
              <a:t> told Mr. Martin and Myrtle he would only serve them if they ate in the alley.’ The relative pronoun </a:t>
            </a:r>
            <a:r>
              <a:rPr lang="en" sz="1200" i="1" u="none" dirty="0">
                <a:latin typeface="Calibri"/>
                <a:ea typeface="Calibri"/>
                <a:cs typeface="Calibri"/>
                <a:sym typeface="Calibri"/>
              </a:rPr>
              <a:t>who</a:t>
            </a:r>
            <a:r>
              <a:rPr lang="en" sz="1200" i="0" dirty="0">
                <a:latin typeface="Calibri"/>
                <a:ea typeface="Calibri"/>
                <a:cs typeface="Calibri"/>
                <a:sym typeface="Calibri"/>
              </a:rPr>
              <a:t> refers to the noun </a:t>
            </a:r>
            <a:r>
              <a:rPr lang="en" sz="1200" i="1" dirty="0">
                <a:latin typeface="Calibri"/>
                <a:ea typeface="Calibri"/>
                <a:cs typeface="Calibri"/>
                <a:sym typeface="Calibri"/>
              </a:rPr>
              <a:t>boy</a:t>
            </a:r>
            <a:r>
              <a:rPr lang="en" sz="1200" i="0" dirty="0">
                <a:latin typeface="Calibri"/>
                <a:ea typeface="Calibri"/>
                <a:cs typeface="Calibri"/>
                <a:sym typeface="Calibri"/>
              </a:rPr>
              <a:t>.”)</a:t>
            </a:r>
            <a:endParaRPr sz="1200" i="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Heavy Supports: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reading Chapter 13 aloud to students before the lesson, and inviting them to practice reading aloud a section of the chapter that they can then be responsible for reading in their triads in Opening B.</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5409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9" name="Google Shape;2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992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5032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relative pronouns.”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13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Underline the word </a:t>
            </a:r>
            <a:r>
              <a:rPr lang="en" sz="1200" i="1" dirty="0">
                <a:latin typeface="Calibri"/>
                <a:ea typeface="Calibri"/>
                <a:cs typeface="Calibri"/>
                <a:sym typeface="Calibri"/>
              </a:rPr>
              <a:t>pronouns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and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 pronoun?” </a:t>
            </a:r>
            <a:r>
              <a:rPr lang="en" sz="1200" b="1" dirty="0">
                <a:latin typeface="Calibri"/>
                <a:ea typeface="Calibri"/>
                <a:cs typeface="Calibri"/>
                <a:sym typeface="Calibri"/>
              </a:rPr>
              <a:t>(a word used to replace a noun)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some examples of pronouns?” </a:t>
            </a:r>
            <a:r>
              <a:rPr lang="en" sz="1200" b="1" dirty="0">
                <a:latin typeface="Calibri"/>
                <a:ea typeface="Calibri"/>
                <a:cs typeface="Calibri"/>
                <a:sym typeface="Calibri"/>
              </a:rPr>
              <a:t>(Responses will vary, but may include: I, you, he, she)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relative</a:t>
            </a:r>
            <a:r>
              <a:rPr lang="en" sz="1200" dirty="0">
                <a:latin typeface="Calibri"/>
                <a:ea typeface="Calibri"/>
                <a:cs typeface="Calibri"/>
                <a:sym typeface="Calibri"/>
              </a:rPr>
              <a:t> and tell students that a </a:t>
            </a:r>
            <a:r>
              <a:rPr lang="en" sz="1200" i="1" dirty="0">
                <a:latin typeface="Calibri"/>
                <a:ea typeface="Calibri"/>
                <a:cs typeface="Calibri"/>
                <a:sym typeface="Calibri"/>
              </a:rPr>
              <a:t>relative pronoun</a:t>
            </a:r>
            <a:r>
              <a:rPr lang="en" sz="1200" dirty="0">
                <a:latin typeface="Calibri"/>
                <a:ea typeface="Calibri"/>
                <a:cs typeface="Calibri"/>
                <a:sym typeface="Calibri"/>
              </a:rPr>
              <a:t> is a specific type of pronoun, which they will learn more about through a Language Dive later in the lesson. Refer to </a:t>
            </a:r>
            <a:r>
              <a:rPr lang="en" sz="1200" b="1" dirty="0">
                <a:latin typeface="Calibri"/>
                <a:ea typeface="Calibri"/>
                <a:cs typeface="Calibri"/>
                <a:sym typeface="Calibri"/>
              </a:rPr>
              <a:t>Parts of Speech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saw the second learning target in the previous lessons for Chapters 8–12 of </a:t>
            </a:r>
            <a:r>
              <a:rPr lang="en" sz="1200" i="1" dirty="0">
                <a:latin typeface="Calibri"/>
                <a:ea typeface="Calibri"/>
                <a:cs typeface="Calibri"/>
                <a:sym typeface="Calibri"/>
              </a:rPr>
              <a:t>The Hope Chest</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motivation: Invite students to recall and share one strategy they used when summarizing previous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(Activating Prior Knowledge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When reviewing the first learning target, remind students of the root word of </a:t>
            </a:r>
            <a:r>
              <a:rPr lang="en" sz="1200" b="0" i="1" dirty="0">
                <a:latin typeface="Calibri"/>
                <a:ea typeface="Calibri"/>
                <a:cs typeface="Calibri"/>
                <a:sym typeface="Calibri"/>
              </a:rPr>
              <a:t>relative</a:t>
            </a:r>
            <a:r>
              <a:rPr lang="en" sz="1200" b="0" dirty="0">
                <a:latin typeface="Calibri"/>
                <a:ea typeface="Calibri"/>
                <a:cs typeface="Calibri"/>
                <a:sym typeface="Calibri"/>
              </a:rPr>
              <a:t> (relate). Turn and Talk:</a:t>
            </a:r>
            <a:endParaRPr sz="1200" b="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did you learn in the previous lesson about relative adverbs? What do you think you will learn in this lesson about relative pronouns?” </a:t>
            </a:r>
            <a:r>
              <a:rPr lang="en" sz="1200" b="1" dirty="0">
                <a:latin typeface="Calibri"/>
                <a:ea typeface="Calibri"/>
                <a:cs typeface="Calibri"/>
                <a:sym typeface="Calibri"/>
              </a:rPr>
              <a:t>(Responses will vary, but may include: Relative adverbs link together two phrases or clauses that are related. I think relative pronouns will also link together related ideas.)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4" name="Google Shape;2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1985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same routine from Unit 1 (steps follow below) to move students into their triads and have them read and discuss Chapter 13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copies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a:t>
            </a:r>
            <a:r>
              <a:rPr lang="en" sz="1200" dirty="0">
                <a:latin typeface="Calibri"/>
                <a:ea typeface="Calibri"/>
                <a:cs typeface="Calibri"/>
                <a:sym typeface="Calibri"/>
              </a:rPr>
              <a:t>students that they are going to read Chapter 13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13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chapter 13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12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2013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1.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6"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135</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a:t>
            </a:r>
            <a:endParaRPr sz="1100" dirty="0">
              <a:solidFill>
                <a:srgbClr val="000000"/>
              </a:solidFill>
            </a:endParaRPr>
          </a:p>
          <a:p>
            <a:pPr marL="457200" lvl="0" indent="-298450" algn="l" rtl="0">
              <a:lnSpc>
                <a:spcPct val="100000"/>
              </a:lnSpc>
              <a:spcBef>
                <a:spcPts val="0"/>
              </a:spcBef>
              <a:spcAft>
                <a:spcPts val="0"/>
              </a:spcAft>
              <a:buClr>
                <a:srgbClr val="000000"/>
              </a:buClr>
              <a:buSzPts val="1100"/>
              <a:buFont typeface="Georgia"/>
              <a:buChar char="•"/>
            </a:pPr>
            <a:r>
              <a:rPr lang="en" sz="1100" dirty="0">
                <a:solidFill>
                  <a:srgbClr val="000000"/>
                </a:solidFill>
              </a:rPr>
              <a:t>This lesson follows a similar structure to Lessons 1–5, with students reading Chapter 13 of </a:t>
            </a:r>
            <a:r>
              <a:rPr lang="en" sz="1100" i="1" dirty="0">
                <a:solidFill>
                  <a:srgbClr val="000000"/>
                </a:solidFill>
              </a:rPr>
              <a:t>The Hope Chest</a:t>
            </a:r>
            <a:r>
              <a:rPr lang="en" sz="1100" dirty="0">
                <a:solidFill>
                  <a:srgbClr val="000000"/>
                </a:solidFill>
              </a:rPr>
              <a:t> in triads, determining themes that were evident in the chapter, and summarizing the chapter.</a:t>
            </a:r>
            <a:endParaRPr sz="1100" dirty="0">
              <a:solidFill>
                <a:srgbClr val="000000"/>
              </a:solidFill>
            </a:endParaRPr>
          </a:p>
          <a:p>
            <a:pPr marL="457200" lvl="0" indent="-298450" algn="l" rtl="0">
              <a:lnSpc>
                <a:spcPct val="100000"/>
              </a:lnSpc>
              <a:spcBef>
                <a:spcPts val="0"/>
              </a:spcBef>
              <a:spcAft>
                <a:spcPts val="0"/>
              </a:spcAft>
              <a:buClr>
                <a:srgbClr val="000000"/>
              </a:buClr>
              <a:buSzPts val="1100"/>
              <a:buFont typeface="Georgia"/>
              <a:buChar char="•"/>
            </a:pPr>
            <a:r>
              <a:rPr lang="en" sz="1100" dirty="0">
                <a:solidFill>
                  <a:srgbClr val="000000"/>
                </a:solidFill>
              </a:rPr>
              <a:t>In this lesson, after reading Chapter 13, students focus on similes and metaphors in Chapter 13 rather than on idioms, adages, and proverbs, because none of the latter are clearly evident in this chapter.</a:t>
            </a:r>
            <a:endParaRPr sz="1100" dirty="0">
              <a:solidFill>
                <a:srgbClr val="000000"/>
              </a:solidFill>
            </a:endParaRPr>
          </a:p>
          <a:p>
            <a:pPr marL="457200" lvl="0" indent="-298450" algn="l" rtl="0">
              <a:lnSpc>
                <a:spcPct val="100000"/>
              </a:lnSpc>
              <a:spcBef>
                <a:spcPts val="0"/>
              </a:spcBef>
              <a:spcAft>
                <a:spcPts val="0"/>
              </a:spcAft>
              <a:buClr>
                <a:srgbClr val="000000"/>
              </a:buClr>
              <a:buSzPts val="1100"/>
              <a:buFont typeface="Georgia"/>
              <a:buChar char="•"/>
            </a:pPr>
            <a:r>
              <a:rPr lang="en" sz="1100" dirty="0">
                <a:solidFill>
                  <a:srgbClr val="000000"/>
                </a:solidFill>
              </a:rPr>
              <a:t>In Work Time A, students participate in a Language Dive that guides them through the meaning of a sentence from </a:t>
            </a:r>
            <a:r>
              <a:rPr lang="en" sz="1100" i="1" dirty="0">
                <a:solidFill>
                  <a:srgbClr val="000000"/>
                </a:solidFill>
              </a:rPr>
              <a:t>The Hope Chest</a:t>
            </a:r>
            <a:r>
              <a:rPr lang="en" sz="1100" dirty="0">
                <a:solidFill>
                  <a:srgbClr val="000000"/>
                </a:solidFill>
              </a:rPr>
              <a:t>. The focus of this Language Dive is on using relative pronouns. Students then apply their understanding of the meaning and structure of this sentence when using relative pronouns in their summaries and during the </a:t>
            </a:r>
            <a:r>
              <a:rPr lang="en" sz="1100" b="1" dirty="0">
                <a:solidFill>
                  <a:srgbClr val="000000"/>
                </a:solidFill>
              </a:rPr>
              <a:t>Mid-Unit 2 Assessment </a:t>
            </a:r>
            <a:r>
              <a:rPr lang="en" sz="1100" dirty="0">
                <a:solidFill>
                  <a:srgbClr val="000000"/>
                </a:solidFill>
              </a:rPr>
              <a:t>in Lesson 8. </a:t>
            </a:r>
            <a:endParaRPr sz="1100" dirty="0">
              <a:solidFill>
                <a:srgbClr val="000000"/>
              </a:solidFill>
            </a:endParaRPr>
          </a:p>
          <a:p>
            <a:pPr marL="0" marR="0" lvl="1" indent="0" algn="l" rtl="0">
              <a:lnSpc>
                <a:spcPct val="10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dirty="0"/>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use relative pronouns.</a:t>
            </a:r>
            <a:endParaRPr sz="1400" dirty="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summarize Chapter 13 of </a:t>
            </a:r>
            <a:r>
              <a:rPr lang="en" sz="1400" i="1" dirty="0">
                <a:solidFill>
                  <a:srgbClr val="000000"/>
                </a:solidFill>
              </a:rPr>
              <a:t>The Hope Chest</a:t>
            </a:r>
            <a:r>
              <a:rPr lang="en" sz="1400" dirty="0">
                <a:solidFill>
                  <a:srgbClr val="000000"/>
                </a:solidFill>
              </a:rPr>
              <a:t>.</a:t>
            </a:r>
            <a:endParaRPr sz="1400" dirty="0">
              <a:solidFill>
                <a:srgbClr val="000000"/>
              </a:solidFill>
            </a:endParaRPr>
          </a:p>
          <a:p>
            <a:pPr marL="0" marR="0" lvl="0" indent="0" algn="l" rtl="0">
              <a:lnSpc>
                <a:spcPct val="100000"/>
              </a:lnSpc>
              <a:spcBef>
                <a:spcPts val="0"/>
              </a:spcBef>
              <a:spcAft>
                <a:spcPts val="0"/>
              </a:spcAft>
              <a:buSzPts val="2100"/>
              <a:buNone/>
            </a:pPr>
            <a:endParaRPr sz="1400" b="1" dirty="0">
              <a:solidFill>
                <a:srgbClr val="000000"/>
              </a:solidFill>
            </a:endParaRPr>
          </a:p>
          <a:p>
            <a:pPr marL="0" marR="0" lvl="0" indent="0" algn="l" rtl="0">
              <a:lnSpc>
                <a:spcPct val="90000"/>
              </a:lnSpc>
              <a:spcBef>
                <a:spcPts val="800"/>
              </a:spcBef>
              <a:spcAft>
                <a:spcPts val="0"/>
              </a:spcAft>
              <a:buSzPts val="2100"/>
              <a:buNone/>
            </a:pP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13</a:t>
            </a:r>
            <a:endParaRPr sz="3300" u="none" strike="noStrike" cap="none">
              <a:solidFill>
                <a:schemeClr val="dk1"/>
              </a:solidFill>
              <a:latin typeface="Century Gothic"/>
              <a:ea typeface="Century Gothic"/>
              <a:cs typeface="Century Gothic"/>
              <a:sym typeface="Century Gothic"/>
            </a:endParaRPr>
          </a:p>
        </p:txBody>
      </p:sp>
      <p:sp>
        <p:nvSpPr>
          <p:cNvPr id="243" name="Google Shape;243;p34"/>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245" name="Google Shape;245;p34"/>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229;p32"/>
          <p:cNvPicPr preferRelativeResize="0"/>
          <p:nvPr/>
        </p:nvPicPr>
        <p:blipFill rotWithShape="1">
          <a:blip r:embed="rId4">
            <a:alphaModFix/>
          </a:blip>
          <a:srcRect/>
          <a:stretch/>
        </p:blipFill>
        <p:spPr>
          <a:xfrm>
            <a:off x="8515350" y="4397830"/>
            <a:ext cx="488020" cy="5155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13,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sp>
        <p:nvSpPr>
          <p:cNvPr id="251" name="Google Shape;251;p35"/>
          <p:cNvSpPr txBox="1"/>
          <p:nvPr/>
        </p:nvSpPr>
        <p:spPr>
          <a:xfrm>
            <a:off x="628650" y="1268050"/>
            <a:ext cx="3943200" cy="1076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“a grease-stained sofa that looked like it fought in the Civil War and lost.” (Page 156)</a:t>
            </a:r>
            <a:endParaRPr sz="1800" b="1" i="0" u="none" strike="noStrike" cap="none">
              <a:solidFill>
                <a:srgbClr val="000000"/>
              </a:solidFill>
              <a:latin typeface="Century Gothic"/>
              <a:ea typeface="Century Gothic"/>
              <a:cs typeface="Century Gothic"/>
              <a:sym typeface="Century Gothic"/>
            </a:endParaRPr>
          </a:p>
        </p:txBody>
      </p:sp>
      <p:sp>
        <p:nvSpPr>
          <p:cNvPr id="253" name="Google Shape;253;p35"/>
          <p:cNvSpPr txBox="1"/>
          <p:nvPr/>
        </p:nvSpPr>
        <p:spPr>
          <a:xfrm>
            <a:off x="628650" y="2440450"/>
            <a:ext cx="3943200" cy="18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does this phrase tell you about the sofa?  How does it help you as a reader?</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does this phrase tell you about the hotel it was in?  How does it help you as a reader?</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Is this a simile or a metaphor?  How do you know?</a:t>
            </a:r>
            <a:endParaRPr sz="1400" b="0" i="0" u="none" strike="noStrike" cap="none">
              <a:solidFill>
                <a:srgbClr val="000000"/>
              </a:solidFill>
              <a:latin typeface="Century Gothic"/>
              <a:ea typeface="Century Gothic"/>
              <a:cs typeface="Century Gothic"/>
              <a:sym typeface="Century Gothic"/>
            </a:endParaRPr>
          </a:p>
        </p:txBody>
      </p:sp>
      <p:sp>
        <p:nvSpPr>
          <p:cNvPr id="254" name="Google Shape;254;p35"/>
          <p:cNvSpPr txBox="1"/>
          <p:nvPr/>
        </p:nvSpPr>
        <p:spPr>
          <a:xfrm>
            <a:off x="4735225" y="1268050"/>
            <a:ext cx="3943200" cy="1076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“I can turn invisible.” (Page 161)</a:t>
            </a:r>
            <a:endParaRPr sz="1800" b="1" i="0" u="none" strike="noStrike" cap="none">
              <a:solidFill>
                <a:srgbClr val="000000"/>
              </a:solidFill>
              <a:latin typeface="Century Gothic"/>
              <a:ea typeface="Century Gothic"/>
              <a:cs typeface="Century Gothic"/>
              <a:sym typeface="Century Gothic"/>
            </a:endParaRPr>
          </a:p>
        </p:txBody>
      </p:sp>
      <p:sp>
        <p:nvSpPr>
          <p:cNvPr id="255" name="Google Shape;255;p35"/>
          <p:cNvSpPr txBox="1"/>
          <p:nvPr/>
        </p:nvSpPr>
        <p:spPr>
          <a:xfrm>
            <a:off x="4735225" y="2440448"/>
            <a:ext cx="3943200" cy="16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What does this mean?  Can Myrtle turn invisible?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Is this a simile or metaphor?  How do you know?</a:t>
            </a:r>
            <a:endParaRPr sz="1400" b="0" i="0" u="none" strike="noStrike" cap="none">
              <a:solidFill>
                <a:srgbClr val="000000"/>
              </a:solidFill>
              <a:latin typeface="Century Gothic"/>
              <a:ea typeface="Century Gothic"/>
              <a:cs typeface="Century Gothic"/>
              <a:sym typeface="Century Gothic"/>
            </a:endParaRPr>
          </a:p>
        </p:txBody>
      </p:sp>
      <p:pic>
        <p:nvPicPr>
          <p:cNvPr id="8" name="Google Shape;229;p32"/>
          <p:cNvPicPr preferRelativeResize="0"/>
          <p:nvPr/>
        </p:nvPicPr>
        <p:blipFill rotWithShape="1">
          <a:blip r:embed="rId3">
            <a:alphaModFix/>
          </a:blip>
          <a:srcRect/>
          <a:stretch/>
        </p:blipFill>
        <p:spPr>
          <a:xfrm>
            <a:off x="8515350" y="4397830"/>
            <a:ext cx="488020" cy="5155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Relative Pronouns</a:t>
            </a:r>
            <a:endParaRPr>
              <a:latin typeface="Century Gothic"/>
              <a:ea typeface="Century Gothic"/>
              <a:cs typeface="Century Gothic"/>
              <a:sym typeface="Century Gothic"/>
            </a:endParaRPr>
          </a:p>
        </p:txBody>
      </p:sp>
      <p:pic>
        <p:nvPicPr>
          <p:cNvPr id="261" name="Google Shape;261;p36"/>
          <p:cNvPicPr preferRelativeResize="0"/>
          <p:nvPr/>
        </p:nvPicPr>
        <p:blipFill rotWithShape="1">
          <a:blip r:embed="rId3">
            <a:alphaModFix/>
          </a:blip>
          <a:srcRect/>
          <a:stretch/>
        </p:blipFill>
        <p:spPr>
          <a:xfrm>
            <a:off x="7851785" y="4358718"/>
            <a:ext cx="566668" cy="582862"/>
          </a:xfrm>
          <a:prstGeom prst="rect">
            <a:avLst/>
          </a:prstGeom>
          <a:noFill/>
          <a:ln>
            <a:noFill/>
          </a:ln>
        </p:spPr>
      </p:pic>
      <p:pic>
        <p:nvPicPr>
          <p:cNvPr id="262" name="Google Shape;262;p36"/>
          <p:cNvPicPr preferRelativeResize="0"/>
          <p:nvPr/>
        </p:nvPicPr>
        <p:blipFill rotWithShape="1">
          <a:blip r:embed="rId4">
            <a:alphaModFix/>
          </a:blip>
          <a:srcRect/>
          <a:stretch/>
        </p:blipFill>
        <p:spPr>
          <a:xfrm>
            <a:off x="628650" y="1114894"/>
            <a:ext cx="3143793" cy="3570657"/>
          </a:xfrm>
          <a:prstGeom prst="rect">
            <a:avLst/>
          </a:prstGeom>
          <a:noFill/>
          <a:ln w="9525" cap="flat" cmpd="sng">
            <a:solidFill>
              <a:schemeClr val="dk2"/>
            </a:solidFill>
            <a:prstDash val="solid"/>
            <a:round/>
            <a:headEnd type="none" w="sm" len="sm"/>
            <a:tailEnd type="none" w="sm" len="sm"/>
          </a:ln>
        </p:spPr>
      </p:pic>
      <p:sp>
        <p:nvSpPr>
          <p:cNvPr id="263" name="Google Shape;263;p36"/>
          <p:cNvSpPr txBox="1"/>
          <p:nvPr/>
        </p:nvSpPr>
        <p:spPr>
          <a:xfrm>
            <a:off x="4209875" y="1114900"/>
            <a:ext cx="2953800" cy="1618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What is one question you can ask during a Language Dive?</a:t>
            </a:r>
            <a:endParaRPr sz="2400" b="0" i="0" u="none" strike="noStrike" cap="none">
              <a:solidFill>
                <a:srgbClr val="000000"/>
              </a:solidFill>
              <a:latin typeface="Century Gothic"/>
              <a:ea typeface="Century Gothic"/>
              <a:cs typeface="Century Gothic"/>
              <a:sym typeface="Century Gothic"/>
            </a:endParaRPr>
          </a:p>
        </p:txBody>
      </p:sp>
      <p:sp>
        <p:nvSpPr>
          <p:cNvPr id="264" name="Google Shape;264;p36"/>
          <p:cNvSpPr txBox="1">
            <a:spLocks noGrp="1"/>
          </p:cNvSpPr>
          <p:nvPr>
            <p:ph type="body" idx="1"/>
          </p:nvPr>
        </p:nvSpPr>
        <p:spPr>
          <a:xfrm>
            <a:off x="4011825" y="2950175"/>
            <a:ext cx="4615200" cy="1482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b="1">
                <a:latin typeface="Century Gothic"/>
                <a:ea typeface="Century Gothic"/>
                <a:cs typeface="Century Gothic"/>
                <a:sym typeface="Century Gothic"/>
              </a:rPr>
              <a:t>Mr. Martin was wrong—there was not one hotel in Nashville that would take in a white man and a colored child.</a:t>
            </a:r>
            <a:endParaRPr b="1">
              <a:latin typeface="Century Gothic"/>
              <a:ea typeface="Century Gothic"/>
              <a:cs typeface="Century Gothic"/>
              <a:sym typeface="Century Gothic"/>
            </a:endParaRPr>
          </a:p>
        </p:txBody>
      </p:sp>
      <p:pic>
        <p:nvPicPr>
          <p:cNvPr id="265" name="Google Shape;265;p36"/>
          <p:cNvPicPr preferRelativeResize="0"/>
          <p:nvPr/>
        </p:nvPicPr>
        <p:blipFill rotWithShape="1">
          <a:blip r:embed="rId5">
            <a:alphaModFix/>
          </a:blip>
          <a:srcRect/>
          <a:stretch/>
        </p:blipFill>
        <p:spPr>
          <a:xfrm>
            <a:off x="8374909" y="4328739"/>
            <a:ext cx="700179" cy="6428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271" name="Google Shape;271;p37"/>
          <p:cNvSpPr txBox="1">
            <a:spLocks noGrp="1"/>
          </p:cNvSpPr>
          <p:nvPr>
            <p:ph type="body" idx="1"/>
          </p:nvPr>
        </p:nvSpPr>
        <p:spPr>
          <a:xfrm>
            <a:off x="772300" y="1268050"/>
            <a:ext cx="6935100" cy="854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latin typeface="Century Gothic"/>
                <a:ea typeface="Century Gothic"/>
                <a:cs typeface="Century Gothic"/>
                <a:sym typeface="Century Gothic"/>
              </a:rPr>
              <a:t>“Mr. Martin was wrong</a:t>
            </a:r>
            <a:r>
              <a:rPr lang="en" b="1">
                <a:latin typeface="Century Gothic"/>
                <a:ea typeface="Century Gothic"/>
                <a:cs typeface="Century Gothic"/>
                <a:sym typeface="Century Gothic"/>
              </a:rPr>
              <a:t>—</a:t>
            </a:r>
            <a:endParaRPr sz="3000" b="1">
              <a:latin typeface="Century Gothic"/>
              <a:ea typeface="Century Gothic"/>
              <a:cs typeface="Century Gothic"/>
              <a:sym typeface="Century Gothic"/>
            </a:endParaRPr>
          </a:p>
        </p:txBody>
      </p:sp>
      <p:sp>
        <p:nvSpPr>
          <p:cNvPr id="272" name="Google Shape;272;p37"/>
          <p:cNvSpPr txBox="1"/>
          <p:nvPr/>
        </p:nvSpPr>
        <p:spPr>
          <a:xfrm>
            <a:off x="695975" y="2070975"/>
            <a:ext cx="7112700" cy="20709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Who is this sentence about?  </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What does </a:t>
            </a:r>
            <a:r>
              <a:rPr lang="en" sz="2400" b="0" i="1" u="none" strike="noStrike" cap="none" dirty="0">
                <a:solidFill>
                  <a:srgbClr val="000000"/>
                </a:solidFill>
                <a:latin typeface="Century Gothic"/>
                <a:ea typeface="Century Gothic"/>
                <a:cs typeface="Century Gothic"/>
                <a:sym typeface="Century Gothic"/>
              </a:rPr>
              <a:t>was wrong</a:t>
            </a:r>
            <a:r>
              <a:rPr lang="en" sz="2400" b="0" i="0" u="none" strike="noStrike" cap="none" dirty="0">
                <a:solidFill>
                  <a:srgbClr val="000000"/>
                </a:solidFill>
                <a:latin typeface="Century Gothic"/>
                <a:ea typeface="Century Gothic"/>
                <a:cs typeface="Century Gothic"/>
                <a:sym typeface="Century Gothic"/>
              </a:rPr>
              <a:t> tell us?</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How is the “</a:t>
            </a:r>
            <a:r>
              <a:rPr lang="en" sz="21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used?</a:t>
            </a:r>
            <a:endParaRPr sz="2400" b="0" i="0" u="none" strike="noStrike" cap="none" dirty="0">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279" name="Google Shape;279;p38"/>
          <p:cNvSpPr txBox="1">
            <a:spLocks noGrp="1"/>
          </p:cNvSpPr>
          <p:nvPr>
            <p:ph type="body" idx="1"/>
          </p:nvPr>
        </p:nvSpPr>
        <p:spPr>
          <a:xfrm>
            <a:off x="695975" y="1268050"/>
            <a:ext cx="7243200" cy="854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latin typeface="Century Gothic"/>
                <a:ea typeface="Century Gothic"/>
                <a:cs typeface="Century Gothic"/>
                <a:sym typeface="Century Gothic"/>
              </a:rPr>
              <a:t>there was not one hotel in Nashville </a:t>
            </a:r>
            <a:endParaRPr sz="3000" b="1">
              <a:latin typeface="Century Gothic"/>
              <a:ea typeface="Century Gothic"/>
              <a:cs typeface="Century Gothic"/>
              <a:sym typeface="Century Gothic"/>
            </a:endParaRPr>
          </a:p>
        </p:txBody>
      </p:sp>
      <p:sp>
        <p:nvSpPr>
          <p:cNvPr id="280" name="Google Shape;280;p38"/>
          <p:cNvSpPr txBox="1"/>
          <p:nvPr/>
        </p:nvSpPr>
        <p:spPr>
          <a:xfrm>
            <a:off x="695975" y="2070975"/>
            <a:ext cx="7112700" cy="20709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does this chunk tell us?</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287" name="Google Shape;287;p39"/>
          <p:cNvSpPr txBox="1">
            <a:spLocks noGrp="1"/>
          </p:cNvSpPr>
          <p:nvPr>
            <p:ph type="body" idx="1"/>
          </p:nvPr>
        </p:nvSpPr>
        <p:spPr>
          <a:xfrm>
            <a:off x="741400" y="1268050"/>
            <a:ext cx="5929800" cy="1172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9900FF"/>
                </a:solidFill>
                <a:highlight>
                  <a:srgbClr val="999999"/>
                </a:highlight>
                <a:latin typeface="Century Gothic"/>
                <a:ea typeface="Century Gothic"/>
                <a:cs typeface="Century Gothic"/>
                <a:sym typeface="Century Gothic"/>
              </a:rPr>
              <a:t>that</a:t>
            </a:r>
            <a:r>
              <a:rPr lang="en" sz="3000" b="1">
                <a:solidFill>
                  <a:srgbClr val="000000"/>
                </a:solidFill>
                <a:latin typeface="Century Gothic"/>
                <a:ea typeface="Century Gothic"/>
                <a:cs typeface="Century Gothic"/>
                <a:sym typeface="Century Gothic"/>
              </a:rPr>
              <a:t> would take in a white man and a colored child.</a:t>
            </a:r>
            <a:endParaRPr sz="3000" b="1">
              <a:solidFill>
                <a:srgbClr val="000000"/>
              </a:solidFill>
              <a:latin typeface="Century Gothic"/>
              <a:ea typeface="Century Gothic"/>
              <a:cs typeface="Century Gothic"/>
              <a:sym typeface="Century Gothic"/>
            </a:endParaRPr>
          </a:p>
        </p:txBody>
      </p:sp>
      <p:sp>
        <p:nvSpPr>
          <p:cNvPr id="288" name="Google Shape;288;p39"/>
          <p:cNvSpPr txBox="1"/>
          <p:nvPr/>
        </p:nvSpPr>
        <p:spPr>
          <a:xfrm>
            <a:off x="662025" y="2571750"/>
            <a:ext cx="7112700" cy="20709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Who can remember how Mr. Martin described himself and Myrtle in the Lesson 5 Language Dive?</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does this chunk tell us about the someplace they want to find?</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does this chunk tell us about the noun phrase </a:t>
            </a:r>
            <a:r>
              <a:rPr lang="en" sz="1600" b="0" i="1" u="none" strike="noStrike" cap="none" dirty="0">
                <a:solidFill>
                  <a:srgbClr val="000000"/>
                </a:solidFill>
                <a:latin typeface="Century Gothic"/>
                <a:ea typeface="Century Gothic"/>
                <a:cs typeface="Century Gothic"/>
                <a:sym typeface="Century Gothic"/>
              </a:rPr>
              <a:t>one hotel in Nashville</a:t>
            </a:r>
            <a:r>
              <a:rPr lang="en" sz="1600" b="0" i="0" u="none" strike="noStrike" cap="none" dirty="0">
                <a:solidFill>
                  <a:srgbClr val="000000"/>
                </a:solidFill>
                <a:latin typeface="Century Gothic"/>
                <a:ea typeface="Century Gothic"/>
                <a:cs typeface="Century Gothic"/>
                <a:sym typeface="Century Gothic"/>
              </a:rPr>
              <a:t>?</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Can you figure out why Karen Schwabach wrote </a:t>
            </a:r>
            <a:r>
              <a:rPr lang="en" sz="1600" b="0" i="1" u="none" strike="noStrike" cap="none" dirty="0">
                <a:solidFill>
                  <a:srgbClr val="000000"/>
                </a:solidFill>
                <a:latin typeface="Century Gothic"/>
                <a:ea typeface="Century Gothic"/>
                <a:cs typeface="Century Gothic"/>
                <a:sym typeface="Century Gothic"/>
              </a:rPr>
              <a:t>that</a:t>
            </a:r>
            <a:r>
              <a:rPr lang="en" sz="1600" b="0" i="0" u="none" strike="noStrike" cap="none" dirty="0">
                <a:solidFill>
                  <a:srgbClr val="000000"/>
                </a:solidFill>
                <a:latin typeface="Century Gothic"/>
                <a:ea typeface="Century Gothic"/>
                <a:cs typeface="Century Gothic"/>
                <a:sym typeface="Century Gothic"/>
              </a:rPr>
              <a:t> in this chunk?</a:t>
            </a:r>
            <a:endParaRPr sz="1600" b="0" i="0" u="none" strike="noStrike" cap="none" dirty="0">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295" name="Google Shape;295;p40"/>
          <p:cNvSpPr txBox="1">
            <a:spLocks noGrp="1"/>
          </p:cNvSpPr>
          <p:nvPr>
            <p:ph type="body" idx="1"/>
          </p:nvPr>
        </p:nvSpPr>
        <p:spPr>
          <a:xfrm>
            <a:off x="628650" y="1268050"/>
            <a:ext cx="7112700" cy="20613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000000"/>
                </a:solidFill>
                <a:latin typeface="Century Gothic"/>
                <a:ea typeface="Century Gothic"/>
                <a:cs typeface="Century Gothic"/>
                <a:sym typeface="Century Gothic"/>
              </a:rPr>
              <a:t>Mr. Martin was wrong</a:t>
            </a:r>
            <a:r>
              <a:rPr lang="en" b="1">
                <a:latin typeface="Century Gothic"/>
                <a:ea typeface="Century Gothic"/>
                <a:cs typeface="Century Gothic"/>
                <a:sym typeface="Century Gothic"/>
              </a:rPr>
              <a:t>—</a:t>
            </a:r>
            <a:r>
              <a:rPr lang="en" sz="3000" b="1">
                <a:latin typeface="Century Gothic"/>
                <a:ea typeface="Century Gothic"/>
                <a:cs typeface="Century Gothic"/>
                <a:sym typeface="Century Gothic"/>
              </a:rPr>
              <a:t>there was not one hotel in Nashville 					that would take in a white man and a colored child. </a:t>
            </a:r>
            <a:endParaRPr sz="3000" b="1">
              <a:solidFill>
                <a:srgbClr val="000000"/>
              </a:solidFill>
              <a:latin typeface="Century Gothic"/>
              <a:ea typeface="Century Gothic"/>
              <a:cs typeface="Century Gothic"/>
              <a:sym typeface="Century Gothic"/>
            </a:endParaRPr>
          </a:p>
        </p:txBody>
      </p:sp>
      <p:sp>
        <p:nvSpPr>
          <p:cNvPr id="296" name="Google Shape;296;p40"/>
          <p:cNvSpPr txBox="1"/>
          <p:nvPr/>
        </p:nvSpPr>
        <p:spPr>
          <a:xfrm>
            <a:off x="628650" y="3329325"/>
            <a:ext cx="7112700" cy="12477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Why was “that” used in this chunk, rather than “who?”</a:t>
            </a:r>
            <a:endParaRPr sz="1800" b="0" i="1" u="none" strike="noStrike" cap="none">
              <a:solidFill>
                <a:srgbClr val="000000"/>
              </a:solidFill>
              <a:latin typeface="Century Gothic"/>
              <a:ea typeface="Century Gothic"/>
              <a:cs typeface="Century Gothic"/>
              <a:sym typeface="Century Gothic"/>
            </a:endParaRPr>
          </a:p>
        </p:txBody>
      </p:sp>
      <p:sp>
        <p:nvSpPr>
          <p:cNvPr id="298" name="Google Shape;298;p40"/>
          <p:cNvSpPr/>
          <p:nvPr/>
        </p:nvSpPr>
        <p:spPr>
          <a:xfrm>
            <a:off x="4825800" y="1749454"/>
            <a:ext cx="1629600" cy="5055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304" name="Google Shape;304;p41"/>
          <p:cNvSpPr txBox="1">
            <a:spLocks noGrp="1"/>
          </p:cNvSpPr>
          <p:nvPr>
            <p:ph type="body" idx="1"/>
          </p:nvPr>
        </p:nvSpPr>
        <p:spPr>
          <a:xfrm>
            <a:off x="933650" y="1268050"/>
            <a:ext cx="6356700" cy="1583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000000"/>
                </a:solidFill>
                <a:latin typeface="Century Gothic"/>
                <a:ea typeface="Century Gothic"/>
                <a:cs typeface="Century Gothic"/>
                <a:sym typeface="Century Gothic"/>
              </a:rPr>
              <a:t>There is not one classroom in our school </a:t>
            </a:r>
            <a:r>
              <a:rPr lang="en" sz="3000" b="1" i="1">
                <a:solidFill>
                  <a:srgbClr val="000000"/>
                </a:solidFill>
                <a:latin typeface="Century Gothic"/>
                <a:ea typeface="Century Gothic"/>
                <a:cs typeface="Century Gothic"/>
                <a:sym typeface="Century Gothic"/>
              </a:rPr>
              <a:t>that</a:t>
            </a:r>
            <a:r>
              <a:rPr lang="en" sz="3000" b="1">
                <a:solidFill>
                  <a:srgbClr val="000000"/>
                </a:solidFill>
                <a:latin typeface="Century Gothic"/>
                <a:ea typeface="Century Gothic"/>
                <a:cs typeface="Century Gothic"/>
                <a:sym typeface="Century Gothic"/>
              </a:rPr>
              <a:t> ______________.</a:t>
            </a:r>
            <a:endParaRPr sz="3000" b="1">
              <a:solidFill>
                <a:srgbClr val="000000"/>
              </a:solidFill>
              <a:latin typeface="Century Gothic"/>
              <a:ea typeface="Century Gothic"/>
              <a:cs typeface="Century Gothic"/>
              <a:sym typeface="Century Gothic"/>
            </a:endParaRPr>
          </a:p>
        </p:txBody>
      </p:sp>
      <p:sp>
        <p:nvSpPr>
          <p:cNvPr id="305" name="Google Shape;305;p41"/>
          <p:cNvSpPr txBox="1"/>
          <p:nvPr/>
        </p:nvSpPr>
        <p:spPr>
          <a:xfrm>
            <a:off x="662025" y="2974075"/>
            <a:ext cx="7112700" cy="1247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With your partner, practice filling in the blank.  Which relative pronoun would make sense in the sentence if the noun </a:t>
            </a:r>
            <a:r>
              <a:rPr lang="en" sz="1800" b="1" i="1" u="none" strike="noStrike" cap="none">
                <a:solidFill>
                  <a:srgbClr val="000000"/>
                </a:solidFill>
                <a:latin typeface="Century Gothic"/>
                <a:ea typeface="Century Gothic"/>
                <a:cs typeface="Century Gothic"/>
                <a:sym typeface="Century Gothic"/>
              </a:rPr>
              <a:t>classroom</a:t>
            </a:r>
            <a:r>
              <a:rPr lang="en" sz="1800" b="0" i="0" u="none" strike="noStrike" cap="none">
                <a:solidFill>
                  <a:srgbClr val="000000"/>
                </a:solidFill>
                <a:latin typeface="Century Gothic"/>
                <a:ea typeface="Century Gothic"/>
                <a:cs typeface="Century Gothic"/>
                <a:sym typeface="Century Gothic"/>
              </a:rPr>
              <a:t> was exchanged with </a:t>
            </a:r>
            <a:r>
              <a:rPr lang="en" sz="1800" b="1" i="1" u="none" strike="noStrike" cap="none">
                <a:solidFill>
                  <a:srgbClr val="000000"/>
                </a:solidFill>
                <a:latin typeface="Century Gothic"/>
                <a:ea typeface="Century Gothic"/>
                <a:cs typeface="Century Gothic"/>
                <a:sym typeface="Century Gothic"/>
              </a:rPr>
              <a:t>teacher</a:t>
            </a:r>
            <a:r>
              <a:rPr lang="en" sz="1800" b="0" i="0" u="none" strike="noStrike" cap="none">
                <a:solidFill>
                  <a:srgbClr val="000000"/>
                </a:solidFill>
                <a:latin typeface="Century Gothic"/>
                <a:ea typeface="Century Gothic"/>
                <a:cs typeface="Century Gothic"/>
                <a:sym typeface="Century Gothic"/>
              </a:rPr>
              <a:t>?</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dirty="0">
                <a:latin typeface="Century Gothic"/>
                <a:ea typeface="Century Gothic"/>
                <a:cs typeface="Century Gothic"/>
                <a:sym typeface="Century Gothic"/>
              </a:rPr>
              <a:t>Language Dive:  </a:t>
            </a:r>
            <a:r>
              <a:rPr lang="en" i="1" dirty="0">
                <a:latin typeface="Century Gothic"/>
                <a:ea typeface="Century Gothic"/>
                <a:cs typeface="Century Gothic"/>
                <a:sym typeface="Century Gothic"/>
              </a:rPr>
              <a:t>The Hope Chest</a:t>
            </a:r>
            <a:endParaRPr dirty="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dirty="0">
                <a:latin typeface="Century Gothic"/>
                <a:ea typeface="Century Gothic"/>
                <a:cs typeface="Century Gothic"/>
                <a:sym typeface="Century Gothic"/>
              </a:rPr>
              <a:t>Relative Pronouns</a:t>
            </a:r>
            <a:endParaRPr dirty="0">
              <a:latin typeface="Century Gothic"/>
              <a:ea typeface="Century Gothic"/>
              <a:cs typeface="Century Gothic"/>
              <a:sym typeface="Century Gothic"/>
            </a:endParaRPr>
          </a:p>
        </p:txBody>
      </p:sp>
      <p:sp>
        <p:nvSpPr>
          <p:cNvPr id="312" name="Google Shape;312;p42"/>
          <p:cNvSpPr txBox="1">
            <a:spLocks noGrp="1"/>
          </p:cNvSpPr>
          <p:nvPr>
            <p:ph type="body" idx="1"/>
          </p:nvPr>
        </p:nvSpPr>
        <p:spPr>
          <a:xfrm>
            <a:off x="662025" y="1268050"/>
            <a:ext cx="7112700" cy="1583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000000"/>
                </a:solidFill>
                <a:latin typeface="Century Gothic"/>
                <a:ea typeface="Century Gothic"/>
                <a:cs typeface="Century Gothic"/>
                <a:sym typeface="Century Gothic"/>
              </a:rPr>
              <a:t>Mr. Martin was wrong</a:t>
            </a:r>
            <a:r>
              <a:rPr lang="en" b="1">
                <a:latin typeface="Century Gothic"/>
                <a:ea typeface="Century Gothic"/>
                <a:cs typeface="Century Gothic"/>
                <a:sym typeface="Century Gothic"/>
              </a:rPr>
              <a:t>—</a:t>
            </a:r>
            <a:r>
              <a:rPr lang="en" sz="3000" b="1">
                <a:solidFill>
                  <a:srgbClr val="000000"/>
                </a:solidFill>
                <a:latin typeface="Century Gothic"/>
                <a:ea typeface="Century Gothic"/>
                <a:cs typeface="Century Gothic"/>
                <a:sym typeface="Century Gothic"/>
              </a:rPr>
              <a:t>there was not one hotel in Nashville that would take in a white man and a colored child.</a:t>
            </a:r>
            <a:endParaRPr sz="3000" b="1">
              <a:solidFill>
                <a:srgbClr val="000000"/>
              </a:solidFill>
              <a:latin typeface="Century Gothic"/>
              <a:ea typeface="Century Gothic"/>
              <a:cs typeface="Century Gothic"/>
              <a:sym typeface="Century Gothic"/>
            </a:endParaRPr>
          </a:p>
        </p:txBody>
      </p:sp>
      <p:sp>
        <p:nvSpPr>
          <p:cNvPr id="313" name="Google Shape;313;p42"/>
          <p:cNvSpPr txBox="1"/>
          <p:nvPr/>
        </p:nvSpPr>
        <p:spPr>
          <a:xfrm>
            <a:off x="662025" y="2974075"/>
            <a:ext cx="7112700" cy="1505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can you say this sentence in your own words?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does this Language Dive add to your understanding of the chapter theme of “inequality is injustice?”</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Pronouns</a:t>
            </a:r>
            <a:endParaRPr>
              <a:latin typeface="Century Gothic"/>
              <a:ea typeface="Century Gothic"/>
              <a:cs typeface="Century Gothic"/>
              <a:sym typeface="Century Gothic"/>
            </a:endParaRPr>
          </a:p>
        </p:txBody>
      </p:sp>
      <p:sp>
        <p:nvSpPr>
          <p:cNvPr id="320" name="Google Shape;320;p43"/>
          <p:cNvSpPr txBox="1">
            <a:spLocks noGrp="1"/>
          </p:cNvSpPr>
          <p:nvPr>
            <p:ph type="body" idx="1"/>
          </p:nvPr>
        </p:nvSpPr>
        <p:spPr>
          <a:xfrm>
            <a:off x="662025" y="1268050"/>
            <a:ext cx="7536900" cy="17748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2100"/>
              <a:buNone/>
            </a:pPr>
            <a:r>
              <a:rPr lang="en" sz="1800" b="1">
                <a:solidFill>
                  <a:srgbClr val="000000"/>
                </a:solidFill>
                <a:latin typeface="Century Gothic"/>
                <a:ea typeface="Century Gothic"/>
                <a:cs typeface="Century Gothic"/>
                <a:sym typeface="Century Gothic"/>
              </a:rPr>
              <a:t>Practice Sentences</a:t>
            </a:r>
            <a:endParaRPr sz="1800" b="1">
              <a:solidFill>
                <a:srgbClr val="000000"/>
              </a:solidFill>
              <a:latin typeface="Century Gothic"/>
              <a:ea typeface="Century Gothic"/>
              <a:cs typeface="Century Gothic"/>
              <a:sym typeface="Century Gothic"/>
            </a:endParaRPr>
          </a:p>
          <a:p>
            <a:pPr marL="0" lvl="0" indent="0" algn="l" rtl="0">
              <a:lnSpc>
                <a:spcPct val="90000"/>
              </a:lnSpc>
              <a:spcBef>
                <a:spcPts val="800"/>
              </a:spcBef>
              <a:spcAft>
                <a:spcPts val="0"/>
              </a:spcAft>
              <a:buSzPts val="2100"/>
              <a:buNone/>
            </a:pPr>
            <a:r>
              <a:rPr lang="en" sz="1800" b="1">
                <a:solidFill>
                  <a:srgbClr val="000000"/>
                </a:solidFill>
                <a:latin typeface="Century Gothic"/>
                <a:ea typeface="Century Gothic"/>
                <a:cs typeface="Century Gothic"/>
                <a:sym typeface="Century Gothic"/>
              </a:rPr>
              <a:t>1.	There was not one restaurant __________ would allow Mr. Martin and Myrtle to eat together at the counter.</a:t>
            </a:r>
            <a:endParaRPr sz="1800" b="1">
              <a:solidFill>
                <a:srgbClr val="000000"/>
              </a:solidFill>
              <a:latin typeface="Century Gothic"/>
              <a:ea typeface="Century Gothic"/>
              <a:cs typeface="Century Gothic"/>
              <a:sym typeface="Century Gothic"/>
            </a:endParaRPr>
          </a:p>
          <a:p>
            <a:pPr marL="0" lvl="0" indent="0" algn="l" rtl="0">
              <a:lnSpc>
                <a:spcPct val="90000"/>
              </a:lnSpc>
              <a:spcBef>
                <a:spcPts val="800"/>
              </a:spcBef>
              <a:spcAft>
                <a:spcPts val="0"/>
              </a:spcAft>
              <a:buSzPts val="2100"/>
              <a:buNone/>
            </a:pPr>
            <a:r>
              <a:rPr lang="en" sz="1800" b="1">
                <a:solidFill>
                  <a:srgbClr val="000000"/>
                </a:solidFill>
                <a:latin typeface="Century Gothic"/>
                <a:ea typeface="Century Gothic"/>
                <a:cs typeface="Century Gothic"/>
                <a:sym typeface="Century Gothic"/>
              </a:rPr>
              <a:t>2.	There was not one train conductor _________________ would let Myrtle stay in the same train car with Violet.</a:t>
            </a:r>
            <a:endParaRPr sz="1800" b="1">
              <a:solidFill>
                <a:srgbClr val="000000"/>
              </a:solidFill>
              <a:latin typeface="Century Gothic"/>
              <a:ea typeface="Century Gothic"/>
              <a:cs typeface="Century Gothic"/>
              <a:sym typeface="Century Gothic"/>
            </a:endParaRPr>
          </a:p>
          <a:p>
            <a:pPr marL="0" lvl="0" indent="0" algn="l" rtl="0">
              <a:lnSpc>
                <a:spcPct val="90000"/>
              </a:lnSpc>
              <a:spcBef>
                <a:spcPts val="800"/>
              </a:spcBef>
              <a:spcAft>
                <a:spcPts val="0"/>
              </a:spcAft>
              <a:buSzPts val="2100"/>
              <a:buNone/>
            </a:pPr>
            <a:endParaRPr sz="1800" b="1">
              <a:solidFill>
                <a:srgbClr val="000000"/>
              </a:solidFill>
              <a:latin typeface="Century Gothic"/>
              <a:ea typeface="Century Gothic"/>
              <a:cs typeface="Century Gothic"/>
              <a:sym typeface="Century Gothic"/>
            </a:endParaRPr>
          </a:p>
        </p:txBody>
      </p:sp>
      <p:sp>
        <p:nvSpPr>
          <p:cNvPr id="321" name="Google Shape;321;p43"/>
          <p:cNvSpPr txBox="1"/>
          <p:nvPr/>
        </p:nvSpPr>
        <p:spPr>
          <a:xfrm>
            <a:off x="662025" y="3243650"/>
            <a:ext cx="7536900" cy="1314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	For each sentence, choose from </a:t>
            </a:r>
            <a:r>
              <a:rPr lang="en" sz="1800" b="1" i="1" u="none" strike="noStrike" cap="none">
                <a:solidFill>
                  <a:srgbClr val="000000"/>
                </a:solidFill>
                <a:latin typeface="Century Gothic"/>
                <a:ea typeface="Century Gothic"/>
                <a:cs typeface="Century Gothic"/>
                <a:sym typeface="Century Gothic"/>
              </a:rPr>
              <a:t>that, who</a:t>
            </a:r>
            <a:r>
              <a:rPr lang="en" sz="1800" b="0" i="1" u="none" strike="noStrike" cap="none">
                <a:solidFill>
                  <a:srgbClr val="000000"/>
                </a:solidFill>
                <a:latin typeface="Century Gothic"/>
                <a:ea typeface="Century Gothic"/>
                <a:cs typeface="Century Gothic"/>
                <a:sym typeface="Century Gothic"/>
              </a:rPr>
              <a:t> </a:t>
            </a:r>
            <a:r>
              <a:rPr lang="en" sz="1800" b="0" i="0" u="none" strike="noStrike" cap="none">
                <a:solidFill>
                  <a:srgbClr val="000000"/>
                </a:solidFill>
                <a:latin typeface="Century Gothic"/>
                <a:ea typeface="Century Gothic"/>
                <a:cs typeface="Century Gothic"/>
                <a:sym typeface="Century Gothic"/>
              </a:rPr>
              <a:t>or </a:t>
            </a:r>
            <a:r>
              <a:rPr lang="en" sz="1800" b="1" i="1" u="none" strike="noStrike" cap="none">
                <a:solidFill>
                  <a:srgbClr val="000000"/>
                </a:solidFill>
                <a:latin typeface="Century Gothic"/>
                <a:ea typeface="Century Gothic"/>
                <a:cs typeface="Century Gothic"/>
                <a:sym typeface="Century Gothic"/>
              </a:rPr>
              <a:t>which</a:t>
            </a:r>
            <a:r>
              <a:rPr lang="en" sz="1800" b="0" i="0" u="none" strike="noStrike" cap="none">
                <a:solidFill>
                  <a:srgbClr val="000000"/>
                </a:solidFill>
                <a:latin typeface="Century Gothic"/>
                <a:ea typeface="Century Gothic"/>
                <a:cs typeface="Century Gothic"/>
                <a:sym typeface="Century Gothic"/>
              </a:rPr>
              <a:t> to fill in the blanks.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B.	Draw an arrow from the relative adverb to the noun it describes.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6" name="Google Shape;265;p36"/>
          <p:cNvPicPr preferRelativeResize="0"/>
          <p:nvPr/>
        </p:nvPicPr>
        <p:blipFill rotWithShape="1">
          <a:blip r:embed="rId3">
            <a:alphaModFix/>
          </a:blip>
          <a:srcRect/>
          <a:stretch/>
        </p:blipFill>
        <p:spPr>
          <a:xfrm>
            <a:off x="8374909" y="4328739"/>
            <a:ext cx="700179" cy="64282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6</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6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13</a:t>
            </a:r>
            <a:endParaRPr sz="1700" dirty="0"/>
          </a:p>
          <a:p>
            <a:pPr marL="406400" marR="0" lvl="0" indent="-285750" algn="l" rtl="0">
              <a:lnSpc>
                <a:spcPct val="100000"/>
              </a:lnSpc>
              <a:spcBef>
                <a:spcPts val="0"/>
              </a:spcBef>
              <a:spcAft>
                <a:spcPts val="0"/>
              </a:spcAft>
              <a:buSzPts val="1700"/>
              <a:buChar char="•"/>
            </a:pPr>
            <a:r>
              <a:rPr lang="en" sz="1700" dirty="0"/>
              <a:t>Participating in a Language Dive:  Relative Pronouns </a:t>
            </a:r>
            <a:endParaRPr sz="1700" dirty="0"/>
          </a:p>
          <a:p>
            <a:pPr marL="406400" marR="0" lvl="0" indent="-285750" algn="l" rtl="0">
              <a:lnSpc>
                <a:spcPct val="100000"/>
              </a:lnSpc>
              <a:spcBef>
                <a:spcPts val="0"/>
              </a:spcBef>
              <a:spcAft>
                <a:spcPts val="0"/>
              </a:spcAft>
              <a:buSzPts val="1700"/>
              <a:buChar char="•"/>
            </a:pPr>
            <a:r>
              <a:rPr lang="en" sz="1700" dirty="0"/>
              <a:t>Summarizing Chapter 13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328" name="Google Shape;328;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use relative pronouns</a:t>
            </a:r>
            <a:r>
              <a:rPr lang="en" sz="2400" i="1"/>
              <a:t>.</a:t>
            </a:r>
            <a:endParaRPr sz="2400" i="1"/>
          </a:p>
          <a:p>
            <a:pPr marL="0" lvl="0" indent="0" algn="l" rtl="0">
              <a:lnSpc>
                <a:spcPct val="90000"/>
              </a:lnSpc>
              <a:spcBef>
                <a:spcPts val="800"/>
              </a:spcBef>
              <a:spcAft>
                <a:spcPts val="0"/>
              </a:spcAft>
              <a:buSzPts val="2100"/>
              <a:buNone/>
            </a:pPr>
            <a:endParaRPr/>
          </a:p>
        </p:txBody>
      </p:sp>
      <p:pic>
        <p:nvPicPr>
          <p:cNvPr id="329" name="Google Shape;329;p44"/>
          <p:cNvPicPr preferRelativeResize="0"/>
          <p:nvPr/>
        </p:nvPicPr>
        <p:blipFill rotWithShape="1">
          <a:blip r:embed="rId3">
            <a:alphaModFix/>
          </a:blip>
          <a:srcRect/>
          <a:stretch/>
        </p:blipFill>
        <p:spPr>
          <a:xfrm>
            <a:off x="8425544" y="4347722"/>
            <a:ext cx="579656" cy="56979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45"/>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13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pic>
        <p:nvPicPr>
          <p:cNvPr id="335" name="Google Shape;335;p45"/>
          <p:cNvPicPr preferRelativeResize="0"/>
          <p:nvPr/>
        </p:nvPicPr>
        <p:blipFill rotWithShape="1">
          <a:blip r:embed="rId3">
            <a:alphaModFix/>
          </a:blip>
          <a:srcRect/>
          <a:stretch/>
        </p:blipFill>
        <p:spPr>
          <a:xfrm>
            <a:off x="8526386" y="4408715"/>
            <a:ext cx="469425" cy="474061"/>
          </a:xfrm>
          <a:prstGeom prst="rect">
            <a:avLst/>
          </a:prstGeom>
          <a:noFill/>
          <a:ln>
            <a:noFill/>
          </a:ln>
        </p:spPr>
      </p:pic>
      <p:sp>
        <p:nvSpPr>
          <p:cNvPr id="336" name="Google Shape;336;p45"/>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337" name="Google Shape;337;p45"/>
          <p:cNvPicPr preferRelativeResize="0"/>
          <p:nvPr/>
        </p:nvPicPr>
        <p:blipFill rotWithShape="1">
          <a:blip r:embed="rId4">
            <a:alphaModFix/>
          </a:blip>
          <a:srcRect/>
          <a:stretch/>
        </p:blipFill>
        <p:spPr>
          <a:xfrm>
            <a:off x="337550" y="386150"/>
            <a:ext cx="3224800" cy="40715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13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343" name="Google Shape;343;p46"/>
          <p:cNvSpPr txBox="1"/>
          <p:nvPr/>
        </p:nvSpPr>
        <p:spPr>
          <a:xfrm>
            <a:off x="3690675"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Label yourselves A, B, and C in your triads.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C will have 30 seconds.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A will have 15 seconds</a:t>
            </a:r>
            <a:endParaRPr sz="1400" b="0" i="0" u="none" strike="noStrike" cap="none">
              <a:solidFill>
                <a:srgbClr val="000000"/>
              </a:solidFill>
              <a:latin typeface="Century Gothic"/>
              <a:ea typeface="Century Gothic"/>
              <a:cs typeface="Century Gothic"/>
              <a:sym typeface="Century Gothic"/>
            </a:endParaRPr>
          </a:p>
        </p:txBody>
      </p:sp>
      <p:pic>
        <p:nvPicPr>
          <p:cNvPr id="344" name="Google Shape;344;p46"/>
          <p:cNvPicPr preferRelativeResize="0"/>
          <p:nvPr/>
        </p:nvPicPr>
        <p:blipFill rotWithShape="1">
          <a:blip r:embed="rId3">
            <a:alphaModFix/>
          </a:blip>
          <a:srcRect/>
          <a:stretch/>
        </p:blipFill>
        <p:spPr>
          <a:xfrm>
            <a:off x="628650" y="1095269"/>
            <a:ext cx="2828086" cy="3570656"/>
          </a:xfrm>
          <a:prstGeom prst="rect">
            <a:avLst/>
          </a:prstGeom>
          <a:noFill/>
          <a:ln w="9525" cap="flat" cmpd="sng">
            <a:solidFill>
              <a:schemeClr val="dk2"/>
            </a:solidFill>
            <a:prstDash val="solid"/>
            <a:round/>
            <a:headEnd type="none" w="sm" len="sm"/>
            <a:tailEnd type="none" w="sm" len="sm"/>
          </a:ln>
        </p:spPr>
      </p:pic>
      <p:pic>
        <p:nvPicPr>
          <p:cNvPr id="6" name="Google Shape;335;p45"/>
          <p:cNvPicPr preferRelativeResize="0"/>
          <p:nvPr/>
        </p:nvPicPr>
        <p:blipFill rotWithShape="1">
          <a:blip r:embed="rId4">
            <a:alphaModFix/>
          </a:blip>
          <a:srcRect/>
          <a:stretch/>
        </p:blipFill>
        <p:spPr>
          <a:xfrm>
            <a:off x="8526386" y="4408715"/>
            <a:ext cx="469425" cy="47406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351" name="Google Shape;351;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13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352" name="Google Shape;352;p47"/>
          <p:cNvPicPr preferRelativeResize="0"/>
          <p:nvPr/>
        </p:nvPicPr>
        <p:blipFill rotWithShape="1">
          <a:blip r:embed="rId3">
            <a:alphaModFix/>
          </a:blip>
          <a:srcRect/>
          <a:stretch/>
        </p:blipFill>
        <p:spPr>
          <a:xfrm>
            <a:off x="8436429" y="4358608"/>
            <a:ext cx="546999" cy="54802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48"/>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358" name="Google Shape;358;p48"/>
          <p:cNvSpPr txBox="1"/>
          <p:nvPr/>
        </p:nvSpPr>
        <p:spPr>
          <a:xfrm>
            <a:off x="628650" y="1150900"/>
            <a:ext cx="3608400" cy="336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lphaUcPeriod"/>
            </a:pPr>
            <a:r>
              <a:rPr lang="en" sz="1800" b="0" i="0" u="none" strike="noStrike" cap="none" dirty="0">
                <a:solidFill>
                  <a:srgbClr val="000000"/>
                </a:solidFill>
                <a:latin typeface="Century Gothic"/>
                <a:ea typeface="Century Gothic"/>
                <a:cs typeface="Century Gothic"/>
                <a:sym typeface="Century Gothic"/>
              </a:rPr>
              <a:t>Complete the </a:t>
            </a:r>
            <a:r>
              <a:rPr lang="en" sz="1800" b="1" i="0" u="none" strike="noStrike" cap="none" dirty="0">
                <a:solidFill>
                  <a:srgbClr val="000000"/>
                </a:solidFill>
                <a:latin typeface="Century Gothic"/>
                <a:ea typeface="Century Gothic"/>
                <a:cs typeface="Century Gothic"/>
                <a:sym typeface="Century Gothic"/>
              </a:rPr>
              <a:t>Language Dive II Practice:  </a:t>
            </a:r>
            <a:r>
              <a:rPr lang="en" sz="1800" b="1" i="1" u="none" strike="noStrike" cap="none" dirty="0">
                <a:solidFill>
                  <a:srgbClr val="000000"/>
                </a:solidFill>
                <a:latin typeface="Century Gothic"/>
                <a:ea typeface="Century Gothic"/>
                <a:cs typeface="Century Gothic"/>
                <a:sym typeface="Century Gothic"/>
              </a:rPr>
              <a:t>The Hope Chest</a:t>
            </a:r>
            <a:r>
              <a:rPr lang="en" sz="1800" b="1" i="0" u="none" strike="noStrike" cap="none" dirty="0">
                <a:solidFill>
                  <a:srgbClr val="000000"/>
                </a:solidFill>
                <a:latin typeface="Century Gothic"/>
                <a:ea typeface="Century Gothic"/>
                <a:cs typeface="Century Gothic"/>
                <a:sym typeface="Century Gothic"/>
              </a:rPr>
              <a:t>:  Relative Pronouns </a:t>
            </a:r>
            <a:r>
              <a:rPr lang="en" sz="1800" b="0" i="0" u="none" strike="noStrike" cap="none" dirty="0">
                <a:solidFill>
                  <a:srgbClr val="000000"/>
                </a:solidFill>
                <a:latin typeface="Century Gothic"/>
                <a:ea typeface="Century Gothic"/>
                <a:cs typeface="Century Gothic"/>
                <a:sym typeface="Century Gothic"/>
              </a:rPr>
              <a:t>in your Unit 2 Homework.</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lphaUcPeriod"/>
            </a:pPr>
            <a:r>
              <a:rPr lang="en" sz="1800" b="0" i="0" u="none" strike="noStrike" cap="none" dirty="0">
                <a:solidFill>
                  <a:srgbClr val="000000"/>
                </a:solidFill>
                <a:latin typeface="Century Gothic"/>
                <a:ea typeface="Century Gothic"/>
                <a:cs typeface="Century Gothic"/>
                <a:sym typeface="Century Gothic"/>
              </a:rPr>
              <a:t>Accountable Research </a:t>
            </a:r>
            <a:r>
              <a:rPr lang="en" sz="1800" b="0" i="0" u="none" strike="noStrike" cap="none" dirty="0" smtClean="0">
                <a:solidFill>
                  <a:srgbClr val="000000"/>
                </a:solidFill>
                <a:latin typeface="Century Gothic"/>
                <a:ea typeface="Century Gothic"/>
                <a:cs typeface="Century Gothic"/>
                <a:sym typeface="Century Gothic"/>
              </a:rPr>
              <a:t>Reading</a:t>
            </a:r>
            <a:r>
              <a:rPr lang="en-US" sz="1800" b="0" i="0" u="none" strike="noStrike" cap="none" dirty="0" smtClean="0">
                <a:solidFill>
                  <a:srgbClr val="000000"/>
                </a:solidFill>
                <a:latin typeface="Century Gothic"/>
                <a:ea typeface="Century Gothic"/>
                <a:cs typeface="Century Gothic"/>
                <a:sym typeface="Century Gothic"/>
              </a:rPr>
              <a:t>:</a:t>
            </a:r>
            <a:r>
              <a:rPr lang="en" sz="1800" b="0" i="0" u="none" strike="noStrike" cap="none" dirty="0" smtClean="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entury Gothic"/>
              <a:ea typeface="Century Gothic"/>
              <a:cs typeface="Century Gothic"/>
              <a:sym typeface="Century Gothic"/>
            </a:endParaRPr>
          </a:p>
        </p:txBody>
      </p:sp>
      <p:sp>
        <p:nvSpPr>
          <p:cNvPr id="359" name="Google Shape;359;p48"/>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65" name="Google Shape;365;p49"/>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66" name="Google Shape;366;p49"/>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3" name="Google Shape;373;p50"/>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4" name="Google Shape;374;p50"/>
          <p:cNvGraphicFramePr/>
          <p:nvPr/>
        </p:nvGraphicFramePr>
        <p:xfrm>
          <a:off x="952500" y="2809725"/>
          <a:ext cx="7239000" cy="1859219"/>
        </p:xfrm>
        <a:graphic>
          <a:graphicData uri="http://schemas.openxmlformats.org/drawingml/2006/table">
            <a:tbl>
              <a:tblPr>
                <a:noFill/>
                <a:tableStyleId>{CA7B837C-C689-481F-9234-514EA2BCD316}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6</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6</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4</a:t>
            </a:r>
            <a:r>
              <a:rPr lang="en" sz="2400" b="0" i="0" u="none" strike="noStrike" cap="none">
                <a:solidFill>
                  <a:schemeClr val="dk1"/>
                </a:solidFill>
                <a:latin typeface="Century Gothic"/>
                <a:ea typeface="Century Gothic"/>
                <a:cs typeface="Century Gothic"/>
                <a:sym typeface="Century Gothic"/>
              </a:rPr>
              <a:t> protocols:  </a:t>
            </a:r>
            <a:r>
              <a:rPr lang="en" sz="2400"/>
              <a:t>Triad Talk, Think-Pair-Share, Language Dive,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8515350" y="4059915"/>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6633478" y="4019976"/>
            <a:ext cx="652622" cy="652600"/>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7384902" y="4059925"/>
            <a:ext cx="572700" cy="572700"/>
          </a:xfrm>
          <a:prstGeom prst="rect">
            <a:avLst/>
          </a:prstGeom>
          <a:noFill/>
          <a:ln>
            <a:noFill/>
          </a:ln>
        </p:spPr>
      </p:pic>
      <p:pic>
        <p:nvPicPr>
          <p:cNvPr id="194" name="Google Shape;194;p28"/>
          <p:cNvPicPr preferRelativeResize="0"/>
          <p:nvPr/>
        </p:nvPicPr>
        <p:blipFill rotWithShape="1">
          <a:blip r:embed="rId6">
            <a:alphaModFix/>
          </a:blip>
          <a:srcRect/>
          <a:stretch/>
        </p:blipFill>
        <p:spPr>
          <a:xfrm>
            <a:off x="7957593" y="4093575"/>
            <a:ext cx="505400" cy="505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00" name="Google Shape;20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6</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lvl="0" indent="0" algn="l" rtl="0">
              <a:lnSpc>
                <a:spcPct val="100000"/>
              </a:lnSpc>
              <a:spcBef>
                <a:spcPts val="1700"/>
              </a:spcBef>
              <a:spcAft>
                <a:spcPts val="0"/>
              </a:spcAft>
              <a:buSzPts val="2100"/>
              <a:buNone/>
            </a:pPr>
            <a:r>
              <a:rPr lang="en" sz="1400" dirty="0">
                <a:solidFill>
                  <a:schemeClr val="tx1"/>
                </a:solidFill>
              </a:rPr>
              <a:t>The basic design of this lesson supports students with opportunities to return to familiar routines for reading in triads; discussing similes and metaphors; identifying emerging themes in the text; and writing a summary. Students also have the opportunity to build on their understanding of parts of speech by participating in a whole-class Language Dive focused on using relative pronouns.</a:t>
            </a:r>
            <a:endParaRPr sz="1400" dirty="0">
              <a:solidFill>
                <a:schemeClr val="tx1"/>
              </a:solidFill>
            </a:endParaRPr>
          </a:p>
          <a:p>
            <a:pPr marL="0" lvl="0" indent="0" algn="l" rtl="0">
              <a:lnSpc>
                <a:spcPct val="100000"/>
              </a:lnSpc>
              <a:spcBef>
                <a:spcPts val="1700"/>
              </a:spcBef>
              <a:spcAft>
                <a:spcPts val="0"/>
              </a:spcAft>
              <a:buSzPts val="2100"/>
              <a:buNone/>
            </a:pPr>
            <a:r>
              <a:rPr lang="en" sz="1400" dirty="0">
                <a:solidFill>
                  <a:schemeClr val="tx1"/>
                </a:solidFill>
              </a:rPr>
              <a:t>Students may find it challenging to keep pace with the linguistic and cognitive demands of the many tasks and concepts covered in this lesson.</a:t>
            </a:r>
            <a:endParaRPr sz="1400" dirty="0">
              <a:solidFill>
                <a:schemeClr val="tx1"/>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marR="0" lvl="0" indent="0" algn="l" rtl="0">
              <a:lnSpc>
                <a:spcPct val="200000"/>
              </a:lnSpc>
              <a:spcBef>
                <a:spcPts val="0"/>
              </a:spcBef>
              <a:spcAft>
                <a:spcPts val="0"/>
              </a:spcAft>
              <a:buSzPts val="2100"/>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0"/>
        <p:cNvGrpSpPr/>
        <p:nvPr/>
      </p:nvGrpSpPr>
      <p:grpSpPr>
        <a:xfrm>
          <a:off x="0" y="0"/>
          <a:ext cx="0" cy="0"/>
          <a:chOff x="0" y="0"/>
          <a:chExt cx="0" cy="0"/>
        </a:xfrm>
      </p:grpSpPr>
      <p:pic>
        <p:nvPicPr>
          <p:cNvPr id="211" name="Google Shape;211;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2" name="Google Shape;212;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3" name="Google Shape;213;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14" name="Google Shape;214;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5" name="Google Shape;215;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21" name="Google Shape;221;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403225" lvl="0" indent="-403225" algn="l" rtl="0">
              <a:lnSpc>
                <a:spcPct val="100000"/>
              </a:lnSpc>
              <a:spcBef>
                <a:spcPts val="0"/>
              </a:spcBef>
              <a:spcAft>
                <a:spcPts val="0"/>
              </a:spcAft>
              <a:buSzPct val="90000"/>
              <a:buChar char="●"/>
            </a:pPr>
            <a:r>
              <a:rPr lang="en" sz="2400" dirty="0"/>
              <a:t>Reviewing Learning </a:t>
            </a:r>
            <a:r>
              <a:rPr lang="en" sz="2400" dirty="0" smtClean="0"/>
              <a:t>Targets;</a:t>
            </a:r>
            <a:endParaRPr lang="en" sz="2400" dirty="0"/>
          </a:p>
          <a:p>
            <a:pPr marL="403225" lvl="0" indent="-403225" algn="l" rtl="0">
              <a:lnSpc>
                <a:spcPct val="100000"/>
              </a:lnSpc>
              <a:spcBef>
                <a:spcPts val="0"/>
              </a:spcBef>
              <a:spcAft>
                <a:spcPts val="0"/>
              </a:spcAft>
              <a:buSzPct val="90000"/>
              <a:buChar char="●"/>
            </a:pPr>
            <a:r>
              <a:rPr lang="en" sz="2400" dirty="0" smtClean="0"/>
              <a:t>Reading </a:t>
            </a:r>
            <a:r>
              <a:rPr lang="en" sz="2400" dirty="0"/>
              <a:t>in Triads:  </a:t>
            </a:r>
            <a:r>
              <a:rPr lang="en" sz="2400" i="1" dirty="0"/>
              <a:t>The Hope Chest</a:t>
            </a:r>
            <a:r>
              <a:rPr lang="en" sz="2400" dirty="0"/>
              <a:t>, Chapter </a:t>
            </a:r>
            <a:r>
              <a:rPr lang="en" sz="2400" dirty="0" smtClean="0"/>
              <a:t>13;</a:t>
            </a:r>
            <a:endParaRPr lang="en" sz="2400" dirty="0"/>
          </a:p>
          <a:p>
            <a:pPr marL="403225" lvl="0" indent="-403225" algn="l" rtl="0">
              <a:lnSpc>
                <a:spcPct val="100000"/>
              </a:lnSpc>
              <a:spcBef>
                <a:spcPts val="0"/>
              </a:spcBef>
              <a:spcAft>
                <a:spcPts val="0"/>
              </a:spcAft>
              <a:buSzPct val="90000"/>
              <a:buChar char="●"/>
            </a:pPr>
            <a:r>
              <a:rPr lang="en" sz="2400" dirty="0" smtClean="0"/>
              <a:t>Participating </a:t>
            </a:r>
            <a:r>
              <a:rPr lang="en" sz="2400" dirty="0"/>
              <a:t>in a Language Dive:  Relative </a:t>
            </a:r>
            <a:r>
              <a:rPr lang="en" sz="2400" dirty="0" smtClean="0"/>
              <a:t>Pronouns;</a:t>
            </a:r>
            <a:endParaRPr lang="en" sz="2400" dirty="0"/>
          </a:p>
          <a:p>
            <a:pPr marL="403225" lvl="0" indent="-403225" algn="l" rtl="0">
              <a:lnSpc>
                <a:spcPct val="100000"/>
              </a:lnSpc>
              <a:spcBef>
                <a:spcPts val="0"/>
              </a:spcBef>
              <a:spcAft>
                <a:spcPts val="0"/>
              </a:spcAft>
              <a:buSzPct val="90000"/>
              <a:buChar char="●"/>
            </a:pPr>
            <a:r>
              <a:rPr lang="en" sz="2400" dirty="0" smtClean="0"/>
              <a:t>Summarizing </a:t>
            </a:r>
            <a:r>
              <a:rPr lang="en" sz="2400" dirty="0"/>
              <a:t>Chapter 13 of </a:t>
            </a:r>
            <a:r>
              <a:rPr lang="en" sz="2400" i="1" dirty="0"/>
              <a:t>The Hope Chest;</a:t>
            </a:r>
            <a:r>
              <a:rPr lang="en" sz="2400" dirty="0"/>
              <a:t> </a:t>
            </a:r>
            <a:r>
              <a:rPr lang="en" sz="2400" dirty="0" smtClean="0"/>
              <a:t>and</a:t>
            </a:r>
            <a:endParaRPr lang="en" sz="2400" dirty="0"/>
          </a:p>
          <a:p>
            <a:pPr marL="403225" lvl="0" indent="-403225" algn="l" rtl="0">
              <a:lnSpc>
                <a:spcPct val="100000"/>
              </a:lnSpc>
              <a:spcBef>
                <a:spcPts val="0"/>
              </a:spcBef>
              <a:spcAft>
                <a:spcPts val="0"/>
              </a:spcAft>
              <a:buSzPct val="90000"/>
              <a:buChar char="●"/>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227" name="Google Shape;227;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use </a:t>
            </a:r>
            <a:r>
              <a:rPr lang="en" sz="2400" u="sng">
                <a:latin typeface="Century Gothic"/>
                <a:ea typeface="Century Gothic"/>
                <a:cs typeface="Century Gothic"/>
                <a:sym typeface="Century Gothic"/>
              </a:rPr>
              <a:t>relative</a:t>
            </a:r>
            <a:r>
              <a:rPr lang="en" sz="2400">
                <a:latin typeface="Century Gothic"/>
                <a:ea typeface="Century Gothic"/>
                <a:cs typeface="Century Gothic"/>
                <a:sym typeface="Century Gothic"/>
              </a:rPr>
              <a:t> </a:t>
            </a:r>
            <a:r>
              <a:rPr lang="en" sz="2400" u="sng">
                <a:latin typeface="Century Gothic"/>
                <a:ea typeface="Century Gothic"/>
                <a:cs typeface="Century Gothic"/>
                <a:sym typeface="Century Gothic"/>
              </a:rPr>
              <a:t>pronouns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13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SzPts val="2100"/>
              <a:buNone/>
            </a:pPr>
            <a:endParaRPr sz="2400">
              <a:latin typeface="Century Gothic"/>
              <a:ea typeface="Century Gothic"/>
              <a:cs typeface="Century Gothic"/>
              <a:sym typeface="Century Gothic"/>
            </a:endParaRPr>
          </a:p>
        </p:txBody>
      </p:sp>
      <p:pic>
        <p:nvPicPr>
          <p:cNvPr id="228" name="Google Shape;228;p32"/>
          <p:cNvPicPr preferRelativeResize="0"/>
          <p:nvPr/>
        </p:nvPicPr>
        <p:blipFill rotWithShape="1">
          <a:blip r:embed="rId3">
            <a:alphaModFix/>
          </a:blip>
          <a:srcRect/>
          <a:stretch/>
        </p:blipFill>
        <p:spPr>
          <a:xfrm>
            <a:off x="7815064" y="4346492"/>
            <a:ext cx="624086" cy="572254"/>
          </a:xfrm>
          <a:prstGeom prst="rect">
            <a:avLst/>
          </a:prstGeom>
          <a:noFill/>
          <a:ln>
            <a:noFill/>
          </a:ln>
        </p:spPr>
      </p:pic>
      <p:pic>
        <p:nvPicPr>
          <p:cNvPr id="229" name="Google Shape;229;p32"/>
          <p:cNvPicPr preferRelativeResize="0"/>
          <p:nvPr/>
        </p:nvPicPr>
        <p:blipFill rotWithShape="1">
          <a:blip r:embed="rId4">
            <a:alphaModFix/>
          </a:blip>
          <a:srcRect/>
          <a:stretch/>
        </p:blipFill>
        <p:spPr>
          <a:xfrm>
            <a:off x="8515350" y="4397830"/>
            <a:ext cx="488020" cy="5155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13</a:t>
            </a:r>
            <a:endParaRPr sz="3300" u="none" strike="noStrike" cap="none">
              <a:solidFill>
                <a:schemeClr val="dk1"/>
              </a:solidFill>
              <a:latin typeface="Century Gothic"/>
              <a:ea typeface="Century Gothic"/>
              <a:cs typeface="Century Gothic"/>
              <a:sym typeface="Century Gothic"/>
            </a:endParaRPr>
          </a:p>
        </p:txBody>
      </p:sp>
      <p:pic>
        <p:nvPicPr>
          <p:cNvPr id="235" name="Google Shape;235;p33"/>
          <p:cNvPicPr preferRelativeResize="0"/>
          <p:nvPr/>
        </p:nvPicPr>
        <p:blipFill rotWithShape="1">
          <a:blip r:embed="rId3">
            <a:alphaModFix/>
          </a:blip>
          <a:srcRect/>
          <a:stretch/>
        </p:blipFill>
        <p:spPr>
          <a:xfrm>
            <a:off x="545092" y="1120244"/>
            <a:ext cx="3529424" cy="3570655"/>
          </a:xfrm>
          <a:prstGeom prst="rect">
            <a:avLst/>
          </a:prstGeom>
          <a:noFill/>
          <a:ln w="9525" cap="flat" cmpd="sng">
            <a:solidFill>
              <a:schemeClr val="dk2"/>
            </a:solidFill>
            <a:prstDash val="solid"/>
            <a:round/>
            <a:headEnd type="none" w="sm" len="sm"/>
            <a:tailEnd type="none" w="sm" len="sm"/>
          </a:ln>
        </p:spPr>
      </p:pic>
      <p:sp>
        <p:nvSpPr>
          <p:cNvPr id="236" name="Google Shape;236;p33"/>
          <p:cNvSpPr txBox="1"/>
          <p:nvPr/>
        </p:nvSpPr>
        <p:spPr>
          <a:xfrm>
            <a:off x="4367568" y="1338821"/>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13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a:t>
            </a:r>
            <a:r>
              <a:rPr lang="en" sz="1400" b="1" i="0" u="none" strike="noStrike" cap="none" dirty="0">
                <a:solidFill>
                  <a:srgbClr val="000000"/>
                </a:solidFill>
                <a:latin typeface="Century Gothic"/>
                <a:ea typeface="Century Gothic"/>
                <a:cs typeface="Century Gothic"/>
                <a:sym typeface="Century Gothic"/>
              </a:rPr>
              <a:t>recording unfamiliar vocabulary in your 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refer to the </a:t>
            </a:r>
            <a:r>
              <a:rPr lang="en" sz="1400" b="1" i="0" u="none" strike="noStrike" cap="none" dirty="0">
                <a:solidFill>
                  <a:srgbClr val="000000"/>
                </a:solidFill>
                <a:latin typeface="Century Gothic"/>
                <a:ea typeface="Century Gothic"/>
                <a:cs typeface="Century Gothic"/>
                <a:sym typeface="Century Gothic"/>
              </a:rPr>
              <a:t>Close Readers Do These Things Anchor Chart </a:t>
            </a:r>
            <a:r>
              <a:rPr lang="en" sz="1400" b="0" i="0" u="none" strike="noStrike" cap="none" dirty="0">
                <a:solidFill>
                  <a:srgbClr val="000000"/>
                </a:solidFill>
                <a:latin typeface="Century Gothic"/>
                <a:ea typeface="Century Gothic"/>
                <a:cs typeface="Century Gothic"/>
                <a:sym typeface="Century Gothic"/>
              </a:rPr>
              <a:t>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6" name="Google Shape;229;p32"/>
          <p:cNvPicPr preferRelativeResize="0"/>
          <p:nvPr/>
        </p:nvPicPr>
        <p:blipFill rotWithShape="1">
          <a:blip r:embed="rId4">
            <a:alphaModFix/>
          </a:blip>
          <a:srcRect/>
          <a:stretch/>
        </p:blipFill>
        <p:spPr>
          <a:xfrm>
            <a:off x="8515350" y="4397830"/>
            <a:ext cx="488020" cy="51554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1BF8B8-1152-4D33-AA63-B0521176A90D}"/>
</file>

<file path=customXml/itemProps2.xml><?xml version="1.0" encoding="utf-8"?>
<ds:datastoreItem xmlns:ds="http://schemas.openxmlformats.org/officeDocument/2006/customXml" ds:itemID="{5333E8EA-BB4C-4724-B5F0-B8DCF4A9F72A}"/>
</file>

<file path=customXml/itemProps3.xml><?xml version="1.0" encoding="utf-8"?>
<ds:datastoreItem xmlns:ds="http://schemas.openxmlformats.org/officeDocument/2006/customXml" ds:itemID="{4081A9FD-CFB7-4309-9904-51416ED427EB}"/>
</file>

<file path=docProps/app.xml><?xml version="1.0" encoding="utf-8"?>
<Properties xmlns="http://schemas.openxmlformats.org/officeDocument/2006/extended-properties" xmlns:vt="http://schemas.openxmlformats.org/officeDocument/2006/docPropsVTypes">
  <TotalTime>26</TotalTime>
  <Words>7237</Words>
  <Application>Microsoft Macintosh PowerPoint</Application>
  <PresentationFormat>On-screen Show (16:9)</PresentationFormat>
  <Paragraphs>602</Paragraphs>
  <Slides>26</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Calibri</vt:lpstr>
      <vt:lpstr>Century Gothic</vt:lpstr>
      <vt:lpstr>Georgia</vt:lpstr>
      <vt:lpstr>Office Theme</vt:lpstr>
      <vt:lpstr>Office Theme</vt:lpstr>
      <vt:lpstr>Grade 4: Module 4: Unit 2: Lesson 6 Teacher slide, before teaching.</vt:lpstr>
      <vt:lpstr>Grade 4: Module 4: Unit 2: Lesson 6 Teacher slide, before teaching.</vt:lpstr>
      <vt:lpstr>Grade 4: Module 4: Unit 2: Lesson 6 Teacher slide, before teaching.</vt:lpstr>
      <vt:lpstr>Grade 4: Module 4: Unit 2: Lesson 6 Teacher slide, before teaching.</vt:lpstr>
      <vt:lpstr>Grade 4: Module 4: Unit 2: Lesson 6 Teacher slide, before teaching.</vt:lpstr>
      <vt:lpstr>Grade 4: Module 4:  Unit 2: Lesson 6</vt:lpstr>
      <vt:lpstr>Hello, Students!</vt:lpstr>
      <vt:lpstr>Reviewing Learning Target</vt:lpstr>
      <vt:lpstr>Reading in Triads:  The Hope Chest, Chapter 13</vt:lpstr>
      <vt:lpstr>Determine Themes of The Hope Chest, Chapter 13</vt:lpstr>
      <vt:lpstr>Idioms, Adages, and Proverbs, Chapter 13, The Hope Chest</vt:lpstr>
      <vt:lpstr>Language Dive:  Relative Pronouns</vt:lpstr>
      <vt:lpstr>Language Dive:  The Hope Chest Relative Pronouns</vt:lpstr>
      <vt:lpstr>Language Dive:  The Hope Chest Relative Pronouns</vt:lpstr>
      <vt:lpstr>Language Dive:  The Hope Chest Relative Pronouns</vt:lpstr>
      <vt:lpstr>Language Dive:  The Hope Chest Relative Pronouns</vt:lpstr>
      <vt:lpstr>Language Dive:  The Hope Chest Relative Pronouns</vt:lpstr>
      <vt:lpstr>Language Dive:  The Hope Chest Relative Pronouns</vt:lpstr>
      <vt:lpstr>Language Dive:  The Hope Chest Relative Pronouns</vt:lpstr>
      <vt:lpstr>Reviewing the Learning Target</vt:lpstr>
      <vt:lpstr>Summarizing Chapter 13 of The Hope Chest</vt:lpstr>
      <vt:lpstr>Summarizing Chapter 13 of The Hope Chest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6 Teacher slide, before teaching.</dc:title>
  <dc:creator>nbravo</dc:creator>
  <cp:lastModifiedBy>Alexander Specht</cp:lastModifiedBy>
  <cp:revision>10</cp:revision>
  <dcterms:modified xsi:type="dcterms:W3CDTF">2018-12-06T03:45:18Z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