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7F07CE-A4B4-495F-BCF9-5CBA35A792AC}" v="23" dt="2018-09-12T15:25:13.464"/>
  </p1510:revLst>
</p1510:revInfo>
</file>

<file path=ppt/tableStyles.xml><?xml version="1.0" encoding="utf-8"?>
<a:tblStyleLst xmlns:a="http://schemas.openxmlformats.org/drawingml/2006/main" def="{DF71C7C3-7DF8-4FF8-A460-4146489FC106}">
  <a:tblStyle styleId="{DF71C7C3-7DF8-4FF8-A460-4146489FC1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041" autoAdjust="0"/>
  </p:normalViewPr>
  <p:slideViewPr>
    <p:cSldViewPr snapToGrid="0">
      <p:cViewPr varScale="1">
        <p:scale>
          <a:sx n="103" d="100"/>
          <a:sy n="103" d="100"/>
        </p:scale>
        <p:origin x="185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A7F07CE-A4B4-495F-BCF9-5CBA35A792AC}"/>
    <pc:docChg chg="custSel modSld modMainMaster">
      <pc:chgData name="Natalie Ivey" userId="2c81a4b0-7596-4a42-b4da-e7aac4dfeff9" providerId="ADAL" clId="{3A7F07CE-A4B4-495F-BCF9-5CBA35A792AC}" dt="2018-09-12T15:25:13.464" v="22" actId="1076"/>
      <pc:docMkLst>
        <pc:docMk/>
      </pc:docMkLst>
      <pc:sldChg chg="addSp delSp modSp">
        <pc:chgData name="Natalie Ivey" userId="2c81a4b0-7596-4a42-b4da-e7aac4dfeff9" providerId="ADAL" clId="{3A7F07CE-A4B4-495F-BCF9-5CBA35A792AC}" dt="2018-09-12T15:24:37.443" v="17" actId="478"/>
        <pc:sldMkLst>
          <pc:docMk/>
          <pc:sldMk cId="0" sldId="258"/>
        </pc:sldMkLst>
        <pc:picChg chg="add del mod">
          <ac:chgData name="Natalie Ivey" userId="2c81a4b0-7596-4a42-b4da-e7aac4dfeff9" providerId="ADAL" clId="{3A7F07CE-A4B4-495F-BCF9-5CBA35A792AC}" dt="2018-09-12T15:24:37.443" v="17" actId="478"/>
          <ac:picMkLst>
            <pc:docMk/>
            <pc:sldMk cId="0" sldId="258"/>
            <ac:picMk id="3" creationId="{5D9FBB11-147E-454C-8F13-48FCEB83EC6A}"/>
          </ac:picMkLst>
        </pc:picChg>
      </pc:sldChg>
      <pc:sldChg chg="addSp modSp">
        <pc:chgData name="Natalie Ivey" userId="2c81a4b0-7596-4a42-b4da-e7aac4dfeff9" providerId="ADAL" clId="{3A7F07CE-A4B4-495F-BCF9-5CBA35A792AC}" dt="2018-09-12T15:24:53.711" v="21" actId="1076"/>
        <pc:sldMkLst>
          <pc:docMk/>
          <pc:sldMk cId="0" sldId="259"/>
        </pc:sldMkLst>
        <pc:picChg chg="add mod">
          <ac:chgData name="Natalie Ivey" userId="2c81a4b0-7596-4a42-b4da-e7aac4dfeff9" providerId="ADAL" clId="{3A7F07CE-A4B4-495F-BCF9-5CBA35A792AC}" dt="2018-09-12T15:24:53.711" v="21" actId="1076"/>
          <ac:picMkLst>
            <pc:docMk/>
            <pc:sldMk cId="0" sldId="259"/>
            <ac:picMk id="3" creationId="{A6060C98-0741-490F-8181-C9DE57426C76}"/>
          </ac:picMkLst>
        </pc:picChg>
      </pc:sldChg>
      <pc:sldChg chg="modSp">
        <pc:chgData name="Natalie Ivey" userId="2c81a4b0-7596-4a42-b4da-e7aac4dfeff9" providerId="ADAL" clId="{3A7F07CE-A4B4-495F-BCF9-5CBA35A792AC}" dt="2018-09-12T15:25:13.464" v="22" actId="1076"/>
        <pc:sldMkLst>
          <pc:docMk/>
          <pc:sldMk cId="0" sldId="261"/>
        </pc:sldMkLst>
        <pc:picChg chg="mod">
          <ac:chgData name="Natalie Ivey" userId="2c81a4b0-7596-4a42-b4da-e7aac4dfeff9" providerId="ADAL" clId="{3A7F07CE-A4B4-495F-BCF9-5CBA35A792AC}" dt="2018-09-12T15:25:13.464" v="22" actId="1076"/>
          <ac:picMkLst>
            <pc:docMk/>
            <pc:sldMk cId="0" sldId="261"/>
            <ac:picMk id="162" creationId="{00000000-0000-0000-0000-000000000000}"/>
          </ac:picMkLst>
        </pc:picChg>
      </pc:sldChg>
      <pc:sldMasterChg chg="addSp modSp">
        <pc:chgData name="Natalie Ivey" userId="2c81a4b0-7596-4a42-b4da-e7aac4dfeff9" providerId="ADAL" clId="{3A7F07CE-A4B4-495F-BCF9-5CBA35A792AC}" dt="2018-09-12T15:21:34.740" v="8" actId="1076"/>
        <pc:sldMasterMkLst>
          <pc:docMk/>
          <pc:sldMasterMk cId="0" sldId="2147483670"/>
        </pc:sldMasterMkLst>
        <pc:picChg chg="add mod">
          <ac:chgData name="Natalie Ivey" userId="2c81a4b0-7596-4a42-b4da-e7aac4dfeff9" providerId="ADAL" clId="{3A7F07CE-A4B4-495F-BCF9-5CBA35A792AC}" dt="2018-09-12T15:21:09.820" v="1" actId="1076"/>
          <ac:picMkLst>
            <pc:docMk/>
            <pc:sldMasterMk cId="0" sldId="2147483670"/>
            <ac:picMk id="3" creationId="{8BA2A363-0EE3-47A2-AEE9-0B2C74AC1154}"/>
          </ac:picMkLst>
        </pc:picChg>
        <pc:picChg chg="add mod">
          <ac:chgData name="Natalie Ivey" userId="2c81a4b0-7596-4a42-b4da-e7aac4dfeff9" providerId="ADAL" clId="{3A7F07CE-A4B4-495F-BCF9-5CBA35A792AC}" dt="2018-09-12T15:21:26.455" v="6" actId="1076"/>
          <ac:picMkLst>
            <pc:docMk/>
            <pc:sldMasterMk cId="0" sldId="2147483670"/>
            <ac:picMk id="5" creationId="{09FE1980-05F0-4F7B-8384-28F1AC05931F}"/>
          </ac:picMkLst>
        </pc:picChg>
        <pc:picChg chg="add mod">
          <ac:chgData name="Natalie Ivey" userId="2c81a4b0-7596-4a42-b4da-e7aac4dfeff9" providerId="ADAL" clId="{3A7F07CE-A4B4-495F-BCF9-5CBA35A792AC}" dt="2018-09-12T15:21:34.740" v="8" actId="1076"/>
          <ac:picMkLst>
            <pc:docMk/>
            <pc:sldMasterMk cId="0" sldId="2147483670"/>
            <ac:picMk id="10" creationId="{D2763920-F2A0-4A6D-8DBD-774A83EC52FE}"/>
          </ac:picMkLst>
        </pc:picChg>
      </pc:sldMasterChg>
      <pc:sldMasterChg chg="addSp modSp">
        <pc:chgData name="Natalie Ivey" userId="2c81a4b0-7596-4a42-b4da-e7aac4dfeff9" providerId="ADAL" clId="{3A7F07CE-A4B4-495F-BCF9-5CBA35A792AC}" dt="2018-09-12T15:22:29.597" v="15" actId="1076"/>
        <pc:sldMasterMkLst>
          <pc:docMk/>
          <pc:sldMasterMk cId="0" sldId="2147483671"/>
        </pc:sldMasterMkLst>
        <pc:picChg chg="add mod">
          <ac:chgData name="Natalie Ivey" userId="2c81a4b0-7596-4a42-b4da-e7aac4dfeff9" providerId="ADAL" clId="{3A7F07CE-A4B4-495F-BCF9-5CBA35A792AC}" dt="2018-09-12T15:21:50.356" v="10" actId="1076"/>
          <ac:picMkLst>
            <pc:docMk/>
            <pc:sldMasterMk cId="0" sldId="2147483671"/>
            <ac:picMk id="3" creationId="{7CE07E59-2C15-4E1F-88B2-D6C2371722AC}"/>
          </ac:picMkLst>
        </pc:picChg>
        <pc:picChg chg="add mod">
          <ac:chgData name="Natalie Ivey" userId="2c81a4b0-7596-4a42-b4da-e7aac4dfeff9" providerId="ADAL" clId="{3A7F07CE-A4B4-495F-BCF9-5CBA35A792AC}" dt="2018-09-12T15:22:01.309" v="13" actId="1076"/>
          <ac:picMkLst>
            <pc:docMk/>
            <pc:sldMasterMk cId="0" sldId="2147483671"/>
            <ac:picMk id="5" creationId="{1B21E1F6-C01B-44C9-9260-5DCC2D3F3B3B}"/>
          </ac:picMkLst>
        </pc:picChg>
        <pc:picChg chg="add mod">
          <ac:chgData name="Natalie Ivey" userId="2c81a4b0-7596-4a42-b4da-e7aac4dfeff9" providerId="ADAL" clId="{3A7F07CE-A4B4-495F-BCF9-5CBA35A792AC}" dt="2018-09-12T15:22:29.597" v="15" actId="1076"/>
          <ac:picMkLst>
            <pc:docMk/>
            <pc:sldMasterMk cId="0" sldId="2147483671"/>
            <ac:picMk id="7" creationId="{8877AC58-CFA1-4CB6-A772-49D1256F002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527630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7"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87705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e39365695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 name="Google Shape;189;g3e3936569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a:t>
            </a:r>
            <a:r>
              <a:rPr lang="en-US" sz="1200" b="1" dirty="0">
                <a:latin typeface="Calibri"/>
                <a:ea typeface="Calibri"/>
                <a:cs typeface="Calibri"/>
                <a:sym typeface="Calibri"/>
              </a:rPr>
              <a:t>18-</a:t>
            </a:r>
            <a:r>
              <a:rPr lang="en" sz="1200" b="1" dirty="0">
                <a:latin typeface="Calibri"/>
                <a:ea typeface="Calibri"/>
                <a:cs typeface="Calibri"/>
                <a:sym typeface="Calibri"/>
              </a:rPr>
              <a:t>20 minutes</a:t>
            </a: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Partners</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continue working in pairs to revise their poetry presentations. Explain that when they work together to review and critique work, this is called a </a:t>
            </a:r>
            <a:r>
              <a:rPr lang="en" sz="1200" i="1" dirty="0">
                <a:solidFill>
                  <a:schemeClr val="dk1"/>
                </a:solidFill>
                <a:latin typeface="Calibri"/>
                <a:ea typeface="Calibri"/>
                <a:cs typeface="Calibri"/>
                <a:sym typeface="Calibri"/>
              </a:rPr>
              <a:t>peer review</a:t>
            </a:r>
            <a:r>
              <a:rPr lang="en" sz="1200" dirty="0">
                <a:solidFill>
                  <a:schemeClr val="dk1"/>
                </a:solidFill>
                <a:latin typeface="Calibri"/>
                <a:ea typeface="Calibri"/>
                <a:cs typeface="Calibri"/>
                <a:sym typeface="Calibri"/>
              </a:rPr>
              <a:t> or a </a:t>
            </a:r>
            <a:r>
              <a:rPr lang="en" sz="1200" i="1" dirty="0">
                <a:solidFill>
                  <a:schemeClr val="dk1"/>
                </a:solidFill>
                <a:latin typeface="Calibri"/>
                <a:ea typeface="Calibri"/>
                <a:cs typeface="Calibri"/>
                <a:sym typeface="Calibri"/>
              </a:rPr>
              <a:t>peer critique</a:t>
            </a:r>
            <a:r>
              <a:rPr lang="en" sz="1200" dirty="0">
                <a:solidFill>
                  <a:schemeClr val="dk1"/>
                </a:solidFill>
                <a:latin typeface="Calibri"/>
                <a:ea typeface="Calibri"/>
                <a:cs typeface="Calibri"/>
                <a:sym typeface="Calibri"/>
              </a:rPr>
              <a:t>. Ensure students understand that a peer is someone else in the class.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Think-Pair-Share, </a:t>
            </a:r>
            <a:r>
              <a:rPr lang="en" sz="1200" dirty="0">
                <a:solidFill>
                  <a:schemeClr val="dk1"/>
                </a:solidFill>
                <a:latin typeface="Calibri"/>
                <a:ea typeface="Calibri"/>
                <a:cs typeface="Calibri"/>
                <a:sym typeface="Calibri"/>
              </a:rPr>
              <a:t>leaving adequate time for each partner to think, repeat the question, and share:</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“Why do we peer critique? How does it help?” </a:t>
            </a:r>
            <a:r>
              <a:rPr lang="en" sz="1200" b="1" dirty="0">
                <a:solidFill>
                  <a:schemeClr val="dk1"/>
                </a:solidFill>
                <a:latin typeface="Calibri"/>
                <a:ea typeface="Calibri"/>
                <a:cs typeface="Calibri"/>
                <a:sym typeface="Calibri"/>
              </a:rPr>
              <a:t>(It gives us a second pair of eyes on our work to see things we missed. Peers also have different strengths, so they can help us with things we find challenging.)</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is the purpose of giving peer feedback? Why is it more effective than revising our own work alone?” </a:t>
            </a:r>
            <a:r>
              <a:rPr lang="en" sz="1200" b="1" dirty="0">
                <a:solidFill>
                  <a:schemeClr val="dk1"/>
                </a:solidFill>
                <a:latin typeface="Calibri"/>
                <a:ea typeface="Calibri"/>
                <a:cs typeface="Calibri"/>
                <a:sym typeface="Calibri"/>
              </a:rPr>
              <a:t>(It helps someone else improve his or her work, and it is better than trying to do it on your own because sometimes you can’t see your own mistakes, and someone else can see them more clearly.)</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compassion</a:t>
            </a:r>
            <a:r>
              <a:rPr lang="en" sz="1200" dirty="0">
                <a:solidFill>
                  <a:schemeClr val="dk1"/>
                </a:solidFill>
                <a:latin typeface="Calibri"/>
                <a:ea typeface="Calibri"/>
                <a:cs typeface="Calibri"/>
                <a:sym typeface="Calibri"/>
              </a:rPr>
              <a:t>. Remind them that the purpose of peer feedback is to help the other person improve his or her work, so when we provide feedback we have to be careful to ensure we are respectful and compassionate.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peer critique is not about telling someone how bad the work is—it is about celebrating the good things about this person’s work and helping him or her to make it even better.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Think-Pair-Share, </a:t>
            </a:r>
            <a:r>
              <a:rPr lang="en" sz="1200" dirty="0">
                <a:solidFill>
                  <a:schemeClr val="dk1"/>
                </a:solidFill>
                <a:latin typeface="Calibri"/>
                <a:ea typeface="Calibri"/>
                <a:cs typeface="Calibri"/>
                <a:sym typeface="Calibri"/>
              </a:rPr>
              <a:t>leaving adequate time for each partner to think, repeat the question, and share:</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“How can we effectively give peer feedback? What things should we think about and be aware of? What strategies can we use?”</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does this look like? What does this sound like?”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Peer Critique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for guidance.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highlighters, and </a:t>
            </a:r>
            <a:r>
              <a:rPr lang="en" sz="1200" dirty="0">
                <a:solidFill>
                  <a:schemeClr val="dk1"/>
                </a:solidFill>
                <a:latin typeface="Calibri"/>
                <a:ea typeface="Calibri"/>
                <a:cs typeface="Calibri"/>
                <a:sym typeface="Calibri"/>
              </a:rPr>
              <a:t>post and read aloud the </a:t>
            </a:r>
            <a:r>
              <a:rPr lang="en" sz="1200" b="1" dirty="0">
                <a:solidFill>
                  <a:schemeClr val="dk1"/>
                </a:solidFill>
                <a:latin typeface="Calibri"/>
                <a:ea typeface="Calibri"/>
                <a:cs typeface="Calibri"/>
                <a:sym typeface="Calibri"/>
              </a:rPr>
              <a:t>Directions for Peer Critique</a:t>
            </a:r>
            <a:r>
              <a:rPr lang="en" sz="1200" dirty="0">
                <a:solidFill>
                  <a:schemeClr val="dk1"/>
                </a:solidFill>
                <a:latin typeface="Calibri"/>
                <a:ea typeface="Calibri"/>
                <a:cs typeface="Calibri"/>
                <a:sym typeface="Calibri"/>
              </a:rPr>
              <a:t>. Invite students to suggest a symbol for each direction to help them remember what to do.</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a:t>
            </a:r>
            <a:r>
              <a:rPr lang="en" sz="1200" b="0" dirty="0">
                <a:solidFill>
                  <a:schemeClr val="dk1"/>
                </a:solidFill>
                <a:latin typeface="Calibri"/>
                <a:ea typeface="Calibri"/>
                <a:cs typeface="Calibri"/>
                <a:sym typeface="Calibri"/>
              </a:rPr>
              <a:t>their poetry presentations and </a:t>
            </a:r>
            <a:r>
              <a:rPr lang="en" sz="1200" dirty="0">
                <a:solidFill>
                  <a:schemeClr val="dk1"/>
                </a:solidFill>
                <a:latin typeface="Calibri"/>
                <a:ea typeface="Calibri"/>
                <a:cs typeface="Calibri"/>
                <a:sym typeface="Calibri"/>
              </a:rPr>
              <a:t>begin working through the peer critique with their partner. Circulate to support students as they work together to revise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red, yellow, and green objects. Tell </a:t>
            </a:r>
            <a:r>
              <a:rPr lang="en" sz="1200" dirty="0">
                <a:solidFill>
                  <a:schemeClr val="dk1"/>
                </a:solidFill>
                <a:latin typeface="Calibri"/>
                <a:ea typeface="Calibri"/>
                <a:cs typeface="Calibri"/>
                <a:sym typeface="Calibri"/>
              </a:rPr>
              <a:t>students they are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show how close they are to meeting the first two learning targets. Remind students that they participated in this protocol in Lesson 5 and review what each color represents as necessary (red = stuck or not ready; yellow = needs support soon; green = ready).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are working together to revise their work.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interactions with the protocol.</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writing: Invite them to explain the </a:t>
            </a:r>
            <a:r>
              <a:rPr lang="en" sz="1200" b="1" dirty="0">
                <a:latin typeface="Calibri"/>
                <a:ea typeface="Calibri"/>
                <a:cs typeface="Calibri"/>
                <a:sym typeface="Calibri"/>
              </a:rPr>
              <a:t>Directions for Peer Critique </a:t>
            </a:r>
            <a:r>
              <a:rPr lang="en" sz="1200" dirty="0">
                <a:latin typeface="Calibri"/>
                <a:ea typeface="Calibri"/>
                <a:cs typeface="Calibri"/>
                <a:sym typeface="Calibri"/>
              </a:rPr>
              <a:t>to one another. </a:t>
            </a:r>
            <a:endParaRPr sz="1200" dirty="0">
              <a:latin typeface="Calibri"/>
              <a:ea typeface="Calibri"/>
              <a:cs typeface="Calibri"/>
              <a:sym typeface="Calibri"/>
            </a:endParaRPr>
          </a:p>
        </p:txBody>
      </p:sp>
    </p:spTree>
    <p:extLst>
      <p:ext uri="{BB962C8B-B14F-4D97-AF65-F5344CB8AC3E}">
        <p14:creationId xmlns:p14="http://schemas.microsoft.com/office/powerpoint/2010/main" val="367598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3a17da85_0_6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Google Shape;202;g3e3a17da8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Move students into pairs according to their reading fluency excerpt. Invite them to label themselves A and B.</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dirty="0">
                <a:solidFill>
                  <a:schemeClr val="dk1"/>
                </a:solidFill>
                <a:latin typeface="Calibri"/>
                <a:ea typeface="Calibri"/>
                <a:cs typeface="Calibri"/>
                <a:sym typeface="Calibri"/>
              </a:rPr>
              <a:t>Reading Fluency Poem 3.</a:t>
            </a:r>
            <a:r>
              <a:rPr lang="en" sz="1200" dirty="0">
                <a:solidFill>
                  <a:schemeClr val="dk1"/>
                </a:solidFill>
                <a:latin typeface="Calibri"/>
                <a:ea typeface="Calibri"/>
                <a:cs typeface="Calibri"/>
                <a:sym typeface="Calibri"/>
              </a:rPr>
              <a:t> Tell students that it is a poem by a famous poet named Paul Laurence Dunbar, who was a famous African American poet who lived over 100 years ago. Though he could not afford college, he worked hard and became a famous poet. He sometimes celebrated an African American variety of English by using it to write poems.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couple of minutes reading their excerpt to themselves to familiarize themselves with the words and what they mean.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 you think this poem is about? Why?” </a:t>
            </a:r>
            <a:r>
              <a:rPr lang="en" sz="1200" b="1" dirty="0">
                <a:solidFill>
                  <a:schemeClr val="dk1"/>
                </a:solidFill>
                <a:latin typeface="Calibri"/>
                <a:ea typeface="Calibri"/>
                <a:cs typeface="Calibri"/>
                <a:sym typeface="Calibri"/>
              </a:rPr>
              <a:t>(Student responses will vary, but may include that it is about losing someone special.)</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whisper read their excerpt chorally with their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 criteria on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and distribute the </a:t>
            </a:r>
            <a:r>
              <a:rPr lang="en" sz="1200" b="1" dirty="0">
                <a:solidFill>
                  <a:schemeClr val="dk1"/>
                </a:solidFill>
                <a:latin typeface="Calibri"/>
                <a:ea typeface="Calibri"/>
                <a:cs typeface="Calibri"/>
                <a:sym typeface="Calibri"/>
              </a:rPr>
              <a:t>Fluent Readers Do These Things handout</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whisper read in pairs. Circulate to support students in reading aloud and listen for common issues to be used as teaching points in the next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and read the longest excerpt aloud for the whole group so they can hear how it should sound.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 you think inspired this poet? What evidence from the poem can you see to support your claim?” </a:t>
            </a:r>
            <a:r>
              <a:rPr lang="en" sz="1200" b="1" dirty="0">
                <a:solidFill>
                  <a:schemeClr val="dk1"/>
                </a:solidFill>
                <a:latin typeface="Calibri"/>
                <a:ea typeface="Calibri"/>
                <a:cs typeface="Calibri"/>
                <a:sym typeface="Calibri"/>
              </a:rPr>
              <a:t>(It was inspired by someone very important or special to him that he found and then lost. He says, “I found you and I lost you.”)</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If productive, cue students to listen carefully: </a:t>
            </a:r>
            <a:r>
              <a:rPr lang="en" sz="1200" i="1" dirty="0">
                <a:solidFill>
                  <a:schemeClr val="dk1"/>
                </a:solidFill>
                <a:latin typeface="Calibri"/>
                <a:ea typeface="Calibri"/>
                <a:cs typeface="Calibri"/>
                <a:sym typeface="Calibri"/>
              </a:rPr>
              <a:t>“Who can repeat what your classmate said?”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each read their poem or excerpt aloud twice. During the first listen, the listener should think about what the reader is doing well using the criteria on the anchor chart, and provide that feedback immediately. During the second listen, the listener should think about what the reader could do better using the criteria on the anchor chart, and provide that feedback immediately.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 A will go first, then partner B.</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begin reading, listening, and providing feedback.</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Circulate to support students in reading aloud.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give responses similar to that in the parenthesis.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turns reading in pairs.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corrections are necessary to allow the reader to be comprehensible, focus more on the greater impact of intonation and stress in phrases and sentences, rather than on the pronunciation of single words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7951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3a17da85_0_7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e3a17da85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Tell students they are going to use </a:t>
            </a:r>
            <a:r>
              <a:rPr lang="en" sz="1200" b="0" dirty="0">
                <a:solidFill>
                  <a:schemeClr val="dk1"/>
                </a:solidFill>
                <a:latin typeface="Calibri"/>
                <a:ea typeface="Calibri"/>
                <a:cs typeface="Calibri"/>
                <a:sym typeface="Calibri"/>
              </a:rPr>
              <a:t>the Red Light, Green Light protocol to show how close they are to meeting the final learning target. Review what each color represents (red = stuck or not ready; yellow = needs support soon; green = ready) as necessary. Refer to the </a:t>
            </a:r>
            <a:r>
              <a:rPr lang="en" sz="1200" b="1" dirty="0">
                <a:solidFill>
                  <a:schemeClr val="dk1"/>
                </a:solidFill>
                <a:latin typeface="Calibri"/>
                <a:ea typeface="Calibri"/>
                <a:cs typeface="Calibri"/>
                <a:sym typeface="Calibri"/>
              </a:rPr>
              <a:t>Classroom Protocols document </a:t>
            </a:r>
            <a:r>
              <a:rPr lang="en" sz="1200" b="0" dirty="0">
                <a:solidFill>
                  <a:schemeClr val="dk1"/>
                </a:solidFill>
                <a:latin typeface="Calibri"/>
                <a:ea typeface="Calibri"/>
                <a:cs typeface="Calibri"/>
                <a:sym typeface="Calibri"/>
              </a:rPr>
              <a:t>for the full version of the protocol.</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Focus students on the final learning target and guide them through the Red Light, Green Light protocol, using </a:t>
            </a:r>
            <a:r>
              <a:rPr lang="en" sz="1200" dirty="0">
                <a:solidFill>
                  <a:schemeClr val="dk1"/>
                </a:solidFill>
                <a:latin typeface="Calibri"/>
                <a:ea typeface="Calibri"/>
                <a:cs typeface="Calibri"/>
                <a:sym typeface="Calibri"/>
              </a:rPr>
              <a:t>the red, yellow, and green objects.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collaborated and showed respect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 next lesson they will be reading a new poem/excerpt aloud for the End of Unit 3 Assessment. Remind them that this is to prepare them for reading aloud their own poems in the poetry presentation in Lesson 10.</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interactions with the protocol.</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19358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1702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24" name="Google Shape;224;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6986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Linking and Words and Phrases model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Linking and Words and Phrases model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(two colors, preferably blue and orange; five of each color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Linking Words and Phrases handout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 </a:t>
            </a:r>
            <a:r>
              <a:rPr lang="en" sz="1200" dirty="0">
                <a:solidFill>
                  <a:schemeClr val="dk1"/>
                </a:solidFill>
                <a:latin typeface="Calibri"/>
                <a:ea typeface="Calibri"/>
                <a:cs typeface="Calibri"/>
                <a:sym typeface="Calibri"/>
              </a:rPr>
              <a:t>(new; co-created with students during Work Time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(blue and orange; one of each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(begun in Unit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Unit 2,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Poetry presentations (begun in Lessons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 yellow, and green objects (one of each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Fluency Poem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 </a:t>
            </a:r>
            <a:r>
              <a:rPr lang="en" sz="1200" dirty="0">
                <a:solidFill>
                  <a:schemeClr val="dk1"/>
                </a:solidFill>
                <a:latin typeface="Calibri"/>
                <a:ea typeface="Calibri"/>
                <a:cs typeface="Calibri"/>
                <a:sym typeface="Calibri"/>
              </a:rPr>
              <a:t>(begun in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handout </a:t>
            </a:r>
            <a:r>
              <a:rPr lang="en" sz="1200" dirty="0">
                <a:solidFill>
                  <a:schemeClr val="dk1"/>
                </a:solidFill>
                <a:latin typeface="Calibri"/>
                <a:ea typeface="Calibri"/>
                <a:cs typeface="Calibri"/>
                <a:sym typeface="Calibri"/>
              </a:rPr>
              <a:t>(from Lesson 5; optional; for students needing additional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Working to Become Effective Learners, Peer Critique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Working to Become Ethical People anchor chart</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Times A and B with at least one stronger reader. Consider whether students can remain in the same pairings from Work Time or whether new partnerships will need to be created. For reading fluency in Closing and Assessment, students should be paired with someone reading the same excerpt.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251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how much of the poem to give to each student for reading fluency and prepare accordingly. A recommendation would be to give most students just the first stanza, and students who require an extension the entire poem.</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Think-Pair-Share and Red Light, Green Light protocols.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7894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Google Shape;14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72230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Google Shape;15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6940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Google Shape;15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underline the words link ideas.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does it mean to link ideas? Why is this important in a presentation?” </a:t>
            </a:r>
            <a:r>
              <a:rPr lang="en" sz="1200" b="1" dirty="0">
                <a:solidFill>
                  <a:schemeClr val="dk1"/>
                </a:solidFill>
                <a:latin typeface="Calibri"/>
                <a:ea typeface="Calibri"/>
                <a:cs typeface="Calibri"/>
                <a:sym typeface="Calibri"/>
              </a:rPr>
              <a:t>(Connect ideas to show a clear through line in a presentation so that the audience always understands the point/main idea you are making and how each new idea you present is connected to that main idea.)</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If productive, cue students to clarify the conversation by confirming what they mean: </a:t>
            </a:r>
            <a:r>
              <a:rPr lang="en" sz="1200" i="1" dirty="0">
                <a:solidFill>
                  <a:schemeClr val="dk1"/>
                </a:solidFill>
                <a:latin typeface="Calibri"/>
                <a:ea typeface="Calibri"/>
                <a:cs typeface="Calibri"/>
                <a:sym typeface="Calibri"/>
              </a:rPr>
              <a:t>“So, do you mean _____?”</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precise</a:t>
            </a:r>
            <a:r>
              <a:rPr lang="en" sz="1200" dirty="0">
                <a:solidFill>
                  <a:schemeClr val="dk1"/>
                </a:solidFill>
                <a:latin typeface="Calibri"/>
                <a:ea typeface="Calibri"/>
                <a:cs typeface="Calibri"/>
                <a:sym typeface="Calibri"/>
              </a:rPr>
              <a:t> in the second target and remind students that they discussed this when working on their poems. Using a total participation technique,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does precise mean? Why is it important to use precise language and vocabulary in a presentation?” </a:t>
            </a:r>
            <a:r>
              <a:rPr lang="en" sz="1200" b="1" dirty="0">
                <a:solidFill>
                  <a:schemeClr val="dk1"/>
                </a:solidFill>
                <a:latin typeface="Calibri"/>
                <a:ea typeface="Calibri"/>
                <a:cs typeface="Calibri"/>
                <a:sym typeface="Calibri"/>
              </a:rPr>
              <a:t>(exact and accurate, and it is important to be exact and accurate in a presentation so that the audience walks away understanding the point you were trying to make)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is the purpose of this presentation?” </a:t>
            </a:r>
            <a:r>
              <a:rPr lang="en" sz="1200" b="1" dirty="0">
                <a:solidFill>
                  <a:schemeClr val="dk1"/>
                </a:solidFill>
                <a:latin typeface="Calibri"/>
                <a:ea typeface="Calibri"/>
                <a:cs typeface="Calibri"/>
                <a:sym typeface="Calibri"/>
              </a:rPr>
              <a:t>(to present our poems and to explain what inspired us to write the poems and where you can see evidence of that inspiration in the poetry)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quickly review it to remind them of how this work is culminating.</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new vocabulary: Emphasize the different forms and meanings of the word</a:t>
            </a:r>
            <a:r>
              <a:rPr lang="en" sz="1200" i="1" dirty="0">
                <a:solidFill>
                  <a:schemeClr val="dk1"/>
                </a:solidFill>
                <a:latin typeface="Calibri"/>
                <a:ea typeface="Calibri"/>
                <a:cs typeface="Calibri"/>
                <a:sym typeface="Calibri"/>
              </a:rPr>
              <a:t> link</a:t>
            </a:r>
            <a:r>
              <a:rPr lang="en" sz="1200" dirty="0">
                <a:solidFill>
                  <a:schemeClr val="dk1"/>
                </a:solidFill>
                <a:latin typeface="Calibri"/>
                <a:ea typeface="Calibri"/>
                <a:cs typeface="Calibri"/>
                <a:sym typeface="Calibri"/>
              </a:rPr>
              <a:t>. Examples: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“Let’s stand up and link arms. What part of speech is link in the first learning target? What part of speech is link when we link arms?”</a:t>
            </a:r>
            <a:r>
              <a:rPr lang="en" sz="1200" b="1" dirty="0">
                <a:solidFill>
                  <a:schemeClr val="dk1"/>
                </a:solidFill>
                <a:latin typeface="Calibri"/>
                <a:ea typeface="Calibri"/>
                <a:cs typeface="Calibri"/>
                <a:sym typeface="Calibri"/>
              </a:rPr>
              <a:t> (verb)</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other part of speech can link be? What does it 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relationship or connection between two things; also, a loop in a chain)</a:t>
            </a:r>
            <a:endParaRPr sz="12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79073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students into pre-determined pairs. Invite them to label themselves A and B.</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Linking Words and Phrases model</a:t>
            </a:r>
            <a:r>
              <a:rPr lang="en" sz="1200" dirty="0">
                <a:solidFill>
                  <a:schemeClr val="dk1"/>
                </a:solidFill>
                <a:latin typeface="Calibri"/>
                <a:ea typeface="Calibri"/>
                <a:cs typeface="Calibri"/>
                <a:sym typeface="Calibri"/>
              </a:rPr>
              <a:t>. Explain that Example 1 is before the author revised his work for linking words and phrases, and precise vocabulary and Example 2 is after the revision.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sentences of Example 1 and then Example 2 aloud for the group.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invite </a:t>
            </a:r>
            <a:r>
              <a:rPr lang="en" sz="1200" dirty="0">
                <a:solidFill>
                  <a:schemeClr val="dk1"/>
                </a:solidFill>
                <a:latin typeface="Calibri"/>
                <a:ea typeface="Calibri"/>
                <a:cs typeface="Calibri"/>
                <a:sym typeface="Calibri"/>
              </a:rPr>
              <a:t>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 you notice about the difference in how they sound?” </a:t>
            </a:r>
            <a:r>
              <a:rPr lang="en" sz="1200" b="1" dirty="0">
                <a:solidFill>
                  <a:schemeClr val="dk1"/>
                </a:solidFill>
                <a:latin typeface="Calibri"/>
                <a:ea typeface="Calibri"/>
                <a:cs typeface="Calibri"/>
                <a:sym typeface="Calibri"/>
              </a:rPr>
              <a:t>(Example 1 is very jolting—stops and starts—while the second flows better.)</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“Why does Example 2 flow more smoothly? Can you identify any specific words or phrases in Example 2 that aren’t in Example 1?” </a:t>
            </a:r>
            <a:r>
              <a:rPr lang="en" sz="1200" b="1" dirty="0">
                <a:solidFill>
                  <a:schemeClr val="dk1"/>
                </a:solidFill>
                <a:latin typeface="Calibri"/>
                <a:ea typeface="Calibri"/>
                <a:cs typeface="Calibri"/>
                <a:sym typeface="Calibri"/>
              </a:rPr>
              <a:t>(linking words and phrases like </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and</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and </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so.</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Refer to </a:t>
            </a:r>
            <a:r>
              <a:rPr lang="en" sz="1200" b="1" i="1" dirty="0">
                <a:solidFill>
                  <a:schemeClr val="dk1"/>
                </a:solidFill>
                <a:latin typeface="Calibri"/>
                <a:ea typeface="Calibri"/>
                <a:cs typeface="Calibri"/>
                <a:sym typeface="Calibri"/>
              </a:rPr>
              <a:t>Linking Words and Phrases model </a:t>
            </a:r>
            <a:r>
              <a:rPr lang="en" sz="1200" b="0" i="1" dirty="0">
                <a:solidFill>
                  <a:schemeClr val="dk1"/>
                </a:solidFill>
                <a:latin typeface="Calibri"/>
                <a:ea typeface="Calibri"/>
                <a:cs typeface="Calibri"/>
                <a:sym typeface="Calibri"/>
              </a:rPr>
              <a:t>(example, for teacher reference)</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collaboration. Remind them that because they are going to be working in pairs, they need to ensure they are working collaboratively.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questions:</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“What differences do you notice between the two examples?”</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“How do the changes made improve Example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underline a change made on Example 2 and then write on the appropriate colored sticky note how that change improves Example 2. Then they will identify another and repeat this process.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together to identify words and phrases from the examples.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4695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Google Shape;17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of each example.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invite </a:t>
            </a:r>
            <a:r>
              <a:rPr lang="en" sz="1200" dirty="0">
                <a:solidFill>
                  <a:schemeClr val="dk1"/>
                </a:solidFill>
                <a:latin typeface="Calibri"/>
                <a:ea typeface="Calibri"/>
                <a:cs typeface="Calibri"/>
                <a:sym typeface="Calibri"/>
              </a:rPr>
              <a:t>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differences do you notice?” </a:t>
            </a: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Linking Words and Phrases model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differences students identify on Example 2 of the displayed </a:t>
            </a:r>
            <a:r>
              <a:rPr lang="en" sz="1200" b="1" dirty="0">
                <a:solidFill>
                  <a:schemeClr val="dk1"/>
                </a:solidFill>
                <a:latin typeface="Calibri"/>
                <a:ea typeface="Calibri"/>
                <a:cs typeface="Calibri"/>
                <a:sym typeface="Calibri"/>
              </a:rPr>
              <a:t>Linking Words and Phrases model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underlined word </a:t>
            </a:r>
            <a:r>
              <a:rPr lang="en" sz="1200" i="1"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and using a total participation technique, 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does the word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and</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help us to understand? How does it change the meaning?” </a:t>
            </a:r>
            <a:r>
              <a:rPr lang="en" sz="1200" b="1" dirty="0">
                <a:solidFill>
                  <a:schemeClr val="dk1"/>
                </a:solidFill>
                <a:latin typeface="Calibri"/>
                <a:ea typeface="Calibri"/>
                <a:cs typeface="Calibri"/>
                <a:sym typeface="Calibri"/>
              </a:rPr>
              <a:t>(And helps us understand that the poet was inspired to write about his horse because he spends a lot of time with him. It changes the meaning because without</a:t>
            </a:r>
            <a:r>
              <a:rPr lang="en-US" sz="1200" b="1" dirty="0">
                <a:solidFill>
                  <a:schemeClr val="dk1"/>
                </a:solidFill>
                <a:latin typeface="Calibri"/>
                <a:ea typeface="Calibri"/>
                <a:cs typeface="Calibri"/>
                <a:sym typeface="Calibri"/>
              </a:rPr>
              <a:t> the word</a:t>
            </a:r>
            <a:r>
              <a:rPr lang="en" sz="1200" b="1"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and</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we don’t understand that spending a lot of time with the horse inspired him. It was a sentence on its own before</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like it wasn’t connected.)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this on a (blue) </a:t>
            </a:r>
            <a:r>
              <a:rPr lang="en" sz="1200" b="0" dirty="0">
                <a:solidFill>
                  <a:schemeClr val="dk1"/>
                </a:solidFill>
                <a:latin typeface="Calibri"/>
                <a:ea typeface="Calibri"/>
                <a:cs typeface="Calibri"/>
                <a:sym typeface="Calibri"/>
              </a:rPr>
              <a:t>sticky note </a:t>
            </a:r>
            <a:r>
              <a:rPr lang="en" sz="1200" dirty="0">
                <a:solidFill>
                  <a:schemeClr val="dk1"/>
                </a:solidFill>
                <a:latin typeface="Calibri"/>
                <a:ea typeface="Calibri"/>
                <a:cs typeface="Calibri"/>
                <a:sym typeface="Calibri"/>
              </a:rPr>
              <a:t>and stick it onto the displayed paper in the margin.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shaded word </a:t>
            </a:r>
            <a:r>
              <a:rPr lang="en" sz="1200" i="1" dirty="0">
                <a:solidFill>
                  <a:schemeClr val="dk1"/>
                </a:solidFill>
                <a:latin typeface="Calibri"/>
                <a:ea typeface="Calibri"/>
                <a:cs typeface="Calibri"/>
                <a:sym typeface="Calibri"/>
              </a:rPr>
              <a:t>particularly</a:t>
            </a:r>
            <a:r>
              <a:rPr lang="en" sz="1200" dirty="0">
                <a:solidFill>
                  <a:schemeClr val="dk1"/>
                </a:solidFill>
                <a:latin typeface="Calibri"/>
                <a:ea typeface="Calibri"/>
                <a:cs typeface="Calibri"/>
                <a:sym typeface="Calibri"/>
              </a:rPr>
              <a:t> and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invite </a:t>
            </a:r>
            <a:r>
              <a:rPr lang="en" sz="1200" dirty="0">
                <a:solidFill>
                  <a:schemeClr val="dk1"/>
                </a:solidFill>
                <a:latin typeface="Calibri"/>
                <a:ea typeface="Calibri"/>
                <a:cs typeface="Calibri"/>
                <a:sym typeface="Calibri"/>
              </a:rPr>
              <a:t>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does the word particularly help us to understand? How does it change the meaning?” (</a:t>
            </a:r>
            <a:r>
              <a:rPr lang="en" sz="1200" b="1" dirty="0">
                <a:solidFill>
                  <a:schemeClr val="dk1"/>
                </a:solidFill>
                <a:latin typeface="Calibri"/>
                <a:ea typeface="Calibri"/>
                <a:cs typeface="Calibri"/>
                <a:sym typeface="Calibri"/>
              </a:rPr>
              <a:t>Particularly helps us understand that the poet may love many things about his horse, but one thing he likes a lot is to watch him run. Without particularly, we could believe that he only loves to watch his horse run.)</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this on a different colored (orange) sticky note and stick it onto the displayed paper in the margin on the other side of the text.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work with their partner to do the same thing to the rest of the model presentation. Distribute sticky notes. Remind students that there are two colors—one for linking words and phrases, and one for precise words and vocabulary.</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pairs to begin working.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and comparing the examples.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discussing what they find in model presentation examples.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6185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Google Shape;18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refocus whole group.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the differences they identified with the group and underline on the displayed model and add sticky notes. Don’t work through the whole thing; work through just enough examples of both linking words and phrases, as well as precise language and vocabulary, to help students understand how both have improved the presentation.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Linking Words and Phrases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words in the first column are more for writing stories or recounting something that happened to show the order or time it happened in. The second column is for connecting ideas and making informative writing flow more smoothly, which is what they will be doing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read the words and phrases in the second column aloud and briefly discuss the meaning of each 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are correct and they have used sticky notes to identify.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4005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BA2A363-0EE3-47A2-AEE9-0B2C74AC1154}"/>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09FE1980-05F0-4F7B-8384-28F1AC05931F}"/>
              </a:ext>
            </a:extLst>
          </p:cNvPr>
          <p:cNvPicPr>
            <a:picLocks noChangeAspect="1"/>
          </p:cNvPicPr>
          <p:nvPr userDrawn="1"/>
        </p:nvPicPr>
        <p:blipFill>
          <a:blip r:embed="rId14"/>
          <a:stretch>
            <a:fillRect/>
          </a:stretch>
        </p:blipFill>
        <p:spPr>
          <a:xfrm>
            <a:off x="4252586" y="4611143"/>
            <a:ext cx="638828" cy="532357"/>
          </a:xfrm>
          <a:prstGeom prst="rect">
            <a:avLst/>
          </a:prstGeom>
        </p:spPr>
      </p:pic>
      <p:pic>
        <p:nvPicPr>
          <p:cNvPr id="10" name="Picture 9">
            <a:extLst>
              <a:ext uri="{FF2B5EF4-FFF2-40B4-BE49-F238E27FC236}">
                <a16:creationId xmlns:a16="http://schemas.microsoft.com/office/drawing/2014/main" id="{D2763920-F2A0-4A6D-8DBD-774A83EC52FE}"/>
              </a:ext>
            </a:extLst>
          </p:cNvPr>
          <p:cNvPicPr>
            <a:picLocks noChangeAspect="1"/>
          </p:cNvPicPr>
          <p:nvPr userDrawn="1"/>
        </p:nvPicPr>
        <p:blipFill>
          <a:blip r:embed="rId15"/>
          <a:stretch>
            <a:fillRect/>
          </a:stretch>
        </p:blipFill>
        <p:spPr>
          <a:xfrm>
            <a:off x="0" y="459992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CE07E59-2C15-4E1F-88B2-D6C2371722AC}"/>
              </a:ext>
            </a:extLst>
          </p:cNvPr>
          <p:cNvPicPr>
            <a:picLocks noChangeAspect="1"/>
          </p:cNvPicPr>
          <p:nvPr userDrawn="1"/>
        </p:nvPicPr>
        <p:blipFill>
          <a:blip r:embed="rId13"/>
          <a:stretch>
            <a:fillRect/>
          </a:stretch>
        </p:blipFill>
        <p:spPr>
          <a:xfrm>
            <a:off x="8011438" y="4969725"/>
            <a:ext cx="762000" cy="142875"/>
          </a:xfrm>
          <a:prstGeom prst="rect">
            <a:avLst/>
          </a:prstGeom>
        </p:spPr>
      </p:pic>
      <p:pic>
        <p:nvPicPr>
          <p:cNvPr id="5" name="Picture 4">
            <a:extLst>
              <a:ext uri="{FF2B5EF4-FFF2-40B4-BE49-F238E27FC236}">
                <a16:creationId xmlns:a16="http://schemas.microsoft.com/office/drawing/2014/main" id="{1B21E1F6-C01B-44C9-9260-5DCC2D3F3B3B}"/>
              </a:ext>
            </a:extLst>
          </p:cNvPr>
          <p:cNvPicPr>
            <a:picLocks noChangeAspect="1"/>
          </p:cNvPicPr>
          <p:nvPr userDrawn="1"/>
        </p:nvPicPr>
        <p:blipFill>
          <a:blip r:embed="rId14"/>
          <a:stretch>
            <a:fillRect/>
          </a:stretch>
        </p:blipFill>
        <p:spPr>
          <a:xfrm>
            <a:off x="4347575" y="4708494"/>
            <a:ext cx="469726" cy="391438"/>
          </a:xfrm>
          <a:prstGeom prst="rect">
            <a:avLst/>
          </a:prstGeom>
        </p:spPr>
      </p:pic>
      <p:pic>
        <p:nvPicPr>
          <p:cNvPr id="7" name="Picture 6">
            <a:extLst>
              <a:ext uri="{FF2B5EF4-FFF2-40B4-BE49-F238E27FC236}">
                <a16:creationId xmlns:a16="http://schemas.microsoft.com/office/drawing/2014/main" id="{8877AC58-CFA1-4CB6-A772-49D1256F002E}"/>
              </a:ext>
            </a:extLst>
          </p:cNvPr>
          <p:cNvPicPr>
            <a:picLocks noChangeAspect="1"/>
          </p:cNvPicPr>
          <p:nvPr userDrawn="1"/>
        </p:nvPicPr>
        <p:blipFill>
          <a:blip r:embed="rId15"/>
          <a:stretch>
            <a:fillRect/>
          </a:stretch>
        </p:blipFill>
        <p:spPr>
          <a:xfrm>
            <a:off x="25093" y="457425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students revise their poetry presentations for linking words, and phrases, </a:t>
            </a:r>
            <a:r>
              <a:rPr lang="en-US" sz="1600" dirty="0">
                <a:solidFill>
                  <a:schemeClr val="dk1"/>
                </a:solidFill>
              </a:rPr>
              <a:t>as well as </a:t>
            </a:r>
            <a:r>
              <a:rPr lang="en" sz="1600" dirty="0">
                <a:solidFill>
                  <a:schemeClr val="dk1"/>
                </a:solidFill>
              </a:rPr>
              <a:t>precise word choice. </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link ideas in my poetry presentation with linking words and phrases.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precise language and vocabulary to explain what inspired me to write my poem.</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read a new poem aloud fluently.</a:t>
            </a:r>
            <a:endParaRPr sz="1600" dirty="0">
              <a:solidFill>
                <a:schemeClr val="dk1"/>
              </a:solidFill>
            </a:endParaRPr>
          </a:p>
          <a:p>
            <a:pPr marL="457200" lvl="0" indent="0" rtl="0">
              <a:lnSpc>
                <a:spcPct val="90000"/>
              </a:lnSpc>
              <a:spcBef>
                <a:spcPts val="1000"/>
              </a:spcBef>
              <a:spcAft>
                <a:spcPts val="0"/>
              </a:spcAft>
              <a:buNone/>
            </a:pP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a:t>Writing a Poetry Presentation: </a:t>
            </a:r>
            <a:r>
              <a:rPr lang="en" sz="1800"/>
              <a:t>Peer Critique &amp; Revision </a:t>
            </a:r>
            <a:endParaRPr sz="1800"/>
          </a:p>
        </p:txBody>
      </p:sp>
      <p:sp>
        <p:nvSpPr>
          <p:cNvPr id="192" name="Google Shape;192;p34"/>
          <p:cNvSpPr txBox="1">
            <a:spLocks noGrp="1"/>
          </p:cNvSpPr>
          <p:nvPr>
            <p:ph type="body" idx="1"/>
          </p:nvPr>
        </p:nvSpPr>
        <p:spPr>
          <a:xfrm>
            <a:off x="311700" y="906875"/>
            <a:ext cx="5316214" cy="40623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SzPts val="2400"/>
              <a:buAutoNum type="arabicPeriod"/>
            </a:pPr>
            <a:r>
              <a:rPr lang="en" sz="2400" i="1" dirty="0"/>
              <a:t>Why do we peer critique? How does it help?</a:t>
            </a:r>
          </a:p>
          <a:p>
            <a:pPr marL="457200" lvl="0" indent="-381000" rtl="0">
              <a:lnSpc>
                <a:spcPct val="90000"/>
              </a:lnSpc>
              <a:spcBef>
                <a:spcPts val="1000"/>
              </a:spcBef>
              <a:spcAft>
                <a:spcPts val="0"/>
              </a:spcAft>
              <a:buSzPts val="2400"/>
              <a:buAutoNum type="arabicPeriod"/>
            </a:pPr>
            <a:r>
              <a:rPr lang="en" sz="2400" i="1" dirty="0"/>
              <a:t>What is the purpose of giving peer feedback? Why is it more effective than revising our own work alone?</a:t>
            </a:r>
            <a:endParaRPr sz="2400" i="1" dirty="0"/>
          </a:p>
          <a:p>
            <a:pPr marL="457200" lvl="0" indent="0" rtl="0">
              <a:lnSpc>
                <a:spcPct val="90000"/>
              </a:lnSpc>
              <a:spcBef>
                <a:spcPts val="1000"/>
              </a:spcBef>
              <a:spcAft>
                <a:spcPts val="0"/>
              </a:spcAft>
              <a:buNone/>
            </a:pPr>
            <a:endParaRPr sz="2400" i="1" dirty="0"/>
          </a:p>
        </p:txBody>
      </p:sp>
      <p:pic>
        <p:nvPicPr>
          <p:cNvPr id="193" name="Google Shape;193;p34"/>
          <p:cNvPicPr preferRelativeResize="0"/>
          <p:nvPr/>
        </p:nvPicPr>
        <p:blipFill>
          <a:blip r:embed="rId3">
            <a:alphaModFix/>
          </a:blip>
          <a:stretch>
            <a:fillRect/>
          </a:stretch>
        </p:blipFill>
        <p:spPr>
          <a:xfrm>
            <a:off x="5848093" y="1082025"/>
            <a:ext cx="2876550" cy="2705100"/>
          </a:xfrm>
          <a:prstGeom prst="rect">
            <a:avLst/>
          </a:prstGeom>
          <a:noFill/>
          <a:ln w="9525" cap="flat" cmpd="sng">
            <a:solidFill>
              <a:srgbClr val="000000"/>
            </a:solidFill>
            <a:prstDash val="solid"/>
            <a:round/>
            <a:headEnd type="none" w="sm" len="sm"/>
            <a:tailEnd type="none" w="sm" len="sm"/>
          </a:ln>
        </p:spPr>
      </p:pic>
      <p:sp>
        <p:nvSpPr>
          <p:cNvPr id="195" name="Google Shape;195;p34"/>
          <p:cNvSpPr txBox="1"/>
          <p:nvPr/>
        </p:nvSpPr>
        <p:spPr>
          <a:xfrm>
            <a:off x="138257" y="951675"/>
            <a:ext cx="5663100" cy="2466439"/>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6" name="Google Shape;196;p34"/>
          <p:cNvSpPr txBox="1"/>
          <p:nvPr/>
        </p:nvSpPr>
        <p:spPr>
          <a:xfrm>
            <a:off x="469757" y="3787125"/>
            <a:ext cx="5331600" cy="1087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b="1" dirty="0">
                <a:latin typeface="Century Gothic"/>
                <a:ea typeface="Century Gothic"/>
                <a:cs typeface="Century Gothic"/>
                <a:sym typeface="Century Gothic"/>
              </a:rPr>
              <a:t>Think-Pair-Share:</a:t>
            </a:r>
            <a:r>
              <a:rPr lang="en" dirty="0">
                <a:latin typeface="Century Gothic"/>
                <a:ea typeface="Century Gothic"/>
                <a:cs typeface="Century Gothic"/>
                <a:sym typeface="Century Gothic"/>
              </a:rPr>
              <a:t> How can we effectively give peer feedback? What things should we think about and be aware of?</a:t>
            </a:r>
            <a:r>
              <a:rPr lang="en-US" dirty="0">
                <a:latin typeface="Century Gothic"/>
                <a:ea typeface="Century Gothic"/>
                <a:cs typeface="Century Gothic"/>
                <a:sym typeface="Century Gothic"/>
              </a:rPr>
              <a:t> </a:t>
            </a:r>
            <a:r>
              <a:rPr lang="en" dirty="0">
                <a:latin typeface="Century Gothic"/>
                <a:ea typeface="Century Gothic"/>
                <a:cs typeface="Century Gothic"/>
                <a:sym typeface="Century Gothic"/>
              </a:rPr>
              <a:t>What strategies can we use? What does this look like? What does this sound like?</a:t>
            </a:r>
            <a:endParaRPr dirty="0">
              <a:latin typeface="Century Gothic"/>
              <a:ea typeface="Century Gothic"/>
              <a:cs typeface="Century Gothic"/>
              <a:sym typeface="Century Gothic"/>
            </a:endParaRPr>
          </a:p>
        </p:txBody>
      </p:sp>
      <p:pic>
        <p:nvPicPr>
          <p:cNvPr id="197" name="Google Shape;197;p34"/>
          <p:cNvPicPr preferRelativeResize="0"/>
          <p:nvPr/>
        </p:nvPicPr>
        <p:blipFill>
          <a:blip r:embed="rId4">
            <a:alphaModFix/>
          </a:blip>
          <a:stretch>
            <a:fillRect/>
          </a:stretch>
        </p:blipFill>
        <p:spPr>
          <a:xfrm>
            <a:off x="8490050" y="4455225"/>
            <a:ext cx="508000" cy="508000"/>
          </a:xfrm>
          <a:prstGeom prst="rect">
            <a:avLst/>
          </a:prstGeom>
          <a:noFill/>
          <a:ln>
            <a:noFill/>
          </a:ln>
        </p:spPr>
      </p:pic>
      <p:pic>
        <p:nvPicPr>
          <p:cNvPr id="198" name="Google Shape;198;p34"/>
          <p:cNvPicPr preferRelativeResize="0"/>
          <p:nvPr/>
        </p:nvPicPr>
        <p:blipFill>
          <a:blip r:embed="rId5">
            <a:alphaModFix/>
          </a:blip>
          <a:stretch>
            <a:fillRect/>
          </a:stretch>
        </p:blipFill>
        <p:spPr>
          <a:xfrm rot="5400000">
            <a:off x="7953516" y="4517516"/>
            <a:ext cx="572695" cy="318723"/>
          </a:xfrm>
          <a:prstGeom prst="rect">
            <a:avLst/>
          </a:prstGeom>
          <a:noFill/>
          <a:ln>
            <a:noFill/>
          </a:ln>
        </p:spPr>
      </p:pic>
      <p:pic>
        <p:nvPicPr>
          <p:cNvPr id="199" name="Google Shape;199;p34" descr="https://d30y9cdsu7xlg0.cloudfront.net/png/419920-200.png"/>
          <p:cNvPicPr preferRelativeResize="0"/>
          <p:nvPr/>
        </p:nvPicPr>
        <p:blipFill>
          <a:blip r:embed="rId6">
            <a:alphaModFix/>
          </a:blip>
          <a:stretch>
            <a:fillRect/>
          </a:stretch>
        </p:blipFill>
        <p:spPr>
          <a:xfrm>
            <a:off x="7385425" y="4455225"/>
            <a:ext cx="572700"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Reading Fluency Practice </a:t>
            </a:r>
            <a:endParaRPr/>
          </a:p>
        </p:txBody>
      </p:sp>
      <p:sp>
        <p:nvSpPr>
          <p:cNvPr id="205" name="Google Shape;205;p35"/>
          <p:cNvSpPr txBox="1">
            <a:spLocks noGrp="1"/>
          </p:cNvSpPr>
          <p:nvPr>
            <p:ph type="body" idx="1"/>
          </p:nvPr>
        </p:nvSpPr>
        <p:spPr>
          <a:xfrm>
            <a:off x="311700" y="906875"/>
            <a:ext cx="8520600" cy="4063800"/>
          </a:xfrm>
          <a:prstGeom prst="rect">
            <a:avLst/>
          </a:prstGeom>
        </p:spPr>
        <p:txBody>
          <a:bodyPr spcFirstLastPara="1" wrap="square" lIns="91425" tIns="91425" rIns="91425" bIns="91425" anchor="t" anchorCtr="0">
            <a:noAutofit/>
          </a:bodyPr>
          <a:lstStyle/>
          <a:p>
            <a:pPr marL="3657600" lvl="0" indent="-342900" rtl="0">
              <a:lnSpc>
                <a:spcPct val="120000"/>
              </a:lnSpc>
              <a:spcBef>
                <a:spcPts val="0"/>
              </a:spcBef>
              <a:spcAft>
                <a:spcPts val="0"/>
              </a:spcAft>
              <a:buClr>
                <a:schemeClr val="dk1"/>
              </a:buClr>
              <a:buSzPts val="1800"/>
              <a:buFont typeface="Century Gothic"/>
              <a:buAutoNum type="arabicPeriod"/>
            </a:pPr>
            <a:r>
              <a:rPr lang="en" dirty="0">
                <a:solidFill>
                  <a:schemeClr val="dk1"/>
                </a:solidFill>
              </a:rPr>
              <a:t>Once your teacher has placed you with your partner, label yourselves as A &amp; B.</a:t>
            </a:r>
            <a:endParaRPr dirty="0">
              <a:solidFill>
                <a:schemeClr val="dk1"/>
              </a:solidFill>
            </a:endParaRPr>
          </a:p>
          <a:p>
            <a:pPr marL="3657600" lvl="0" indent="-342900" rtl="0">
              <a:lnSpc>
                <a:spcPct val="120000"/>
              </a:lnSpc>
              <a:spcBef>
                <a:spcPts val="0"/>
              </a:spcBef>
              <a:spcAft>
                <a:spcPts val="0"/>
              </a:spcAft>
              <a:buClr>
                <a:schemeClr val="dk1"/>
              </a:buClr>
              <a:buSzPts val="1800"/>
              <a:buFont typeface="Century Gothic"/>
              <a:buAutoNum type="arabicPeriod"/>
            </a:pPr>
            <a:r>
              <a:rPr lang="en" dirty="0">
                <a:solidFill>
                  <a:schemeClr val="dk1"/>
                </a:solidFill>
              </a:rPr>
              <a:t>Spend a couple of minutes reading your excerpt to become familiar with the words.</a:t>
            </a:r>
            <a:endParaRPr dirty="0">
              <a:solidFill>
                <a:schemeClr val="dk1"/>
              </a:solidFill>
            </a:endParaRPr>
          </a:p>
          <a:p>
            <a:pPr marL="3657600" lvl="0" indent="-342900" rtl="0">
              <a:lnSpc>
                <a:spcPct val="120000"/>
              </a:lnSpc>
              <a:spcBef>
                <a:spcPts val="0"/>
              </a:spcBef>
              <a:spcAft>
                <a:spcPts val="0"/>
              </a:spcAft>
              <a:buClr>
                <a:schemeClr val="dk1"/>
              </a:buClr>
              <a:buSzPts val="1800"/>
              <a:buFont typeface="Century Gothic"/>
              <a:buAutoNum type="arabicPeriod"/>
            </a:pPr>
            <a:r>
              <a:rPr lang="en" dirty="0">
                <a:solidFill>
                  <a:schemeClr val="dk1"/>
                </a:solidFill>
              </a:rPr>
              <a:t>When your teacher asks, respond to these questions:</a:t>
            </a:r>
            <a:endParaRPr dirty="0">
              <a:solidFill>
                <a:schemeClr val="dk1"/>
              </a:solidFill>
            </a:endParaRPr>
          </a:p>
          <a:p>
            <a:pPr marL="4572000" lvl="0" indent="-342900" rtl="0">
              <a:lnSpc>
                <a:spcPct val="120000"/>
              </a:lnSpc>
              <a:spcBef>
                <a:spcPts val="0"/>
              </a:spcBef>
              <a:spcAft>
                <a:spcPts val="0"/>
              </a:spcAft>
              <a:buClr>
                <a:schemeClr val="dk1"/>
              </a:buClr>
              <a:buSzPts val="1800"/>
              <a:buAutoNum type="alphaLcPeriod"/>
            </a:pPr>
            <a:r>
              <a:rPr lang="en" dirty="0">
                <a:solidFill>
                  <a:schemeClr val="dk1"/>
                </a:solidFill>
              </a:rPr>
              <a:t>What do you think this poem is about?</a:t>
            </a:r>
            <a:endParaRPr dirty="0">
              <a:solidFill>
                <a:schemeClr val="dk1"/>
              </a:solidFill>
            </a:endParaRPr>
          </a:p>
          <a:p>
            <a:pPr marL="4572000" lvl="0" indent="-342900" rtl="0">
              <a:lnSpc>
                <a:spcPct val="120000"/>
              </a:lnSpc>
              <a:spcBef>
                <a:spcPts val="0"/>
              </a:spcBef>
              <a:spcAft>
                <a:spcPts val="0"/>
              </a:spcAft>
              <a:buClr>
                <a:schemeClr val="dk1"/>
              </a:buClr>
              <a:buSzPts val="1800"/>
              <a:buAutoNum type="alphaLcPeriod"/>
            </a:pPr>
            <a:r>
              <a:rPr lang="en" dirty="0">
                <a:solidFill>
                  <a:schemeClr val="dk1"/>
                </a:solidFill>
              </a:rPr>
              <a:t>Why?</a:t>
            </a:r>
            <a:endParaRPr dirty="0">
              <a:solidFill>
                <a:schemeClr val="dk1"/>
              </a:solidFill>
            </a:endParaRPr>
          </a:p>
          <a:p>
            <a:pPr marL="3657600" lvl="0" indent="-342900" rtl="0">
              <a:lnSpc>
                <a:spcPct val="120000"/>
              </a:lnSpc>
              <a:spcBef>
                <a:spcPts val="0"/>
              </a:spcBef>
              <a:spcAft>
                <a:spcPts val="0"/>
              </a:spcAft>
              <a:buClr>
                <a:schemeClr val="dk1"/>
              </a:buClr>
              <a:buSzPts val="1800"/>
              <a:buFont typeface="+mj-lt"/>
              <a:buAutoNum type="arabicPeriod" startAt="4"/>
            </a:pPr>
            <a:r>
              <a:rPr lang="en" dirty="0">
                <a:solidFill>
                  <a:schemeClr val="dk1"/>
                </a:solidFill>
              </a:rPr>
              <a:t>Now, whisper read chorally with your partner.</a:t>
            </a:r>
            <a:endParaRPr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None/>
            </a:pPr>
            <a:endParaRPr dirty="0"/>
          </a:p>
        </p:txBody>
      </p:sp>
      <p:pic>
        <p:nvPicPr>
          <p:cNvPr id="206" name="Google Shape;206;p35"/>
          <p:cNvPicPr preferRelativeResize="0"/>
          <p:nvPr/>
        </p:nvPicPr>
        <p:blipFill>
          <a:blip r:embed="rId3">
            <a:alphaModFix/>
          </a:blip>
          <a:stretch>
            <a:fillRect/>
          </a:stretch>
        </p:blipFill>
        <p:spPr>
          <a:xfrm>
            <a:off x="421075" y="1285875"/>
            <a:ext cx="2899475" cy="3476225"/>
          </a:xfrm>
          <a:prstGeom prst="rect">
            <a:avLst/>
          </a:prstGeom>
          <a:noFill/>
          <a:ln w="9525" cap="flat" cmpd="sng">
            <a:solidFill>
              <a:srgbClr val="000000"/>
            </a:solidFill>
            <a:prstDash val="solid"/>
            <a:round/>
            <a:headEnd type="none" w="sm" len="sm"/>
            <a:tailEnd type="none" w="sm" len="sm"/>
          </a:ln>
        </p:spPr>
      </p:pic>
      <p:pic>
        <p:nvPicPr>
          <p:cNvPr id="207" name="Google Shape;207;p35"/>
          <p:cNvPicPr preferRelativeResize="0"/>
          <p:nvPr/>
        </p:nvPicPr>
        <p:blipFill>
          <a:blip r:embed="rId4">
            <a:alphaModFix/>
          </a:blip>
          <a:stretch>
            <a:fillRect/>
          </a:stretch>
        </p:blipFill>
        <p:spPr>
          <a:xfrm>
            <a:off x="8366650" y="4399175"/>
            <a:ext cx="571500" cy="57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Self Reflection </a:t>
            </a:r>
            <a:endParaRPr dirty="0"/>
          </a:p>
        </p:txBody>
      </p:sp>
      <p:sp>
        <p:nvSpPr>
          <p:cNvPr id="213" name="Google Shape;213;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3000" dirty="0">
                <a:solidFill>
                  <a:schemeClr val="dk1"/>
                </a:solidFill>
              </a:rPr>
              <a:t>Learning target #3</a:t>
            </a:r>
            <a:endParaRPr sz="3000" dirty="0">
              <a:solidFill>
                <a:schemeClr val="dk1"/>
              </a:solidFill>
            </a:endParaRPr>
          </a:p>
          <a:p>
            <a:pPr marL="457200" lvl="0" indent="-419100" rtl="0">
              <a:lnSpc>
                <a:spcPct val="90000"/>
              </a:lnSpc>
              <a:spcBef>
                <a:spcPts val="1000"/>
              </a:spcBef>
              <a:spcAft>
                <a:spcPts val="0"/>
              </a:spcAft>
              <a:buClr>
                <a:schemeClr val="dk1"/>
              </a:buClr>
              <a:buSzPts val="3000"/>
              <a:buChar char="●"/>
            </a:pPr>
            <a:r>
              <a:rPr lang="en" sz="3000" dirty="0">
                <a:solidFill>
                  <a:schemeClr val="dk1"/>
                </a:solidFill>
              </a:rPr>
              <a:t>I can read a new poem aloud fluently.</a:t>
            </a:r>
            <a:endParaRPr sz="3000" dirty="0"/>
          </a:p>
        </p:txBody>
      </p:sp>
      <p:pic>
        <p:nvPicPr>
          <p:cNvPr id="5" name="Google Shape;198;p34"/>
          <p:cNvPicPr preferRelativeResize="0"/>
          <p:nvPr/>
        </p:nvPicPr>
        <p:blipFill>
          <a:blip r:embed="rId3">
            <a:alphaModFix/>
          </a:blip>
          <a:stretch>
            <a:fillRect/>
          </a:stretch>
        </p:blipFill>
        <p:spPr>
          <a:xfrm rot="5400000">
            <a:off x="8386591" y="4539287"/>
            <a:ext cx="572695" cy="31872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20" name="Google Shape;220;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lphaUcPeriod"/>
            </a:pPr>
            <a:r>
              <a:rPr lang="en" sz="2400" dirty="0">
                <a:solidFill>
                  <a:schemeClr val="dk1"/>
                </a:solidFill>
              </a:rPr>
              <a:t>Reading fluency practice. Choose a poem or an excerpt of a poem in your Unit 3 Homework to read aloud for fluency.</a:t>
            </a:r>
            <a:endParaRPr sz="2400" dirty="0">
              <a:solidFill>
                <a:schemeClr val="dk1"/>
              </a:solidFill>
            </a:endParaRPr>
          </a:p>
          <a:p>
            <a:pPr marL="457200" lvl="0" indent="-381000" rtl="0">
              <a:spcBef>
                <a:spcPts val="0"/>
              </a:spcBef>
              <a:spcAft>
                <a:spcPts val="0"/>
              </a:spcAft>
              <a:buClr>
                <a:schemeClr val="dk1"/>
              </a:buClr>
              <a:buSzPts val="2400"/>
              <a:buAutoNum type="alphaUcPeriod"/>
            </a:pPr>
            <a:r>
              <a:rPr lang="en" sz="2400" dirty="0">
                <a:solidFill>
                  <a:schemeClr val="dk1"/>
                </a:solidFill>
              </a:rPr>
              <a:t>If available, prepare some photographs, video, or objects of what inspired you to write your poem to bring in for the next lesson.</a:t>
            </a:r>
            <a:endParaRPr sz="2400" dirty="0">
              <a:solidFill>
                <a:schemeClr val="dk1"/>
              </a:solidFill>
            </a:endParaRPr>
          </a:p>
          <a:p>
            <a:pPr marL="457200" lvl="0" indent="-381000" rtl="0">
              <a:spcBef>
                <a:spcPts val="0"/>
              </a:spcBef>
              <a:spcAft>
                <a:spcPts val="0"/>
              </a:spcAft>
              <a:buClr>
                <a:schemeClr val="dk1"/>
              </a:buClr>
              <a:buSzPts val="2400"/>
              <a:buAutoNum type="alphaUcPeriod"/>
            </a:pPr>
            <a:r>
              <a:rPr lang="en" sz="2400" dirty="0">
                <a:solidFill>
                  <a:schemeClr val="dk1"/>
                </a:solidFill>
              </a:rPr>
              <a:t>Accountable Research Reading</a:t>
            </a:r>
            <a:r>
              <a:rPr lang="en-US" sz="2400" dirty="0">
                <a:solidFill>
                  <a:schemeClr val="dk1"/>
                </a:solidFill>
              </a:rPr>
              <a:t>:</a:t>
            </a:r>
            <a:r>
              <a:rPr lang="en" sz="2400" dirty="0">
                <a:solidFill>
                  <a:schemeClr val="dk1"/>
                </a:solidFill>
              </a:rPr>
              <a:t> Select a prompt and respond in the front of your independent reading journal.</a:t>
            </a:r>
            <a:endParaRPr sz="2400" dirty="0">
              <a:solidFill>
                <a:schemeClr val="dk1"/>
              </a:solidFill>
            </a:endParaRPr>
          </a:p>
          <a:p>
            <a:pPr marL="0" lvl="0" indent="0" rtl="0">
              <a:spcBef>
                <a:spcPts val="0"/>
              </a:spcBef>
              <a:spcAft>
                <a:spcPts val="0"/>
              </a:spcAft>
              <a:buNone/>
            </a:pPr>
            <a:endParaRPr sz="24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7" name="Google Shape;227;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8" name="Google Shape;228;p38"/>
          <p:cNvGraphicFramePr/>
          <p:nvPr/>
        </p:nvGraphicFramePr>
        <p:xfrm>
          <a:off x="773775" y="3463850"/>
          <a:ext cx="7239000" cy="1471550"/>
        </p:xfrm>
        <a:graphic>
          <a:graphicData uri="http://schemas.openxmlformats.org/drawingml/2006/table">
            <a:tbl>
              <a:tblPr>
                <a:noFill/>
                <a:tableStyleId>{DF71C7C3-7DF8-4FF8-A460-4146489FC106}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b="1"/>
          </a:p>
          <a:p>
            <a:pPr marL="0" lvl="0" indent="0" rtl="0">
              <a:lnSpc>
                <a:spcPct val="90000"/>
              </a:lnSpc>
              <a:spcBef>
                <a:spcPts val="0"/>
              </a:spcBef>
              <a:spcAft>
                <a:spcPts val="0"/>
              </a:spcAft>
              <a:buNone/>
            </a:pPr>
            <a:endParaRPr sz="1800" b="1"/>
          </a:p>
        </p:txBody>
      </p:sp>
      <p:sp>
        <p:nvSpPr>
          <p:cNvPr id="136" name="Google Shape;136;p26"/>
          <p:cNvSpPr txBox="1">
            <a:spLocks noGrp="1"/>
          </p:cNvSpPr>
          <p:nvPr>
            <p:ph type="body" idx="1"/>
          </p:nvPr>
        </p:nvSpPr>
        <p:spPr>
          <a:xfrm>
            <a:off x="4572000" y="1193775"/>
            <a:ext cx="4260300" cy="35361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7:</a:t>
            </a:r>
            <a:endParaRPr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Performance Task anchor chart </a:t>
            </a:r>
            <a:r>
              <a:rPr lang="en" sz="1100" dirty="0">
                <a:solidFill>
                  <a:schemeClr val="dk1"/>
                </a:solidFill>
              </a:rPr>
              <a:t>(begun in Unit 1)</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Working to Become Effective Learners anchor chart </a:t>
            </a:r>
            <a:r>
              <a:rPr lang="en" sz="1100" dirty="0">
                <a:solidFill>
                  <a:schemeClr val="dk1"/>
                </a:solidFill>
              </a:rPr>
              <a:t>(begun in Unit 2, Lesson 1)</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Working to Become Ethical People anchor chart </a:t>
            </a:r>
            <a:r>
              <a:rPr lang="en" sz="1100" dirty="0">
                <a:solidFill>
                  <a:schemeClr val="dk1"/>
                </a:solidFill>
              </a:rPr>
              <a:t>(begun in Unit 1, Lesson 2)</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Poetry presentations (begun in Lessons 4; one per student)</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Red, yellow, and green objects (one of each per student)</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rPr>
              <a:t>Reading Fluency Poem 3 (one per student)</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Fluent Readers Do These Things anchor chart </a:t>
            </a:r>
            <a:r>
              <a:rPr lang="en" sz="1100" dirty="0">
                <a:solidFill>
                  <a:schemeClr val="dk1"/>
                </a:solidFill>
              </a:rPr>
              <a:t>(begun in Lesson 4)</a:t>
            </a:r>
            <a:endParaRPr sz="1100" dirty="0">
              <a:solidFill>
                <a:schemeClr val="dk1"/>
              </a:solidFill>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rPr>
              <a:t>Fluent Readers Do These Things handout </a:t>
            </a:r>
            <a:r>
              <a:rPr lang="en" sz="1100" dirty="0">
                <a:solidFill>
                  <a:schemeClr val="dk1"/>
                </a:solidFill>
              </a:rPr>
              <a:t>(from Lesson 5; optional; for students needing additional support)</a:t>
            </a:r>
            <a:endParaRPr sz="1100" dirty="0">
              <a:solidFill>
                <a:schemeClr val="dk1"/>
              </a:solidFill>
            </a:endParaRPr>
          </a:p>
          <a:p>
            <a:pPr marL="0" lvl="0" indent="0" rtl="0">
              <a:spcBef>
                <a:spcPts val="0"/>
              </a:spcBef>
              <a:spcAft>
                <a:spcPts val="0"/>
              </a:spcAft>
              <a:buNone/>
            </a:pPr>
            <a:endParaRPr sz="1100" dirty="0">
              <a:solidFill>
                <a:schemeClr val="dk1"/>
              </a:solidFill>
            </a:endParaRPr>
          </a:p>
        </p:txBody>
      </p:sp>
      <p:sp>
        <p:nvSpPr>
          <p:cNvPr id="137" name="Google Shape;137;p26"/>
          <p:cNvSpPr txBox="1"/>
          <p:nvPr/>
        </p:nvSpPr>
        <p:spPr>
          <a:xfrm>
            <a:off x="423575" y="1311100"/>
            <a:ext cx="3792000" cy="3418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panose="020B0502020202020204" pitchFamily="34" charset="0"/>
              </a:rPr>
              <a:t>New Materials to Prepare in Advance:</a:t>
            </a:r>
            <a:endParaRPr dirty="0">
              <a:latin typeface="Century Gothic" panose="020B0502020202020204" pitchFamily="34" charset="0"/>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Linking and Words and Phrases model </a:t>
            </a:r>
            <a:r>
              <a:rPr lang="en" sz="1100" dirty="0">
                <a:solidFill>
                  <a:schemeClr val="dk1"/>
                </a:solidFill>
                <a:latin typeface="Century Gothic"/>
                <a:ea typeface="Century Gothic"/>
                <a:cs typeface="Century Gothic"/>
                <a:sym typeface="Century Gothic"/>
              </a:rPr>
              <a:t>(one per student and one to display)</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Linking and Words and Phrases model </a:t>
            </a:r>
            <a:r>
              <a:rPr lang="en" sz="1100" dirty="0">
                <a:solidFill>
                  <a:schemeClr val="dk1"/>
                </a:solidFill>
                <a:latin typeface="Century Gothic"/>
                <a:ea typeface="Century Gothic"/>
                <a:cs typeface="Century Gothic"/>
                <a:sym typeface="Century Gothic"/>
              </a:rPr>
              <a:t>(example, for teacher reference)</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latin typeface="Century Gothic"/>
                <a:ea typeface="Century Gothic"/>
                <a:cs typeface="Century Gothic"/>
                <a:sym typeface="Century Gothic"/>
              </a:rPr>
              <a:t>Sticky notes (two colors, preferably blue and orange; five of each color per student)</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Linking Words and Phrases handout </a:t>
            </a:r>
            <a:r>
              <a:rPr lang="en" sz="1100" dirty="0">
                <a:solidFill>
                  <a:schemeClr val="dk1"/>
                </a:solidFill>
                <a:latin typeface="Century Gothic"/>
                <a:ea typeface="Century Gothic"/>
                <a:cs typeface="Century Gothic"/>
                <a:sym typeface="Century Gothic"/>
              </a:rPr>
              <a:t>(one per student and one to display</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Peer Critique anchor chart </a:t>
            </a:r>
            <a:r>
              <a:rPr lang="en" sz="1100" dirty="0">
                <a:solidFill>
                  <a:schemeClr val="dk1"/>
                </a:solidFill>
                <a:latin typeface="Century Gothic"/>
                <a:ea typeface="Century Gothic"/>
                <a:cs typeface="Century Gothic"/>
                <a:sym typeface="Century Gothic"/>
              </a:rPr>
              <a:t>(new; co-created with students during Work Time B)</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Peer Critique anchor chart </a:t>
            </a:r>
            <a:r>
              <a:rPr lang="en" sz="1100" dirty="0">
                <a:solidFill>
                  <a:schemeClr val="dk1"/>
                </a:solidFill>
                <a:latin typeface="Century Gothic"/>
                <a:ea typeface="Century Gothic"/>
                <a:cs typeface="Century Gothic"/>
                <a:sym typeface="Century Gothic"/>
              </a:rPr>
              <a:t>(example, for teacher reference)</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dirty="0">
                <a:solidFill>
                  <a:schemeClr val="dk1"/>
                </a:solidFill>
                <a:latin typeface="Century Gothic"/>
                <a:ea typeface="Century Gothic"/>
                <a:cs typeface="Century Gothic"/>
                <a:sym typeface="Century Gothic"/>
              </a:rPr>
              <a:t>Highlighters (blue and orange; one of each per student)</a:t>
            </a:r>
            <a:endParaRPr sz="1100"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sz="1100" b="1" dirty="0">
                <a:solidFill>
                  <a:schemeClr val="dk1"/>
                </a:solidFill>
                <a:latin typeface="Century Gothic"/>
                <a:ea typeface="Century Gothic"/>
                <a:cs typeface="Century Gothic"/>
                <a:sym typeface="Century Gothic"/>
              </a:rPr>
              <a:t>Directions for Peer Critique </a:t>
            </a:r>
            <a:r>
              <a:rPr lang="en" sz="1100" dirty="0">
                <a:solidFill>
                  <a:schemeClr val="dk1"/>
                </a:solidFill>
                <a:latin typeface="Century Gothic"/>
                <a:ea typeface="Century Gothic"/>
                <a:cs typeface="Century Gothic"/>
                <a:sym typeface="Century Gothic"/>
              </a:rPr>
              <a:t>(one to display)</a:t>
            </a:r>
            <a:endParaRPr sz="11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11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3" name="Google Shape;143;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7:</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Review the Think-Pair-Share &amp; Red Light, Green Light protocols</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7</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A6060C98-0741-490F-8181-C9DE57426C76}"/>
              </a:ext>
            </a:extLst>
          </p:cNvPr>
          <p:cNvPicPr>
            <a:picLocks noChangeAspect="1"/>
          </p:cNvPicPr>
          <p:nvPr/>
        </p:nvPicPr>
        <p:blipFill>
          <a:blip r:embed="rId3"/>
          <a:stretch>
            <a:fillRect/>
          </a:stretch>
        </p:blipFill>
        <p:spPr>
          <a:xfrm>
            <a:off x="3621744" y="258843"/>
            <a:ext cx="1900512" cy="87346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5" name="Google Shape;155;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t>What are we learning and doing today?</a:t>
            </a:r>
            <a:endParaRPr sz="2400" dirty="0"/>
          </a:p>
          <a:p>
            <a:pPr marL="457200" lvl="0" indent="-381000" rtl="0">
              <a:lnSpc>
                <a:spcPct val="100000"/>
              </a:lnSpc>
              <a:spcBef>
                <a:spcPts val="0"/>
              </a:spcBef>
              <a:spcAft>
                <a:spcPts val="0"/>
              </a:spcAft>
              <a:buSzPts val="2400"/>
              <a:buChar char="●"/>
            </a:pPr>
            <a:r>
              <a:rPr lang="en" sz="2400" dirty="0"/>
              <a:t>Revising your poetry presentations for linking words and phrases </a:t>
            </a:r>
            <a:r>
              <a:rPr lang="en-US" sz="2400" dirty="0"/>
              <a:t>as well as </a:t>
            </a:r>
            <a:r>
              <a:rPr lang="en" sz="2400" dirty="0"/>
              <a:t>precise word choice.</a:t>
            </a:r>
            <a:endParaRPr sz="2400" dirty="0"/>
          </a:p>
          <a:p>
            <a:pPr marL="457200" lvl="0" indent="-381000" rtl="0">
              <a:lnSpc>
                <a:spcPct val="100000"/>
              </a:lnSpc>
              <a:spcBef>
                <a:spcPts val="0"/>
              </a:spcBef>
              <a:spcAft>
                <a:spcPts val="0"/>
              </a:spcAft>
              <a:buSzPts val="2400"/>
              <a:buChar char="●"/>
            </a:pPr>
            <a:r>
              <a:rPr lang="en" sz="2400" dirty="0"/>
              <a:t>Analyzing the model presentation.</a:t>
            </a:r>
            <a:endParaRPr sz="2400" dirty="0"/>
          </a:p>
          <a:p>
            <a:pPr marL="457200" lvl="0" indent="-381000" rtl="0">
              <a:lnSpc>
                <a:spcPct val="100000"/>
              </a:lnSpc>
              <a:spcBef>
                <a:spcPts val="0"/>
              </a:spcBef>
              <a:spcAft>
                <a:spcPts val="0"/>
              </a:spcAft>
              <a:buSzPts val="2400"/>
              <a:buChar char="●"/>
            </a:pPr>
            <a:r>
              <a:rPr lang="en" sz="2400" dirty="0"/>
              <a:t>Peer critiquing each other’s work before applying what you learn from the model to your own work.</a:t>
            </a: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Reviewing Learning Targets</a:t>
            </a:r>
            <a:endParaRPr dirty="0"/>
          </a:p>
        </p:txBody>
      </p:sp>
      <p:sp>
        <p:nvSpPr>
          <p:cNvPr id="161" name="Google Shape;161;p30"/>
          <p:cNvSpPr txBox="1">
            <a:spLocks noGrp="1"/>
          </p:cNvSpPr>
          <p:nvPr>
            <p:ph type="body" idx="1"/>
          </p:nvPr>
        </p:nvSpPr>
        <p:spPr>
          <a:xfrm>
            <a:off x="311700" y="1117861"/>
            <a:ext cx="8520600" cy="3595653"/>
          </a:xfrm>
          <a:prstGeom prst="rect">
            <a:avLst/>
          </a:prstGeom>
        </p:spPr>
        <p:txBody>
          <a:bodyPr spcFirstLastPara="1" wrap="square" lIns="91425" tIns="91425" rIns="91425" bIns="91425" anchor="t" anchorCtr="0">
            <a:noAutofit/>
          </a:bodyPr>
          <a:lstStyle/>
          <a:p>
            <a:pPr marL="457200" lvl="0" indent="-381000" rtl="0">
              <a:lnSpc>
                <a:spcPct val="115000"/>
              </a:lnSpc>
              <a:spcBef>
                <a:spcPts val="0"/>
              </a:spcBef>
              <a:spcAft>
                <a:spcPts val="0"/>
              </a:spcAft>
              <a:buClr>
                <a:schemeClr val="dk1"/>
              </a:buClr>
              <a:buSzPts val="2400"/>
              <a:buAutoNum type="arabicPeriod"/>
            </a:pPr>
            <a:r>
              <a:rPr lang="en" sz="2400" dirty="0">
                <a:solidFill>
                  <a:schemeClr val="dk1"/>
                </a:solidFill>
              </a:rPr>
              <a:t>I can link ideas in my poetry presentation with linking words and phrases.</a:t>
            </a:r>
            <a:endParaRPr sz="2400" dirty="0">
              <a:solidFill>
                <a:schemeClr val="dk1"/>
              </a:solidFill>
            </a:endParaRPr>
          </a:p>
          <a:p>
            <a:pPr marL="457200" lvl="0" indent="-381000" rtl="0">
              <a:lnSpc>
                <a:spcPct val="115000"/>
              </a:lnSpc>
              <a:spcBef>
                <a:spcPts val="0"/>
              </a:spcBef>
              <a:spcAft>
                <a:spcPts val="0"/>
              </a:spcAft>
              <a:buClr>
                <a:schemeClr val="dk1"/>
              </a:buClr>
              <a:buSzPts val="2400"/>
              <a:buAutoNum type="arabicPeriod"/>
            </a:pPr>
            <a:r>
              <a:rPr lang="en" sz="2400" dirty="0">
                <a:solidFill>
                  <a:schemeClr val="dk1"/>
                </a:solidFill>
              </a:rPr>
              <a:t>I can use </a:t>
            </a:r>
            <a:r>
              <a:rPr lang="en" sz="2400" u="sng" dirty="0">
                <a:solidFill>
                  <a:schemeClr val="dk1"/>
                </a:solidFill>
              </a:rPr>
              <a:t>precise </a:t>
            </a:r>
            <a:r>
              <a:rPr lang="en" sz="2400" dirty="0">
                <a:solidFill>
                  <a:schemeClr val="dk1"/>
                </a:solidFill>
              </a:rPr>
              <a:t>language and vocabulary to explain what inspired me to write my poem.</a:t>
            </a:r>
            <a:endParaRPr sz="2400" dirty="0">
              <a:solidFill>
                <a:schemeClr val="dk1"/>
              </a:solidFill>
            </a:endParaRPr>
          </a:p>
          <a:p>
            <a:pPr marL="457200" lvl="0" indent="-381000" rtl="0">
              <a:lnSpc>
                <a:spcPct val="115000"/>
              </a:lnSpc>
              <a:spcBef>
                <a:spcPts val="0"/>
              </a:spcBef>
              <a:spcAft>
                <a:spcPts val="0"/>
              </a:spcAft>
              <a:buClr>
                <a:schemeClr val="dk1"/>
              </a:buClr>
              <a:buSzPts val="2400"/>
              <a:buAutoNum type="arabicPeriod"/>
            </a:pPr>
            <a:r>
              <a:rPr lang="en" sz="2400" dirty="0">
                <a:solidFill>
                  <a:schemeClr val="dk1"/>
                </a:solidFill>
              </a:rPr>
              <a:t>I can read a new poem aloud fluently.</a:t>
            </a:r>
            <a:endParaRPr sz="2400" dirty="0"/>
          </a:p>
        </p:txBody>
      </p:sp>
      <p:pic>
        <p:nvPicPr>
          <p:cNvPr id="162" name="Google Shape;162;p30"/>
          <p:cNvPicPr preferRelativeResize="0"/>
          <p:nvPr/>
        </p:nvPicPr>
        <p:blipFill>
          <a:blip r:embed="rId3">
            <a:alphaModFix/>
          </a:blip>
          <a:stretch>
            <a:fillRect/>
          </a:stretch>
        </p:blipFill>
        <p:spPr>
          <a:xfrm>
            <a:off x="8325936" y="4351591"/>
            <a:ext cx="745850" cy="593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A Model: </a:t>
            </a:r>
            <a:r>
              <a:rPr lang="en" sz="1500"/>
              <a:t>Linking Words, Phrases, &amp; Precise Vocabulary </a:t>
            </a:r>
            <a:endParaRPr sz="1500"/>
          </a:p>
        </p:txBody>
      </p:sp>
      <p:pic>
        <p:nvPicPr>
          <p:cNvPr id="168" name="Google Shape;168;p31"/>
          <p:cNvPicPr preferRelativeResize="0"/>
          <p:nvPr/>
        </p:nvPicPr>
        <p:blipFill>
          <a:blip r:embed="rId3">
            <a:alphaModFix/>
          </a:blip>
          <a:stretch>
            <a:fillRect/>
          </a:stretch>
        </p:blipFill>
        <p:spPr>
          <a:xfrm>
            <a:off x="311000" y="1119188"/>
            <a:ext cx="2343150" cy="2476500"/>
          </a:xfrm>
          <a:prstGeom prst="rect">
            <a:avLst/>
          </a:prstGeom>
          <a:noFill/>
          <a:ln w="9525" cap="flat" cmpd="sng">
            <a:solidFill>
              <a:srgbClr val="000000"/>
            </a:solidFill>
            <a:prstDash val="solid"/>
            <a:round/>
            <a:headEnd type="none" w="sm" len="sm"/>
            <a:tailEnd type="none" w="sm" len="sm"/>
          </a:ln>
        </p:spPr>
      </p:pic>
      <p:pic>
        <p:nvPicPr>
          <p:cNvPr id="169" name="Google Shape;169;p31"/>
          <p:cNvPicPr preferRelativeResize="0"/>
          <p:nvPr/>
        </p:nvPicPr>
        <p:blipFill>
          <a:blip r:embed="rId4">
            <a:alphaModFix/>
          </a:blip>
          <a:stretch>
            <a:fillRect/>
          </a:stretch>
        </p:blipFill>
        <p:spPr>
          <a:xfrm>
            <a:off x="5799450" y="1143000"/>
            <a:ext cx="2943225" cy="2428875"/>
          </a:xfrm>
          <a:prstGeom prst="rect">
            <a:avLst/>
          </a:prstGeom>
          <a:noFill/>
          <a:ln w="9525" cap="flat" cmpd="sng">
            <a:solidFill>
              <a:srgbClr val="000000"/>
            </a:solidFill>
            <a:prstDash val="solid"/>
            <a:round/>
            <a:headEnd type="none" w="sm" len="sm"/>
            <a:tailEnd type="none" w="sm" len="sm"/>
          </a:ln>
        </p:spPr>
      </p:pic>
      <p:sp>
        <p:nvSpPr>
          <p:cNvPr id="170" name="Google Shape;170;p31"/>
          <p:cNvSpPr txBox="1"/>
          <p:nvPr/>
        </p:nvSpPr>
        <p:spPr>
          <a:xfrm>
            <a:off x="2805550" y="1143000"/>
            <a:ext cx="2842500" cy="3472800"/>
          </a:xfrm>
          <a:prstGeom prst="rect">
            <a:avLst/>
          </a:prstGeom>
          <a:noFill/>
          <a:ln>
            <a:noFill/>
          </a:ln>
        </p:spPr>
        <p:txBody>
          <a:bodyPr spcFirstLastPara="1" wrap="square" lIns="91425" tIns="91425" rIns="91425" bIns="91425" anchor="t" anchorCtr="0">
            <a:noAutofit/>
          </a:bodyPr>
          <a:lstStyle/>
          <a:p>
            <a:pPr marL="457200" lvl="0" indent="-317500" rtl="0">
              <a:spcBef>
                <a:spcPts val="0"/>
              </a:spcBef>
              <a:spcAft>
                <a:spcPts val="0"/>
              </a:spcAft>
              <a:buSzPts val="1400"/>
              <a:buFont typeface="Century Gothic"/>
              <a:buChar char="●"/>
            </a:pPr>
            <a:r>
              <a:rPr lang="en">
                <a:latin typeface="Century Gothic"/>
                <a:ea typeface="Century Gothic"/>
                <a:cs typeface="Century Gothic"/>
                <a:sym typeface="Century Gothic"/>
              </a:rPr>
              <a:t>What do you notice about the difference in how they sound?</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Char char="●"/>
            </a:pPr>
            <a:r>
              <a:rPr lang="en">
                <a:latin typeface="Century Gothic"/>
                <a:ea typeface="Century Gothic"/>
                <a:cs typeface="Century Gothic"/>
                <a:sym typeface="Century Gothic"/>
              </a:rPr>
              <a:t>Why does Example 2 flow more smoothly? </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Char char="●"/>
            </a:pPr>
            <a:r>
              <a:rPr lang="en">
                <a:latin typeface="Century Gothic"/>
                <a:ea typeface="Century Gothic"/>
                <a:cs typeface="Century Gothic"/>
                <a:sym typeface="Century Gothic"/>
              </a:rPr>
              <a:t>Can you identify any specific words or phrases in Example 2 that aren’t in Example 1?</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Char char="●"/>
            </a:pPr>
            <a:r>
              <a:rPr lang="en">
                <a:latin typeface="Century Gothic"/>
                <a:ea typeface="Century Gothic"/>
                <a:cs typeface="Century Gothic"/>
                <a:sym typeface="Century Gothic"/>
              </a:rPr>
              <a:t>What differences do you notice between the two examples?</a:t>
            </a:r>
            <a:endParaRPr>
              <a:latin typeface="Century Gothic"/>
              <a:ea typeface="Century Gothic"/>
              <a:cs typeface="Century Gothic"/>
              <a:sym typeface="Century Gothic"/>
            </a:endParaRPr>
          </a:p>
          <a:p>
            <a:pPr marL="457200" lvl="0" indent="-317500">
              <a:spcBef>
                <a:spcPts val="0"/>
              </a:spcBef>
              <a:spcAft>
                <a:spcPts val="0"/>
              </a:spcAft>
              <a:buSzPts val="1400"/>
              <a:buFont typeface="Century Gothic"/>
              <a:buChar char="●"/>
            </a:pPr>
            <a:r>
              <a:rPr lang="en">
                <a:latin typeface="Century Gothic"/>
                <a:ea typeface="Century Gothic"/>
                <a:cs typeface="Century Gothic"/>
                <a:sym typeface="Century Gothic"/>
              </a:rPr>
              <a:t>How do the changes made improve Example 2?</a:t>
            </a:r>
            <a:endParaRPr>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Analyzing A Model: </a:t>
            </a:r>
            <a:r>
              <a:rPr lang="en" sz="1500"/>
              <a:t>Linking Words, Phrases, &amp; Precise Vocabulary </a:t>
            </a:r>
            <a:endParaRPr/>
          </a:p>
        </p:txBody>
      </p:sp>
      <p:pic>
        <p:nvPicPr>
          <p:cNvPr id="177" name="Google Shape;177;p32"/>
          <p:cNvPicPr preferRelativeResize="0"/>
          <p:nvPr/>
        </p:nvPicPr>
        <p:blipFill>
          <a:blip r:embed="rId3">
            <a:alphaModFix/>
          </a:blip>
          <a:stretch>
            <a:fillRect/>
          </a:stretch>
        </p:blipFill>
        <p:spPr>
          <a:xfrm>
            <a:off x="462275" y="1233434"/>
            <a:ext cx="2343150" cy="2476500"/>
          </a:xfrm>
          <a:prstGeom prst="rect">
            <a:avLst/>
          </a:prstGeom>
          <a:noFill/>
          <a:ln w="9525" cap="flat" cmpd="sng">
            <a:solidFill>
              <a:srgbClr val="000000"/>
            </a:solidFill>
            <a:prstDash val="solid"/>
            <a:round/>
            <a:headEnd type="none" w="sm" len="sm"/>
            <a:tailEnd type="none" w="sm" len="sm"/>
          </a:ln>
        </p:spPr>
      </p:pic>
      <p:pic>
        <p:nvPicPr>
          <p:cNvPr id="178" name="Google Shape;178;p32"/>
          <p:cNvPicPr preferRelativeResize="0"/>
          <p:nvPr/>
        </p:nvPicPr>
        <p:blipFill>
          <a:blip r:embed="rId4">
            <a:alphaModFix/>
          </a:blip>
          <a:stretch>
            <a:fillRect/>
          </a:stretch>
        </p:blipFill>
        <p:spPr>
          <a:xfrm>
            <a:off x="5776975" y="1233434"/>
            <a:ext cx="2943225" cy="2428875"/>
          </a:xfrm>
          <a:prstGeom prst="rect">
            <a:avLst/>
          </a:prstGeom>
          <a:noFill/>
          <a:ln w="9525" cap="flat" cmpd="sng">
            <a:solidFill>
              <a:srgbClr val="000000"/>
            </a:solidFill>
            <a:prstDash val="solid"/>
            <a:round/>
            <a:headEnd type="none" w="sm" len="sm"/>
            <a:tailEnd type="none" w="sm" len="sm"/>
          </a:ln>
        </p:spPr>
      </p:pic>
      <p:sp>
        <p:nvSpPr>
          <p:cNvPr id="179" name="Google Shape;179;p32"/>
          <p:cNvSpPr txBox="1"/>
          <p:nvPr/>
        </p:nvSpPr>
        <p:spPr>
          <a:xfrm>
            <a:off x="2922450" y="954500"/>
            <a:ext cx="2737500" cy="3955200"/>
          </a:xfrm>
          <a:prstGeom prst="rect">
            <a:avLst/>
          </a:prstGeom>
          <a:noFill/>
          <a:ln>
            <a:noFill/>
          </a:ln>
        </p:spPr>
        <p:txBody>
          <a:bodyPr spcFirstLastPara="1" wrap="square" lIns="91425" tIns="91425" rIns="91425" bIns="91425" anchor="t" anchorCtr="0">
            <a:noAutofit/>
          </a:bodyPr>
          <a:lstStyle/>
          <a:p>
            <a:pPr marL="457200" lvl="0" indent="-317500"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differences do you notice in the first paragraph of each example?</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does the word ‘and’ help us to understand? How does it change the meaning?</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does the word ‘particularly’ help us to understand? How does it change the meaning?</a:t>
            </a:r>
            <a:endParaRPr>
              <a:latin typeface="Century Gothic"/>
              <a:ea typeface="Century Gothic"/>
              <a:cs typeface="Century Gothic"/>
              <a:sym typeface="Century Gothic"/>
            </a:endParaRPr>
          </a:p>
          <a:p>
            <a:pPr marL="457200" lvl="0" indent="-317500" rtl="0">
              <a:spcBef>
                <a:spcPts val="0"/>
              </a:spcBef>
              <a:spcAft>
                <a:spcPts val="0"/>
              </a:spcAft>
              <a:buSzPts val="1400"/>
              <a:buFont typeface="Century Gothic"/>
              <a:buAutoNum type="arabicPeriod"/>
            </a:pPr>
            <a:r>
              <a:rPr lang="en">
                <a:latin typeface="Century Gothic"/>
                <a:ea typeface="Century Gothic"/>
                <a:cs typeface="Century Gothic"/>
                <a:sym typeface="Century Gothic"/>
              </a:rPr>
              <a:t>You will now work together to identify linking words, phrases, and precise vocabulary through the rest of the model. </a:t>
            </a: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Analyzing A Model: </a:t>
            </a:r>
            <a:r>
              <a:rPr lang="en" sz="1500"/>
              <a:t>Linking Words, Phrases, &amp; Precise Vocabulary </a:t>
            </a:r>
            <a:endParaRPr/>
          </a:p>
        </p:txBody>
      </p:sp>
      <p:sp>
        <p:nvSpPr>
          <p:cNvPr id="185" name="Google Shape;185;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2743200" lvl="0" indent="0" rtl="0">
              <a:spcBef>
                <a:spcPts val="0"/>
              </a:spcBef>
              <a:spcAft>
                <a:spcPts val="0"/>
              </a:spcAft>
              <a:buNone/>
            </a:pPr>
            <a:r>
              <a:rPr lang="en" sz="2400" dirty="0"/>
              <a:t>The first column of words are more for writing stories or for recounting something that happened. The second column is for connecting ideas and making informative writing flow more smoothly. 	</a:t>
            </a:r>
            <a:r>
              <a:rPr lang="en" dirty="0"/>
              <a:t>					</a:t>
            </a:r>
            <a:endParaRPr dirty="0"/>
          </a:p>
        </p:txBody>
      </p:sp>
      <p:pic>
        <p:nvPicPr>
          <p:cNvPr id="186" name="Google Shape;186;p33"/>
          <p:cNvPicPr preferRelativeResize="0"/>
          <p:nvPr/>
        </p:nvPicPr>
        <p:blipFill>
          <a:blip r:embed="rId3">
            <a:alphaModFix/>
          </a:blip>
          <a:stretch>
            <a:fillRect/>
          </a:stretch>
        </p:blipFill>
        <p:spPr>
          <a:xfrm>
            <a:off x="399215" y="1152475"/>
            <a:ext cx="2580610" cy="31059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29F871-62AC-4294-9245-B8DD5964C03C}">
  <ds:schemaRefs>
    <ds:schemaRef ds:uri="http://schemas.microsoft.com/sharepoint/v3/contenttype/forms"/>
  </ds:schemaRefs>
</ds:datastoreItem>
</file>

<file path=customXml/itemProps2.xml><?xml version="1.0" encoding="utf-8"?>
<ds:datastoreItem xmlns:ds="http://schemas.openxmlformats.org/officeDocument/2006/customXml" ds:itemID="{911801DC-613E-4074-A015-35B1BD16F2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0F8CA5-25B2-44B7-AB31-BFCAED8F6BA3}">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23</TotalTime>
  <Words>4279</Words>
  <Application>Microsoft Office PowerPoint</Application>
  <PresentationFormat>On-screen Show (16:9)</PresentationFormat>
  <Paragraphs>297</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Century Gothic</vt:lpstr>
      <vt:lpstr>Calibri</vt:lpstr>
      <vt:lpstr>Overlock</vt:lpstr>
      <vt:lpstr>Arial</vt:lpstr>
      <vt:lpstr>Simple Light</vt:lpstr>
      <vt:lpstr>Office Theme</vt:lpstr>
      <vt:lpstr>Grade 4: Module 1: Unit 3: Lesson 7 Teacher slide, before teaching.</vt:lpstr>
      <vt:lpstr>Grade 4: Module 1: Unit 3: Lesson 7 Teacher slide, before teaching. </vt:lpstr>
      <vt:lpstr>Grade 4: Module 1: Unit 3: Lesson 7 Teacher slide, before teaching.</vt:lpstr>
      <vt:lpstr>PowerPoint Presentation</vt:lpstr>
      <vt:lpstr>Hello, Students!</vt:lpstr>
      <vt:lpstr>Reviewing Learning Targets</vt:lpstr>
      <vt:lpstr>Analyzing A Model: Linking Words, Phrases, &amp; Precise Vocabulary </vt:lpstr>
      <vt:lpstr>Analyzing A Model: Linking Words, Phrases, &amp; Precise Vocabulary </vt:lpstr>
      <vt:lpstr>Analyzing A Model: Linking Words, Phrases, &amp; Precise Vocabulary </vt:lpstr>
      <vt:lpstr>Writing a Poetry Presentation: Peer Critique &amp; Revision </vt:lpstr>
      <vt:lpstr>Reading Fluency Practice </vt:lpstr>
      <vt:lpstr>Self Reflection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7 Teacher slide, before teaching.</dc:title>
  <dc:creator>nbravo</dc:creator>
  <cp:lastModifiedBy>Natalie Ivey</cp:lastModifiedBy>
  <cp:revision>5</cp:revision>
  <dcterms:modified xsi:type="dcterms:W3CDTF">2018-09-12T15:25:26Z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