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
      <p:font typeface="Georgia" panose="02040502050405020303" pitchFamily="18"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65DA849-E805-4304-BD4E-5714FDF7D0FE}">
  <a:tblStyle styleId="{265DA849-E805-4304-BD4E-5714FDF7D0F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91694DC-B1EE-4A34-94BC-33D2E4ABA0CD}"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C45AFD0-02E0-4078-9D0F-2161A7B012BA}"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776" autoAdjust="0"/>
  </p:normalViewPr>
  <p:slideViewPr>
    <p:cSldViewPr snapToGrid="0">
      <p:cViewPr varScale="1">
        <p:scale>
          <a:sx n="92" d="100"/>
          <a:sy n="92" d="100"/>
        </p:scale>
        <p:origin x="-1576" y="-104"/>
      </p:cViewPr>
      <p:guideLst>
        <p:guide orient="horz" pos="1620"/>
        <p:guide pos="2880"/>
      </p:guideLst>
    </p:cSldViewPr>
  </p:slideViewPr>
  <p:notesTextViewPr>
    <p:cViewPr>
      <p:scale>
        <a:sx n="1" d="1"/>
        <a:sy n="1" d="1"/>
      </p:scale>
      <p:origin x="0" y="93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font" Target="fonts/font9.fntdata"/><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FA5CDA15-A23A-D700-3F30-549C92520F5A}"/>
    <pc:docChg chg="addSld">
      <pc:chgData name="Jennifer Snapp" userId="S::jennifer.snapp@detroitk12.org::42622253-5fe4-47d2-9c8f-1ef2d995c939" providerId="AD" clId="Web-{FA5CDA15-A23A-D700-3F30-549C92520F5A}" dt="2019-03-25T19:48:39.873" v="0"/>
      <pc:docMkLst>
        <pc:docMk/>
      </pc:docMkLst>
      <pc:sldChg chg="add">
        <pc:chgData name="Jennifer Snapp" userId="S::jennifer.snapp@detroitk12.org::42622253-5fe4-47d2-9c8f-1ef2d995c939" providerId="AD" clId="Web-{FA5CDA15-A23A-D700-3F30-549C92520F5A}" dt="2019-03-25T19:48:39.873" v="0"/>
        <pc:sldMkLst>
          <pc:docMk/>
          <pc:sldMk cId="3095439322" sldId="274"/>
        </pc:sldMkLst>
      </pc:sldChg>
      <pc:sldMasterChg chg="addSldLayout">
        <pc:chgData name="Jennifer Snapp" userId="S::jennifer.snapp@detroitk12.org::42622253-5fe4-47d2-9c8f-1ef2d995c939" providerId="AD" clId="Web-{FA5CDA15-A23A-D700-3F30-549C92520F5A}" dt="2019-03-25T19:48:39.873" v="0"/>
        <pc:sldMasterMkLst>
          <pc:docMk/>
          <pc:sldMasterMk cId="0" sldId="2147483671"/>
        </pc:sldMasterMkLst>
        <pc:sldLayoutChg chg="add replId">
          <pc:chgData name="Jennifer Snapp" userId="S::jennifer.snapp@detroitk12.org::42622253-5fe4-47d2-9c8f-1ef2d995c939" providerId="AD" clId="Web-{FA5CDA15-A23A-D700-3F30-549C92520F5A}" dt="2019-03-25T19:48:39.873" v="0"/>
          <pc:sldLayoutMkLst>
            <pc:docMk/>
            <pc:sldMasterMk cId="0" sldId="2147483671"/>
            <pc:sldLayoutMk cId="3135127908"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9895044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202f7ed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Douglass did not write this text to reflect on his personal development but rather to argue that slavery should be abolished. In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he explicitly and implicitly responds to the positions of people who supported or were indifferent to slavery. Douglass conveys his position that slavery was terrible (not just mildly unpleasant) for slaves, that it corrupted (not helped) slave owners, and that as an institution, it was abhorrent (not necessary). It is worth noting that this last position is the hardest to trace and analyze, so although students explore this position in this lesson, they focus more on the first two positions.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use the </a:t>
            </a:r>
            <a:r>
              <a:rPr lang="en" sz="1200" b="1" dirty="0">
                <a:solidFill>
                  <a:schemeClr val="dk1"/>
                </a:solidFill>
                <a:latin typeface="Calibri"/>
                <a:ea typeface="Calibri"/>
                <a:cs typeface="Calibri"/>
                <a:sym typeface="Calibri"/>
              </a:rPr>
              <a:t>Shining a Light anchor chart </a:t>
            </a:r>
            <a:r>
              <a:rPr lang="en" sz="1200" dirty="0">
                <a:solidFill>
                  <a:schemeClr val="dk1"/>
                </a:solidFill>
                <a:latin typeface="Calibri"/>
                <a:ea typeface="Calibri"/>
                <a:cs typeface="Calibri"/>
                <a:sym typeface="Calibri"/>
              </a:rPr>
              <a:t>and position cards to better understand some positions of people who supported slavery and, briefly, how Douglass responds to each of those positions.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read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they will analyze how each episode Douglass describes addresses the positions explained in the </a:t>
            </a:r>
            <a:r>
              <a:rPr lang="en" sz="1200" b="1" dirty="0">
                <a:solidFill>
                  <a:schemeClr val="dk1"/>
                </a:solidFill>
                <a:latin typeface="Calibri"/>
                <a:ea typeface="Calibri"/>
                <a:cs typeface="Calibri"/>
                <a:sym typeface="Calibri"/>
              </a:rPr>
              <a:t>Shining a Light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202f7ed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84967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a8a99bd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a:t>
            </a:r>
            <a:r>
              <a:rPr lang="en-US" sz="1200" b="1" dirty="0">
                <a:solidFill>
                  <a:schemeClr val="dk1"/>
                </a:solidFill>
                <a:latin typeface="Calibri"/>
                <a:ea typeface="Calibri"/>
                <a:cs typeface="Calibri"/>
                <a:sym typeface="Calibri"/>
              </a:rPr>
              <a:t>1-</a:t>
            </a:r>
            <a:r>
              <a:rPr lang="en" sz="1200" b="1" dirty="0">
                <a:solidFill>
                  <a:schemeClr val="dk1"/>
                </a:solidFill>
                <a:latin typeface="Calibri"/>
                <a:ea typeface="Calibri"/>
                <a:cs typeface="Calibri"/>
                <a:sym typeface="Calibri"/>
              </a:rPr>
              <a:t>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Close Reading Final Paragraph of the Narrative</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Today students will begin to work with the central text for this module: </a:t>
            </a:r>
            <a:r>
              <a:rPr lang="en" sz="1200"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 This is a compelling and important text, and Douglass is a fascinating and monumental figure in American history. Today, students will just get a taste of the text and try to figure out why he wrote it; in coming days, they will dig more deeply into the text.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 aloud to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“The purpose of something is what it is intended to achieve. When we talk about an author’s purpose, we mean the reason he or she wrote the text. Purpose is different from summary. A summary is just a short version of the events or ideas in the text; the purpose is a statement about why this person wrote that text and what he or she was trying to accomplish.”</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02" name="Google Shape;202;g42a8a99bd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38185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1752bd527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12-14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Close Reading Final Paragraph of the Narrative</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have the </a:t>
            </a:r>
            <a:r>
              <a:rPr lang="en" sz="1200" b="1" dirty="0">
                <a:solidFill>
                  <a:schemeClr val="dk1"/>
                </a:solidFill>
                <a:latin typeface="Calibri"/>
                <a:ea typeface="Calibri"/>
                <a:cs typeface="Calibri"/>
                <a:sym typeface="Calibri"/>
              </a:rPr>
              <a:t>Frederick Douglass Purpose teacher reference</a:t>
            </a:r>
            <a:r>
              <a:rPr lang="en" sz="1200" dirty="0">
                <a:solidFill>
                  <a:schemeClr val="dk1"/>
                </a:solidFill>
                <a:latin typeface="Calibri"/>
                <a:ea typeface="Calibri"/>
                <a:cs typeface="Calibri"/>
                <a:sym typeface="Calibri"/>
              </a:rPr>
              <a:t> to support students answers.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a:t>
            </a:r>
            <a:r>
              <a:rPr lang="en" sz="1200" b="0" dirty="0">
                <a:solidFill>
                  <a:schemeClr val="dk1"/>
                </a:solidFill>
                <a:latin typeface="Calibri"/>
                <a:ea typeface="Calibri"/>
                <a:cs typeface="Calibri"/>
                <a:sym typeface="Calibri"/>
              </a:rPr>
              <a:t>Frederick Douglass’s Purpose: Text and Questions </a:t>
            </a:r>
            <a:r>
              <a:rPr lang="en" sz="1200" dirty="0">
                <a:solidFill>
                  <a:schemeClr val="dk1"/>
                </a:solidFill>
                <a:latin typeface="Calibri"/>
                <a:ea typeface="Calibri"/>
                <a:cs typeface="Calibri"/>
                <a:sym typeface="Calibri"/>
              </a:rPr>
              <a:t>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one copy using the 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along silently in their heads as you read the text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them know you will read the text twice, once to allow them to get the gist of the text and a second time to have them identify new vocabulary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answer questions using the teacher reference to guide them.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Char char="○"/>
            </a:pP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To throw light on something means to explain it or make it clear, especially something that people are confused or </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in the dark</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about.</a:t>
            </a:r>
            <a:r>
              <a:rPr lang="en-US"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Char char="○"/>
            </a:pP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The glad day of deliverance means the happy day when slaves are freed, when they are </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delivered</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from being enslaved.</a:t>
            </a:r>
            <a:r>
              <a:rPr lang="en-US"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Char char="○"/>
            </a:pP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The sacred cause is the fight to end slavery.</a:t>
            </a:r>
            <a:r>
              <a:rPr lang="en-US"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the first question.</a:t>
            </a:r>
            <a:endParaRPr sz="1200" dirty="0">
              <a:solidFill>
                <a:schemeClr val="dk1"/>
              </a:solidFill>
              <a:latin typeface="Calibri"/>
              <a:ea typeface="Calibri"/>
              <a:cs typeface="Calibri"/>
              <a:sym typeface="Calibri"/>
            </a:endParaRPr>
          </a:p>
        </p:txBody>
      </p:sp>
      <p:sp>
        <p:nvSpPr>
          <p:cNvPr id="210" name="Google Shape;210;g41752bd527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18927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2a8a99bde_0_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15 -20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Analyzing Frederick Douglass’s Purpose and Introducing Shining a Light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this upcoming activity, students need to imagine an audience, in a sense. Douglass is writing at a time when people had very strong beliefs about slavery. Douglass is  writing to persuade people of his view, so he needs to think about what those people’s  beliefs are. What we see in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is his response to those beliefs.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to note, however, that you can’t always tell from reading the text alone what beliefs he is responding to. Sometimes he states the position he is responding to; other times he does not. Students need to do some inferring to figure out those beliefs. That is the goal of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following sentence in a place visible to all students: “I am Frederick Douglass, and my purpose in writing the story of my life was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minute to think.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use equity sticks to call on several students to read and complete the sentence.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Douglass intends to show the truth about slavery.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Adding visuals or graphics to anchor charts can help students remember or understand key ideas or directions.</a:t>
            </a:r>
            <a:endParaRPr sz="1200" dirty="0">
              <a:solidFill>
                <a:schemeClr val="dk1"/>
              </a:solidFill>
              <a:latin typeface="Calibri"/>
              <a:ea typeface="Calibri"/>
              <a:cs typeface="Calibri"/>
              <a:sym typeface="Calibri"/>
            </a:endParaRPr>
          </a:p>
        </p:txBody>
      </p:sp>
      <p:sp>
        <p:nvSpPr>
          <p:cNvPr id="218" name="Google Shape;218;g42a8a99bde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7979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23269a5e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15 - 20 minutes (this slide, 3- 5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Analyzing Frederick Douglass’s Purpose and Introducing Shining a Light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a:t>
            </a:r>
            <a:r>
              <a:rPr lang="en" sz="1200" b="1" dirty="0">
                <a:solidFill>
                  <a:schemeClr val="dk1"/>
                </a:solidFill>
                <a:latin typeface="Calibri"/>
                <a:ea typeface="Calibri"/>
                <a:cs typeface="Calibri"/>
                <a:sym typeface="Calibri"/>
              </a:rPr>
              <a:t>Historical Context anchor chart, student versions.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a:t>
            </a:r>
            <a:r>
              <a:rPr lang="en" sz="1200" i="1" dirty="0">
                <a:solidFill>
                  <a:schemeClr val="dk1"/>
                </a:solidFill>
                <a:latin typeface="Calibri"/>
                <a:ea typeface="Calibri"/>
                <a:cs typeface="Calibri"/>
                <a:sym typeface="Calibri"/>
              </a:rPr>
              <a:t>“Consider what you know of the context in which Douglass was writing. Who might have read his book?” </a:t>
            </a:r>
            <a:r>
              <a:rPr lang="en" sz="1200" dirty="0">
                <a:solidFill>
                  <a:schemeClr val="dk1"/>
                </a:solidFill>
                <a:latin typeface="Calibri"/>
                <a:ea typeface="Calibri"/>
                <a:cs typeface="Calibri"/>
                <a:sym typeface="Calibri"/>
              </a:rPr>
              <a:t>Use the equity sticks to call on two or three students to share their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up by asking:</a:t>
            </a:r>
            <a:r>
              <a:rPr lang="en" sz="1200" i="1" dirty="0">
                <a:solidFill>
                  <a:schemeClr val="dk1"/>
                </a:solidFill>
                <a:latin typeface="Calibri"/>
                <a:ea typeface="Calibri"/>
                <a:cs typeface="Calibri"/>
                <a:sym typeface="Calibri"/>
              </a:rPr>
              <a:t> “How do you think Douglass’s audience felt about slavery?”</a:t>
            </a:r>
            <a:r>
              <a:rPr lang="en" sz="1200" dirty="0">
                <a:solidFill>
                  <a:schemeClr val="dk1"/>
                </a:solidFill>
                <a:latin typeface="Calibri"/>
                <a:ea typeface="Calibri"/>
                <a:cs typeface="Calibri"/>
                <a:sym typeface="Calibri"/>
              </a:rPr>
              <a:t> Use the equity sticks to call on one or two students to share their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consider: “</a:t>
            </a:r>
            <a:r>
              <a:rPr lang="en" sz="1200" i="1" dirty="0">
                <a:solidFill>
                  <a:schemeClr val="dk1"/>
                </a:solidFill>
                <a:latin typeface="Calibri"/>
                <a:ea typeface="Calibri"/>
                <a:cs typeface="Calibri"/>
                <a:sym typeface="Calibri"/>
              </a:rPr>
              <a:t>Does ‘distinguish from’ mean to focus on how his views are similar, or how they are different?”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equity sticks to call on one or two students to share their ideas.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his audience  would be mostly Northern whites. You might point out that at this time, there were far fewer African Americans who lived in the North than there are today; that this book would be unlikely to be circulated in slave-holding states; and that slaves were forbidden from learning to read.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 that some were in favor of it, some opposed it, and some didn’t care.</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notice that, in this case, </a:t>
            </a:r>
            <a:r>
              <a:rPr lang="en" sz="1200" i="1" dirty="0">
                <a:solidFill>
                  <a:schemeClr val="dk1"/>
                </a:solidFill>
                <a:latin typeface="Calibri"/>
                <a:ea typeface="Calibri"/>
                <a:cs typeface="Calibri"/>
                <a:sym typeface="Calibri"/>
              </a:rPr>
              <a:t>distinguish</a:t>
            </a:r>
            <a:r>
              <a:rPr lang="en" sz="1200" dirty="0">
                <a:solidFill>
                  <a:schemeClr val="dk1"/>
                </a:solidFill>
                <a:latin typeface="Calibri"/>
                <a:ea typeface="Calibri"/>
                <a:cs typeface="Calibri"/>
                <a:sym typeface="Calibri"/>
              </a:rPr>
              <a:t> means to notice the things that make his view different.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out that they know Douglass’s overall purpose. Now they will consider how he distinguished his position, or beliefs, from others.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Adding visuals or graphics to anchor charts can help students remember or understand key ideas or directions.</a:t>
            </a:r>
            <a:endParaRPr sz="1200" dirty="0">
              <a:solidFill>
                <a:schemeClr val="dk1"/>
              </a:solidFill>
              <a:latin typeface="Calibri"/>
              <a:ea typeface="Calibri"/>
              <a:cs typeface="Calibri"/>
              <a:sym typeface="Calibri"/>
            </a:endParaRPr>
          </a:p>
        </p:txBody>
      </p:sp>
      <p:sp>
        <p:nvSpPr>
          <p:cNvPr id="226" name="Google Shape;226;g423269a5e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3328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2a8a99bde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15 - 20  minutes (this slide, 8 - 10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3 of 4</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Analyzing Frederick Douglass’s Purpose and Introducing Shining a Light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term  “shining a light” helps students to see that, because of the good thinking they will do, they are about to notice something in the text that might have gone unnoticed.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Shining a Light anchor chart</a:t>
            </a:r>
            <a:r>
              <a:rPr lang="en" sz="1200" dirty="0">
                <a:solidFill>
                  <a:schemeClr val="dk1"/>
                </a:solidFill>
                <a:latin typeface="Calibri"/>
                <a:ea typeface="Calibri"/>
                <a:cs typeface="Calibri"/>
                <a:sym typeface="Calibri"/>
              </a:rPr>
              <a:t> to each student and display using the 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anchor chart compares the beliefs of Douglass’s audience with his position.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set of </a:t>
            </a:r>
            <a:r>
              <a:rPr lang="en" sz="1200" b="1" dirty="0">
                <a:solidFill>
                  <a:schemeClr val="dk1"/>
                </a:solidFill>
                <a:latin typeface="Calibri"/>
                <a:ea typeface="Calibri"/>
                <a:cs typeface="Calibri"/>
                <a:sym typeface="Calibri"/>
              </a:rPr>
              <a:t>position cards</a:t>
            </a:r>
            <a:r>
              <a:rPr lang="en" sz="1200" dirty="0">
                <a:solidFill>
                  <a:schemeClr val="dk1"/>
                </a:solidFill>
                <a:latin typeface="Calibri"/>
                <a:ea typeface="Calibri"/>
                <a:cs typeface="Calibri"/>
                <a:sym typeface="Calibri"/>
              </a:rPr>
              <a:t> to each pair of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figure out where on the </a:t>
            </a:r>
            <a:r>
              <a:rPr lang="en" sz="1200" b="1" dirty="0">
                <a:solidFill>
                  <a:schemeClr val="dk1"/>
                </a:solidFill>
                <a:latin typeface="Calibri"/>
                <a:ea typeface="Calibri"/>
                <a:cs typeface="Calibri"/>
                <a:sym typeface="Calibri"/>
              </a:rPr>
              <a:t>Shining a Light anchor chart</a:t>
            </a:r>
            <a:r>
              <a:rPr lang="en" sz="1200" dirty="0">
                <a:solidFill>
                  <a:schemeClr val="dk1"/>
                </a:solidFill>
                <a:latin typeface="Calibri"/>
                <a:ea typeface="Calibri"/>
                <a:cs typeface="Calibri"/>
                <a:sym typeface="Calibri"/>
              </a:rPr>
              <a:t> each statement should go.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refrain from writing anything on the anchor chart at this point.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Clarify and correct as necessary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refer to the conversation about the power of stories. Do not confirm any answers; rather, tell students that they will continue to explore this idea as they read the book.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the first position card for students to get the idea of the activity.</a:t>
            </a:r>
            <a:endParaRPr sz="1200" dirty="0">
              <a:solidFill>
                <a:schemeClr val="dk1"/>
              </a:solidFill>
              <a:latin typeface="Calibri"/>
              <a:ea typeface="Calibri"/>
              <a:cs typeface="Calibri"/>
              <a:sym typeface="Calibri"/>
            </a:endParaRPr>
          </a:p>
        </p:txBody>
      </p:sp>
      <p:sp>
        <p:nvSpPr>
          <p:cNvPr id="234" name="Google Shape;234;g42a8a99bde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0868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23269a5e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15 - 20  minutes (this slide, 5- 8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4 of 4</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Analyzing Frederick Douglass’s Purpose and Introducing Shining a Light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will now help them check their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Pull a position card, read it aloud, and cold call one pair to share where on the anchor chart they placed that statement.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make note of this on the displayed version of the </a:t>
            </a:r>
            <a:r>
              <a:rPr lang="en" sz="1200" b="1" dirty="0">
                <a:solidFill>
                  <a:schemeClr val="dk1"/>
                </a:solidFill>
                <a:latin typeface="Calibri"/>
                <a:ea typeface="Calibri"/>
                <a:cs typeface="Calibri"/>
                <a:sym typeface="Calibri"/>
              </a:rPr>
              <a:t>Shining a Light anchor chart</a:t>
            </a:r>
            <a:r>
              <a:rPr lang="en" sz="1200" dirty="0">
                <a:solidFill>
                  <a:schemeClr val="dk1"/>
                </a:solidFill>
                <a:latin typeface="Calibri"/>
                <a:ea typeface="Calibri"/>
                <a:cs typeface="Calibri"/>
                <a:sym typeface="Calibri"/>
              </a:rPr>
              <a:t>, and ask students to do the same on their versions.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until all position cards have been placed in the correct place on the blank </a:t>
            </a:r>
            <a:r>
              <a:rPr lang="en" sz="1200" b="1" dirty="0">
                <a:solidFill>
                  <a:schemeClr val="dk1"/>
                </a:solidFill>
                <a:latin typeface="Calibri"/>
                <a:ea typeface="Calibri"/>
                <a:cs typeface="Calibri"/>
                <a:sym typeface="Calibri"/>
              </a:rPr>
              <a:t>Shining a Star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their partner about the following:  </a:t>
            </a:r>
            <a:r>
              <a:rPr lang="en" sz="1200" i="1" dirty="0">
                <a:solidFill>
                  <a:schemeClr val="dk1"/>
                </a:solidFill>
                <a:latin typeface="Calibri"/>
                <a:ea typeface="Calibri"/>
                <a:cs typeface="Calibri"/>
                <a:sym typeface="Calibri"/>
              </a:rPr>
              <a:t>“Given Frederick Douglass’s purpose for writing this Narrative, why do you think he wrote it as a story? What about the title tells you it is a story? Why didn’t he write a persuasive speech?”</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several 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Clarify and correct as necessary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refer to the conversation about the power of stories. Do not confirm any answers; rather, tell students that they will continue to explore this idea as they read the book.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the first </a:t>
            </a:r>
            <a:r>
              <a:rPr lang="en" sz="1200" b="1" dirty="0">
                <a:solidFill>
                  <a:schemeClr val="dk1"/>
                </a:solidFill>
                <a:latin typeface="Calibri"/>
                <a:ea typeface="Calibri"/>
                <a:cs typeface="Calibri"/>
                <a:sym typeface="Calibri"/>
              </a:rPr>
              <a:t>position card </a:t>
            </a:r>
            <a:r>
              <a:rPr lang="en" sz="1200" dirty="0">
                <a:solidFill>
                  <a:schemeClr val="dk1"/>
                </a:solidFill>
                <a:latin typeface="Calibri"/>
                <a:ea typeface="Calibri"/>
                <a:cs typeface="Calibri"/>
                <a:sym typeface="Calibri"/>
              </a:rPr>
              <a:t>for students to get the idea of the activity.</a:t>
            </a:r>
            <a:endParaRPr sz="1200" dirty="0">
              <a:solidFill>
                <a:schemeClr val="dk1"/>
              </a:solidFill>
              <a:latin typeface="Calibri"/>
              <a:ea typeface="Calibri"/>
              <a:cs typeface="Calibri"/>
              <a:sym typeface="Calibri"/>
            </a:endParaRPr>
          </a:p>
        </p:txBody>
      </p:sp>
      <p:sp>
        <p:nvSpPr>
          <p:cNvPr id="242" name="Google Shape;242;g423269a5e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2531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2a8a99bde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2a8a99bde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Previewing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copy of </a:t>
            </a:r>
            <a:r>
              <a:rPr lang="en" sz="1200" b="1" dirty="0">
                <a:solidFill>
                  <a:schemeClr val="dk1"/>
                </a:solidFill>
                <a:latin typeface="Calibri"/>
                <a:ea typeface="Calibri"/>
                <a:cs typeface="Calibri"/>
                <a:sym typeface="Calibri"/>
              </a:rPr>
              <a:t>Determining Position</a:t>
            </a:r>
            <a:r>
              <a:rPr lang="en" sz="1200" dirty="0">
                <a:solidFill>
                  <a:schemeClr val="dk1"/>
                </a:solidFill>
                <a:latin typeface="Calibri"/>
                <a:ea typeface="Calibri"/>
                <a:cs typeface="Calibri"/>
                <a:sym typeface="Calibri"/>
              </a:rPr>
              <a:t> to each student and display one copy using the 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Read each quote. Then decide which box the quote would go in on the </a:t>
            </a:r>
            <a:r>
              <a:rPr lang="en" sz="1200" b="1" i="1" dirty="0">
                <a:solidFill>
                  <a:schemeClr val="dk1"/>
                </a:solidFill>
                <a:latin typeface="Calibri"/>
                <a:ea typeface="Calibri"/>
                <a:cs typeface="Calibri"/>
                <a:sym typeface="Calibri"/>
              </a:rPr>
              <a:t>Shining a Light anchor chart</a:t>
            </a:r>
            <a:r>
              <a:rPr lang="en" sz="1200" i="1" dirty="0">
                <a:solidFill>
                  <a:schemeClr val="dk1"/>
                </a:solidFill>
                <a:latin typeface="Calibri"/>
                <a:ea typeface="Calibri"/>
                <a:cs typeface="Calibri"/>
                <a:sym typeface="Calibri"/>
              </a:rPr>
              <a:t>. Write down the number of that box and explain your reasoning in the space provided.</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complete the first row, with the quote that begins, “The [slave] children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fill in both boxes in the first row based on your modeling, so they have a strong example to reference. They should complete the rest of the handout for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that students understand how to complete homework.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 second example for those who might need it.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7979032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9" name="Google Shape;259;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5697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p:txBody>
      </p:sp>
      <p:sp>
        <p:nvSpPr>
          <p:cNvPr id="267" name="Google Shape;267;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0370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Frederick Douglass Timeline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Douglass’s Homes Discussion Appointments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Frederick Douglass’s Purpose: Text and Questions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Frederick Douglass’s Purpose: Close Reading Guide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Shining a Light anchor chart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Shining a Light anchor chart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cards </a:t>
            </a:r>
            <a:r>
              <a:rPr lang="en" sz="1200" dirty="0">
                <a:solidFill>
                  <a:schemeClr val="dk1"/>
                </a:solidFill>
                <a:latin typeface="Calibri"/>
                <a:ea typeface="Calibri"/>
                <a:cs typeface="Calibri"/>
                <a:sym typeface="Calibri"/>
              </a:rPr>
              <a:t>(one set per pair of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Determining Position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student version </a:t>
            </a:r>
            <a:r>
              <a:rPr lang="en" sz="1200" dirty="0">
                <a:solidFill>
                  <a:schemeClr val="dk1"/>
                </a:solidFill>
                <a:latin typeface="Calibri"/>
                <a:ea typeface="Calibri"/>
                <a:cs typeface="Calibri"/>
                <a:sym typeface="Calibri"/>
              </a:rPr>
              <a:t>(from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a:t>
            </a:r>
            <a:r>
              <a:rPr lang="en" sz="1200" dirty="0">
                <a:solidFill>
                  <a:schemeClr val="dk1"/>
                </a:solidFill>
                <a:latin typeface="Calibri"/>
                <a:ea typeface="Calibri"/>
                <a:cs typeface="Calibri"/>
                <a:sym typeface="Calibri"/>
              </a:rPr>
              <a:t>(from Lesson 4; for </a:t>
            </a:r>
            <a:r>
              <a:rPr lang="en" sz="1200" b="1" dirty="0">
                <a:solidFill>
                  <a:schemeClr val="dk1"/>
                </a:solidFill>
                <a:latin typeface="Calibri"/>
                <a:ea typeface="Calibri"/>
                <a:cs typeface="Calibri"/>
                <a:sym typeface="Calibri"/>
              </a:rPr>
              <a:t>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US" sz="1200" baseline="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dirty="0"/>
          </a:p>
        </p:txBody>
      </p:sp>
      <p:sp>
        <p:nvSpPr>
          <p:cNvPr id="141" name="Google Shape;141;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4346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Frederick Douglas’s homes 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Equity Sticks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Douglass’s Position Text and Questions (in supporting materials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Equity Sticks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7" name="Google Shape;14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3833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4" name="Google Shape;15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2529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3" name="Google Shape;16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16572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7 - 10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of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Entry Task: Frederick Douglass Timeline</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Use this slide to display the timeline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 will need their “Renaissance Man” article to complete this entry task.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71" name="Google Shape;171;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7919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7 - 10 minutes (this slide, 5-6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Frederick Douglass Timeline</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their article “Renaissance Man” to complete this task.</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"Renaissance Man" text and </a:t>
            </a:r>
            <a:r>
              <a:rPr lang="en" sz="1200" b="1" dirty="0">
                <a:solidFill>
                  <a:schemeClr val="dk1"/>
                </a:solidFill>
                <a:latin typeface="Calibri"/>
                <a:ea typeface="Calibri"/>
                <a:cs typeface="Calibri"/>
                <a:sym typeface="Calibri"/>
              </a:rPr>
              <a:t>"Renaissance Man" Text-Dependent Questions </a:t>
            </a:r>
            <a:r>
              <a:rPr lang="en" sz="1200" dirty="0">
                <a:solidFill>
                  <a:schemeClr val="dk1"/>
                </a:solidFill>
                <a:latin typeface="Calibri"/>
                <a:ea typeface="Calibri"/>
                <a:cs typeface="Calibri"/>
                <a:sym typeface="Calibri"/>
              </a:rPr>
              <a:t>from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Entry Task: Frederick Douglass Timeline</a:t>
            </a:r>
            <a:r>
              <a:rPr lang="en" sz="1200" dirty="0">
                <a:solidFill>
                  <a:schemeClr val="dk1"/>
                </a:solidFill>
                <a:latin typeface="Calibri"/>
                <a:ea typeface="Calibri"/>
                <a:cs typeface="Calibri"/>
                <a:sym typeface="Calibri"/>
              </a:rPr>
              <a:t> to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independently complete the timeline, using their </a:t>
            </a:r>
            <a:r>
              <a:rPr lang="en" sz="1200" b="1" dirty="0">
                <a:solidFill>
                  <a:schemeClr val="dk1"/>
                </a:solidFill>
                <a:latin typeface="Calibri"/>
                <a:ea typeface="Calibri"/>
                <a:cs typeface="Calibri"/>
                <a:sym typeface="Calibri"/>
              </a:rPr>
              <a:t>"Renaissance Man" Text-Dependent Questions </a:t>
            </a:r>
            <a:r>
              <a:rPr lang="en" sz="1200" dirty="0">
                <a:solidFill>
                  <a:schemeClr val="dk1"/>
                </a:solidFill>
                <a:latin typeface="Calibri"/>
                <a:ea typeface="Calibri"/>
                <a:cs typeface="Calibri"/>
                <a:sym typeface="Calibri"/>
              </a:rPr>
              <a:t>for assistance.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79" name="Google Shape;179;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5017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7 -10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Entry Task: Frederick Douglass Timeline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this part of the lesson, you can write the student responses for all to see.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attention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debrief the entry task by asking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Using the information from the entry task, what important events can we add to the Life of Frederick Douglass section on the </a:t>
            </a:r>
            <a:r>
              <a:rPr lang="en" sz="1200" b="1" i="1" dirty="0">
                <a:solidFill>
                  <a:schemeClr val="dk1"/>
                </a:solidFill>
                <a:latin typeface="Calibri"/>
                <a:ea typeface="Calibri"/>
                <a:cs typeface="Calibri"/>
                <a:sym typeface="Calibri"/>
              </a:rPr>
              <a:t>Historical Context anchor chart</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Historical Context anchor chart (for teacher reference)</a:t>
            </a:r>
            <a:r>
              <a:rPr lang="en" sz="1200" dirty="0">
                <a:solidFill>
                  <a:schemeClr val="dk1"/>
                </a:solidFill>
                <a:latin typeface="Calibri"/>
                <a:ea typeface="Calibri"/>
                <a:cs typeface="Calibri"/>
                <a:sym typeface="Calibri"/>
              </a:rPr>
              <a:t> to guide this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add to their own </a:t>
            </a:r>
            <a:r>
              <a:rPr lang="en" sz="1200" b="1" dirty="0">
                <a:solidFill>
                  <a:schemeClr val="dk1"/>
                </a:solidFill>
                <a:latin typeface="Calibri"/>
                <a:ea typeface="Calibri"/>
                <a:cs typeface="Calibri"/>
                <a:sym typeface="Calibri"/>
              </a:rPr>
              <a:t>Historical Context anchor chart, student version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rereading “Renaissance Man” to locate this information for the timeline.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a paragraph to read that has the specific information they need, rather than the entire article.</a:t>
            </a:r>
            <a:endParaRPr sz="1200" dirty="0">
              <a:solidFill>
                <a:schemeClr val="dk1"/>
              </a:solidFill>
              <a:latin typeface="Calibri"/>
              <a:ea typeface="Calibri"/>
              <a:cs typeface="Calibri"/>
              <a:sym typeface="Calibri"/>
            </a:endParaRPr>
          </a:p>
        </p:txBody>
      </p:sp>
      <p:sp>
        <p:nvSpPr>
          <p:cNvPr id="187" name="Google Shape;187;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561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1752bd527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moving to find 4 different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b="1" dirty="0">
                <a:solidFill>
                  <a:schemeClr val="dk1"/>
                </a:solidFill>
              </a:rPr>
              <a:t>Opening B. Determining Douglass's Homes Discussion Appointments</a:t>
            </a:r>
            <a:endParaRPr b="1" dirty="0">
              <a:solidFill>
                <a:schemeClr val="dk1"/>
              </a:solidFill>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used this protocol in Modules 1 and 2.</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handout.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sign up for a Discussion Appointment, they need to calmly and quietly walk around the room and find four different partners.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they find a partner, they both sign on the same appointment slot of each other's sheet.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3 minutes to complete this process.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them to sit with their Tuckahoe, MD partners.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not repeating partners and have 4 different partners.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this process if your students need a review.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wish, you may prompt students to do the bonus work (labeling the additional cities) for homework, or you may do it with them in class by projecting the map on a document camera and adding the other cities.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94" name="Google Shape;194;g41752bd527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6763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135127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55 - 65 minutes to complete. </a:t>
            </a:r>
          </a:p>
          <a:p>
            <a:pPr marL="457200" lvl="0" indent="-342900" algn="l" rtl="0">
              <a:spcBef>
                <a:spcPts val="0"/>
              </a:spcBef>
              <a:spcAft>
                <a:spcPts val="0"/>
              </a:spcAft>
              <a:buSzPts val="1800"/>
              <a:buFont typeface="Century Gothic"/>
              <a:buChar char="•"/>
            </a:pPr>
            <a:r>
              <a:rPr lang="en" sz="1800" dirty="0"/>
              <a:t>The purpose of today’s lesson is for students to begin to grapple with the central text and the central question they will consider as they read it: “What is Frederick Douglass’s purpose in writing the </a:t>
            </a:r>
            <a:r>
              <a:rPr lang="en" sz="1800" i="1" dirty="0"/>
              <a:t>Narrative</a:t>
            </a:r>
            <a:r>
              <a:rPr lang="en" sz="1800" dirty="0"/>
              <a:t>, how does he convey his purpose, and how does he differentiate his position from that of others?”</a:t>
            </a:r>
            <a:endParaRPr sz="1800" dirty="0"/>
          </a:p>
          <a:p>
            <a:pPr marL="457200" lvl="0" indent="0" algn="l" rtl="0">
              <a:spcBef>
                <a:spcPts val="1000"/>
              </a:spcBef>
              <a:spcAft>
                <a:spcPts val="0"/>
              </a:spcAft>
              <a:buNone/>
            </a:pPr>
            <a:endParaRPr sz="1400" dirty="0"/>
          </a:p>
          <a:p>
            <a:pPr marL="0" lvl="0" indent="0" algn="l" rtl="0">
              <a:spcBef>
                <a:spcPts val="1000"/>
              </a:spcBef>
              <a:spcAft>
                <a:spcPts val="0"/>
              </a:spcAft>
              <a:buNone/>
            </a:pPr>
            <a:r>
              <a:rPr lang="en" sz="1800" b="1" dirty="0"/>
              <a:t>The Learning Targets for students today are:</a:t>
            </a:r>
            <a:endParaRPr sz="1800" b="1" dirty="0"/>
          </a:p>
          <a:p>
            <a:pPr marL="457200" lvl="0" indent="0" algn="l" rtl="0">
              <a:lnSpc>
                <a:spcPct val="90000"/>
              </a:lnSpc>
              <a:spcBef>
                <a:spcPts val="1000"/>
              </a:spcBef>
              <a:spcAft>
                <a:spcPts val="0"/>
              </a:spcAft>
              <a:buNone/>
            </a:pPr>
            <a:endParaRPr sz="1800" b="1" dirty="0"/>
          </a:p>
        </p:txBody>
      </p:sp>
      <p:graphicFrame>
        <p:nvGraphicFramePr>
          <p:cNvPr id="138" name="Google Shape;138;p25"/>
          <p:cNvGraphicFramePr/>
          <p:nvPr>
            <p:extLst>
              <p:ext uri="{D42A27DB-BD31-4B8C-83A1-F6EECF244321}">
                <p14:modId xmlns:p14="http://schemas.microsoft.com/office/powerpoint/2010/main" val="112412019"/>
              </p:ext>
            </p:extLst>
          </p:nvPr>
        </p:nvGraphicFramePr>
        <p:xfrm>
          <a:off x="404229" y="3684619"/>
          <a:ext cx="8520600" cy="712006"/>
        </p:xfrm>
        <a:graphic>
          <a:graphicData uri="http://schemas.openxmlformats.org/drawingml/2006/table">
            <a:tbl>
              <a:tblPr>
                <a:noFill/>
                <a:tableStyleId>{265DA849-E805-4304-BD4E-5714FDF7D0FE}</a:tableStyleId>
              </a:tblPr>
              <a:tblGrid>
                <a:gridCol w="8520600">
                  <a:extLst>
                    <a:ext uri="{9D8B030D-6E8A-4147-A177-3AD203B41FA5}">
                      <a16:colId xmlns:a16="http://schemas.microsoft.com/office/drawing/2014/main" val="20000"/>
                    </a:ext>
                  </a:extLst>
                </a:gridCol>
              </a:tblGrid>
              <a:tr h="505425">
                <a:tc>
                  <a:txBody>
                    <a:bodyPr/>
                    <a:lstStyle/>
                    <a:p>
                      <a:pPr marL="457200" lvl="0" indent="-342900" algn="l" rtl="0">
                        <a:lnSpc>
                          <a:spcPct val="115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 can explain Frederick Douglass’s purpose in writing </a:t>
                      </a:r>
                      <a:r>
                        <a:rPr lang="en" sz="1800" i="1" dirty="0">
                          <a:latin typeface="Century Gothic"/>
                          <a:ea typeface="Century Gothic"/>
                          <a:cs typeface="Century Gothic"/>
                          <a:sym typeface="Century Gothic"/>
                        </a:rPr>
                        <a:t>Narrative of the Life of Frederick Douglass.</a:t>
                      </a:r>
                      <a:endParaRPr sz="1800" i="1"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5" name="Google Shape;205;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our learning target</a:t>
            </a:r>
            <a:endParaRPr sz="3400">
              <a:latin typeface="Century Gothic"/>
              <a:ea typeface="Century Gothic"/>
              <a:cs typeface="Century Gothic"/>
              <a:sym typeface="Century Gothic"/>
            </a:endParaRPr>
          </a:p>
        </p:txBody>
      </p:sp>
      <p:sp>
        <p:nvSpPr>
          <p:cNvPr id="206" name="Google Shape;206;p34"/>
          <p:cNvSpPr txBox="1">
            <a:spLocks noGrp="1"/>
          </p:cNvSpPr>
          <p:nvPr>
            <p:ph type="body" idx="1"/>
          </p:nvPr>
        </p:nvSpPr>
        <p:spPr>
          <a:xfrm>
            <a:off x="137529" y="1167583"/>
            <a:ext cx="8520600" cy="3416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endParaRPr sz="3000" dirty="0"/>
          </a:p>
          <a:p>
            <a:pPr marL="914400" lvl="0" indent="0" algn="l" rtl="0">
              <a:spcBef>
                <a:spcPts val="800"/>
              </a:spcBef>
              <a:spcAft>
                <a:spcPts val="0"/>
              </a:spcAft>
              <a:buNone/>
            </a:pPr>
            <a:r>
              <a:rPr lang="en" sz="3000" dirty="0"/>
              <a:t>“I can explain Frederick Douglass’s </a:t>
            </a:r>
            <a:r>
              <a:rPr lang="en" sz="3000" i="1" dirty="0"/>
              <a:t>purpose </a:t>
            </a:r>
            <a:r>
              <a:rPr lang="en" sz="3000" dirty="0"/>
              <a:t>in writing </a:t>
            </a:r>
            <a:r>
              <a:rPr lang="en" sz="3000" i="1" dirty="0"/>
              <a:t>Narrative of the Life of Frederick Douglass</a:t>
            </a:r>
            <a:r>
              <a:rPr lang="en" sz="3000" dirty="0"/>
              <a:t>.”</a:t>
            </a:r>
            <a:endParaRPr sz="3000" dirty="0"/>
          </a:p>
          <a:p>
            <a:pPr marL="457200" lvl="0" indent="0" algn="l" rtl="0">
              <a:spcBef>
                <a:spcPts val="800"/>
              </a:spcBef>
              <a:spcAft>
                <a:spcPts val="0"/>
              </a:spcAft>
              <a:buNone/>
            </a:pPr>
            <a:endParaRPr sz="3000" dirty="0"/>
          </a:p>
        </p:txBody>
      </p:sp>
      <p:pic>
        <p:nvPicPr>
          <p:cNvPr id="6" name="Google Shape;168;p29"/>
          <p:cNvPicPr preferRelativeResize="0"/>
          <p:nvPr/>
        </p:nvPicPr>
        <p:blipFill>
          <a:blip r:embed="rId3">
            <a:alphaModFix/>
          </a:blip>
          <a:stretch>
            <a:fillRect/>
          </a:stretch>
        </p:blipFill>
        <p:spPr>
          <a:xfrm>
            <a:off x="8067881" y="73467"/>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3" name="Google Shape;213;p35"/>
          <p:cNvSpPr txBox="1">
            <a:spLocks noGrp="1"/>
          </p:cNvSpPr>
          <p:nvPr>
            <p:ph type="title"/>
          </p:nvPr>
        </p:nvSpPr>
        <p:spPr>
          <a:xfrm>
            <a:off x="311700" y="1415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read for Douglass’s purpose</a:t>
            </a:r>
            <a:endParaRPr sz="3400">
              <a:latin typeface="Century Gothic"/>
              <a:ea typeface="Century Gothic"/>
              <a:cs typeface="Century Gothic"/>
              <a:sym typeface="Century Gothic"/>
            </a:endParaRPr>
          </a:p>
        </p:txBody>
      </p:sp>
      <p:graphicFrame>
        <p:nvGraphicFramePr>
          <p:cNvPr id="214" name="Google Shape;214;p35"/>
          <p:cNvGraphicFramePr/>
          <p:nvPr>
            <p:extLst>
              <p:ext uri="{D42A27DB-BD31-4B8C-83A1-F6EECF244321}">
                <p14:modId xmlns:p14="http://schemas.microsoft.com/office/powerpoint/2010/main" val="1131022590"/>
              </p:ext>
            </p:extLst>
          </p:nvPr>
        </p:nvGraphicFramePr>
        <p:xfrm>
          <a:off x="311700" y="906875"/>
          <a:ext cx="8212125" cy="3725750"/>
        </p:xfrm>
        <a:graphic>
          <a:graphicData uri="http://schemas.openxmlformats.org/drawingml/2006/table">
            <a:tbl>
              <a:tblPr>
                <a:noFill/>
                <a:tableStyleId>{691694DC-B1EE-4A34-94BC-33D2E4ABA0CD}</a:tableStyleId>
              </a:tblPr>
              <a:tblGrid>
                <a:gridCol w="4229000">
                  <a:extLst>
                    <a:ext uri="{9D8B030D-6E8A-4147-A177-3AD203B41FA5}">
                      <a16:colId xmlns:a16="http://schemas.microsoft.com/office/drawing/2014/main" val="20000"/>
                    </a:ext>
                  </a:extLst>
                </a:gridCol>
                <a:gridCol w="3983125">
                  <a:extLst>
                    <a:ext uri="{9D8B030D-6E8A-4147-A177-3AD203B41FA5}">
                      <a16:colId xmlns:a16="http://schemas.microsoft.com/office/drawing/2014/main" val="20001"/>
                    </a:ext>
                  </a:extLst>
                </a:gridCol>
              </a:tblGrid>
              <a:tr h="506100">
                <a:tc>
                  <a:txBody>
                    <a:bodyPr/>
                    <a:lstStyle/>
                    <a:p>
                      <a:pPr marL="0" lvl="0" indent="0" algn="l" rtl="0">
                        <a:spcBef>
                          <a:spcPts val="0"/>
                        </a:spcBef>
                        <a:spcAft>
                          <a:spcPts val="0"/>
                        </a:spcAft>
                        <a:buNone/>
                      </a:pPr>
                      <a:r>
                        <a:rPr lang="en" sz="1100" dirty="0">
                          <a:latin typeface="Century Gothic" panose="020B0502020202020204" pitchFamily="34" charset="0"/>
                        </a:rPr>
                        <a:t>The quote below is how Frederick Douglass ends the </a:t>
                      </a:r>
                      <a:r>
                        <a:rPr lang="en" sz="1100" i="1" dirty="0">
                          <a:latin typeface="Century Gothic" panose="020B0502020202020204" pitchFamily="34" charset="0"/>
                        </a:rPr>
                        <a:t>Narrative</a:t>
                      </a:r>
                      <a:endParaRPr sz="1100" i="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dirty="0">
                          <a:latin typeface="Century Gothic" panose="020B0502020202020204" pitchFamily="34" charset="0"/>
                        </a:rPr>
                        <a:t>Questions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219650">
                <a:tc>
                  <a:txBody>
                    <a:bodyPr/>
                    <a:lstStyle/>
                    <a:p>
                      <a:pPr marL="0" lvl="0" indent="0" algn="l" rtl="0">
                        <a:spcBef>
                          <a:spcPts val="0"/>
                        </a:spcBef>
                        <a:spcAft>
                          <a:spcPts val="0"/>
                        </a:spcAft>
                        <a:buNone/>
                      </a:pPr>
                      <a:r>
                        <a:rPr lang="en" sz="1000">
                          <a:solidFill>
                            <a:schemeClr val="dk1"/>
                          </a:solidFill>
                          <a:latin typeface="Century Gothic"/>
                          <a:ea typeface="Century Gothic"/>
                          <a:cs typeface="Century Gothic"/>
                          <a:sym typeface="Century Gothic"/>
                        </a:rPr>
                        <a:t>Sincerely and earnestly hoping that this</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000">
                          <a:solidFill>
                            <a:schemeClr val="dk1"/>
                          </a:solidFill>
                          <a:latin typeface="Century Gothic"/>
                          <a:ea typeface="Century Gothic"/>
                          <a:cs typeface="Century Gothic"/>
                          <a:sym typeface="Century Gothic"/>
                        </a:rPr>
                        <a:t> little book may do something toward </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000">
                          <a:solidFill>
                            <a:schemeClr val="dk1"/>
                          </a:solidFill>
                          <a:latin typeface="Century Gothic"/>
                          <a:ea typeface="Century Gothic"/>
                          <a:cs typeface="Century Gothic"/>
                          <a:sym typeface="Century Gothic"/>
                        </a:rPr>
                        <a:t>throwing light on the American slave</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000">
                          <a:solidFill>
                            <a:schemeClr val="dk1"/>
                          </a:solidFill>
                          <a:latin typeface="Century Gothic"/>
                          <a:ea typeface="Century Gothic"/>
                          <a:cs typeface="Century Gothic"/>
                          <a:sym typeface="Century Gothic"/>
                        </a:rPr>
                        <a:t> system, and </a:t>
                      </a:r>
                      <a:r>
                        <a:rPr lang="en" sz="1000" b="1">
                          <a:solidFill>
                            <a:schemeClr val="dk1"/>
                          </a:solidFill>
                          <a:latin typeface="Century Gothic"/>
                          <a:ea typeface="Century Gothic"/>
                          <a:cs typeface="Century Gothic"/>
                          <a:sym typeface="Century Gothic"/>
                        </a:rPr>
                        <a:t>hastening</a:t>
                      </a:r>
                      <a:r>
                        <a:rPr lang="en" sz="1000">
                          <a:solidFill>
                            <a:schemeClr val="dk1"/>
                          </a:solidFill>
                          <a:latin typeface="Century Gothic"/>
                          <a:ea typeface="Century Gothic"/>
                          <a:cs typeface="Century Gothic"/>
                          <a:sym typeface="Century Gothic"/>
                        </a:rPr>
                        <a:t> the glad day of </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000">
                          <a:solidFill>
                            <a:schemeClr val="dk1"/>
                          </a:solidFill>
                          <a:latin typeface="Century Gothic"/>
                          <a:ea typeface="Century Gothic"/>
                          <a:cs typeface="Century Gothic"/>
                          <a:sym typeface="Century Gothic"/>
                        </a:rPr>
                        <a:t>deliverance to the millions of my brethren</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000">
                          <a:solidFill>
                            <a:schemeClr val="dk1"/>
                          </a:solidFill>
                          <a:latin typeface="Century Gothic"/>
                          <a:ea typeface="Century Gothic"/>
                          <a:cs typeface="Century Gothic"/>
                          <a:sym typeface="Century Gothic"/>
                        </a:rPr>
                        <a:t>in bonds—faithfully relying on the power of </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000">
                          <a:solidFill>
                            <a:schemeClr val="dk1"/>
                          </a:solidFill>
                          <a:latin typeface="Century Gothic"/>
                          <a:ea typeface="Century Gothic"/>
                          <a:cs typeface="Century Gothic"/>
                          <a:sym typeface="Century Gothic"/>
                        </a:rPr>
                        <a:t>truth, love and justice, for success in my</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000">
                          <a:solidFill>
                            <a:schemeClr val="dk1"/>
                          </a:solidFill>
                          <a:latin typeface="Century Gothic"/>
                          <a:ea typeface="Century Gothic"/>
                          <a:cs typeface="Century Gothic"/>
                          <a:sym typeface="Century Gothic"/>
                        </a:rPr>
                        <a:t> humble efforts—and solemnly pledging my</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000">
                          <a:solidFill>
                            <a:schemeClr val="dk1"/>
                          </a:solidFill>
                          <a:latin typeface="Century Gothic"/>
                          <a:ea typeface="Century Gothic"/>
                          <a:cs typeface="Century Gothic"/>
                          <a:sym typeface="Century Gothic"/>
                        </a:rPr>
                        <a:t> self anew to the sacred cause, I </a:t>
                      </a:r>
                      <a:r>
                        <a:rPr lang="en" sz="1000" b="1">
                          <a:solidFill>
                            <a:schemeClr val="dk1"/>
                          </a:solidFill>
                          <a:latin typeface="Century Gothic"/>
                          <a:ea typeface="Century Gothic"/>
                          <a:cs typeface="Century Gothic"/>
                          <a:sym typeface="Century Gothic"/>
                        </a:rPr>
                        <a:t>subscribe</a:t>
                      </a:r>
                      <a:endParaRPr sz="1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000">
                          <a:solidFill>
                            <a:schemeClr val="dk1"/>
                          </a:solidFill>
                          <a:latin typeface="Century Gothic"/>
                          <a:ea typeface="Century Gothic"/>
                          <a:cs typeface="Century Gothic"/>
                          <a:sym typeface="Century Gothic"/>
                        </a:rPr>
                        <a:t> myself, Frederick Douglass.</a:t>
                      </a:r>
                      <a:endParaRPr sz="1000">
                        <a:solidFill>
                          <a:schemeClr val="dk1"/>
                        </a:solidFill>
                        <a:latin typeface="Century Gothic"/>
                        <a:ea typeface="Century Gothic"/>
                        <a:cs typeface="Century Gothic"/>
                        <a:sym typeface="Century Gothic"/>
                      </a:endParaRPr>
                    </a:p>
                  </a:txBody>
                  <a:tcPr marL="91425" marR="91425" marT="91425" marB="91425">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tcPr>
                </a:tc>
                <a:tc>
                  <a:txBody>
                    <a:bodyPr/>
                    <a:lstStyle/>
                    <a:p>
                      <a:pPr marL="0" lvl="0" indent="0" algn="l" rtl="0">
                        <a:spcBef>
                          <a:spcPts val="0"/>
                        </a:spcBef>
                        <a:spcAft>
                          <a:spcPts val="0"/>
                        </a:spcAft>
                        <a:buNone/>
                      </a:pPr>
                      <a:r>
                        <a:rPr lang="en" sz="1000" dirty="0">
                          <a:latin typeface="Century Gothic"/>
                          <a:ea typeface="Century Gothic"/>
                          <a:cs typeface="Century Gothic"/>
                          <a:sym typeface="Century Gothic"/>
                        </a:rPr>
                        <a:t>Answer these questions as you read. Also, write the definitions of new words here.</a:t>
                      </a:r>
                      <a:endParaRPr sz="10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a:pPr>
                      <a:r>
                        <a:rPr lang="en" sz="1000" dirty="0">
                          <a:latin typeface="Century Gothic"/>
                          <a:ea typeface="Century Gothic"/>
                          <a:cs typeface="Century Gothic"/>
                          <a:sym typeface="Century Gothic"/>
                        </a:rPr>
                        <a:t>What does it mean to “throw light on” something?</a:t>
                      </a:r>
                      <a:endParaRPr sz="1000" dirty="0">
                        <a:latin typeface="Century Gothic"/>
                        <a:ea typeface="Century Gothic"/>
                        <a:cs typeface="Century Gothic"/>
                        <a:sym typeface="Century Gothic"/>
                      </a:endParaRPr>
                    </a:p>
                    <a:p>
                      <a:pPr marL="0" lvl="0" indent="0" algn="l" rtl="0">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p>
                      <a:pPr marL="0" lvl="0" indent="0" algn="l" rtl="0">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p>
                      <a:pPr marL="0" lvl="0" indent="0" algn="l" rtl="0">
                        <a:spcBef>
                          <a:spcPts val="0"/>
                        </a:spcBef>
                        <a:spcAft>
                          <a:spcPts val="0"/>
                        </a:spcAft>
                        <a:buNone/>
                      </a:pPr>
                      <a:r>
                        <a:rPr lang="en" sz="1000" b="1" dirty="0">
                          <a:latin typeface="Century Gothic"/>
                          <a:ea typeface="Century Gothic"/>
                          <a:cs typeface="Century Gothic"/>
                          <a:sym typeface="Century Gothic"/>
                        </a:rPr>
                        <a:t>Hastening</a:t>
                      </a:r>
                      <a:r>
                        <a:rPr lang="en" sz="1000" dirty="0">
                          <a:latin typeface="Century Gothic"/>
                          <a:ea typeface="Century Gothic"/>
                          <a:cs typeface="Century Gothic"/>
                          <a:sym typeface="Century Gothic"/>
                        </a:rPr>
                        <a:t>: to make arrive more quickly</a:t>
                      </a:r>
                    </a:p>
                    <a:p>
                      <a:pPr marL="0" lvl="0" indent="0" algn="l" rtl="0">
                        <a:spcBef>
                          <a:spcPts val="0"/>
                        </a:spcBef>
                        <a:spcAft>
                          <a:spcPts val="0"/>
                        </a:spcAft>
                        <a:buNone/>
                      </a:pPr>
                      <a:endParaRPr sz="10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startAt="2"/>
                      </a:pPr>
                      <a:r>
                        <a:rPr lang="en" sz="1000" dirty="0">
                          <a:latin typeface="Century Gothic"/>
                          <a:ea typeface="Century Gothic"/>
                          <a:cs typeface="Century Gothic"/>
                          <a:sym typeface="Century Gothic"/>
                        </a:rPr>
                        <a:t>What does “the glad day of deliverance” mean in this sentence?</a:t>
                      </a:r>
                    </a:p>
                    <a:p>
                      <a:pPr marL="228600" lvl="0" indent="-228600" algn="l" rtl="0">
                        <a:spcBef>
                          <a:spcPts val="0"/>
                        </a:spcBef>
                        <a:spcAft>
                          <a:spcPts val="0"/>
                        </a:spcAft>
                        <a:buFont typeface="+mj-lt"/>
                        <a:buAutoNum type="arabicPeriod" startAt="2"/>
                      </a:pPr>
                      <a:endParaRPr lang="en" sz="10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startAt="2"/>
                      </a:pPr>
                      <a:endParaRPr lang="en" sz="10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startAt="2"/>
                      </a:pPr>
                      <a:r>
                        <a:rPr lang="en" sz="1000" dirty="0">
                          <a:latin typeface="Century Gothic"/>
                          <a:ea typeface="Century Gothic"/>
                          <a:cs typeface="Century Gothic"/>
                          <a:sym typeface="Century Gothic"/>
                        </a:rPr>
                        <a:t>What is “the sacred cause?”</a:t>
                      </a:r>
                      <a:endParaRPr sz="1000" dirty="0">
                        <a:latin typeface="Century Gothic"/>
                        <a:ea typeface="Century Gothic"/>
                        <a:cs typeface="Century Gothic"/>
                        <a:sym typeface="Century Gothic"/>
                      </a:endParaRPr>
                    </a:p>
                    <a:p>
                      <a:pPr marL="0" lvl="0" indent="0" algn="l" rtl="0">
                        <a:lnSpc>
                          <a:spcPct val="109090"/>
                        </a:lnSpc>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p>
                      <a:pPr marL="0" lvl="0" indent="0" algn="l" rtl="0">
                        <a:lnSpc>
                          <a:spcPct val="115000"/>
                        </a:lnSpc>
                        <a:spcBef>
                          <a:spcPts val="1200"/>
                        </a:spcBef>
                        <a:spcAft>
                          <a:spcPts val="0"/>
                        </a:spcAft>
                        <a:buNone/>
                      </a:pPr>
                      <a:r>
                        <a:rPr lang="en" sz="1000" b="1" dirty="0">
                          <a:latin typeface="Century Gothic"/>
                          <a:ea typeface="Century Gothic"/>
                          <a:cs typeface="Century Gothic"/>
                          <a:sym typeface="Century Gothic"/>
                        </a:rPr>
                        <a:t>Subscribe</a:t>
                      </a:r>
                      <a:r>
                        <a:rPr lang="en" sz="1000" dirty="0">
                          <a:latin typeface="Century Gothic"/>
                          <a:ea typeface="Century Gothic"/>
                          <a:cs typeface="Century Gothic"/>
                          <a:sym typeface="Century Gothic"/>
                        </a:rPr>
                        <a:t> myself: write my name</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000" dirty="0">
                          <a:latin typeface="Century Gothic"/>
                          <a:ea typeface="Century Gothic"/>
                          <a:cs typeface="Century Gothic"/>
                          <a:sym typeface="Century Gothic"/>
                        </a:rPr>
                        <a:t>Answer this question after you have read the whole quote.</a:t>
                      </a:r>
                      <a:endParaRPr sz="1000" dirty="0">
                        <a:latin typeface="Century Gothic"/>
                        <a:ea typeface="Century Gothic"/>
                        <a:cs typeface="Century Gothic"/>
                        <a:sym typeface="Century Gothic"/>
                      </a:endParaRPr>
                    </a:p>
                    <a:p>
                      <a:pPr marL="228600" lvl="0" indent="-228600" algn="l" rtl="0">
                        <a:lnSpc>
                          <a:spcPct val="115000"/>
                        </a:lnSpc>
                        <a:spcBef>
                          <a:spcPts val="0"/>
                        </a:spcBef>
                        <a:spcAft>
                          <a:spcPts val="0"/>
                        </a:spcAft>
                        <a:buClr>
                          <a:schemeClr val="dk1"/>
                        </a:buClr>
                        <a:buSzPts val="1100"/>
                        <a:buFont typeface="+mj-lt"/>
                        <a:buAutoNum type="arabicPeriod"/>
                      </a:pPr>
                      <a:r>
                        <a:rPr lang="en" sz="1000" dirty="0">
                          <a:latin typeface="Century Gothic"/>
                          <a:ea typeface="Century Gothic"/>
                          <a:cs typeface="Century Gothic"/>
                          <a:sym typeface="Century Gothic"/>
                        </a:rPr>
                        <a:t>What is Frederick Douglass’s purpose?</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067881" y="73467"/>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6"/>
          <p:cNvSpPr txBox="1">
            <a:spLocks noGrp="1"/>
          </p:cNvSpPr>
          <p:nvPr>
            <p:ph type="title"/>
          </p:nvPr>
        </p:nvSpPr>
        <p:spPr>
          <a:xfrm>
            <a:off x="393500" y="25316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state Douglass’s purpose</a:t>
            </a:r>
            <a:endParaRPr dirty="0">
              <a:sym typeface="Century Gothic"/>
            </a:endParaRPr>
          </a:p>
        </p:txBody>
      </p:sp>
      <p:sp>
        <p:nvSpPr>
          <p:cNvPr id="222" name="Google Shape;222;p36"/>
          <p:cNvSpPr txBox="1"/>
          <p:nvPr/>
        </p:nvSpPr>
        <p:spPr>
          <a:xfrm>
            <a:off x="432800" y="2349975"/>
            <a:ext cx="7351200" cy="65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000" b="1">
                <a:solidFill>
                  <a:schemeClr val="dk1"/>
                </a:solidFill>
                <a:latin typeface="Century Gothic"/>
                <a:ea typeface="Century Gothic"/>
                <a:cs typeface="Century Gothic"/>
                <a:sym typeface="Century Gothic"/>
              </a:rPr>
              <a:t>“I am Frederick Douglass, and my purpose in writing the story of my life was …”</a:t>
            </a:r>
            <a:endParaRPr sz="2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23" name="Google Shape;223;p36"/>
          <p:cNvSpPr txBox="1"/>
          <p:nvPr/>
        </p:nvSpPr>
        <p:spPr>
          <a:xfrm>
            <a:off x="393500" y="1143000"/>
            <a:ext cx="7390500" cy="134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Now that we’ve worked closely with this last passage, what do you think Frederick Douglass’s purpose is for writing the </a:t>
            </a:r>
            <a:r>
              <a:rPr lang="en" sz="1800" i="1" dirty="0">
                <a:latin typeface="Century Gothic"/>
                <a:ea typeface="Century Gothic"/>
                <a:cs typeface="Century Gothic"/>
                <a:sym typeface="Century Gothic"/>
              </a:rPr>
              <a:t>Narrative?</a:t>
            </a:r>
            <a:endParaRPr sz="1800" i="1" dirty="0">
              <a:latin typeface="Century Gothic"/>
              <a:ea typeface="Century Gothic"/>
              <a:cs typeface="Century Gothic"/>
              <a:sym typeface="Century Gothic"/>
            </a:endParaRPr>
          </a:p>
        </p:txBody>
      </p:sp>
      <p:pic>
        <p:nvPicPr>
          <p:cNvPr id="6" name="Google Shape;168;p29"/>
          <p:cNvPicPr preferRelativeResize="0"/>
          <p:nvPr/>
        </p:nvPicPr>
        <p:blipFill>
          <a:blip r:embed="rId3">
            <a:alphaModFix/>
          </a:blip>
          <a:stretch>
            <a:fillRect/>
          </a:stretch>
        </p:blipFill>
        <p:spPr>
          <a:xfrm>
            <a:off x="8067881" y="73467"/>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261550" y="1030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think about Douglass’s audience at the time</a:t>
            </a:r>
            <a:endParaRPr sz="2400">
              <a:latin typeface="Century Gothic"/>
              <a:ea typeface="Century Gothic"/>
              <a:cs typeface="Century Gothic"/>
              <a:sym typeface="Century Gothic"/>
            </a:endParaRPr>
          </a:p>
        </p:txBody>
      </p:sp>
      <p:sp>
        <p:nvSpPr>
          <p:cNvPr id="230" name="Google Shape;230;p37"/>
          <p:cNvSpPr txBox="1"/>
          <p:nvPr/>
        </p:nvSpPr>
        <p:spPr>
          <a:xfrm>
            <a:off x="261550" y="675700"/>
            <a:ext cx="4971000" cy="415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It will be helpful to think about who Douglass was writing for. We know that he lived at a time when many people had very strong views about slavery.</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Let’s think about:</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b="1">
                <a:solidFill>
                  <a:schemeClr val="dk1"/>
                </a:solidFill>
                <a:latin typeface="Century Gothic"/>
                <a:ea typeface="Century Gothic"/>
                <a:cs typeface="Century Gothic"/>
                <a:sym typeface="Century Gothic"/>
              </a:rPr>
              <a:t>Who might have read this book?</a:t>
            </a:r>
            <a:endParaRPr sz="2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b="1">
                <a:solidFill>
                  <a:schemeClr val="dk1"/>
                </a:solidFill>
                <a:latin typeface="Century Gothic"/>
                <a:ea typeface="Century Gothic"/>
                <a:cs typeface="Century Gothic"/>
                <a:sym typeface="Century Gothic"/>
              </a:rPr>
              <a:t>How do you think Douglass’s audience may have felt about slavery?</a:t>
            </a:r>
            <a:endParaRPr sz="2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b="1">
                <a:solidFill>
                  <a:schemeClr val="dk1"/>
                </a:solidFill>
                <a:latin typeface="Century Gothic"/>
                <a:ea typeface="Century Gothic"/>
                <a:cs typeface="Century Gothic"/>
                <a:sym typeface="Century Gothic"/>
              </a:rPr>
              <a:t>How did he </a:t>
            </a:r>
            <a:r>
              <a:rPr lang="en" sz="2000" b="1" i="1">
                <a:solidFill>
                  <a:schemeClr val="dk1"/>
                </a:solidFill>
                <a:latin typeface="Century Gothic"/>
                <a:ea typeface="Century Gothic"/>
                <a:cs typeface="Century Gothic"/>
                <a:sym typeface="Century Gothic"/>
              </a:rPr>
              <a:t>distinguish </a:t>
            </a:r>
            <a:r>
              <a:rPr lang="en" sz="2000" b="1">
                <a:solidFill>
                  <a:schemeClr val="dk1"/>
                </a:solidFill>
                <a:latin typeface="Century Gothic"/>
                <a:ea typeface="Century Gothic"/>
                <a:cs typeface="Century Gothic"/>
                <a:sym typeface="Century Gothic"/>
              </a:rPr>
              <a:t>his views about slavery from the views of others?</a:t>
            </a:r>
            <a:endParaRPr sz="2000" b="1">
              <a:solidFill>
                <a:schemeClr val="dk1"/>
              </a:solidFill>
              <a:latin typeface="Century Gothic"/>
              <a:ea typeface="Century Gothic"/>
              <a:cs typeface="Century Gothic"/>
              <a:sym typeface="Century Gothic"/>
            </a:endParaRPr>
          </a:p>
        </p:txBody>
      </p:sp>
      <p:pic>
        <p:nvPicPr>
          <p:cNvPr id="231" name="Google Shape;231;p37"/>
          <p:cNvPicPr preferRelativeResize="0"/>
          <p:nvPr/>
        </p:nvPicPr>
        <p:blipFill>
          <a:blip r:embed="rId3">
            <a:alphaModFix/>
          </a:blip>
          <a:stretch>
            <a:fillRect/>
          </a:stretch>
        </p:blipFill>
        <p:spPr>
          <a:xfrm>
            <a:off x="5426350" y="1753862"/>
            <a:ext cx="3606650" cy="3009298"/>
          </a:xfrm>
          <a:prstGeom prst="rect">
            <a:avLst/>
          </a:prstGeom>
          <a:noFill/>
          <a:ln>
            <a:noFill/>
          </a:ln>
        </p:spPr>
      </p:pic>
      <p:pic>
        <p:nvPicPr>
          <p:cNvPr id="6" name="Google Shape;168;p29"/>
          <p:cNvPicPr preferRelativeResize="0"/>
          <p:nvPr/>
        </p:nvPicPr>
        <p:blipFill>
          <a:blip r:embed="rId4">
            <a:alphaModFix/>
          </a:blip>
          <a:stretch>
            <a:fillRect/>
          </a:stretch>
        </p:blipFill>
        <p:spPr>
          <a:xfrm>
            <a:off x="8067881" y="73467"/>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8"/>
          <p:cNvSpPr txBox="1">
            <a:spLocks noGrp="1"/>
          </p:cNvSpPr>
          <p:nvPr>
            <p:ph type="body" idx="1"/>
          </p:nvPr>
        </p:nvSpPr>
        <p:spPr>
          <a:xfrm>
            <a:off x="628650" y="1637749"/>
            <a:ext cx="7886700" cy="29949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7" name="Google Shape;237;p38"/>
          <p:cNvSpPr txBox="1">
            <a:spLocks noGrp="1"/>
          </p:cNvSpPr>
          <p:nvPr>
            <p:ph type="title"/>
          </p:nvPr>
        </p:nvSpPr>
        <p:spPr>
          <a:xfrm>
            <a:off x="226025" y="292462"/>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look at our </a:t>
            </a:r>
            <a:r>
              <a:rPr lang="en" sz="2400" b="1" dirty="0"/>
              <a:t>Shining A Light Anchor Chart</a:t>
            </a:r>
            <a:endParaRPr sz="2400" b="1" dirty="0">
              <a:sym typeface="Century Gothic"/>
            </a:endParaRPr>
          </a:p>
        </p:txBody>
      </p:sp>
      <p:graphicFrame>
        <p:nvGraphicFramePr>
          <p:cNvPr id="238" name="Google Shape;238;p38"/>
          <p:cNvGraphicFramePr/>
          <p:nvPr>
            <p:extLst>
              <p:ext uri="{D42A27DB-BD31-4B8C-83A1-F6EECF244321}">
                <p14:modId xmlns:p14="http://schemas.microsoft.com/office/powerpoint/2010/main" val="3122746103"/>
              </p:ext>
            </p:extLst>
          </p:nvPr>
        </p:nvGraphicFramePr>
        <p:xfrm>
          <a:off x="226025" y="1173765"/>
          <a:ext cx="8529300" cy="3521686"/>
        </p:xfrm>
        <a:graphic>
          <a:graphicData uri="http://schemas.openxmlformats.org/drawingml/2006/table">
            <a:tbl>
              <a:tblPr>
                <a:noFill/>
                <a:tableStyleId>{691694DC-B1EE-4A34-94BC-33D2E4ABA0CD}</a:tableStyleId>
              </a:tblPr>
              <a:tblGrid>
                <a:gridCol w="2504800">
                  <a:extLst>
                    <a:ext uri="{9D8B030D-6E8A-4147-A177-3AD203B41FA5}">
                      <a16:colId xmlns:a16="http://schemas.microsoft.com/office/drawing/2014/main" val="20000"/>
                    </a:ext>
                  </a:extLst>
                </a:gridCol>
                <a:gridCol w="2890050">
                  <a:extLst>
                    <a:ext uri="{9D8B030D-6E8A-4147-A177-3AD203B41FA5}">
                      <a16:colId xmlns:a16="http://schemas.microsoft.com/office/drawing/2014/main" val="20001"/>
                    </a:ext>
                  </a:extLst>
                </a:gridCol>
                <a:gridCol w="3134450">
                  <a:extLst>
                    <a:ext uri="{9D8B030D-6E8A-4147-A177-3AD203B41FA5}">
                      <a16:colId xmlns:a16="http://schemas.microsoft.com/office/drawing/2014/main" val="20002"/>
                    </a:ext>
                  </a:extLst>
                </a:gridCol>
              </a:tblGrid>
              <a:tr h="747225">
                <a:tc>
                  <a:txBody>
                    <a:bodyPr/>
                    <a:lstStyle/>
                    <a:p>
                      <a:pPr marL="0" lvl="0" indent="0" algn="l" rtl="0">
                        <a:spcBef>
                          <a:spcPts val="0"/>
                        </a:spcBef>
                        <a:spcAft>
                          <a:spcPts val="0"/>
                        </a:spcAft>
                        <a:buNone/>
                      </a:pPr>
                      <a:endParaRPr dirty="0"/>
                    </a:p>
                  </a:txBody>
                  <a:tcPr marL="91425" marR="91425" marT="91425" marB="91425">
                    <a:lnR w="1265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People who defend slavery may think …</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Frederick Douglass’s position</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15900">
                <a:tc>
                  <a:txBody>
                    <a:bodyPr/>
                    <a:lstStyle/>
                    <a:p>
                      <a:pPr marL="0" lvl="0" indent="0" algn="l" rtl="0">
                        <a:spcBef>
                          <a:spcPts val="0"/>
                        </a:spcBef>
                        <a:spcAft>
                          <a:spcPts val="0"/>
                        </a:spcAft>
                        <a:buNone/>
                      </a:pPr>
                      <a:r>
                        <a:rPr lang="en" sz="1200">
                          <a:solidFill>
                            <a:schemeClr val="dk1"/>
                          </a:solidFill>
                          <a:latin typeface="Century Gothic"/>
                          <a:ea typeface="Century Gothic"/>
                          <a:cs typeface="Century Gothic"/>
                          <a:sym typeface="Century Gothic"/>
                        </a:rPr>
                        <a:t>How slavery affects slaves</a:t>
                      </a:r>
                      <a:endParaRPr sz="1200">
                        <a:latin typeface="Century Gothic"/>
                        <a:ea typeface="Century Gothic"/>
                        <a:cs typeface="Century Gothic"/>
                        <a:sym typeface="Century Gothic"/>
                      </a:endParaRPr>
                    </a:p>
                  </a:txBody>
                  <a:tcPr marL="91425" marR="91425" marT="91425" marB="91425">
                    <a:lnR w="1270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32950">
                <a:tc>
                  <a:txBody>
                    <a:bodyPr/>
                    <a:lstStyle/>
                    <a:p>
                      <a:pPr marL="0" lvl="0" indent="0" algn="l" rtl="0">
                        <a:spcBef>
                          <a:spcPts val="0"/>
                        </a:spcBef>
                        <a:spcAft>
                          <a:spcPts val="0"/>
                        </a:spcAft>
                        <a:buNone/>
                      </a:pPr>
                      <a:r>
                        <a:rPr lang="en" sz="1200">
                          <a:solidFill>
                            <a:schemeClr val="dk1"/>
                          </a:solidFill>
                          <a:latin typeface="Century Gothic"/>
                          <a:ea typeface="Century Gothic"/>
                          <a:cs typeface="Century Gothic"/>
                          <a:sym typeface="Century Gothic"/>
                        </a:rPr>
                        <a:t>How slavery affects slave owners</a:t>
                      </a:r>
                      <a:endParaRPr sz="1200">
                        <a:solidFill>
                          <a:schemeClr val="dk1"/>
                        </a:solidFill>
                        <a:latin typeface="Century Gothic"/>
                        <a:ea typeface="Century Gothic"/>
                        <a:cs typeface="Century Gothic"/>
                        <a:sym typeface="Century Gothic"/>
                      </a:endParaRPr>
                    </a:p>
                  </a:txBody>
                  <a:tcPr marL="91425" marR="91425" marT="91425" marB="91425">
                    <a:lnR w="1270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endParaRPr sz="12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609951">
                <a:tc>
                  <a:txBody>
                    <a:bodyPr/>
                    <a:lstStyle/>
                    <a:p>
                      <a:pPr marL="0" lvl="0" indent="0" algn="l" rtl="0">
                        <a:spcBef>
                          <a:spcPts val="0"/>
                        </a:spcBef>
                        <a:spcAft>
                          <a:spcPts val="0"/>
                        </a:spcAft>
                        <a:buNone/>
                      </a:pPr>
                      <a:r>
                        <a:rPr lang="en" sz="1200" dirty="0">
                          <a:solidFill>
                            <a:schemeClr val="dk1"/>
                          </a:solidFill>
                          <a:latin typeface="Century Gothic"/>
                          <a:ea typeface="Century Gothic"/>
                          <a:cs typeface="Century Gothic"/>
                          <a:sym typeface="Century Gothic"/>
                        </a:rPr>
                        <a:t>The effects of the institution of slavery</a:t>
                      </a:r>
                      <a:endParaRPr sz="1200" dirty="0">
                        <a:solidFill>
                          <a:schemeClr val="dk1"/>
                        </a:solidFill>
                        <a:latin typeface="Century Gothic"/>
                        <a:ea typeface="Century Gothic"/>
                        <a:cs typeface="Century Gothic"/>
                        <a:sym typeface="Century Gothic"/>
                      </a:endParaRPr>
                    </a:p>
                  </a:txBody>
                  <a:tcPr marL="91425" marR="91425" marT="91425" marB="91425">
                    <a:lnR w="1270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endParaRPr sz="12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6" name="Google Shape;168;p29"/>
          <p:cNvPicPr preferRelativeResize="0"/>
          <p:nvPr/>
        </p:nvPicPr>
        <p:blipFill>
          <a:blip r:embed="rId3">
            <a:alphaModFix/>
          </a:blip>
          <a:stretch>
            <a:fillRect/>
          </a:stretch>
        </p:blipFill>
        <p:spPr>
          <a:xfrm>
            <a:off x="8067881" y="73467"/>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9"/>
          <p:cNvSpPr txBox="1">
            <a:spLocks noGrp="1"/>
          </p:cNvSpPr>
          <p:nvPr>
            <p:ph type="body" idx="1"/>
          </p:nvPr>
        </p:nvSpPr>
        <p:spPr>
          <a:xfrm>
            <a:off x="628650" y="1637749"/>
            <a:ext cx="7886700" cy="29949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5" name="Google Shape;245;p39"/>
          <p:cNvSpPr txBox="1">
            <a:spLocks noGrp="1"/>
          </p:cNvSpPr>
          <p:nvPr>
            <p:ph type="title"/>
          </p:nvPr>
        </p:nvSpPr>
        <p:spPr>
          <a:xfrm>
            <a:off x="226025"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check our Shining A Light Anchor Chart</a:t>
            </a:r>
            <a:endParaRPr sz="2400">
              <a:latin typeface="Century Gothic"/>
              <a:ea typeface="Century Gothic"/>
              <a:cs typeface="Century Gothic"/>
              <a:sym typeface="Century Gothic"/>
            </a:endParaRPr>
          </a:p>
        </p:txBody>
      </p:sp>
      <p:graphicFrame>
        <p:nvGraphicFramePr>
          <p:cNvPr id="246" name="Google Shape;246;p39"/>
          <p:cNvGraphicFramePr/>
          <p:nvPr>
            <p:extLst>
              <p:ext uri="{D42A27DB-BD31-4B8C-83A1-F6EECF244321}">
                <p14:modId xmlns:p14="http://schemas.microsoft.com/office/powerpoint/2010/main" val="2675239181"/>
              </p:ext>
            </p:extLst>
          </p:nvPr>
        </p:nvGraphicFramePr>
        <p:xfrm>
          <a:off x="226013" y="726525"/>
          <a:ext cx="8092275" cy="3909053"/>
        </p:xfrm>
        <a:graphic>
          <a:graphicData uri="http://schemas.openxmlformats.org/drawingml/2006/table">
            <a:tbl>
              <a:tblPr>
                <a:noFill/>
                <a:tableStyleId>{691694DC-B1EE-4A34-94BC-33D2E4ABA0CD}</a:tableStyleId>
              </a:tblPr>
              <a:tblGrid>
                <a:gridCol w="2504800">
                  <a:extLst>
                    <a:ext uri="{9D8B030D-6E8A-4147-A177-3AD203B41FA5}">
                      <a16:colId xmlns:a16="http://schemas.microsoft.com/office/drawing/2014/main" val="20000"/>
                    </a:ext>
                  </a:extLst>
                </a:gridCol>
                <a:gridCol w="2890050">
                  <a:extLst>
                    <a:ext uri="{9D8B030D-6E8A-4147-A177-3AD203B41FA5}">
                      <a16:colId xmlns:a16="http://schemas.microsoft.com/office/drawing/2014/main" val="20001"/>
                    </a:ext>
                  </a:extLst>
                </a:gridCol>
                <a:gridCol w="2697425">
                  <a:extLst>
                    <a:ext uri="{9D8B030D-6E8A-4147-A177-3AD203B41FA5}">
                      <a16:colId xmlns:a16="http://schemas.microsoft.com/office/drawing/2014/main" val="20002"/>
                    </a:ext>
                  </a:extLst>
                </a:gridCol>
              </a:tblGrid>
              <a:tr h="792375">
                <a:tc>
                  <a:txBody>
                    <a:bodyPr/>
                    <a:lstStyle/>
                    <a:p>
                      <a:pPr marL="0" lvl="0" indent="0" algn="l" rtl="0">
                        <a:spcBef>
                          <a:spcPts val="0"/>
                        </a:spcBef>
                        <a:spcAft>
                          <a:spcPts val="0"/>
                        </a:spcAft>
                        <a:buNone/>
                      </a:pPr>
                      <a:endParaRPr dirty="0"/>
                    </a:p>
                  </a:txBody>
                  <a:tcPr marL="91425" marR="91425" marT="91425" marB="91425">
                    <a:lnR w="1265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People who defend slavery may think …</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Frederick Douglass’s position</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53100">
                <a:tc>
                  <a:txBody>
                    <a:bodyPr/>
                    <a:lstStyle/>
                    <a:p>
                      <a:pPr marL="0" lvl="0" indent="0" algn="l" rtl="0">
                        <a:spcBef>
                          <a:spcPts val="0"/>
                        </a:spcBef>
                        <a:spcAft>
                          <a:spcPts val="0"/>
                        </a:spcAft>
                        <a:buNone/>
                      </a:pPr>
                      <a:r>
                        <a:rPr lang="en" sz="1200">
                          <a:solidFill>
                            <a:schemeClr val="dk1"/>
                          </a:solidFill>
                          <a:latin typeface="Century Gothic"/>
                          <a:ea typeface="Century Gothic"/>
                          <a:cs typeface="Century Gothic"/>
                          <a:sym typeface="Century Gothic"/>
                        </a:rPr>
                        <a:t>How slavery affects slaves</a:t>
                      </a:r>
                      <a:endParaRPr sz="1200">
                        <a:latin typeface="Century Gothic"/>
                        <a:ea typeface="Century Gothic"/>
                        <a:cs typeface="Century Gothic"/>
                        <a:sym typeface="Century Gothic"/>
                      </a:endParaRPr>
                    </a:p>
                  </a:txBody>
                  <a:tcPr marL="91425" marR="91425" marT="91425" marB="91425">
                    <a:lnR w="1270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Slavery isn’t that bad for slaves. In fact, they are mostly content with their lot.</a:t>
                      </a:r>
                      <a:endParaRPr sz="12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Slavery is terrible for slaves.</a:t>
                      </a:r>
                      <a:endParaRPr sz="12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10800">
                <a:tc>
                  <a:txBody>
                    <a:bodyPr/>
                    <a:lstStyle/>
                    <a:p>
                      <a:pPr marL="0" lvl="0" indent="0" algn="l" rtl="0">
                        <a:spcBef>
                          <a:spcPts val="0"/>
                        </a:spcBef>
                        <a:spcAft>
                          <a:spcPts val="0"/>
                        </a:spcAft>
                        <a:buNone/>
                      </a:pPr>
                      <a:r>
                        <a:rPr lang="en" sz="1200">
                          <a:solidFill>
                            <a:schemeClr val="dk1"/>
                          </a:solidFill>
                          <a:latin typeface="Century Gothic"/>
                          <a:ea typeface="Century Gothic"/>
                          <a:cs typeface="Century Gothic"/>
                          <a:sym typeface="Century Gothic"/>
                        </a:rPr>
                        <a:t>How slavery affects slave owners</a:t>
                      </a:r>
                      <a:endParaRPr sz="1200">
                        <a:solidFill>
                          <a:schemeClr val="dk1"/>
                        </a:solidFill>
                        <a:latin typeface="Century Gothic"/>
                        <a:ea typeface="Century Gothic"/>
                        <a:cs typeface="Century Gothic"/>
                        <a:sym typeface="Century Gothic"/>
                      </a:endParaRPr>
                    </a:p>
                  </a:txBody>
                  <a:tcPr marL="91425" marR="91425" marT="91425" marB="91425">
                    <a:lnR w="1270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Slavery is good for slave owners.</a:t>
                      </a:r>
                      <a:endParaRPr sz="12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Slavery corrupts slaveholders.</a:t>
                      </a:r>
                      <a:endParaRPr sz="12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506875">
                <a:tc>
                  <a:txBody>
                    <a:bodyPr/>
                    <a:lstStyle/>
                    <a:p>
                      <a:pPr marL="0" lvl="0" indent="0" algn="l" rtl="0">
                        <a:spcBef>
                          <a:spcPts val="0"/>
                        </a:spcBef>
                        <a:spcAft>
                          <a:spcPts val="0"/>
                        </a:spcAft>
                        <a:buNone/>
                      </a:pPr>
                      <a:r>
                        <a:rPr lang="en" sz="1200">
                          <a:solidFill>
                            <a:schemeClr val="dk1"/>
                          </a:solidFill>
                          <a:latin typeface="Century Gothic"/>
                          <a:ea typeface="Century Gothic"/>
                          <a:cs typeface="Century Gothic"/>
                          <a:sym typeface="Century Gothic"/>
                        </a:rPr>
                        <a:t>The effects of the institution of slavery</a:t>
                      </a:r>
                      <a:endParaRPr sz="1200">
                        <a:solidFill>
                          <a:schemeClr val="dk1"/>
                        </a:solidFill>
                        <a:latin typeface="Century Gothic"/>
                        <a:ea typeface="Century Gothic"/>
                        <a:cs typeface="Century Gothic"/>
                        <a:sym typeface="Century Gothic"/>
                      </a:endParaRPr>
                    </a:p>
                  </a:txBody>
                  <a:tcPr marL="91425" marR="91425" marT="91425" marB="91425">
                    <a:lnR w="12700" cap="flat" cmpd="sng">
                      <a:solidFill>
                        <a:srgbClr val="000000"/>
                      </a:solidFill>
                      <a:prstDash val="solid"/>
                      <a:round/>
                      <a:headEnd type="none" w="sm" len="sm"/>
                      <a:tailEnd type="none" w="sm" len="sm"/>
                    </a:lnR>
                  </a:tcPr>
                </a:tc>
                <a:tc>
                  <a:txBody>
                    <a:bodyPr/>
                    <a:lstStyle/>
                    <a:p>
                      <a:pPr marL="0" lvl="0" indent="0" algn="l" rtl="0">
                        <a:lnSpc>
                          <a:spcPct val="115000"/>
                        </a:lnSpc>
                        <a:spcBef>
                          <a:spcPts val="0"/>
                        </a:spcBef>
                        <a:spcAft>
                          <a:spcPts val="0"/>
                        </a:spcAft>
                        <a:buNone/>
                      </a:pPr>
                      <a:r>
                        <a:rPr lang="en" sz="1200" dirty="0">
                          <a:latin typeface="Century Gothic"/>
                          <a:ea typeface="Century Gothic"/>
                          <a:cs typeface="Century Gothic"/>
                          <a:sym typeface="Century Gothic"/>
                        </a:rPr>
                        <a:t>The institution of slavery is necessary.</a:t>
                      </a:r>
                      <a:endParaRPr sz="12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dirty="0">
                          <a:latin typeface="Century Gothic"/>
                          <a:ea typeface="Century Gothic"/>
                          <a:cs typeface="Century Gothic"/>
                          <a:sym typeface="Century Gothic"/>
                        </a:rPr>
                        <a:t> It reflects the natural racial order.</a:t>
                      </a:r>
                      <a:endParaRPr sz="12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dirty="0">
                          <a:latin typeface="Century Gothic"/>
                          <a:ea typeface="Century Gothic"/>
                          <a:cs typeface="Century Gothic"/>
                          <a:sym typeface="Century Gothic"/>
                        </a:rPr>
                        <a:t> Slavery brings the civilizing influence of Christianity to Africans, who would otherwise be uncivilized and immoral.</a:t>
                      </a:r>
                      <a:r>
                        <a:rPr lang="en-US" sz="1200" baseline="0" dirty="0">
                          <a:latin typeface="Century Gothic"/>
                          <a:ea typeface="Century Gothic"/>
                          <a:cs typeface="Century Gothic"/>
                          <a:sym typeface="Century Gothic"/>
                        </a:rPr>
                        <a:t> </a:t>
                      </a:r>
                      <a:r>
                        <a:rPr lang="en" sz="1200" dirty="0">
                          <a:latin typeface="Century Gothic"/>
                          <a:ea typeface="Century Gothic"/>
                          <a:cs typeface="Century Gothic"/>
                          <a:sym typeface="Century Gothic"/>
                        </a:rPr>
                        <a:t>Slavery creates an orderly society.</a:t>
                      </a:r>
                      <a:endParaRPr sz="12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200" dirty="0">
                          <a:latin typeface="Century Gothic"/>
                          <a:ea typeface="Century Gothic"/>
                          <a:cs typeface="Century Gothic"/>
                          <a:sym typeface="Century Gothic"/>
                        </a:rPr>
                        <a:t>The institution of slavery is abhorrent, and the arguments people make about its importance in creating a well-ordered and civilized society are incorrect.</a:t>
                      </a:r>
                      <a:endParaRPr sz="12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6" name="Google Shape;168;p29"/>
          <p:cNvPicPr preferRelativeResize="0"/>
          <p:nvPr/>
        </p:nvPicPr>
        <p:blipFill>
          <a:blip r:embed="rId3">
            <a:alphaModFix/>
          </a:blip>
          <a:stretch>
            <a:fillRect/>
          </a:stretch>
        </p:blipFill>
        <p:spPr>
          <a:xfrm>
            <a:off x="8067881" y="73467"/>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0"/>
          <p:cNvSpPr txBox="1">
            <a:spLocks noGrp="1"/>
          </p:cNvSpPr>
          <p:nvPr>
            <p:ph type="title"/>
          </p:nvPr>
        </p:nvSpPr>
        <p:spPr>
          <a:xfrm>
            <a:off x="377293" y="356013"/>
            <a:ext cx="8181600" cy="257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our homework</a:t>
            </a:r>
            <a:endParaRPr sz="3000" dirty="0"/>
          </a:p>
        </p:txBody>
      </p:sp>
      <p:sp>
        <p:nvSpPr>
          <p:cNvPr id="254" name="Google Shape;254;p40"/>
          <p:cNvSpPr txBox="1"/>
          <p:nvPr/>
        </p:nvSpPr>
        <p:spPr>
          <a:xfrm>
            <a:off x="411475" y="807725"/>
            <a:ext cx="7063800" cy="120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For this activity, you will read each quote.</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Then you will decide into which box on the </a:t>
            </a:r>
            <a:r>
              <a:rPr lang="en" sz="1800" b="1" dirty="0">
                <a:latin typeface="Century Gothic"/>
                <a:ea typeface="Century Gothic"/>
                <a:cs typeface="Century Gothic"/>
                <a:sym typeface="Century Gothic"/>
              </a:rPr>
              <a:t>Shining Light anchor chart </a:t>
            </a:r>
            <a:r>
              <a:rPr lang="en" sz="1800" dirty="0">
                <a:latin typeface="Century Gothic"/>
                <a:ea typeface="Century Gothic"/>
                <a:cs typeface="Century Gothic"/>
                <a:sym typeface="Century Gothic"/>
              </a:rPr>
              <a:t>the quote should go.</a:t>
            </a:r>
            <a:endParaRPr sz="1800" dirty="0">
              <a:latin typeface="Century Gothic"/>
              <a:ea typeface="Century Gothic"/>
              <a:cs typeface="Century Gothic"/>
              <a:sym typeface="Century Gothic"/>
            </a:endParaRPr>
          </a:p>
        </p:txBody>
      </p:sp>
      <p:pic>
        <p:nvPicPr>
          <p:cNvPr id="255" name="Google Shape;255;p40"/>
          <p:cNvPicPr preferRelativeResize="0"/>
          <p:nvPr/>
        </p:nvPicPr>
        <p:blipFill>
          <a:blip r:embed="rId3">
            <a:alphaModFix/>
          </a:blip>
          <a:stretch>
            <a:fillRect/>
          </a:stretch>
        </p:blipFill>
        <p:spPr>
          <a:xfrm>
            <a:off x="815350" y="1866200"/>
            <a:ext cx="2899400" cy="2972501"/>
          </a:xfrm>
          <a:prstGeom prst="rect">
            <a:avLst/>
          </a:prstGeom>
          <a:noFill/>
          <a:ln>
            <a:noFill/>
          </a:ln>
        </p:spPr>
      </p:pic>
      <p:pic>
        <p:nvPicPr>
          <p:cNvPr id="256" name="Google Shape;256;p40"/>
          <p:cNvPicPr preferRelativeResize="0"/>
          <p:nvPr/>
        </p:nvPicPr>
        <p:blipFill>
          <a:blip r:embed="rId4">
            <a:alphaModFix/>
          </a:blip>
          <a:stretch>
            <a:fillRect/>
          </a:stretch>
        </p:blipFill>
        <p:spPr>
          <a:xfrm>
            <a:off x="4953000" y="2141950"/>
            <a:ext cx="3376075" cy="2428625"/>
          </a:xfrm>
          <a:prstGeom prst="rect">
            <a:avLst/>
          </a:prstGeom>
          <a:noFill/>
          <a:ln>
            <a:noFill/>
          </a:ln>
        </p:spPr>
      </p:pic>
      <p:pic>
        <p:nvPicPr>
          <p:cNvPr id="7" name="Google Shape;168;p29"/>
          <p:cNvPicPr preferRelativeResize="0"/>
          <p:nvPr/>
        </p:nvPicPr>
        <p:blipFill>
          <a:blip r:embed="rId5">
            <a:alphaModFix/>
          </a:blip>
          <a:stretch>
            <a:fillRect/>
          </a:stretch>
        </p:blipFill>
        <p:spPr>
          <a:xfrm>
            <a:off x="8067881" y="73467"/>
            <a:ext cx="982025" cy="1202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2" name="Google Shape;262;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63" name="Google Shape;263;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457200" lvl="0" indent="0" algn="l" rtl="0">
              <a:spcBef>
                <a:spcPts val="800"/>
              </a:spcBef>
              <a:spcAft>
                <a:spcPts val="0"/>
              </a:spcAft>
              <a:buNone/>
            </a:pPr>
            <a:r>
              <a:rPr lang="en" sz="3000" dirty="0"/>
              <a:t>Complete “Determining Position” chart</a:t>
            </a:r>
            <a:r>
              <a:rPr lang="en-US" sz="3000" dirty="0"/>
              <a:t>.</a:t>
            </a:r>
            <a:endParaRPr sz="3000" dirty="0"/>
          </a:p>
          <a:p>
            <a:pPr marL="0" lvl="0" indent="0" algn="ctr" rtl="0">
              <a:spcBef>
                <a:spcPts val="800"/>
              </a:spcBef>
              <a:spcAft>
                <a:spcPts val="0"/>
              </a:spcAft>
              <a:buNone/>
            </a:pPr>
            <a:endParaRPr sz="3000" dirty="0"/>
          </a:p>
          <a:p>
            <a:pPr marL="76200" lvl="0" indent="0" algn="l" rtl="0">
              <a:lnSpc>
                <a:spcPct val="115000"/>
              </a:lnSpc>
              <a:spcBef>
                <a:spcPts val="0"/>
              </a:spcBef>
              <a:spcAft>
                <a:spcPts val="0"/>
              </a:spcAft>
              <a:buNone/>
            </a:pPr>
            <a:endParaRPr sz="3000" dirty="0"/>
          </a:p>
          <a:p>
            <a:pPr marL="0" lvl="0" indent="0" algn="l" rtl="0">
              <a:spcBef>
                <a:spcPts val="800"/>
              </a:spcBef>
              <a:spcAft>
                <a:spcPts val="0"/>
              </a:spcAft>
              <a:buNone/>
            </a:pPr>
            <a:endParaRPr sz="3000" dirty="0"/>
          </a:p>
        </p:txBody>
      </p:sp>
      <p:pic>
        <p:nvPicPr>
          <p:cNvPr id="6" name="Google Shape;168;p29"/>
          <p:cNvPicPr preferRelativeResize="0"/>
          <p:nvPr/>
        </p:nvPicPr>
        <p:blipFill>
          <a:blip r:embed="rId3">
            <a:alphaModFix/>
          </a:blip>
          <a:stretch>
            <a:fillRect/>
          </a:stretch>
        </p:blipFill>
        <p:spPr>
          <a:xfrm>
            <a:off x="8067881" y="73467"/>
            <a:ext cx="982025" cy="12029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0" name="Google Shape;270;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71" name="Google Shape;271;p42"/>
          <p:cNvGraphicFramePr/>
          <p:nvPr/>
        </p:nvGraphicFramePr>
        <p:xfrm>
          <a:off x="577191" y="1248212"/>
          <a:ext cx="7989600" cy="3230175"/>
        </p:xfrm>
        <a:graphic>
          <a:graphicData uri="http://schemas.openxmlformats.org/drawingml/2006/table">
            <a:tbl>
              <a:tblPr firstRow="1" bandRow="1">
                <a:noFill/>
                <a:tableStyleId>{3C45AFD0-02E0-4078-9D0F-2161A7B012BA}</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095439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4" name="Google Shape;144;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6</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r>
              <a:rPr lang="en" b="1" dirty="0">
                <a:solidFill>
                  <a:schemeClr val="dk1"/>
                </a:solidFill>
                <a:latin typeface="Century Gothic"/>
                <a:ea typeface="Century Gothic"/>
                <a:cs typeface="Century Gothic"/>
                <a:sym typeface="Century Gothic"/>
              </a:rPr>
              <a:t>Preparing for Lesson 6:</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dirty="0">
                <a:solidFill>
                  <a:schemeClr val="dk1"/>
                </a:solidFill>
                <a:latin typeface="Century Gothic"/>
                <a:ea typeface="Century Gothic"/>
                <a:cs typeface="Century Gothic"/>
                <a:sym typeface="Century Gothic"/>
              </a:rPr>
              <a:t>M</a:t>
            </a:r>
            <a:r>
              <a:rPr lang="en" dirty="0">
                <a:solidFill>
                  <a:schemeClr val="dk1"/>
                </a:solidFill>
                <a:latin typeface="Century Gothic"/>
                <a:ea typeface="Century Gothic"/>
                <a:cs typeface="Century Gothic"/>
                <a:sym typeface="Century Gothic"/>
              </a:rPr>
              <a:t>aterials and classroom preparation</a:t>
            </a:r>
            <a:endParaRPr dirty="0">
              <a:solidFill>
                <a:schemeClr val="dk1"/>
              </a:solidFill>
              <a:latin typeface="Century Gothic"/>
              <a:ea typeface="Century Gothic"/>
              <a:cs typeface="Century Gothic"/>
              <a:sym typeface="Century Gothic"/>
            </a:endParaRPr>
          </a:p>
          <a:p>
            <a:pPr marL="457200" lvl="0" indent="-317500" algn="l" rtl="0">
              <a:lnSpc>
                <a:spcPct val="90000"/>
              </a:lnSpc>
              <a:spcBef>
                <a:spcPts val="100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Entry Task: Frederick Douglass Timeline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Equity sticks</a:t>
            </a:r>
            <a:endParaRPr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Historical Context anchor chart </a:t>
            </a:r>
            <a:r>
              <a:rPr lang="en" dirty="0">
                <a:solidFill>
                  <a:schemeClr val="dk1"/>
                </a:solidFill>
                <a:latin typeface="Century Gothic"/>
                <a:ea typeface="Century Gothic"/>
                <a:cs typeface="Century Gothic"/>
                <a:sym typeface="Century Gothic"/>
              </a:rPr>
              <a:t>(begun in Lesson 2)</a:t>
            </a:r>
            <a:endParaRPr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Historical Context anchor chart, student version </a:t>
            </a:r>
            <a:r>
              <a:rPr lang="en" dirty="0">
                <a:solidFill>
                  <a:schemeClr val="dk1"/>
                </a:solidFill>
                <a:latin typeface="Century Gothic"/>
                <a:ea typeface="Century Gothic"/>
                <a:cs typeface="Century Gothic"/>
                <a:sym typeface="Century Gothic"/>
              </a:rPr>
              <a:t>(from Lesson 4)</a:t>
            </a:r>
            <a:endParaRPr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Historical Context anchor chart</a:t>
            </a:r>
            <a:r>
              <a:rPr lang="en" dirty="0">
                <a:solidFill>
                  <a:schemeClr val="dk1"/>
                </a:solidFill>
                <a:latin typeface="Century Gothic"/>
                <a:ea typeface="Century Gothic"/>
                <a:cs typeface="Century Gothic"/>
                <a:sym typeface="Century Gothic"/>
              </a:rPr>
              <a:t> (from Lesson 4; </a:t>
            </a:r>
            <a:r>
              <a:rPr lang="en" b="1" dirty="0">
                <a:solidFill>
                  <a:schemeClr val="dk1"/>
                </a:solidFill>
                <a:latin typeface="Century Gothic"/>
                <a:ea typeface="Century Gothic"/>
                <a:cs typeface="Century Gothic"/>
                <a:sym typeface="Century Gothic"/>
              </a:rPr>
              <a:t>for teacher reference</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Douglass’s Homes Discussion Appointments (one per student)</a:t>
            </a:r>
            <a:endParaRPr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Frederick Douglass’s Purpose: Text and Questions (one per student and one to display)</a:t>
            </a:r>
            <a:endParaRPr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a:t>
            </a:r>
            <a:endParaRPr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Frederick Douglass’s Purpose: Close Reading Guide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Shining a Light anchor chart </a:t>
            </a:r>
            <a:r>
              <a:rPr lang="en" dirty="0">
                <a:solidFill>
                  <a:schemeClr val="dk1"/>
                </a:solidFill>
                <a:latin typeface="Century Gothic"/>
                <a:ea typeface="Century Gothic"/>
                <a:cs typeface="Century Gothic"/>
                <a:sym typeface="Century Gothic"/>
              </a:rPr>
              <a:t>(one per student and one to display)</a:t>
            </a:r>
            <a:endParaRPr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Shining a Light anchor chart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Position cards</a:t>
            </a:r>
            <a:r>
              <a:rPr lang="en" dirty="0">
                <a:solidFill>
                  <a:schemeClr val="dk1"/>
                </a:solidFill>
                <a:latin typeface="Century Gothic"/>
                <a:ea typeface="Century Gothic"/>
                <a:cs typeface="Century Gothic"/>
                <a:sym typeface="Century Gothic"/>
              </a:rPr>
              <a:t> (one set per pair of students)</a:t>
            </a:r>
            <a:endParaRPr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Determining Position (one per student and one to display)</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100"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b="1"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0" name="Google Shape;150;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1" name="Google Shape;151;p27"/>
          <p:cNvSpPr txBo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solidFill>
                  <a:srgbClr val="000000"/>
                </a:solidFill>
                <a:latin typeface="Century Gothic"/>
                <a:ea typeface="Century Gothic"/>
                <a:cs typeface="Century Gothic"/>
                <a:sym typeface="Century Gothic"/>
              </a:rPr>
              <a:t>6</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dirty="0">
                <a:latin typeface="Century Gothic"/>
                <a:ea typeface="Century Gothic"/>
                <a:cs typeface="Century Gothic"/>
                <a:sym typeface="Century Gothic"/>
              </a:rPr>
              <a:t>Equity Sticks</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Discussion appointments</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Review: Douglass’s Position Text and Questions (in supporting materials</a:t>
            </a:r>
            <a:r>
              <a:rPr lang="en-US" sz="1800" dirty="0">
                <a:solidFill>
                  <a:schemeClr val="dk1"/>
                </a:solidFill>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7" name="Google Shape;157;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8" name="Google Shape;158;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159" name="Google Shape;159;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0" name="Google Shape;160;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6" name="Google Shape;166;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7" name="Google Shape;167;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Entry Task </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Close Reading of Text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Analyze Douglass’s purpose</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 homework</a:t>
            </a:r>
            <a:endParaRPr sz="1800">
              <a:latin typeface="Century Gothic"/>
              <a:ea typeface="Century Gothic"/>
              <a:cs typeface="Century Gothic"/>
              <a:sym typeface="Century Gothic"/>
            </a:endParaRPr>
          </a:p>
        </p:txBody>
      </p:sp>
      <p:pic>
        <p:nvPicPr>
          <p:cNvPr id="168" name="Google Shape;168;p29"/>
          <p:cNvPicPr preferRelativeResize="0"/>
          <p:nvPr/>
        </p:nvPicPr>
        <p:blipFill>
          <a:blip r:embed="rId3">
            <a:alphaModFix/>
          </a:blip>
          <a:stretch>
            <a:fillRect/>
          </a:stretch>
        </p:blipFill>
        <p:spPr>
          <a:xfrm>
            <a:off x="8067881" y="73467"/>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4" name="Google Shape;174;p30"/>
          <p:cNvSpPr txBox="1">
            <a:spLocks noGrp="1"/>
          </p:cNvSpPr>
          <p:nvPr>
            <p:ph type="title"/>
          </p:nvPr>
        </p:nvSpPr>
        <p:spPr>
          <a:xfrm>
            <a:off x="311700" y="138650"/>
            <a:ext cx="8520600" cy="471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look at a timeline of Douglass</a:t>
            </a:r>
            <a:endParaRPr sz="3400">
              <a:latin typeface="Century Gothic"/>
              <a:ea typeface="Century Gothic"/>
              <a:cs typeface="Century Gothic"/>
              <a:sym typeface="Century Gothic"/>
            </a:endParaRPr>
          </a:p>
        </p:txBody>
      </p:sp>
      <p:sp>
        <p:nvSpPr>
          <p:cNvPr id="175" name="Google Shape;175;p30"/>
          <p:cNvSpPr txBox="1">
            <a:spLocks noGrp="1"/>
          </p:cNvSpPr>
          <p:nvPr>
            <p:ph type="body" idx="1"/>
          </p:nvPr>
        </p:nvSpPr>
        <p:spPr>
          <a:xfrm>
            <a:off x="374325" y="609950"/>
            <a:ext cx="8016300" cy="4117500"/>
          </a:xfrm>
          <a:prstGeom prst="rect">
            <a:avLst/>
          </a:prstGeom>
        </p:spPr>
        <p:txBody>
          <a:bodyPr spcFirstLastPara="1" wrap="square" lIns="68575" tIns="34275" rIns="68575" bIns="34275" anchor="t" anchorCtr="0">
            <a:noAutofit/>
          </a:bodyPr>
          <a:lstStyle/>
          <a:p>
            <a:pPr marL="1320800" lvl="0" indent="-1308100" algn="l" rtl="0">
              <a:lnSpc>
                <a:spcPct val="115000"/>
              </a:lnSpc>
              <a:spcBef>
                <a:spcPts val="0"/>
              </a:spcBef>
              <a:spcAft>
                <a:spcPts val="0"/>
              </a:spcAft>
              <a:buClr>
                <a:schemeClr val="dk1"/>
              </a:buClr>
              <a:buSzPts val="1100"/>
              <a:buFont typeface="Arial"/>
              <a:buNone/>
            </a:pPr>
            <a:r>
              <a:rPr lang="en" sz="1000" dirty="0"/>
              <a:t>1818                      	Frederick Douglass was born a slave in Tuckahoe, MD.</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 </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As a child/teen    	Frederick Douglass learned to read and write.</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 </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1838                      	Douglass escaped and went to New York, then settled in New Bedford.</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 </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1841                      	Douglass became involved with the abolition movement and worked as speaker, traveling all over the country and making speeches in favor of abolition.</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 </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1845–1847           	Douglass traveled in England and Ireland.</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 </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1847                      	Douglass returned to the U.S. and settled in Rochester. He published an abolitionist newspaper and worked for equality for African Americans and women.</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 </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1861–1865           	U.S. Civil War: Douglass advocated for African American soldiers to be allowed to fight with the Union Army and helped recruit for the first black regiment: the Massachusetts 54th.</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 </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1865                      	Thirteenth Amendment ended slavery.</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 </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1872                      	Douglass moved to Washington, D.C. He held a number of positions, including federal marshal and envoy to Haiti.</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 </a:t>
            </a:r>
            <a:endParaRPr sz="1000" dirty="0"/>
          </a:p>
          <a:p>
            <a:pPr marL="1320800" lvl="0" indent="-1308100" algn="l" rtl="0">
              <a:lnSpc>
                <a:spcPct val="115000"/>
              </a:lnSpc>
              <a:spcBef>
                <a:spcPts val="0"/>
              </a:spcBef>
              <a:spcAft>
                <a:spcPts val="0"/>
              </a:spcAft>
              <a:buClr>
                <a:schemeClr val="dk1"/>
              </a:buClr>
              <a:buSzPts val="1100"/>
              <a:buFont typeface="Arial"/>
              <a:buNone/>
            </a:pPr>
            <a:r>
              <a:rPr lang="en" sz="1000" dirty="0"/>
              <a:t>1895                      	Douglass died; he was buried in Mount Hope Cemetery in Rochester, NY.</a:t>
            </a:r>
            <a:endParaRPr sz="1000" dirty="0"/>
          </a:p>
          <a:p>
            <a:pPr marL="0" lvl="0" indent="0" algn="l" rtl="0">
              <a:lnSpc>
                <a:spcPct val="115000"/>
              </a:lnSpc>
              <a:spcBef>
                <a:spcPts val="0"/>
              </a:spcBef>
              <a:spcAft>
                <a:spcPts val="0"/>
              </a:spcAft>
              <a:buClr>
                <a:schemeClr val="dk1"/>
              </a:buClr>
              <a:buSzPts val="1100"/>
              <a:buFont typeface="Arial"/>
              <a:buNone/>
            </a:pPr>
            <a:endParaRPr sz="1000" dirty="0"/>
          </a:p>
          <a:p>
            <a:pPr marL="0" lvl="0" indent="0" algn="l" rtl="0">
              <a:spcBef>
                <a:spcPts val="800"/>
              </a:spcBef>
              <a:spcAft>
                <a:spcPts val="0"/>
              </a:spcAft>
              <a:buNone/>
            </a:pPr>
            <a:endParaRPr sz="1000" dirty="0"/>
          </a:p>
        </p:txBody>
      </p:sp>
      <p:pic>
        <p:nvPicPr>
          <p:cNvPr id="7" name="Google Shape;168;p29"/>
          <p:cNvPicPr preferRelativeResize="0"/>
          <p:nvPr/>
        </p:nvPicPr>
        <p:blipFill>
          <a:blip r:embed="rId3">
            <a:alphaModFix/>
          </a:blip>
          <a:stretch>
            <a:fillRect/>
          </a:stretch>
        </p:blipFill>
        <p:spPr>
          <a:xfrm>
            <a:off x="8067881" y="73467"/>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2" name="Google Shape;182;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look at our Entry Task</a:t>
            </a:r>
            <a:endParaRPr sz="3400">
              <a:latin typeface="Century Gothic"/>
              <a:ea typeface="Century Gothic"/>
              <a:cs typeface="Century Gothic"/>
              <a:sym typeface="Century Gothic"/>
            </a:endParaRPr>
          </a:p>
        </p:txBody>
      </p:sp>
      <p:sp>
        <p:nvSpPr>
          <p:cNvPr id="183" name="Google Shape;183;p31"/>
          <p:cNvSpPr txBox="1">
            <a:spLocks noGrp="1"/>
          </p:cNvSpPr>
          <p:nvPr>
            <p:ph type="body" idx="1"/>
          </p:nvPr>
        </p:nvSpPr>
        <p:spPr>
          <a:xfrm>
            <a:off x="311700" y="1216219"/>
            <a:ext cx="8520600" cy="3416400"/>
          </a:xfrm>
          <a:prstGeom prst="rect">
            <a:avLst/>
          </a:prstGeom>
        </p:spPr>
        <p:txBody>
          <a:bodyPr spcFirstLastPara="1" wrap="square" lIns="68575" tIns="34275" rIns="68575" bIns="34275" anchor="t" anchorCtr="0">
            <a:noAutofit/>
          </a:bodyPr>
          <a:lstStyle/>
          <a:p>
            <a:pPr marL="342900" lvl="0" indent="-342900" algn="l" rtl="0">
              <a:spcBef>
                <a:spcPts val="800"/>
              </a:spcBef>
              <a:spcAft>
                <a:spcPts val="0"/>
              </a:spcAft>
              <a:buSzPct val="100000"/>
              <a:buFont typeface="+mj-lt"/>
              <a:buAutoNum type="arabicPeriod"/>
            </a:pPr>
            <a:r>
              <a:rPr lang="en" sz="1800" dirty="0"/>
              <a:t>On the timeline, add the event “Wrote </a:t>
            </a:r>
            <a:r>
              <a:rPr lang="en" sz="1800" i="1" dirty="0"/>
              <a:t>Narrative of the Life of Frederick Douglass</a:t>
            </a:r>
            <a:r>
              <a:rPr lang="en" sz="1800" dirty="0"/>
              <a:t>” in the correct location.</a:t>
            </a:r>
          </a:p>
          <a:p>
            <a:pPr marL="342900" lvl="0" indent="-342900" algn="l" rtl="0">
              <a:spcBef>
                <a:spcPts val="800"/>
              </a:spcBef>
              <a:spcAft>
                <a:spcPts val="0"/>
              </a:spcAft>
              <a:buSzPct val="100000"/>
              <a:buFont typeface="+mj-lt"/>
              <a:buAutoNum type="arabicPeriod"/>
            </a:pPr>
            <a:endParaRPr lang="en" sz="1800" dirty="0"/>
          </a:p>
          <a:p>
            <a:pPr marL="342900" lvl="0" indent="-342900" algn="l" rtl="0">
              <a:spcBef>
                <a:spcPts val="800"/>
              </a:spcBef>
              <a:spcAft>
                <a:spcPts val="0"/>
              </a:spcAft>
              <a:buSzPct val="100000"/>
              <a:buFont typeface="+mj-lt"/>
              <a:buAutoNum type="arabicPeriod"/>
            </a:pPr>
            <a:r>
              <a:rPr lang="en" sz="1800" dirty="0"/>
              <a:t>Choose one important event from Douglass’s life that happened </a:t>
            </a:r>
            <a:r>
              <a:rPr lang="en" sz="1800" u="sng" dirty="0"/>
              <a:t>before</a:t>
            </a:r>
            <a:r>
              <a:rPr lang="en" sz="1800" dirty="0"/>
              <a:t> he wrote the </a:t>
            </a:r>
            <a:r>
              <a:rPr lang="en" sz="1800" i="1" dirty="0"/>
              <a:t>Narrative</a:t>
            </a:r>
            <a:r>
              <a:rPr lang="en" sz="1800" dirty="0"/>
              <a:t>. Explain that event and why it was important.</a:t>
            </a:r>
            <a:endParaRPr sz="1800" dirty="0"/>
          </a:p>
          <a:p>
            <a:pPr marL="0" lvl="0" indent="0" algn="l" rtl="0">
              <a:spcBef>
                <a:spcPts val="800"/>
              </a:spcBef>
              <a:spcAft>
                <a:spcPts val="0"/>
              </a:spcAft>
              <a:buNone/>
            </a:pPr>
            <a:endParaRPr sz="1800" dirty="0"/>
          </a:p>
        </p:txBody>
      </p:sp>
      <p:pic>
        <p:nvPicPr>
          <p:cNvPr id="6" name="Google Shape;168;p29"/>
          <p:cNvPicPr preferRelativeResize="0"/>
          <p:nvPr/>
        </p:nvPicPr>
        <p:blipFill>
          <a:blip r:embed="rId3">
            <a:alphaModFix/>
          </a:blip>
          <a:stretch>
            <a:fillRect/>
          </a:stretch>
        </p:blipFill>
        <p:spPr>
          <a:xfrm>
            <a:off x="8067881" y="73467"/>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add to our Historical Context Anchor Chart</a:t>
            </a:r>
            <a:endParaRPr sz="2400">
              <a:latin typeface="Century Gothic"/>
              <a:ea typeface="Century Gothic"/>
              <a:cs typeface="Century Gothic"/>
              <a:sym typeface="Century Gothic"/>
            </a:endParaRPr>
          </a:p>
        </p:txBody>
      </p:sp>
      <p:graphicFrame>
        <p:nvGraphicFramePr>
          <p:cNvPr id="191" name="Google Shape;191;p32"/>
          <p:cNvGraphicFramePr/>
          <p:nvPr>
            <p:extLst>
              <p:ext uri="{D42A27DB-BD31-4B8C-83A1-F6EECF244321}">
                <p14:modId xmlns:p14="http://schemas.microsoft.com/office/powerpoint/2010/main" val="1373738466"/>
              </p:ext>
            </p:extLst>
          </p:nvPr>
        </p:nvGraphicFramePr>
        <p:xfrm>
          <a:off x="311700" y="1276442"/>
          <a:ext cx="8420300" cy="3360246"/>
        </p:xfrm>
        <a:graphic>
          <a:graphicData uri="http://schemas.openxmlformats.org/drawingml/2006/table">
            <a:tbl>
              <a:tblPr>
                <a:noFill/>
                <a:tableStyleId>{265DA849-E805-4304-BD4E-5714FDF7D0FE}</a:tableStyleId>
              </a:tblPr>
              <a:tblGrid>
                <a:gridCol w="4210150">
                  <a:extLst>
                    <a:ext uri="{9D8B030D-6E8A-4147-A177-3AD203B41FA5}">
                      <a16:colId xmlns:a16="http://schemas.microsoft.com/office/drawing/2014/main" val="20000"/>
                    </a:ext>
                  </a:extLst>
                </a:gridCol>
                <a:gridCol w="4210150">
                  <a:extLst>
                    <a:ext uri="{9D8B030D-6E8A-4147-A177-3AD203B41FA5}">
                      <a16:colId xmlns:a16="http://schemas.microsoft.com/office/drawing/2014/main" val="20001"/>
                    </a:ext>
                  </a:extLst>
                </a:gridCol>
              </a:tblGrid>
              <a:tr h="558275">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Slavery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Debate over Slavery</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731850">
                <a:tc>
                  <a:txBody>
                    <a:bodyPr/>
                    <a:lstStyle/>
                    <a:p>
                      <a:pPr marL="0" lvl="0" indent="0" algn="l" rtl="0">
                        <a:spcBef>
                          <a:spcPts val="0"/>
                        </a:spcBef>
                        <a:spcAft>
                          <a:spcPts val="0"/>
                        </a:spcAft>
                        <a:buNone/>
                      </a:pP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100" dirty="0">
                          <a:highlight>
                            <a:srgbClr val="00FFFF"/>
                          </a:highlight>
                          <a:latin typeface="Century Gothic" panose="020B0502020202020204" pitchFamily="34" charset="0"/>
                        </a:rPr>
                        <a:t> </a:t>
                      </a:r>
                      <a:endParaRPr sz="1100" dirty="0">
                        <a:highlight>
                          <a:srgbClr val="00FFFF"/>
                        </a:highlight>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105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Life of Frederick Douglass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2"/>
                  </a:ext>
                </a:extLst>
              </a:tr>
              <a:tr h="6131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5105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Vocabulary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4"/>
                  </a:ext>
                </a:extLst>
              </a:tr>
              <a:tr h="434200">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5"/>
                  </a:ext>
                </a:extLst>
              </a:tr>
            </a:tbl>
          </a:graphicData>
        </a:graphic>
      </p:graphicFrame>
      <p:pic>
        <p:nvPicPr>
          <p:cNvPr id="5" name="Google Shape;168;p29"/>
          <p:cNvPicPr preferRelativeResize="0"/>
          <p:nvPr/>
        </p:nvPicPr>
        <p:blipFill>
          <a:blip r:embed="rId3">
            <a:alphaModFix/>
          </a:blip>
          <a:stretch>
            <a:fillRect/>
          </a:stretch>
        </p:blipFill>
        <p:spPr>
          <a:xfrm>
            <a:off x="8067881" y="73467"/>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7" name="Google Shape;197;p33"/>
          <p:cNvSpPr txBox="1">
            <a:spLocks noGrp="1"/>
          </p:cNvSpPr>
          <p:nvPr>
            <p:ph type="title"/>
          </p:nvPr>
        </p:nvSpPr>
        <p:spPr>
          <a:xfrm>
            <a:off x="195943" y="331127"/>
            <a:ext cx="91440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200" dirty="0"/>
              <a:t>Let’s make some discussion appointments</a:t>
            </a:r>
            <a:endParaRPr sz="3200" dirty="0">
              <a:sym typeface="Century Gothic"/>
            </a:endParaRPr>
          </a:p>
        </p:txBody>
      </p:sp>
      <p:sp>
        <p:nvSpPr>
          <p:cNvPr id="198" name="Google Shape;19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r>
              <a:rPr lang="en" sz="1800">
                <a:solidFill>
                  <a:srgbClr val="000000"/>
                </a:solidFill>
              </a:rPr>
              <a:t> </a:t>
            </a:r>
            <a:r>
              <a:rPr lang="en" sz="1800" b="1"/>
              <a:t>Directions: Make one appointment at each location.</a:t>
            </a:r>
            <a:endParaRPr sz="1800" b="1"/>
          </a:p>
          <a:p>
            <a:pPr marL="0" lvl="0" indent="0" algn="l" rtl="0">
              <a:lnSpc>
                <a:spcPct val="145454"/>
              </a:lnSpc>
              <a:spcBef>
                <a:spcPts val="0"/>
              </a:spcBef>
              <a:spcAft>
                <a:spcPts val="0"/>
              </a:spcAft>
              <a:buNone/>
            </a:pPr>
            <a:endParaRPr sz="1100">
              <a:solidFill>
                <a:srgbClr val="000000"/>
              </a:solidFill>
              <a:latin typeface="Georgia"/>
              <a:ea typeface="Georgia"/>
              <a:cs typeface="Georgia"/>
              <a:sym typeface="Georgia"/>
            </a:endParaRPr>
          </a:p>
          <a:p>
            <a:pPr marL="0" lvl="0" indent="0" algn="l" rtl="0">
              <a:lnSpc>
                <a:spcPct val="145454"/>
              </a:lnSpc>
              <a:spcBef>
                <a:spcPts val="0"/>
              </a:spcBef>
              <a:spcAft>
                <a:spcPts val="0"/>
              </a:spcAft>
              <a:buNone/>
            </a:pPr>
            <a:r>
              <a:rPr lang="en" sz="1800">
                <a:solidFill>
                  <a:srgbClr val="000000"/>
                </a:solidFill>
              </a:rPr>
              <a:t>In Tuckahoe, MD:</a:t>
            </a:r>
            <a:endParaRPr sz="1800">
              <a:solidFill>
                <a:srgbClr val="000000"/>
              </a:solidFill>
            </a:endParaRPr>
          </a:p>
          <a:p>
            <a:pPr marL="0" lvl="0" indent="0" algn="l" rtl="0">
              <a:lnSpc>
                <a:spcPct val="145454"/>
              </a:lnSpc>
              <a:spcBef>
                <a:spcPts val="0"/>
              </a:spcBef>
              <a:spcAft>
                <a:spcPts val="0"/>
              </a:spcAft>
              <a:buNone/>
            </a:pPr>
            <a:r>
              <a:rPr lang="en" sz="1800">
                <a:solidFill>
                  <a:srgbClr val="000000"/>
                </a:solidFill>
              </a:rPr>
              <a:t> </a:t>
            </a:r>
            <a:endParaRPr sz="1800">
              <a:solidFill>
                <a:srgbClr val="000000"/>
              </a:solidFill>
            </a:endParaRPr>
          </a:p>
          <a:p>
            <a:pPr marL="0" lvl="0" indent="0" algn="l" rtl="0">
              <a:lnSpc>
                <a:spcPct val="145454"/>
              </a:lnSpc>
              <a:spcBef>
                <a:spcPts val="0"/>
              </a:spcBef>
              <a:spcAft>
                <a:spcPts val="0"/>
              </a:spcAft>
              <a:buNone/>
            </a:pPr>
            <a:r>
              <a:rPr lang="en" sz="1800">
                <a:solidFill>
                  <a:srgbClr val="000000"/>
                </a:solidFill>
              </a:rPr>
              <a:t>In Baltimore, MD:</a:t>
            </a:r>
            <a:endParaRPr sz="1800">
              <a:solidFill>
                <a:srgbClr val="000000"/>
              </a:solidFill>
            </a:endParaRPr>
          </a:p>
          <a:p>
            <a:pPr marL="0" lvl="0" indent="0" algn="l" rtl="0">
              <a:lnSpc>
                <a:spcPct val="145454"/>
              </a:lnSpc>
              <a:spcBef>
                <a:spcPts val="0"/>
              </a:spcBef>
              <a:spcAft>
                <a:spcPts val="0"/>
              </a:spcAft>
              <a:buNone/>
            </a:pPr>
            <a:r>
              <a:rPr lang="en" sz="1800">
                <a:solidFill>
                  <a:srgbClr val="000000"/>
                </a:solidFill>
              </a:rPr>
              <a:t> </a:t>
            </a:r>
            <a:endParaRPr sz="1800">
              <a:solidFill>
                <a:srgbClr val="000000"/>
              </a:solidFill>
            </a:endParaRPr>
          </a:p>
          <a:p>
            <a:pPr marL="0" lvl="0" indent="0" algn="l" rtl="0">
              <a:lnSpc>
                <a:spcPct val="145454"/>
              </a:lnSpc>
              <a:spcBef>
                <a:spcPts val="0"/>
              </a:spcBef>
              <a:spcAft>
                <a:spcPts val="0"/>
              </a:spcAft>
              <a:buNone/>
            </a:pPr>
            <a:r>
              <a:rPr lang="en" sz="1800">
                <a:solidFill>
                  <a:srgbClr val="000000"/>
                </a:solidFill>
              </a:rPr>
              <a:t>In Rochester, NY:</a:t>
            </a:r>
            <a:endParaRPr sz="1800">
              <a:solidFill>
                <a:srgbClr val="000000"/>
              </a:solidFill>
            </a:endParaRPr>
          </a:p>
          <a:p>
            <a:pPr marL="0" lvl="0" indent="0" algn="l" rtl="0">
              <a:lnSpc>
                <a:spcPct val="145454"/>
              </a:lnSpc>
              <a:spcBef>
                <a:spcPts val="0"/>
              </a:spcBef>
              <a:spcAft>
                <a:spcPts val="0"/>
              </a:spcAft>
              <a:buNone/>
            </a:pPr>
            <a:r>
              <a:rPr lang="en" sz="1800">
                <a:solidFill>
                  <a:srgbClr val="000000"/>
                </a:solidFill>
              </a:rPr>
              <a:t> </a:t>
            </a:r>
            <a:endParaRPr sz="1800">
              <a:solidFill>
                <a:srgbClr val="000000"/>
              </a:solidFill>
            </a:endParaRPr>
          </a:p>
          <a:p>
            <a:pPr marL="0" lvl="0" indent="0" algn="l" rtl="0">
              <a:lnSpc>
                <a:spcPct val="145454"/>
              </a:lnSpc>
              <a:spcBef>
                <a:spcPts val="0"/>
              </a:spcBef>
              <a:spcAft>
                <a:spcPts val="0"/>
              </a:spcAft>
              <a:buNone/>
            </a:pPr>
            <a:r>
              <a:rPr lang="en" sz="1800">
                <a:solidFill>
                  <a:srgbClr val="000000"/>
                </a:solidFill>
              </a:rPr>
              <a:t>In Washington, D.C.:</a:t>
            </a:r>
            <a:endParaRPr sz="1800">
              <a:solidFill>
                <a:srgbClr val="000000"/>
              </a:solidFill>
            </a:endParaRPr>
          </a:p>
          <a:p>
            <a:pPr marL="0" lvl="0" indent="0" algn="l" rtl="0">
              <a:spcBef>
                <a:spcPts val="800"/>
              </a:spcBef>
              <a:spcAft>
                <a:spcPts val="0"/>
              </a:spcAft>
              <a:buNone/>
            </a:pPr>
            <a:endParaRPr sz="1800"/>
          </a:p>
        </p:txBody>
      </p:sp>
      <p:pic>
        <p:nvPicPr>
          <p:cNvPr id="199" name="Google Shape;199;p33"/>
          <p:cNvPicPr preferRelativeResize="0"/>
          <p:nvPr/>
        </p:nvPicPr>
        <p:blipFill>
          <a:blip r:embed="rId3">
            <a:alphaModFix/>
          </a:blip>
          <a:stretch>
            <a:fillRect/>
          </a:stretch>
        </p:blipFill>
        <p:spPr>
          <a:xfrm>
            <a:off x="6047725" y="1649772"/>
            <a:ext cx="2626100" cy="2950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EE7D34C-1E30-4D7C-AF9E-607D363F87C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1041E59-8F5E-4D29-8FCF-82C33CD272D5}">
  <ds:schemaRefs>
    <ds:schemaRef ds:uri="http://schemas.microsoft.com/sharepoint/v3/contenttype/forms"/>
  </ds:schemaRefs>
</ds:datastoreItem>
</file>

<file path=customXml/itemProps3.xml><?xml version="1.0" encoding="utf-8"?>
<ds:datastoreItem xmlns:ds="http://schemas.openxmlformats.org/officeDocument/2006/customXml" ds:itemID="{EFBC844B-E0B2-414C-BF91-E40183560078}"/>
</file>

<file path=docProps/app.xml><?xml version="1.0" encoding="utf-8"?>
<Properties xmlns="http://schemas.openxmlformats.org/officeDocument/2006/extended-properties" xmlns:vt="http://schemas.openxmlformats.org/officeDocument/2006/docPropsVTypes">
  <TotalTime>28</TotalTime>
  <Words>4088</Words>
  <Application>Microsoft Office PowerPoint</Application>
  <PresentationFormat>On-screen Show (16:9)</PresentationFormat>
  <Paragraphs>480</Paragraphs>
  <Slides>19</Slides>
  <Notes>18</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Simple Light</vt:lpstr>
      <vt:lpstr>Office Theme</vt:lpstr>
      <vt:lpstr>PowerPoint Presentation</vt:lpstr>
      <vt:lpstr>PowerPoint Presentation</vt:lpstr>
      <vt:lpstr>PowerPoint Presentation</vt:lpstr>
      <vt:lpstr>Grade 7: Module 3:  Unit 1: Lesson 6</vt:lpstr>
      <vt:lpstr>PowerPoint Presentation</vt:lpstr>
      <vt:lpstr>Let’s look at a timeline of Douglass</vt:lpstr>
      <vt:lpstr>Let’s look at our Entry Task</vt:lpstr>
      <vt:lpstr>Let’s add to our Historical Context Anchor Chart</vt:lpstr>
      <vt:lpstr>Let’s make some discussion appointments</vt:lpstr>
      <vt:lpstr>Let’s review our learning target</vt:lpstr>
      <vt:lpstr>Let’s read for Douglass’s purpose</vt:lpstr>
      <vt:lpstr>Let’s state Douglass’s purpose</vt:lpstr>
      <vt:lpstr>Let’s think about Douglass’s audience at the time</vt:lpstr>
      <vt:lpstr>Let’s look at our Shining A Light Anchor Chart</vt:lpstr>
      <vt:lpstr>Let’s check our Shining A Light Anchor Chart</vt:lpstr>
      <vt:lpstr>Let’s review our homework</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4</cp:revision>
  <dcterms:modified xsi:type="dcterms:W3CDTF">2019-03-25T19:48:42Z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