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 id="2147483676"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9C7984E-B499-487F-AAC7-0CA0821BCB9F}">
  <a:tblStyle styleId="{A9C7984E-B499-487F-AAC7-0CA0821BCB9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ACDC5A35-AFC3-45D1-8FE7-E4EDCB28C04B}"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837" autoAdjust="0"/>
  </p:normalViewPr>
  <p:slideViewPr>
    <p:cSldViewPr snapToGrid="0">
      <p:cViewPr varScale="1">
        <p:scale>
          <a:sx n="57" d="100"/>
          <a:sy n="57" d="100"/>
        </p:scale>
        <p:origin x="1692"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502037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These exercises allow students to review and apply knowledge they have learned in Cycle 9 in a fun, engaging activity.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3172467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1986a379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g451986a379_0_7: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See Slide 7</a:t>
            </a: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transition, review learning target with students. Remind them to persevere and try their best to show all that they know about the </a:t>
            </a:r>
            <a:r>
              <a:rPr lang="en" sz="1200" dirty="0">
                <a:solidFill>
                  <a:schemeClr val="dk1"/>
                </a:solidFill>
                <a:latin typeface="Calibri"/>
                <a:ea typeface="Calibri"/>
                <a:cs typeface="Calibri"/>
                <a:sym typeface="Calibri"/>
              </a:rPr>
              <a:t>using the 1-1-1 doubling rule with suffixes “-ing” and “-er.”</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62" name="Google Shape;262;g451986a379_0_7: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3" name="Google Shape;263;g451986a379_0_7: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9487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5c931bd75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45c931bd75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smtClean="0">
                <a:solidFill>
                  <a:schemeClr val="dk1"/>
                </a:solidFill>
                <a:latin typeface="Calibri"/>
                <a:ea typeface="Calibri"/>
                <a:cs typeface="Calibri"/>
                <a:sym typeface="Calibri"/>
              </a:rPr>
              <a:t>roup and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begins with some group practice, then proceeds to students working in partnerships to complete. (Slides 7-11)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Begin the Word Workout: Word Stars Instructional Practice: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“You and your partner will each have a Word List. You will take turns reading and writing the words. Your partner will read a word, and you will decide if it follows the 1-1-1 doubling rule. If it does, then you choose on which star to write it with the ending. If it does NOT follow the 1-1-1 doubling rule, you say ‘pass,’ and your partner draws a line through that word on the list. Then you will read a word and your partner will write it or ‘pass’ it. You will write the words on the lines of the Word Star just as I did with ‘petting.’ Your goal is to get all Word Stars completely filled. When you are finished with all the words, you will take turns reading the words on each Word Star.”</a:t>
            </a:r>
            <a:endParaRPr sz="1200" i="0" dirty="0">
              <a:latin typeface="Calibri"/>
              <a:ea typeface="Calibri"/>
              <a:cs typeface="Calibri"/>
              <a:sym typeface="Calibri"/>
            </a:endParaRPr>
          </a:p>
          <a:p>
            <a:pPr marL="457200" lvl="0" indent="0" algn="l" rtl="0">
              <a:lnSpc>
                <a:spcPct val="100000"/>
              </a:lnSpc>
              <a:spcBef>
                <a:spcPts val="0"/>
              </a:spcBef>
              <a:spcAft>
                <a:spcPts val="0"/>
              </a:spcAft>
              <a:buNone/>
            </a:pPr>
            <a:endParaRPr sz="1200" i="1"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Are students able to identify the words that follow the 1-1-1 doubling rule? </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“I notice when ‘-ing’ is added to a closed syllable ending in one consonant, I need to double the consonant to keep that syllable closed.”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0059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43e5a47b0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443e5a47b0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See slide 11 </a:t>
            </a: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 Tell students to </a:t>
            </a:r>
            <a:r>
              <a:rPr lang="en" dirty="0">
                <a:solidFill>
                  <a:schemeClr val="dk1"/>
                </a:solidFill>
              </a:rPr>
              <a:t>reference gr</a:t>
            </a:r>
            <a:r>
              <a:rPr lang="en-US" dirty="0">
                <a:solidFill>
                  <a:schemeClr val="dk1"/>
                </a:solidFill>
              </a:rPr>
              <a:t>a</a:t>
            </a:r>
            <a:r>
              <a:rPr lang="en" dirty="0">
                <a:solidFill>
                  <a:schemeClr val="dk1"/>
                </a:solidFill>
              </a:rPr>
              <a:t>y and blue charts (Gray: Partner A words and Blue: Partner B words).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r>
              <a:rPr lang="en-US" sz="1200" dirty="0">
                <a:solidFill>
                  <a:schemeClr val="dk1"/>
                </a:solidFill>
                <a:latin typeface="Calibri"/>
                <a:ea typeface="Calibri"/>
                <a:cs typeface="Calibri"/>
                <a:sym typeface="Calibri"/>
              </a:rPr>
              <a:t>:</a:t>
            </a: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check their work. </a:t>
            </a: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checking their work, saying words aloud to themselves. </a:t>
            </a: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8831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51986a379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g451986a379_0_25: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5-10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think of one way they took responsibility for their learning to become a proficient reader. Define “responsibility” for students. (Something they did by themselves on their own as a learner to become a proficient reader.)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latin typeface="Calibri"/>
              <a:ea typeface="Calibri"/>
              <a:cs typeface="Calibri"/>
              <a:sym typeface="Calibri"/>
            </a:endParaRPr>
          </a:p>
          <a:p>
            <a:pPr marL="444500" marR="0" lvl="0" indent="-2921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Responses will vary. Example: </a:t>
            </a:r>
            <a:r>
              <a:rPr lang="en" sz="1200" dirty="0">
                <a:solidFill>
                  <a:schemeClr val="dk1"/>
                </a:solidFill>
                <a:latin typeface="Calibri"/>
                <a:ea typeface="Calibri"/>
                <a:cs typeface="Calibri"/>
                <a:sym typeface="Calibri"/>
              </a:rPr>
              <a:t>“My goal is to think about the 1-1-1 doubling rule when I read and spell words. I am going to work toward that goal in small group time.”</a:t>
            </a:r>
            <a:endParaRPr sz="1200" dirty="0">
              <a:solidFill>
                <a:schemeClr val="dk1"/>
              </a:solidFill>
              <a:latin typeface="Calibri"/>
              <a:ea typeface="Calibri"/>
              <a:cs typeface="Calibri"/>
              <a:sym typeface="Calibri"/>
            </a:endParaRPr>
          </a:p>
          <a:p>
            <a:pPr marL="4445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Provide sentence frames. Examples:</a:t>
            </a:r>
            <a:endParaRPr sz="1200" dirty="0">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“My goal is to _____.”</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toward my goal during small group time, I will _____.”</a:t>
            </a:r>
            <a:endParaRPr sz="1200" dirty="0">
              <a:solidFill>
                <a:schemeClr val="dk1"/>
              </a:solidFill>
              <a:latin typeface="Calibri"/>
              <a:ea typeface="Calibri"/>
              <a:cs typeface="Calibri"/>
              <a:sym typeface="Calibri"/>
            </a:endParaRPr>
          </a:p>
        </p:txBody>
      </p:sp>
      <p:sp>
        <p:nvSpPr>
          <p:cNvPr id="287" name="Google Shape;287;g451986a379_0_25: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8" name="Google Shape;288;g451986a379_0_25: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4271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43e5a47b0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443e5a47b0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5097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443e5a47b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443e5a47b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or small group work time rotations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a:t>
            </a:r>
            <a:r>
              <a:rPr lang="en-US" sz="1200" dirty="0">
                <a:solidFill>
                  <a:schemeClr val="dk1"/>
                </a:solidFill>
                <a:latin typeface="Calibri"/>
                <a:ea typeface="Calibri"/>
                <a:cs typeface="Calibri"/>
                <a:sym typeface="Calibri"/>
              </a:rPr>
              <a:t>and for </a:t>
            </a:r>
            <a:r>
              <a:rPr lang="en" sz="1200" dirty="0">
                <a:solidFill>
                  <a:schemeClr val="dk1"/>
                </a:solidFill>
                <a:latin typeface="Calibri"/>
                <a:ea typeface="Calibri"/>
                <a:cs typeface="Calibri"/>
                <a:sym typeface="Calibri"/>
              </a:rPr>
              <a:t>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Project syllable slice word list if technology is available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and erasers OR pencil and paper</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13868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443e5a47b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443e5a47b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whiteboards, markers, and erasers. Post word list or show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whiteboards and slice words by their syllable.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whiteboards and check each other's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words and counting their syllables.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5334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443e5a47b0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443e5a47b0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teacher reference only. Use steps to guide students through Syllable Sleuth.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35440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43e5a47b0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443e5a47b0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eacher reference only. Use this slide for students to check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5338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Word Stars for “-ing” and “-er”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Lists (copied and cut apart)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Stars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Materials for Independent Work Time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grouping.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078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 None.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2160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This lesson continues work with the 1-1-1 doubling rule with suffixes “-ing” and “-er.”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still struggle with the 1-1-1 doubling rule.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explain the 1-1-1 doubling rule.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apply knowledge of the 1-1-1 doubling rule to read and spell words correctly.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workout, exercise (L)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2969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 that follow the 1-1-1 doubling rule.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1070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write words that follow the 1-1-1 doubling rule.”</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22403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6a09764f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46a09764f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smtClean="0">
                <a:solidFill>
                  <a:schemeClr val="dk1"/>
                </a:solidFill>
                <a:latin typeface="Calibri"/>
                <a:ea typeface="Calibri"/>
                <a:cs typeface="Calibri"/>
                <a:sym typeface="Calibri"/>
              </a:rPr>
              <a:t>roup and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begins with some group practice, then proceeds to students working in partnerships to complete. (Slides 7-11)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Begin the Word Workout: Word Stars Instructional Practice: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“We have been working with words that follow the 1-1-1 doubling rule.”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latin typeface="Calibri"/>
                <a:ea typeface="Calibri"/>
                <a:cs typeface="Calibri"/>
                <a:sym typeface="Calibri"/>
              </a:rPr>
              <a:t>““Who can remind us of that rule?” </a:t>
            </a:r>
            <a:r>
              <a:rPr lang="en" sz="1200" b="0" dirty="0">
                <a:latin typeface="Calibri"/>
                <a:ea typeface="Calibri"/>
                <a:cs typeface="Calibri"/>
                <a:sym typeface="Calibri"/>
              </a:rPr>
              <a:t>(When the word has one syllable, one consonant at the end, and one short vowel, we need to double the ending consonant when we add “-ing” and “-er.”)</a:t>
            </a:r>
            <a:r>
              <a:rPr lang="en" sz="1200" b="1" dirty="0">
                <a:latin typeface="Calibri"/>
                <a:ea typeface="Calibri"/>
                <a:cs typeface="Calibri"/>
                <a:sym typeface="Calibri"/>
              </a:rPr>
              <a:t> </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“Right! Today you are going to practice an exercise you already know from your Word Workout called Word Stars. Today, though, we will modify (change) the exercise as we work with the 1-1-1 doubling rule. You will work with a partner to practice reading and spelling words with ‘-ing’ and ‘-er’ to complete a Word Star. I’ll show you with these ‘ing’ and ‘-er’ Word Stars.” </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Display enlarged Word Stars for “-ing” and “-er”</a:t>
            </a:r>
            <a:r>
              <a:rPr lang="en" sz="1200" b="1" dirty="0">
                <a:latin typeface="Calibri"/>
                <a:ea typeface="Calibri"/>
                <a:cs typeface="Calibri"/>
                <a:sym typeface="Calibri"/>
              </a:rPr>
              <a:t> </a:t>
            </a:r>
            <a:r>
              <a:rPr lang="en" sz="1200" dirty="0">
                <a:latin typeface="Calibri"/>
                <a:ea typeface="Calibri"/>
                <a:cs typeface="Calibri"/>
                <a:sym typeface="Calibri"/>
              </a:rPr>
              <a:t>on the slide/board.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“These Word Stars have the endings ‘-ing’ and ‘-er’ in the centers. Only words that follow the 1-1-1 doubling rule can go on these Word Stars. You will take turns reading words that may or may not follow this rule. If it is a word that follows the rule, you will add it to one of the Word Stars with the ending. For example, if the word is ‘pet,’ first I need to check if it follows the rule.”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solidFill>
                  <a:schemeClr val="dk1"/>
                </a:solidFill>
                <a:latin typeface="Calibri"/>
                <a:ea typeface="Calibri"/>
                <a:cs typeface="Calibri"/>
                <a:sym typeface="Calibri"/>
              </a:rPr>
              <a:t>“Does ‘pet’ follow the 1-1-1 doubling rule?” </a:t>
            </a:r>
            <a:r>
              <a:rPr lang="en" sz="1200" b="0" dirty="0">
                <a:solidFill>
                  <a:schemeClr val="dk1"/>
                </a:solidFill>
                <a:latin typeface="Calibri"/>
                <a:ea typeface="Calibri"/>
                <a:cs typeface="Calibri"/>
                <a:sym typeface="Calibri"/>
              </a:rPr>
              <a:t>(yes)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So I now decide on which Word Star to write the word with that ending. I will add it to the ‘-ing’ Word Star.”</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“So what word will I write? </a:t>
            </a:r>
            <a:r>
              <a:rPr lang="en" sz="1200" b="0" dirty="0">
                <a:latin typeface="Calibri"/>
                <a:ea typeface="Calibri"/>
                <a:cs typeface="Calibri"/>
                <a:sym typeface="Calibri"/>
              </a:rPr>
              <a:t>(“petting”)</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Write “petting” on the Word Star.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“Right! You and your partner will each have a Word List. You will take turns reading and writing the words. Your partner will read a word, and you will decide if it follows the 1-1-1 doubling rule. If it does, then you choose on which star to write it with the ending. If it does NOT follow the 1-1-1 doubling rule, you say ‘pass,’ and your partner draws a line through that word on the list. Then you will read a word and your partner will write it or ‘pass’ it. You will write the words on the lines of the Word Star just as I did with ‘petting.’ Your goal is to get all Word Stars completely filled. When you are finished with all the words, you will take turns reading the words on each Word Star.” (Continued through slide 11)</a:t>
            </a:r>
            <a:endParaRPr sz="1200" i="0" dirty="0">
              <a:latin typeface="Calibri"/>
              <a:ea typeface="Calibri"/>
              <a:cs typeface="Calibri"/>
              <a:sym typeface="Calibri"/>
            </a:endParaRPr>
          </a:p>
          <a:p>
            <a:pPr marL="457200" lvl="0" indent="0" algn="l" rtl="0">
              <a:lnSpc>
                <a:spcPct val="100000"/>
              </a:lnSpc>
              <a:spcBef>
                <a:spcPts val="0"/>
              </a:spcBef>
              <a:spcAft>
                <a:spcPts val="0"/>
              </a:spcAft>
              <a:buNone/>
            </a:pPr>
            <a:endParaRPr sz="1200" i="1"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Are students able to identify the words that follow the 1-1-1 doubling rule? </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“I notice when ‘-ing’ is added to a closed syllable ending in one consonant, I need to double the consonant to keep that syllable closed.”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8853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6a09764fa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46a09764fa_1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See slide 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a:t>
            </a:r>
            <a:r>
              <a:rPr lang="en-US" sz="1200" b="1" dirty="0" smtClean="0">
                <a:solidFill>
                  <a:schemeClr val="dk1"/>
                </a:solidFill>
                <a:latin typeface="Calibri"/>
                <a:ea typeface="Calibri"/>
                <a:cs typeface="Calibri"/>
                <a:sym typeface="Calibri"/>
              </a:rPr>
              <a:t>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with partners. This is the list for Student A and Student B.</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2147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51986a37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g451986a37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See Slide 7</a:t>
            </a:r>
          </a:p>
          <a:p>
            <a:pPr marL="0" marR="0" lvl="0" indent="0" algn="l" rtl="0">
              <a:spcBef>
                <a:spcPts val="0"/>
              </a:spcBef>
              <a:spcAft>
                <a:spcPts val="0"/>
              </a:spcAft>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444500" marR="0" lvl="1"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lvl="0" indent="-292100" algn="l" rtl="0">
              <a:lnSpc>
                <a:spcPct val="90000"/>
              </a:lnSpc>
              <a:spcBef>
                <a:spcPts val="0"/>
              </a:spcBef>
              <a:spcAft>
                <a:spcPts val="0"/>
              </a:spcAft>
              <a:buSzPts val="1200"/>
              <a:buFont typeface="Calibri"/>
              <a:buChar char="●"/>
            </a:pPr>
            <a:r>
              <a:rPr lang="en" sz="1200" dirty="0">
                <a:latin typeface="Calibri"/>
                <a:ea typeface="Calibri"/>
                <a:cs typeface="Calibri"/>
                <a:sym typeface="Calibri"/>
              </a:rPr>
              <a:t>Sing transition song to the tune of “The Muffin Man.”</a:t>
            </a:r>
            <a:endParaRPr sz="1200" dirty="0">
              <a:highlight>
                <a:srgbClr val="FFFFFF"/>
              </a:highlight>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“show what they’ve learned.” </a:t>
            </a:r>
            <a:endParaRPr sz="1200" dirty="0">
              <a:latin typeface="Calibri" panose="020F0502020204030204" pitchFamily="34" charset="0"/>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panose="020F0502020204030204" pitchFamily="34" charset="0"/>
              <a:sym typeface="Calibri"/>
            </a:endParaRPr>
          </a:p>
          <a:p>
            <a:pPr marL="0" marR="0" lvl="0" indent="0" algn="l" rtl="0">
              <a:spcBef>
                <a:spcPts val="0"/>
              </a:spcBef>
              <a:spcAft>
                <a:spcPts val="0"/>
              </a:spcAft>
              <a:buNone/>
            </a:pPr>
            <a:r>
              <a:rPr lang="en" sz="1200" dirty="0">
                <a:latin typeface="Calibri" panose="020F0502020204030204" pitchFamily="34" charset="0"/>
                <a:sym typeface="Calibri"/>
              </a:rPr>
              <a:t>Teacher Actions: None.</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along with the transition song.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move to their designated areas in the classroom in order to be assessed.  </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54" name="Google Shape;254;g451986a37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5" name="Google Shape;255;g451986a37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86034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178675" y="239485"/>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9: Lesson 45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00" name="Google Shape;200;p30"/>
          <p:cNvSpPr txBox="1">
            <a:spLocks noGrp="1"/>
          </p:cNvSpPr>
          <p:nvPr>
            <p:ph type="body" idx="1"/>
          </p:nvPr>
        </p:nvSpPr>
        <p:spPr>
          <a:xfrm>
            <a:off x="178675" y="1211815"/>
            <a:ext cx="8520600" cy="3186014"/>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dirty="0"/>
              <a:t>This lesson serves as a cycle review. During Word Workout “exercise,” or learning activity, students apply skills learned during this cycle. In Word Stars, students apply their knowledge of the 1-1-1 Doubling rule for suffixes ending with “-ing” and “-er” to read and spell words correctly. </a:t>
            </a:r>
            <a:endParaRPr sz="1800" dirty="0"/>
          </a:p>
          <a:p>
            <a:pPr marL="0" lvl="0" indent="0" algn="l" rtl="0">
              <a:lnSpc>
                <a:spcPct val="70000"/>
              </a:lnSpc>
              <a:spcBef>
                <a:spcPts val="800"/>
              </a:spcBef>
              <a:spcAft>
                <a:spcPts val="0"/>
              </a:spcAft>
              <a:buClr>
                <a:schemeClr val="dk1"/>
              </a:buClr>
              <a:buSzPts val="1100"/>
              <a:buFont typeface="Arial"/>
              <a:buNone/>
            </a:pPr>
            <a:endParaRPr sz="1800" dirty="0"/>
          </a:p>
          <a:p>
            <a:pPr marL="0" lvl="0" indent="0" algn="l" rtl="0">
              <a:lnSpc>
                <a:spcPct val="70000"/>
              </a:lnSpc>
              <a:spcBef>
                <a:spcPts val="800"/>
              </a:spcBef>
              <a:spcAft>
                <a:spcPts val="0"/>
              </a:spcAft>
              <a:buClr>
                <a:schemeClr val="dk1"/>
              </a:buClr>
              <a:buSzPts val="1100"/>
              <a:buFont typeface="Arial"/>
              <a:buNone/>
            </a:pPr>
            <a:r>
              <a:rPr lang="en" sz="1800" b="1" dirty="0">
                <a:solidFill>
                  <a:schemeClr val="dk1"/>
                </a:solidFill>
              </a:rPr>
              <a:t>Be sure that students pay careful attention to</a:t>
            </a:r>
            <a:r>
              <a:rPr lang="en" sz="1600" b="1" dirty="0">
                <a:solidFill>
                  <a:schemeClr val="dk1"/>
                </a:solidFill>
              </a:rPr>
              <a:t>:</a:t>
            </a:r>
            <a:endParaRPr sz="1600" b="1" dirty="0">
              <a:solidFill>
                <a:schemeClr val="dk1"/>
              </a:solidFill>
            </a:endParaRPr>
          </a:p>
          <a:p>
            <a:pPr marL="347663" lvl="0" indent="-309563" algn="l" rtl="0">
              <a:spcBef>
                <a:spcPts val="800"/>
              </a:spcBef>
              <a:spcAft>
                <a:spcPts val="0"/>
              </a:spcAft>
              <a:buClr>
                <a:schemeClr val="dk1"/>
              </a:buClr>
              <a:buSzPts val="1600"/>
              <a:buChar char="•"/>
            </a:pPr>
            <a:r>
              <a:rPr lang="en" sz="1800" dirty="0"/>
              <a:t>When the word has one syllable, one consonant at the end, and one short vowel, double the ending consonant before adding “-ing” </a:t>
            </a:r>
            <a:r>
              <a:rPr lang="en-US" sz="1800" dirty="0"/>
              <a:t>or</a:t>
            </a:r>
            <a:r>
              <a:rPr lang="en" sz="1800" dirty="0"/>
              <a:t> “-er.”</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9"/>
          <p:cNvSpPr txBox="1">
            <a:spLocks noGrp="1"/>
          </p:cNvSpPr>
          <p:nvPr>
            <p:ph type="title"/>
          </p:nvPr>
        </p:nvSpPr>
        <p:spPr>
          <a:xfrm>
            <a:off x="629869" y="342900"/>
            <a:ext cx="75783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Work Time Learning Targets</a:t>
            </a:r>
            <a:endParaRPr sz="3200"/>
          </a:p>
        </p:txBody>
      </p:sp>
      <p:sp>
        <p:nvSpPr>
          <p:cNvPr id="266" name="Google Shape;266;p3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267" name="Google Shape;267;p39"/>
          <p:cNvSpPr txBox="1">
            <a:spLocks noGrp="1"/>
          </p:cNvSpPr>
          <p:nvPr>
            <p:ph type="body" idx="2"/>
          </p:nvPr>
        </p:nvSpPr>
        <p:spPr>
          <a:xfrm>
            <a:off x="430375" y="1309700"/>
            <a:ext cx="8274000" cy="3565500"/>
          </a:xfrm>
          <a:prstGeom prst="rect">
            <a:avLst/>
          </a:prstGeom>
          <a:noFill/>
          <a:ln>
            <a:noFill/>
          </a:ln>
        </p:spPr>
        <p:txBody>
          <a:bodyPr spcFirstLastPara="1" wrap="square" lIns="68575" tIns="34275" rIns="68575" bIns="34275" anchor="t" anchorCtr="0">
            <a:noAutofit/>
          </a:bodyPr>
          <a:lstStyle/>
          <a:p>
            <a:pPr marL="342900" lvl="0" indent="-317500" algn="l" rtl="0">
              <a:lnSpc>
                <a:spcPct val="150000"/>
              </a:lnSpc>
              <a:spcBef>
                <a:spcPts val="1700"/>
              </a:spcBef>
              <a:spcAft>
                <a:spcPts val="0"/>
              </a:spcAft>
              <a:buSzPts val="2400"/>
              <a:buFont typeface="Century Gothic"/>
              <a:buChar char="●"/>
            </a:pPr>
            <a:r>
              <a:rPr lang="en" dirty="0"/>
              <a:t>I can read and spell words using the 1-1-1 doubling rule with suffixes “-ing” and “-er.”</a:t>
            </a:r>
            <a:endParaRPr dirty="0"/>
          </a:p>
          <a:p>
            <a:pPr marL="342900" marR="0" lvl="0" indent="0" algn="l" rtl="0">
              <a:lnSpc>
                <a:spcPct val="90000"/>
              </a:lnSpc>
              <a:spcBef>
                <a:spcPts val="0"/>
              </a:spcBef>
              <a:spcAft>
                <a:spcPts val="0"/>
              </a:spcAft>
              <a:buNone/>
            </a:pPr>
            <a:endParaRPr dirty="0"/>
          </a:p>
        </p:txBody>
      </p:sp>
      <p:pic>
        <p:nvPicPr>
          <p:cNvPr id="268" name="Google Shape;268;p39"/>
          <p:cNvPicPr preferRelativeResize="0"/>
          <p:nvPr/>
        </p:nvPicPr>
        <p:blipFill>
          <a:blip r:embed="rId3">
            <a:alphaModFix/>
          </a:blip>
          <a:stretch>
            <a:fillRect/>
          </a:stretch>
        </p:blipFill>
        <p:spPr>
          <a:xfrm>
            <a:off x="8321468" y="4288966"/>
            <a:ext cx="765814" cy="6188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272"/>
        <p:cNvGrpSpPr/>
        <p:nvPr/>
      </p:nvGrpSpPr>
      <p:grpSpPr>
        <a:xfrm>
          <a:off x="0" y="0"/>
          <a:ext cx="0" cy="0"/>
          <a:chOff x="0" y="0"/>
          <a:chExt cx="0" cy="0"/>
        </a:xfrm>
      </p:grpSpPr>
      <p:pic>
        <p:nvPicPr>
          <p:cNvPr id="273" name="Google Shape;273;p40"/>
          <p:cNvPicPr preferRelativeResize="0"/>
          <p:nvPr/>
        </p:nvPicPr>
        <p:blipFill>
          <a:blip r:embed="rId3">
            <a:alphaModFix/>
          </a:blip>
          <a:stretch>
            <a:fillRect/>
          </a:stretch>
        </p:blipFill>
        <p:spPr>
          <a:xfrm>
            <a:off x="213700" y="189650"/>
            <a:ext cx="3951975" cy="3951975"/>
          </a:xfrm>
          <a:prstGeom prst="rect">
            <a:avLst/>
          </a:prstGeom>
          <a:noFill/>
          <a:ln w="9525" cap="flat" cmpd="sng">
            <a:solidFill>
              <a:srgbClr val="D0E0E3"/>
            </a:solidFill>
            <a:prstDash val="solid"/>
            <a:round/>
            <a:headEnd type="none" w="sm" len="sm"/>
            <a:tailEnd type="none" w="sm" len="sm"/>
          </a:ln>
        </p:spPr>
      </p:pic>
      <p:pic>
        <p:nvPicPr>
          <p:cNvPr id="274" name="Google Shape;274;p40"/>
          <p:cNvPicPr preferRelativeResize="0"/>
          <p:nvPr/>
        </p:nvPicPr>
        <p:blipFill>
          <a:blip r:embed="rId3">
            <a:alphaModFix/>
          </a:blip>
          <a:stretch>
            <a:fillRect/>
          </a:stretch>
        </p:blipFill>
        <p:spPr>
          <a:xfrm>
            <a:off x="5112725" y="0"/>
            <a:ext cx="3860401" cy="4141624"/>
          </a:xfrm>
          <a:prstGeom prst="rect">
            <a:avLst/>
          </a:prstGeom>
          <a:noFill/>
          <a:ln>
            <a:noFill/>
          </a:ln>
        </p:spPr>
      </p:pic>
      <p:sp>
        <p:nvSpPr>
          <p:cNvPr id="275" name="Google Shape;275;p40"/>
          <p:cNvSpPr txBox="1"/>
          <p:nvPr/>
        </p:nvSpPr>
        <p:spPr>
          <a:xfrm>
            <a:off x="1418525" y="1958425"/>
            <a:ext cx="1238400" cy="799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600" b="1">
                <a:latin typeface="Century Gothic"/>
                <a:ea typeface="Century Gothic"/>
                <a:cs typeface="Century Gothic"/>
                <a:sym typeface="Century Gothic"/>
              </a:rPr>
              <a:t>-ing</a:t>
            </a:r>
            <a:endParaRPr sz="3600" b="1">
              <a:latin typeface="Century Gothic"/>
              <a:ea typeface="Century Gothic"/>
              <a:cs typeface="Century Gothic"/>
              <a:sym typeface="Century Gothic"/>
            </a:endParaRPr>
          </a:p>
        </p:txBody>
      </p:sp>
      <p:sp>
        <p:nvSpPr>
          <p:cNvPr id="276" name="Google Shape;276;p40"/>
          <p:cNvSpPr txBox="1"/>
          <p:nvPr/>
        </p:nvSpPr>
        <p:spPr>
          <a:xfrm>
            <a:off x="6645850" y="1928825"/>
            <a:ext cx="866100" cy="71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a:latin typeface="Century Gothic"/>
                <a:ea typeface="Century Gothic"/>
                <a:cs typeface="Century Gothic"/>
                <a:sym typeface="Century Gothic"/>
              </a:rPr>
              <a:t>-er</a:t>
            </a:r>
            <a:endParaRPr sz="3600" b="1">
              <a:latin typeface="Century Gothic"/>
              <a:ea typeface="Century Gothic"/>
              <a:cs typeface="Century Gothic"/>
              <a:sym typeface="Century Gothic"/>
            </a:endParaRPr>
          </a:p>
        </p:txBody>
      </p:sp>
      <p:sp>
        <p:nvSpPr>
          <p:cNvPr id="277" name="Google Shape;277;p40"/>
          <p:cNvSpPr txBox="1"/>
          <p:nvPr/>
        </p:nvSpPr>
        <p:spPr>
          <a:xfrm>
            <a:off x="3245725" y="221700"/>
            <a:ext cx="2681700" cy="79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a:latin typeface="Century Gothic"/>
                <a:ea typeface="Century Gothic"/>
                <a:cs typeface="Century Gothic"/>
                <a:sym typeface="Century Gothic"/>
              </a:rPr>
              <a:t>Word Stars</a:t>
            </a:r>
            <a:endParaRPr sz="3000" b="1">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1"/>
          <p:cNvSpPr txBox="1">
            <a:spLocks noGrp="1"/>
          </p:cNvSpPr>
          <p:nvPr>
            <p:ph type="title"/>
          </p:nvPr>
        </p:nvSpPr>
        <p:spPr>
          <a:xfrm>
            <a:off x="749250" y="124872"/>
            <a:ext cx="7886700" cy="550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Work</a:t>
            </a:r>
            <a:endParaRPr/>
          </a:p>
        </p:txBody>
      </p:sp>
      <p:graphicFrame>
        <p:nvGraphicFramePr>
          <p:cNvPr id="283" name="Google Shape;283;p41"/>
          <p:cNvGraphicFramePr/>
          <p:nvPr/>
        </p:nvGraphicFramePr>
        <p:xfrm>
          <a:off x="853175" y="589125"/>
          <a:ext cx="6915200" cy="4271830"/>
        </p:xfrm>
        <a:graphic>
          <a:graphicData uri="http://schemas.openxmlformats.org/drawingml/2006/table">
            <a:tbl>
              <a:tblPr>
                <a:noFill/>
                <a:tableStyleId>{A9C7984E-B499-487F-AAC7-0CA0821BCB9F}</a:tableStyleId>
              </a:tblPr>
              <a:tblGrid>
                <a:gridCol w="1728800">
                  <a:extLst>
                    <a:ext uri="{9D8B030D-6E8A-4147-A177-3AD203B41FA5}">
                      <a16:colId xmlns:a16="http://schemas.microsoft.com/office/drawing/2014/main" xmlns="" val="20000"/>
                    </a:ext>
                  </a:extLst>
                </a:gridCol>
                <a:gridCol w="1728800">
                  <a:extLst>
                    <a:ext uri="{9D8B030D-6E8A-4147-A177-3AD203B41FA5}">
                      <a16:colId xmlns:a16="http://schemas.microsoft.com/office/drawing/2014/main" xmlns="" val="20001"/>
                    </a:ext>
                  </a:extLst>
                </a:gridCol>
                <a:gridCol w="1728800">
                  <a:extLst>
                    <a:ext uri="{9D8B030D-6E8A-4147-A177-3AD203B41FA5}">
                      <a16:colId xmlns:a16="http://schemas.microsoft.com/office/drawing/2014/main" xmlns="" val="20002"/>
                    </a:ext>
                  </a:extLst>
                </a:gridCol>
                <a:gridCol w="1728800">
                  <a:extLst>
                    <a:ext uri="{9D8B030D-6E8A-4147-A177-3AD203B41FA5}">
                      <a16:colId xmlns:a16="http://schemas.microsoft.com/office/drawing/2014/main" xmlns="" val="20003"/>
                    </a:ext>
                  </a:extLst>
                </a:gridCol>
              </a:tblGrid>
              <a:tr h="325225">
                <a:tc>
                  <a:txBody>
                    <a:bodyPr/>
                    <a:lstStyle/>
                    <a:p>
                      <a:pPr marL="0" lvl="0" indent="0" algn="ctr" rtl="0">
                        <a:spcBef>
                          <a:spcPts val="0"/>
                        </a:spcBef>
                        <a:spcAft>
                          <a:spcPts val="0"/>
                        </a:spcAft>
                        <a:buNone/>
                      </a:pPr>
                      <a:r>
                        <a:rPr lang="en" sz="1200" b="1">
                          <a:latin typeface="Century Gothic"/>
                          <a:ea typeface="Century Gothic"/>
                          <a:cs typeface="Century Gothic"/>
                          <a:sym typeface="Century Gothic"/>
                        </a:rPr>
                        <a:t>ing</a:t>
                      </a:r>
                      <a:endParaRPr sz="1200"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ctr" rtl="0">
                        <a:spcBef>
                          <a:spcPts val="0"/>
                        </a:spcBef>
                        <a:spcAft>
                          <a:spcPts val="0"/>
                        </a:spcAft>
                        <a:buNone/>
                      </a:pPr>
                      <a:r>
                        <a:rPr lang="en" sz="1200" b="1">
                          <a:latin typeface="Century Gothic"/>
                          <a:ea typeface="Century Gothic"/>
                          <a:cs typeface="Century Gothic"/>
                          <a:sym typeface="Century Gothic"/>
                        </a:rPr>
                        <a:t>er</a:t>
                      </a:r>
                      <a:endParaRPr sz="1200"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ctr" rtl="0">
                        <a:spcBef>
                          <a:spcPts val="0"/>
                        </a:spcBef>
                        <a:spcAft>
                          <a:spcPts val="0"/>
                        </a:spcAft>
                        <a:buNone/>
                      </a:pPr>
                      <a:r>
                        <a:rPr lang="en" sz="1200" b="1">
                          <a:latin typeface="Century Gothic"/>
                          <a:ea typeface="Century Gothic"/>
                          <a:cs typeface="Century Gothic"/>
                          <a:sym typeface="Century Gothic"/>
                        </a:rPr>
                        <a:t>ing</a:t>
                      </a:r>
                      <a:endParaRPr sz="1200" b="1">
                        <a:latin typeface="Century Gothic"/>
                        <a:ea typeface="Century Gothic"/>
                        <a:cs typeface="Century Gothic"/>
                        <a:sym typeface="Century Gothic"/>
                      </a:endParaRPr>
                    </a:p>
                  </a:txBody>
                  <a:tcPr marL="91425" marR="91425" marT="91425" marB="91425">
                    <a:solidFill>
                      <a:srgbClr val="CFE2F3"/>
                    </a:solidFill>
                  </a:tcPr>
                </a:tc>
                <a:tc>
                  <a:txBody>
                    <a:bodyPr/>
                    <a:lstStyle/>
                    <a:p>
                      <a:pPr marL="0" lvl="0" indent="0" algn="ctr" rtl="0">
                        <a:spcBef>
                          <a:spcPts val="0"/>
                        </a:spcBef>
                        <a:spcAft>
                          <a:spcPts val="0"/>
                        </a:spcAft>
                        <a:buNone/>
                      </a:pPr>
                      <a:r>
                        <a:rPr lang="en" sz="1200" b="1">
                          <a:latin typeface="Century Gothic"/>
                          <a:ea typeface="Century Gothic"/>
                          <a:cs typeface="Century Gothic"/>
                          <a:sym typeface="Century Gothic"/>
                        </a:rPr>
                        <a:t>er</a:t>
                      </a:r>
                      <a:endParaRPr sz="1200" b="1">
                        <a:latin typeface="Century Gothic"/>
                        <a:ea typeface="Century Gothic"/>
                        <a:cs typeface="Century Gothic"/>
                        <a:sym typeface="Century Gothic"/>
                      </a:endParaRPr>
                    </a:p>
                  </a:txBody>
                  <a:tcPr marL="91425" marR="91425" marT="91425" marB="91425">
                    <a:solidFill>
                      <a:srgbClr val="CFE2F3"/>
                    </a:solidFill>
                  </a:tcPr>
                </a:tc>
                <a:extLst>
                  <a:ext uri="{0D108BD9-81ED-4DB2-BD59-A6C34878D82A}">
                    <a16:rowId xmlns:a16="http://schemas.microsoft.com/office/drawing/2014/main" xmlns="" val="10000"/>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blabbing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blabber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snagging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snagger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01"/>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prepping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prepper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slamming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slammer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02"/>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rubbing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rubber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strapping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strapper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03"/>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shutting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shutter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shredding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shredder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04"/>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thinning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thinner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strutting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strutter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05"/>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scanning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scanner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slipping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slipper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06"/>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quitting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quitter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chipping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chipper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07"/>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splitting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splitter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trimming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trimmer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08"/>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propping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propper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stunning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stunner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09"/>
                  </a:ext>
                </a:extLst>
              </a:tr>
              <a:tr h="325225">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slamming</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slammer</a:t>
                      </a: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chatting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chatter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10"/>
                  </a:ext>
                </a:extLst>
              </a:tr>
              <a:tr h="326925">
                <a:tc>
                  <a:txBody>
                    <a:bodyPr/>
                    <a:lstStyle/>
                    <a:p>
                      <a:pPr marL="0" lvl="0" indent="0" algn="ctr" rtl="0">
                        <a:spcBef>
                          <a:spcPts val="0"/>
                        </a:spcBef>
                        <a:spcAft>
                          <a:spcPts val="0"/>
                        </a:spcAft>
                        <a:buNone/>
                      </a:pP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ripping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ripper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11"/>
                  </a:ext>
                </a:extLst>
              </a:tr>
              <a:tr h="326925">
                <a:tc>
                  <a:txBody>
                    <a:bodyPr/>
                    <a:lstStyle/>
                    <a:p>
                      <a:pPr marL="0" lvl="0" indent="0" algn="ctr" rtl="0">
                        <a:spcBef>
                          <a:spcPts val="0"/>
                        </a:spcBef>
                        <a:spcAft>
                          <a:spcPts val="0"/>
                        </a:spcAft>
                        <a:buNone/>
                      </a:pP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endParaRPr sz="1200">
                        <a:latin typeface="Century Gothic"/>
                        <a:ea typeface="Century Gothic"/>
                        <a:cs typeface="Century Gothic"/>
                        <a:sym typeface="Century Gothic"/>
                      </a:endParaRPr>
                    </a:p>
                  </a:txBody>
                  <a:tcPr marL="0" marR="0" marT="0" marB="0">
                    <a:solidFill>
                      <a:srgbClr val="CCCCCC"/>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dragging</a:t>
                      </a:r>
                      <a:endParaRPr sz="1200">
                        <a:latin typeface="Century Gothic"/>
                        <a:ea typeface="Century Gothic"/>
                        <a:cs typeface="Century Gothic"/>
                        <a:sym typeface="Century Gothic"/>
                      </a:endParaRPr>
                    </a:p>
                  </a:txBody>
                  <a:tcPr marL="0" marR="0" marT="0" marB="0">
                    <a:solidFill>
                      <a:srgbClr val="C9DAF8"/>
                    </a:solidFill>
                  </a:tcPr>
                </a:tc>
                <a:tc>
                  <a:txBody>
                    <a:bodyPr/>
                    <a:lstStyle/>
                    <a:p>
                      <a:pPr marL="0" lvl="0" indent="0" algn="ctr" rtl="0">
                        <a:spcBef>
                          <a:spcPts val="0"/>
                        </a:spcBef>
                        <a:spcAft>
                          <a:spcPts val="0"/>
                        </a:spcAft>
                        <a:buNone/>
                      </a:pPr>
                      <a:r>
                        <a:rPr lang="en" sz="1200">
                          <a:latin typeface="Century Gothic"/>
                          <a:ea typeface="Century Gothic"/>
                          <a:cs typeface="Century Gothic"/>
                          <a:sym typeface="Century Gothic"/>
                        </a:rPr>
                        <a:t>dragger</a:t>
                      </a:r>
                      <a:endParaRPr sz="1200">
                        <a:latin typeface="Century Gothic"/>
                        <a:ea typeface="Century Gothic"/>
                        <a:cs typeface="Century Gothic"/>
                        <a:sym typeface="Century Gothic"/>
                      </a:endParaRPr>
                    </a:p>
                  </a:txBody>
                  <a:tcPr marL="0" marR="0" marT="0" marB="0">
                    <a:solidFill>
                      <a:srgbClr val="C9DAF8"/>
                    </a:solidFill>
                  </a:tcPr>
                </a:tc>
                <a:extLst>
                  <a:ext uri="{0D108BD9-81ED-4DB2-BD59-A6C34878D82A}">
                    <a16:rowId xmlns:a16="http://schemas.microsoft.com/office/drawing/2014/main" xmlns="" val="10012"/>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91" name="Google Shape;291;p4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is one goal you are working on to become a more proficient reader</a:t>
            </a:r>
            <a:r>
              <a:rPr lang="en" sz="24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292" name="Google Shape;292;p42"/>
          <p:cNvPicPr preferRelativeResize="0"/>
          <p:nvPr/>
        </p:nvPicPr>
        <p:blipFill>
          <a:blip r:embed="rId3">
            <a:alphaModFix/>
          </a:blip>
          <a:stretch>
            <a:fillRect/>
          </a:stretch>
        </p:blipFill>
        <p:spPr>
          <a:xfrm>
            <a:off x="575297" y="1543276"/>
            <a:ext cx="3058179" cy="2858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3"/>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298" name="Google Shape;298;p43"/>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segment words by their syllables.</a:t>
            </a:r>
            <a:endParaRPr sz="2600"/>
          </a:p>
        </p:txBody>
      </p:sp>
      <p:pic>
        <p:nvPicPr>
          <p:cNvPr id="299" name="Google Shape;299;p43"/>
          <p:cNvPicPr preferRelativeResize="0"/>
          <p:nvPr/>
        </p:nvPicPr>
        <p:blipFill>
          <a:blip r:embed="rId3">
            <a:alphaModFix/>
          </a:blip>
          <a:stretch>
            <a:fillRect/>
          </a:stretch>
        </p:blipFill>
        <p:spPr>
          <a:xfrm>
            <a:off x="8338457" y="4299858"/>
            <a:ext cx="732529" cy="60126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graphicFrame>
        <p:nvGraphicFramePr>
          <p:cNvPr id="305" name="Google Shape;305;p44"/>
          <p:cNvGraphicFramePr/>
          <p:nvPr>
            <p:extLst>
              <p:ext uri="{D42A27DB-BD31-4B8C-83A1-F6EECF244321}">
                <p14:modId xmlns:p14="http://schemas.microsoft.com/office/powerpoint/2010/main" val="85054587"/>
              </p:ext>
            </p:extLst>
          </p:nvPr>
        </p:nvGraphicFramePr>
        <p:xfrm>
          <a:off x="0" y="-4762"/>
          <a:ext cx="8909025" cy="5318506"/>
        </p:xfrm>
        <a:graphic>
          <a:graphicData uri="http://schemas.openxmlformats.org/drawingml/2006/table">
            <a:tbl>
              <a:tblPr>
                <a:noFill/>
                <a:tableStyleId>{ACDC5A35-AFC3-45D1-8FE7-E4EDCB28C04B}</a:tableStyleId>
              </a:tblPr>
              <a:tblGrid>
                <a:gridCol w="3100230">
                  <a:extLst>
                    <a:ext uri="{9D8B030D-6E8A-4147-A177-3AD203B41FA5}">
                      <a16:colId xmlns:a16="http://schemas.microsoft.com/office/drawing/2014/main" xmlns="" val="20000"/>
                    </a:ext>
                  </a:extLst>
                </a:gridCol>
                <a:gridCol w="2793395">
                  <a:extLst>
                    <a:ext uri="{9D8B030D-6E8A-4147-A177-3AD203B41FA5}">
                      <a16:colId xmlns:a16="http://schemas.microsoft.com/office/drawing/2014/main" xmlns="" val="20001"/>
                    </a:ext>
                  </a:extLst>
                </a:gridCol>
                <a:gridCol w="3015400">
                  <a:extLst>
                    <a:ext uri="{9D8B030D-6E8A-4147-A177-3AD203B41FA5}">
                      <a16:colId xmlns:a16="http://schemas.microsoft.com/office/drawing/2014/main" xmlns="" val="20002"/>
                    </a:ext>
                  </a:extLst>
                </a:gridCol>
              </a:tblGrid>
              <a:tr h="451348">
                <a:tc>
                  <a:txBody>
                    <a:bodyPr/>
                    <a:lstStyle/>
                    <a:p>
                      <a:pPr marL="0" lvl="0" indent="0" algn="ctr" rtl="0">
                        <a:lnSpc>
                          <a:spcPct val="120000"/>
                        </a:lnSpc>
                        <a:spcBef>
                          <a:spcPts val="0"/>
                        </a:spcBef>
                        <a:spcAft>
                          <a:spcPts val="0"/>
                        </a:spcAft>
                        <a:buNone/>
                      </a:pPr>
                      <a:r>
                        <a:rPr lang="en" sz="1600" b="1" dirty="0">
                          <a:latin typeface="Century Gothic"/>
                          <a:ea typeface="Century Gothic"/>
                          <a:cs typeface="Century Gothic"/>
                          <a:sym typeface="Century Gothic"/>
                        </a:rPr>
                        <a:t>Teacher Group Syllable Slice</a:t>
                      </a:r>
                      <a:endParaRPr sz="1600" b="1" dirty="0">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 sz="1600" b="1">
                          <a:latin typeface="Century Gothic"/>
                          <a:ea typeface="Century Gothic"/>
                          <a:cs typeface="Century Gothic"/>
                          <a:sym typeface="Century Gothic"/>
                        </a:rPr>
                        <a:t>Partner Work Syllable Slice         </a:t>
                      </a:r>
                      <a:endParaRPr sz="1600" b="1">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 sz="1600" b="1">
                          <a:latin typeface="Century Gothic"/>
                          <a:ea typeface="Century Gothic"/>
                          <a:cs typeface="Century Gothic"/>
                          <a:sym typeface="Century Gothic"/>
                        </a:rPr>
                        <a:t>Independent Syllable Slice</a:t>
                      </a:r>
                      <a:endParaRPr sz="1600" b="1">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0"/>
                  </a:ext>
                </a:extLst>
              </a:tr>
              <a:tr h="4354014">
                <a:tc>
                  <a:txBody>
                    <a:bodyPr/>
                    <a:lstStyle/>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We are going to work together to find and count the syllables. We will share the pen and work together.</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Let’s be Syllable Sleuths! That will help us break apart the words.</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Let’s segment the syllables in each word with a slice (/).</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Let’s write the total number of syllables for each word.</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If we have time, we will create sentences with our words.</a:t>
                      </a:r>
                      <a:endParaRPr sz="14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450" dirty="0">
                        <a:latin typeface="Century Gothic"/>
                        <a:ea typeface="Century Gothic"/>
                        <a:cs typeface="Century Gothic"/>
                        <a:sym typeface="Century Gothic"/>
                      </a:endParaRPr>
                    </a:p>
                    <a:p>
                      <a:pPr marL="0" lvl="0" indent="0" algn="l" rtl="0">
                        <a:spcBef>
                          <a:spcPts val="0"/>
                        </a:spcBef>
                        <a:spcAft>
                          <a:spcPts val="0"/>
                        </a:spcAft>
                        <a:buNone/>
                      </a:pPr>
                      <a:endParaRPr sz="1450" dirty="0">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Decide who will go first.</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When it is your turn, write the word from the list on your whiteboard or paper.</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Be Syllable Sleuths to break apart the words </a:t>
                      </a:r>
                      <a:r>
                        <a:rPr lang="en-US" sz="1450" dirty="0">
                          <a:latin typeface="Century Gothic"/>
                          <a:ea typeface="Century Gothic"/>
                          <a:cs typeface="Century Gothic"/>
                          <a:sym typeface="Century Gothic"/>
                        </a:rPr>
                        <a:t>and</a:t>
                      </a:r>
                      <a:r>
                        <a:rPr lang="en" sz="1450" dirty="0">
                          <a:latin typeface="Century Gothic"/>
                          <a:ea typeface="Century Gothic"/>
                          <a:cs typeface="Century Gothic"/>
                          <a:sym typeface="Century Gothic"/>
                        </a:rPr>
                        <a:t> find the syllables, and </a:t>
                      </a:r>
                      <a:r>
                        <a:rPr lang="en-US" sz="1450" dirty="0">
                          <a:latin typeface="Century Gothic"/>
                          <a:ea typeface="Century Gothic"/>
                          <a:cs typeface="Century Gothic"/>
                          <a:sym typeface="Century Gothic"/>
                        </a:rPr>
                        <a:t>to </a:t>
                      </a:r>
                      <a:r>
                        <a:rPr lang="en" sz="1450" dirty="0">
                          <a:latin typeface="Century Gothic"/>
                          <a:ea typeface="Century Gothic"/>
                          <a:cs typeface="Century Gothic"/>
                          <a:sym typeface="Century Gothic"/>
                        </a:rPr>
                        <a:t>read the words.</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Segment syllables in each word with a slice (/).</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Write the total number of syllables after you “slice” the syllables in the word.</a:t>
                      </a:r>
                      <a:endParaRPr sz="14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450" dirty="0">
                        <a:latin typeface="Century Gothic"/>
                        <a:ea typeface="Century Gothic"/>
                        <a:cs typeface="Century Gothic"/>
                        <a:sym typeface="Century Gothic"/>
                      </a:endParaRPr>
                    </a:p>
                    <a:p>
                      <a:pPr marL="0" lvl="0" indent="0" algn="l" rtl="0">
                        <a:spcBef>
                          <a:spcPts val="0"/>
                        </a:spcBef>
                        <a:spcAft>
                          <a:spcPts val="0"/>
                        </a:spcAft>
                        <a:buNone/>
                      </a:pPr>
                      <a:endParaRPr sz="1450" dirty="0">
                        <a:latin typeface="Century Gothic"/>
                        <a:ea typeface="Century Gothic"/>
                        <a:cs typeface="Century Gothic"/>
                        <a:sym typeface="Century Gothic"/>
                      </a:endParaRPr>
                    </a:p>
                    <a:p>
                      <a:pPr marL="0" lvl="0" indent="0" algn="l" rtl="0">
                        <a:spcBef>
                          <a:spcPts val="0"/>
                        </a:spcBef>
                        <a:spcAft>
                          <a:spcPts val="0"/>
                        </a:spcAft>
                        <a:buNone/>
                      </a:pPr>
                      <a:endParaRPr sz="1450" dirty="0">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Write the words on your whiteboard or paper.</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Segment syllables in each word with a slice (/).</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Write the total number of syllables after you “slice” the syllables in the word.</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Write a silly sentence using as many words from the list that you can.</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Find another independent worker, check each other’s work, and read your silly sentence to each other.</a:t>
                      </a:r>
                      <a:endParaRPr sz="14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450" dirty="0">
                        <a:latin typeface="Century Gothic"/>
                        <a:ea typeface="Century Gothic"/>
                        <a:cs typeface="Century Gothic"/>
                        <a:sym typeface="Century Gothic"/>
                      </a:endParaRPr>
                    </a:p>
                    <a:p>
                      <a:pPr marL="0" lvl="0" indent="0" algn="l" rtl="0">
                        <a:spcBef>
                          <a:spcPts val="0"/>
                        </a:spcBef>
                        <a:spcAft>
                          <a:spcPts val="0"/>
                        </a:spcAft>
                        <a:buNone/>
                      </a:pPr>
                      <a:endParaRPr sz="1450" dirty="0">
                        <a:latin typeface="Century Gothic"/>
                        <a:ea typeface="Century Gothic"/>
                        <a:cs typeface="Century Gothic"/>
                        <a:sym typeface="Century Gothic"/>
                      </a:endParaRPr>
                    </a:p>
                    <a:p>
                      <a:pPr marL="0" lvl="0" indent="0" algn="l" rtl="0">
                        <a:spcBef>
                          <a:spcPts val="0"/>
                        </a:spcBef>
                        <a:spcAft>
                          <a:spcPts val="0"/>
                        </a:spcAft>
                        <a:buNone/>
                      </a:pPr>
                      <a:endParaRPr sz="1450" dirty="0">
                        <a:latin typeface="Century Gothic"/>
                        <a:ea typeface="Century Gothic"/>
                        <a:cs typeface="Century Gothic"/>
                        <a:sym typeface="Century Gothic"/>
                      </a:endParaRPr>
                    </a:p>
                    <a:p>
                      <a:pPr marL="0" lvl="0" indent="0" algn="l" rtl="0">
                        <a:spcBef>
                          <a:spcPts val="0"/>
                        </a:spcBef>
                        <a:spcAft>
                          <a:spcPts val="0"/>
                        </a:spcAft>
                        <a:buNone/>
                      </a:pPr>
                      <a:endParaRPr sz="1450" dirty="0">
                        <a:latin typeface="Century Gothic"/>
                        <a:ea typeface="Century Gothic"/>
                        <a:cs typeface="Century Gothic"/>
                        <a:sym typeface="Century Gothic"/>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5"/>
          <p:cNvSpPr txBox="1">
            <a:spLocks noGrp="1"/>
          </p:cNvSpPr>
          <p:nvPr>
            <p:ph type="body" idx="1"/>
          </p:nvPr>
        </p:nvSpPr>
        <p:spPr>
          <a:xfrm>
            <a:off x="629841" y="154122"/>
            <a:ext cx="38685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         Syllable Slice</a:t>
            </a:r>
            <a:endParaRPr sz="2400">
              <a:latin typeface="Century Gothic"/>
              <a:ea typeface="Century Gothic"/>
              <a:cs typeface="Century Gothic"/>
              <a:sym typeface="Century Gothic"/>
            </a:endParaRPr>
          </a:p>
        </p:txBody>
      </p:sp>
      <p:sp>
        <p:nvSpPr>
          <p:cNvPr id="311" name="Google Shape;311;p45"/>
          <p:cNvSpPr txBox="1">
            <a:spLocks noGrp="1"/>
          </p:cNvSpPr>
          <p:nvPr>
            <p:ph type="body" idx="2"/>
          </p:nvPr>
        </p:nvSpPr>
        <p:spPr>
          <a:xfrm>
            <a:off x="301641" y="1109100"/>
            <a:ext cx="4196700" cy="3543300"/>
          </a:xfrm>
          <a:prstGeom prst="rect">
            <a:avLst/>
          </a:prstGeom>
        </p:spPr>
        <p:txBody>
          <a:bodyPr spcFirstLastPara="1" wrap="square" lIns="68575" tIns="34275" rIns="68575" bIns="3427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950" dirty="0">
                <a:latin typeface="Century Gothic"/>
                <a:ea typeface="Century Gothic"/>
                <a:cs typeface="Century Gothic"/>
                <a:sym typeface="Century Gothic"/>
              </a:rPr>
              <a:t>Group </a:t>
            </a:r>
            <a:r>
              <a:rPr lang="en-US" sz="1950" dirty="0">
                <a:latin typeface="Century Gothic"/>
                <a:ea typeface="Century Gothic"/>
                <a:cs typeface="Century Gothic"/>
                <a:sym typeface="Century Gothic"/>
              </a:rPr>
              <a:t>and</a:t>
            </a:r>
            <a:r>
              <a:rPr lang="en" sz="1950" dirty="0">
                <a:latin typeface="Century Gothic"/>
                <a:ea typeface="Century Gothic"/>
                <a:cs typeface="Century Gothic"/>
                <a:sym typeface="Century Gothic"/>
              </a:rPr>
              <a:t> Partners will begin with Syllable Sleuth. This is an optional step for independent workers.</a:t>
            </a:r>
            <a:endParaRPr sz="1950" dirty="0">
              <a:latin typeface="Century Gothic"/>
              <a:ea typeface="Century Gothic"/>
              <a:cs typeface="Century Gothic"/>
              <a:sym typeface="Century Gothic"/>
            </a:endParaRPr>
          </a:p>
          <a:p>
            <a:pPr marL="0" lvl="0" indent="0" algn="l" rtl="0">
              <a:lnSpc>
                <a:spcPct val="120000"/>
              </a:lnSpc>
              <a:spcBef>
                <a:spcPts val="0"/>
              </a:spcBef>
              <a:spcAft>
                <a:spcPts val="0"/>
              </a:spcAft>
              <a:buClr>
                <a:schemeClr val="dk1"/>
              </a:buClr>
              <a:buSzPts val="1100"/>
              <a:buFont typeface="Arial"/>
              <a:buNone/>
            </a:pPr>
            <a:r>
              <a:rPr lang="en" sz="1950" dirty="0">
                <a:latin typeface="Century Gothic"/>
                <a:ea typeface="Century Gothic"/>
                <a:cs typeface="Century Gothic"/>
                <a:sym typeface="Century Gothic"/>
              </a:rPr>
              <a:t>Segment syllables in each word with a slice (/).</a:t>
            </a:r>
            <a:endParaRPr sz="1950" dirty="0">
              <a:latin typeface="Century Gothic"/>
              <a:ea typeface="Century Gothic"/>
              <a:cs typeface="Century Gothic"/>
              <a:sym typeface="Century Gothic"/>
            </a:endParaRPr>
          </a:p>
          <a:p>
            <a:pPr marL="0" lvl="0" indent="0" algn="l" rtl="0">
              <a:lnSpc>
                <a:spcPct val="120000"/>
              </a:lnSpc>
              <a:spcBef>
                <a:spcPts val="0"/>
              </a:spcBef>
              <a:spcAft>
                <a:spcPts val="0"/>
              </a:spcAft>
              <a:buClr>
                <a:schemeClr val="dk1"/>
              </a:buClr>
              <a:buSzPts val="1100"/>
              <a:buFont typeface="Arial"/>
              <a:buNone/>
            </a:pPr>
            <a:r>
              <a:rPr lang="en" sz="1950" dirty="0">
                <a:latin typeface="Century Gothic"/>
                <a:ea typeface="Century Gothic"/>
                <a:cs typeface="Century Gothic"/>
                <a:sym typeface="Century Gothic"/>
              </a:rPr>
              <a:t>Write the total number of syllables after you “slice.”</a:t>
            </a:r>
            <a:endParaRPr sz="1950" dirty="0">
              <a:latin typeface="Century Gothic"/>
              <a:ea typeface="Century Gothic"/>
              <a:cs typeface="Century Gothic"/>
              <a:sym typeface="Century Gothic"/>
            </a:endParaRPr>
          </a:p>
          <a:p>
            <a:pPr marL="0" lvl="0" indent="0" algn="l" rtl="0">
              <a:lnSpc>
                <a:spcPct val="120000"/>
              </a:lnSpc>
              <a:spcBef>
                <a:spcPts val="0"/>
              </a:spcBef>
              <a:spcAft>
                <a:spcPts val="0"/>
              </a:spcAft>
              <a:buClr>
                <a:schemeClr val="dk1"/>
              </a:buClr>
              <a:buSzPts val="1100"/>
              <a:buFont typeface="Arial"/>
              <a:buNone/>
            </a:pPr>
            <a:r>
              <a:rPr lang="en" sz="1950" dirty="0">
                <a:latin typeface="Century Gothic"/>
                <a:ea typeface="Century Gothic"/>
                <a:cs typeface="Century Gothic"/>
                <a:sym typeface="Century Gothic"/>
              </a:rPr>
              <a:t>If you have time, create sentences with the words.</a:t>
            </a:r>
            <a:endParaRPr sz="195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000" dirty="0">
              <a:latin typeface="Century Gothic"/>
              <a:ea typeface="Century Gothic"/>
              <a:cs typeface="Century Gothic"/>
              <a:sym typeface="Century Gothic"/>
            </a:endParaRPr>
          </a:p>
          <a:p>
            <a:pPr marL="0" lvl="0" indent="0" algn="l" rtl="0">
              <a:spcBef>
                <a:spcPts val="800"/>
              </a:spcBef>
              <a:spcAft>
                <a:spcPts val="0"/>
              </a:spcAft>
              <a:buNone/>
            </a:pPr>
            <a:endParaRPr sz="2000" dirty="0"/>
          </a:p>
        </p:txBody>
      </p:sp>
      <p:sp>
        <p:nvSpPr>
          <p:cNvPr id="312" name="Google Shape;312;p45"/>
          <p:cNvSpPr txBox="1">
            <a:spLocks noGrp="1"/>
          </p:cNvSpPr>
          <p:nvPr>
            <p:ph type="body" idx="3"/>
          </p:nvPr>
        </p:nvSpPr>
        <p:spPr>
          <a:xfrm>
            <a:off x="4693000" y="-3"/>
            <a:ext cx="38874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endParaRPr dirty="0"/>
          </a:p>
          <a:p>
            <a:pPr marL="0" lvl="0" indent="0" algn="l" rtl="0">
              <a:spcBef>
                <a:spcPts val="800"/>
              </a:spcBef>
              <a:spcAft>
                <a:spcPts val="0"/>
              </a:spcAft>
              <a:buNone/>
            </a:pPr>
            <a:r>
              <a:rPr lang="en" dirty="0">
                <a:latin typeface="Century Gothic" panose="020B0502020202020204" pitchFamily="34" charset="0"/>
              </a:rPr>
              <a:t>Example: nap/kin   </a:t>
            </a:r>
            <a:r>
              <a:rPr lang="en" u="sng" dirty="0">
                <a:latin typeface="Century Gothic" panose="020B0502020202020204" pitchFamily="34" charset="0"/>
              </a:rPr>
              <a:t>2 </a:t>
            </a:r>
            <a:endParaRPr u="sng" dirty="0">
              <a:latin typeface="Century Gothic" panose="020B0502020202020204" pitchFamily="34" charset="0"/>
            </a:endParaRPr>
          </a:p>
        </p:txBody>
      </p:sp>
      <p:sp>
        <p:nvSpPr>
          <p:cNvPr id="313" name="Google Shape;313;p45"/>
          <p:cNvSpPr txBox="1">
            <a:spLocks noGrp="1"/>
          </p:cNvSpPr>
          <p:nvPr>
            <p:ph type="body" idx="4"/>
          </p:nvPr>
        </p:nvSpPr>
        <p:spPr>
          <a:xfrm>
            <a:off x="4693000" y="618000"/>
            <a:ext cx="3887400" cy="45255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banjo  ________     even  _________</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compete  _______ dentist  _______</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employ  ________  yoga  _________</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hundred  _______   credit  _______</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token  ________     impact  _______</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locate ________     invest  ________</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finish ________   cupcake  _______</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1800" dirty="0">
                <a:latin typeface="Century Gothic"/>
                <a:ea typeface="Century Gothic"/>
                <a:cs typeface="Century Gothic"/>
                <a:sym typeface="Century Gothic"/>
              </a:rPr>
              <a:t>s</a:t>
            </a:r>
            <a:r>
              <a:rPr lang="en" sz="1800" dirty="0">
                <a:latin typeface="Century Gothic"/>
                <a:ea typeface="Century Gothic"/>
                <a:cs typeface="Century Gothic"/>
                <a:sym typeface="Century Gothic"/>
              </a:rPr>
              <a:t>egment  _________</a:t>
            </a:r>
            <a:endParaRPr sz="1800" dirty="0">
              <a:latin typeface="Century Gothic"/>
              <a:ea typeface="Century Gothic"/>
              <a:cs typeface="Century Gothic"/>
              <a:sym typeface="Century Gothic"/>
            </a:endParaRPr>
          </a:p>
          <a:p>
            <a:pPr marL="0" lvl="0" indent="0" algn="l" rtl="0">
              <a:spcBef>
                <a:spcPts val="800"/>
              </a:spcBef>
              <a:spcAft>
                <a:spcPts val="0"/>
              </a:spcAft>
              <a:buNone/>
            </a:pPr>
            <a:endParaRPr dirty="0"/>
          </a:p>
        </p:txBody>
      </p:sp>
      <p:pic>
        <p:nvPicPr>
          <p:cNvPr id="314" name="Google Shape;314;p45"/>
          <p:cNvPicPr preferRelativeResize="0"/>
          <p:nvPr/>
        </p:nvPicPr>
        <p:blipFill>
          <a:blip r:embed="rId3">
            <a:alphaModFix/>
          </a:blip>
          <a:stretch>
            <a:fillRect/>
          </a:stretch>
        </p:blipFill>
        <p:spPr>
          <a:xfrm>
            <a:off x="265900" y="154125"/>
            <a:ext cx="1155137" cy="7619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a:t>Syllable Sleuth Steps</a:t>
            </a:r>
            <a:endParaRPr/>
          </a:p>
          <a:p>
            <a:pPr marL="0" lvl="0" indent="0" algn="l" rtl="0">
              <a:spcBef>
                <a:spcPts val="0"/>
              </a:spcBef>
              <a:spcAft>
                <a:spcPts val="0"/>
              </a:spcAft>
              <a:buNone/>
            </a:pPr>
            <a:endParaRPr/>
          </a:p>
        </p:txBody>
      </p:sp>
      <p:sp>
        <p:nvSpPr>
          <p:cNvPr id="320" name="Google Shape;320;p46"/>
          <p:cNvSpPr txBox="1">
            <a:spLocks noGrp="1"/>
          </p:cNvSpPr>
          <p:nvPr>
            <p:ph type="body" idx="1"/>
          </p:nvPr>
        </p:nvSpPr>
        <p:spPr>
          <a:xfrm>
            <a:off x="628650" y="861975"/>
            <a:ext cx="7886700" cy="3831000"/>
          </a:xfrm>
          <a:prstGeom prst="rect">
            <a:avLst/>
          </a:prstGeom>
        </p:spPr>
        <p:txBody>
          <a:bodyPr spcFirstLastPara="1" wrap="square" lIns="68575" tIns="34275" rIns="68575" bIns="34275" anchor="t" anchorCtr="0">
            <a:noAutofit/>
          </a:bodyPr>
          <a:lstStyle/>
          <a:p>
            <a:pPr marL="457200" lvl="0" indent="-387350" algn="l" rtl="0">
              <a:lnSpc>
                <a:spcPct val="120000"/>
              </a:lnSpc>
              <a:spcBef>
                <a:spcPts val="0"/>
              </a:spcBef>
              <a:spcAft>
                <a:spcPts val="0"/>
              </a:spcAft>
              <a:buSzPts val="2500"/>
              <a:buAutoNum type="arabicPeriod"/>
            </a:pPr>
            <a:r>
              <a:rPr lang="en" sz="2500"/>
              <a:t>Find the vowels and put a dot below them.</a:t>
            </a:r>
            <a:endParaRPr sz="2500"/>
          </a:p>
          <a:p>
            <a:pPr marL="0" lvl="0" indent="0" algn="l" rtl="0">
              <a:lnSpc>
                <a:spcPct val="120000"/>
              </a:lnSpc>
              <a:spcBef>
                <a:spcPts val="0"/>
              </a:spcBef>
              <a:spcAft>
                <a:spcPts val="0"/>
              </a:spcAft>
              <a:buNone/>
            </a:pPr>
            <a:r>
              <a:rPr lang="en" sz="2500"/>
              <a:t>2.  Look for consonants between the vowels.</a:t>
            </a:r>
            <a:endParaRPr sz="2500"/>
          </a:p>
          <a:p>
            <a:pPr marL="0" lvl="0" indent="0" algn="l" rtl="0">
              <a:lnSpc>
                <a:spcPct val="120000"/>
              </a:lnSpc>
              <a:spcBef>
                <a:spcPts val="0"/>
              </a:spcBef>
              <a:spcAft>
                <a:spcPts val="0"/>
              </a:spcAft>
              <a:buNone/>
            </a:pPr>
            <a:r>
              <a:rPr lang="en" sz="2500"/>
              <a:t>3.  Break the words into syllables.</a:t>
            </a:r>
            <a:endParaRPr sz="2500"/>
          </a:p>
          <a:p>
            <a:pPr marL="0" lvl="0" indent="0" algn="l" rtl="0">
              <a:lnSpc>
                <a:spcPct val="120000"/>
              </a:lnSpc>
              <a:spcBef>
                <a:spcPts val="0"/>
              </a:spcBef>
              <a:spcAft>
                <a:spcPts val="0"/>
              </a:spcAft>
              <a:buNone/>
            </a:pPr>
            <a:r>
              <a:rPr lang="en" sz="2500"/>
              <a:t>4.  Read each syllable using the spelling pattern.</a:t>
            </a:r>
            <a:endParaRPr sz="2500"/>
          </a:p>
          <a:p>
            <a:pPr marL="914400" lvl="1" indent="-374650" algn="l" rtl="0">
              <a:lnSpc>
                <a:spcPct val="120000"/>
              </a:lnSpc>
              <a:spcBef>
                <a:spcPts val="0"/>
              </a:spcBef>
              <a:spcAft>
                <a:spcPts val="0"/>
              </a:spcAft>
              <a:buSzPts val="2300"/>
              <a:buFont typeface="Century Gothic"/>
              <a:buAutoNum type="alphaLcPeriod"/>
            </a:pPr>
            <a:r>
              <a:rPr lang="en" sz="2300"/>
              <a:t>Closed</a:t>
            </a:r>
            <a:endParaRPr sz="2300"/>
          </a:p>
          <a:p>
            <a:pPr marL="914400" lvl="1" indent="-374650" algn="l" rtl="0">
              <a:lnSpc>
                <a:spcPct val="120000"/>
              </a:lnSpc>
              <a:spcBef>
                <a:spcPts val="0"/>
              </a:spcBef>
              <a:spcAft>
                <a:spcPts val="0"/>
              </a:spcAft>
              <a:buSzPts val="2300"/>
              <a:buFont typeface="Century Gothic"/>
              <a:buAutoNum type="alphaLcPeriod"/>
            </a:pPr>
            <a:r>
              <a:rPr lang="en" sz="2300"/>
              <a:t>Open</a:t>
            </a:r>
            <a:endParaRPr sz="2300"/>
          </a:p>
          <a:p>
            <a:pPr marL="914400" lvl="1" indent="-374650" algn="l" rtl="0">
              <a:lnSpc>
                <a:spcPct val="120000"/>
              </a:lnSpc>
              <a:spcBef>
                <a:spcPts val="0"/>
              </a:spcBef>
              <a:spcAft>
                <a:spcPts val="0"/>
              </a:spcAft>
              <a:buSzPts val="2300"/>
              <a:buFont typeface="Century Gothic"/>
              <a:buAutoNum type="alphaLcPeriod"/>
            </a:pPr>
            <a:r>
              <a:rPr lang="en" sz="2300"/>
              <a:t>Magic “e”</a:t>
            </a:r>
            <a:endParaRPr sz="2300"/>
          </a:p>
          <a:p>
            <a:pPr marL="914400" lvl="1" indent="-374650" algn="l" rtl="0">
              <a:lnSpc>
                <a:spcPct val="120000"/>
              </a:lnSpc>
              <a:spcBef>
                <a:spcPts val="0"/>
              </a:spcBef>
              <a:spcAft>
                <a:spcPts val="0"/>
              </a:spcAft>
              <a:buSzPts val="2300"/>
              <a:buFont typeface="Century Gothic"/>
              <a:buAutoNum type="alphaLcPeriod"/>
            </a:pPr>
            <a:r>
              <a:rPr lang="en" sz="2300"/>
              <a:t>R-controlled</a:t>
            </a:r>
            <a:endParaRPr sz="2300"/>
          </a:p>
          <a:p>
            <a:pPr marL="914400" lvl="1" indent="-374650" algn="l" rtl="0">
              <a:lnSpc>
                <a:spcPct val="120000"/>
              </a:lnSpc>
              <a:spcBef>
                <a:spcPts val="0"/>
              </a:spcBef>
              <a:spcAft>
                <a:spcPts val="0"/>
              </a:spcAft>
              <a:buSzPts val="2300"/>
              <a:buFont typeface="Century Gothic"/>
              <a:buAutoNum type="alphaLcPeriod"/>
            </a:pPr>
            <a:r>
              <a:rPr lang="en" sz="2300"/>
              <a:t>Vowel team</a:t>
            </a:r>
            <a:endParaRPr sz="2300"/>
          </a:p>
          <a:p>
            <a:pPr marL="0" lvl="0" indent="0" algn="l" rtl="0">
              <a:spcBef>
                <a:spcPts val="80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7"/>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Work</a:t>
            </a:r>
            <a:endParaRPr/>
          </a:p>
        </p:txBody>
      </p:sp>
      <p:sp>
        <p:nvSpPr>
          <p:cNvPr id="326" name="Google Shape;326;p47"/>
          <p:cNvSpPr txBox="1">
            <a:spLocks noGrp="1"/>
          </p:cNvSpPr>
          <p:nvPr>
            <p:ph type="body" idx="1"/>
          </p:nvPr>
        </p:nvSpPr>
        <p:spPr>
          <a:xfrm>
            <a:off x="628650" y="1037575"/>
            <a:ext cx="7886700" cy="3699900"/>
          </a:xfrm>
          <a:prstGeom prst="rect">
            <a:avLst/>
          </a:prstGeom>
        </p:spPr>
        <p:txBody>
          <a:bodyPr spcFirstLastPara="1" wrap="square" lIns="68575" tIns="34275" rIns="68575" bIns="34275" anchor="t" anchorCtr="0">
            <a:noAutofit/>
          </a:bodyPr>
          <a:lstStyle/>
          <a:p>
            <a:pPr marL="0" lvl="0" indent="0">
              <a:lnSpc>
                <a:spcPct val="115000"/>
              </a:lnSpc>
              <a:spcBef>
                <a:spcPts val="0"/>
              </a:spcBef>
              <a:buSzPts val="1100"/>
              <a:buNone/>
            </a:pPr>
            <a:r>
              <a:rPr lang="en" sz="1800" dirty="0"/>
              <a:t>banjo      ban/ jo      </a:t>
            </a:r>
            <a:r>
              <a:rPr lang="en" sz="1800" u="sng" dirty="0"/>
              <a:t>2</a:t>
            </a:r>
            <a:r>
              <a:rPr lang="en" sz="1800" dirty="0"/>
              <a:t>                               even          e/ ven     </a:t>
            </a:r>
            <a:r>
              <a:rPr lang="en" sz="1800" u="sng" dirty="0"/>
              <a:t>2  </a:t>
            </a:r>
            <a:endParaRPr sz="1800" u="sng" dirty="0"/>
          </a:p>
          <a:p>
            <a:pPr marL="0" lvl="0" indent="0" algn="l" rtl="0">
              <a:lnSpc>
                <a:spcPct val="115000"/>
              </a:lnSpc>
              <a:spcBef>
                <a:spcPts val="0"/>
              </a:spcBef>
              <a:spcAft>
                <a:spcPts val="0"/>
              </a:spcAft>
              <a:buClr>
                <a:schemeClr val="dk1"/>
              </a:buClr>
              <a:buSzPts val="1100"/>
              <a:buFont typeface="Arial"/>
              <a:buNone/>
            </a:pPr>
            <a:r>
              <a:rPr lang="en" sz="1800" dirty="0"/>
              <a:t>compete  com/ pete    </a:t>
            </a:r>
            <a:r>
              <a:rPr lang="en" sz="1800" u="sng" dirty="0"/>
              <a:t>2</a:t>
            </a:r>
            <a:r>
              <a:rPr lang="en" sz="1800" dirty="0"/>
              <a:t>                        dentist       den/ tist      </a:t>
            </a:r>
            <a:r>
              <a:rPr lang="en" sz="1800" u="sng" dirty="0"/>
              <a:t>2 </a:t>
            </a:r>
            <a:r>
              <a:rPr lang="en" sz="1800" dirty="0"/>
              <a:t>  </a:t>
            </a:r>
            <a:r>
              <a:rPr lang="en" sz="1800" u="sng" dirty="0"/>
              <a:t> </a:t>
            </a:r>
            <a:r>
              <a:rPr lang="en" sz="1800" dirty="0"/>
              <a:t> </a:t>
            </a:r>
            <a:endParaRPr sz="1800" dirty="0"/>
          </a:p>
          <a:p>
            <a:pPr marL="0" lvl="0" indent="0" algn="l" rtl="0">
              <a:lnSpc>
                <a:spcPct val="115000"/>
              </a:lnSpc>
              <a:spcBef>
                <a:spcPts val="0"/>
              </a:spcBef>
              <a:spcAft>
                <a:spcPts val="0"/>
              </a:spcAft>
              <a:buClr>
                <a:schemeClr val="dk1"/>
              </a:buClr>
              <a:buSzPts val="1100"/>
              <a:buFont typeface="Arial"/>
              <a:buNone/>
            </a:pPr>
            <a:r>
              <a:rPr lang="en" sz="1800" dirty="0"/>
              <a:t>employ    em/ ploy       </a:t>
            </a:r>
            <a:r>
              <a:rPr lang="en" sz="1800" u="sng" dirty="0"/>
              <a:t>2</a:t>
            </a:r>
            <a:r>
              <a:rPr lang="en" sz="1800" dirty="0"/>
              <a:t>                           yoga          yo/ ga       </a:t>
            </a:r>
            <a:r>
              <a:rPr lang="en" sz="1800" u="sng" dirty="0"/>
              <a:t>2 </a:t>
            </a:r>
            <a:r>
              <a:rPr lang="en" sz="1800" dirty="0"/>
              <a:t> </a:t>
            </a:r>
            <a:endParaRPr sz="1800" dirty="0"/>
          </a:p>
          <a:p>
            <a:pPr marL="0" lvl="0" indent="0" algn="l" rtl="0">
              <a:lnSpc>
                <a:spcPct val="115000"/>
              </a:lnSpc>
              <a:spcBef>
                <a:spcPts val="0"/>
              </a:spcBef>
              <a:spcAft>
                <a:spcPts val="0"/>
              </a:spcAft>
              <a:buClr>
                <a:schemeClr val="dk1"/>
              </a:buClr>
              <a:buSzPts val="1100"/>
              <a:buFont typeface="Arial"/>
              <a:buNone/>
            </a:pPr>
            <a:r>
              <a:rPr lang="en" sz="1800" dirty="0"/>
              <a:t>hundred   hun/ dred   </a:t>
            </a:r>
            <a:r>
              <a:rPr lang="en" sz="1800" u="sng" dirty="0"/>
              <a:t>2</a:t>
            </a:r>
            <a:r>
              <a:rPr lang="en" sz="1800" dirty="0"/>
              <a:t>                          credit        cred/ it       </a:t>
            </a:r>
            <a:r>
              <a:rPr lang="en" sz="1800" u="sng" dirty="0"/>
              <a:t>2 </a:t>
            </a:r>
            <a:r>
              <a:rPr lang="en" sz="1800" dirty="0"/>
              <a:t> </a:t>
            </a:r>
            <a:endParaRPr sz="1800" dirty="0"/>
          </a:p>
          <a:p>
            <a:pPr marL="0" lvl="0" indent="0" algn="l" rtl="0">
              <a:lnSpc>
                <a:spcPct val="115000"/>
              </a:lnSpc>
              <a:spcBef>
                <a:spcPts val="0"/>
              </a:spcBef>
              <a:spcAft>
                <a:spcPts val="0"/>
              </a:spcAft>
              <a:buClr>
                <a:schemeClr val="dk1"/>
              </a:buClr>
              <a:buSzPts val="1100"/>
              <a:buFont typeface="Arial"/>
              <a:buNone/>
            </a:pPr>
            <a:r>
              <a:rPr lang="en" sz="1800" dirty="0"/>
              <a:t>token       to/ ken   </a:t>
            </a:r>
            <a:r>
              <a:rPr lang="en" sz="1800" u="sng" dirty="0"/>
              <a:t>2</a:t>
            </a:r>
            <a:r>
              <a:rPr lang="en" sz="1800" dirty="0"/>
              <a:t>                                impact      im/ pact     </a:t>
            </a:r>
            <a:r>
              <a:rPr lang="en" sz="1800" u="sng" dirty="0"/>
              <a:t>2 </a:t>
            </a:r>
            <a:r>
              <a:rPr lang="en" sz="1800" dirty="0"/>
              <a:t> </a:t>
            </a:r>
            <a:endParaRPr sz="1800" dirty="0"/>
          </a:p>
          <a:p>
            <a:pPr marL="0" lvl="0" indent="0" algn="l" rtl="0">
              <a:lnSpc>
                <a:spcPct val="115000"/>
              </a:lnSpc>
              <a:spcBef>
                <a:spcPts val="0"/>
              </a:spcBef>
              <a:spcAft>
                <a:spcPts val="0"/>
              </a:spcAft>
              <a:buClr>
                <a:schemeClr val="dk1"/>
              </a:buClr>
              <a:buSzPts val="1100"/>
              <a:buFont typeface="Arial"/>
              <a:buNone/>
            </a:pPr>
            <a:r>
              <a:rPr lang="en" sz="1800" dirty="0"/>
              <a:t>locate      lo/ cate      </a:t>
            </a:r>
            <a:r>
              <a:rPr lang="en" sz="1800" u="sng" dirty="0"/>
              <a:t>2</a:t>
            </a:r>
            <a:r>
              <a:rPr lang="en" sz="1800" dirty="0"/>
              <a:t>                              invest      in/ vest       </a:t>
            </a:r>
            <a:r>
              <a:rPr lang="en" sz="1800" u="sng" dirty="0"/>
              <a:t>2 </a:t>
            </a:r>
            <a:r>
              <a:rPr lang="en" sz="1800" dirty="0"/>
              <a:t> </a:t>
            </a:r>
            <a:endParaRPr sz="1800" dirty="0"/>
          </a:p>
          <a:p>
            <a:pPr marL="0" lvl="0" indent="0" algn="l" rtl="0">
              <a:lnSpc>
                <a:spcPct val="115000"/>
              </a:lnSpc>
              <a:spcBef>
                <a:spcPts val="0"/>
              </a:spcBef>
              <a:spcAft>
                <a:spcPts val="0"/>
              </a:spcAft>
              <a:buClr>
                <a:schemeClr val="dk1"/>
              </a:buClr>
              <a:buSzPts val="1100"/>
              <a:buFont typeface="Arial"/>
              <a:buNone/>
            </a:pPr>
            <a:r>
              <a:rPr lang="en" sz="1800" dirty="0"/>
              <a:t>finish         fin/ ish  </a:t>
            </a:r>
            <a:r>
              <a:rPr lang="en" sz="1800" u="sng" dirty="0"/>
              <a:t>2</a:t>
            </a:r>
            <a:r>
              <a:rPr lang="en" sz="1800" dirty="0"/>
              <a:t>                               cupcake       cup/ cake   </a:t>
            </a:r>
            <a:r>
              <a:rPr lang="en" sz="1800" u="sng" dirty="0"/>
              <a:t>2 </a:t>
            </a:r>
            <a:r>
              <a:rPr lang="en" sz="1800" dirty="0"/>
              <a:t> </a:t>
            </a:r>
            <a:endParaRPr sz="1800" dirty="0"/>
          </a:p>
          <a:p>
            <a:pPr marL="0" lvl="0" indent="0" algn="l" rtl="0">
              <a:lnSpc>
                <a:spcPct val="115000"/>
              </a:lnSpc>
              <a:spcBef>
                <a:spcPts val="0"/>
              </a:spcBef>
              <a:spcAft>
                <a:spcPts val="0"/>
              </a:spcAft>
              <a:buClr>
                <a:schemeClr val="dk1"/>
              </a:buClr>
              <a:buSzPts val="1100"/>
              <a:buFont typeface="Arial"/>
              <a:buNone/>
            </a:pPr>
            <a:r>
              <a:rPr lang="en" sz="1800" dirty="0"/>
              <a:t>segment  seg/ ment     </a:t>
            </a:r>
            <a:r>
              <a:rPr lang="en" sz="1800" u="sng" dirty="0"/>
              <a:t>2 </a:t>
            </a:r>
            <a:r>
              <a:rPr lang="en" sz="1800" dirty="0"/>
              <a:t>  </a:t>
            </a:r>
            <a:endParaRPr sz="1800" dirty="0"/>
          </a:p>
          <a:p>
            <a:pPr marL="0" lvl="0" indent="0" algn="l" rtl="0">
              <a:lnSpc>
                <a:spcPct val="115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0" lvl="0" indent="0" algn="l" rtl="0">
              <a:lnSpc>
                <a:spcPct val="115000"/>
              </a:lnSpc>
              <a:spcBef>
                <a:spcPts val="0"/>
              </a:spcBef>
              <a:spcAft>
                <a:spcPts val="0"/>
              </a:spcAft>
              <a:buNone/>
            </a:pPr>
            <a:endParaRPr sz="1800" u="sng"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0" lvl="0" indent="0" algn="l" rtl="0">
              <a:spcBef>
                <a:spcPts val="800"/>
              </a:spcBef>
              <a:spcAft>
                <a:spcPts val="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body" idx="1"/>
          </p:nvPr>
        </p:nvSpPr>
        <p:spPr>
          <a:xfrm>
            <a:off x="311700" y="1168232"/>
            <a:ext cx="87312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45: </a:t>
            </a:r>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Enlarged Word Stars for “-ing”and “-er”</a:t>
            </a:r>
            <a:endParaRPr sz="1800" dirty="0"/>
          </a:p>
          <a:p>
            <a:pPr marL="457200" lvl="0" indent="-342900" algn="l" rtl="0">
              <a:spcBef>
                <a:spcPts val="0"/>
              </a:spcBef>
              <a:spcAft>
                <a:spcPts val="0"/>
              </a:spcAft>
              <a:buSzPts val="1800"/>
              <a:buChar char="●"/>
            </a:pPr>
            <a:r>
              <a:rPr lang="en" sz="1800" dirty="0"/>
              <a:t>Word Lists (copied and cut apart) </a:t>
            </a:r>
            <a:endParaRPr sz="1800" dirty="0"/>
          </a:p>
          <a:p>
            <a:pPr marL="457200" lvl="0" indent="-342900" algn="l" rtl="0">
              <a:spcBef>
                <a:spcPts val="0"/>
              </a:spcBef>
              <a:spcAft>
                <a:spcPts val="0"/>
              </a:spcAft>
              <a:buSzPts val="1800"/>
              <a:buChar char="●"/>
            </a:pPr>
            <a:r>
              <a:rPr lang="en" sz="1800" dirty="0"/>
              <a:t>Word Stars</a:t>
            </a:r>
            <a:endParaRPr sz="1800" dirty="0"/>
          </a:p>
          <a:p>
            <a:pPr marL="457200" lvl="0" indent="-342900" algn="l" rtl="0">
              <a:spcBef>
                <a:spcPts val="0"/>
              </a:spcBef>
              <a:spcAft>
                <a:spcPts val="0"/>
              </a:spcAft>
              <a:buSzPts val="1800"/>
              <a:buChar char="●"/>
            </a:pPr>
            <a:r>
              <a:rPr lang="en" sz="1800" dirty="0"/>
              <a:t>Materials for Independent Work Time</a:t>
            </a:r>
            <a:endParaRPr sz="1800" dirty="0"/>
          </a:p>
          <a:p>
            <a:pPr marL="457200" lvl="0" indent="0" algn="l" rtl="0">
              <a:spcBef>
                <a:spcPts val="0"/>
              </a:spcBef>
              <a:spcAft>
                <a:spcPts val="0"/>
              </a:spcAft>
              <a:buNone/>
            </a:pPr>
            <a:endParaRPr sz="1800" dirty="0"/>
          </a:p>
          <a:p>
            <a:pPr marL="0" lvl="0" indent="0" algn="l" rtl="0">
              <a:spcBef>
                <a:spcPts val="0"/>
              </a:spcBef>
              <a:spcAft>
                <a:spcPts val="0"/>
              </a:spcAft>
              <a:buNone/>
            </a:pPr>
            <a:r>
              <a:rPr lang="en" sz="1800" dirty="0"/>
              <a:t>Materials to Gather from Previous Lessons: None.</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5" name="Google Shape;199;p30"/>
          <p:cNvSpPr txBox="1">
            <a:spLocks noGrp="1"/>
          </p:cNvSpPr>
          <p:nvPr>
            <p:ph type="title"/>
          </p:nvPr>
        </p:nvSpPr>
        <p:spPr>
          <a:xfrm>
            <a:off x="178675" y="239485"/>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9: Lesson 45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45</a:t>
            </a:r>
            <a:r>
              <a:rPr lang="en" b="1" dirty="0">
                <a:solidFill>
                  <a:schemeClr val="dk1"/>
                </a:solidFill>
              </a:rPr>
              <a:t>:</a:t>
            </a:r>
          </a:p>
          <a:p>
            <a:pPr marL="0" lvl="0" indent="0" algn="l" rtl="0">
              <a:lnSpc>
                <a:spcPct val="90000"/>
              </a:lnSpc>
              <a:spcBef>
                <a:spcPts val="800"/>
              </a:spcBef>
              <a:spcAft>
                <a:spcPts val="0"/>
              </a:spcAft>
              <a:buClr>
                <a:schemeClr val="dk1"/>
              </a:buClr>
              <a:buSzPts val="2500"/>
              <a:buFont typeface="Arial"/>
              <a:buNone/>
            </a:pP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 None.</a:t>
            </a:r>
            <a:endParaRPr dirty="0">
              <a:solidFill>
                <a:schemeClr val="dk1"/>
              </a:solidFill>
            </a:endParaRPr>
          </a:p>
          <a:p>
            <a:pPr marL="457200" lvl="0" indent="0" algn="l" rtl="0">
              <a:lnSpc>
                <a:spcPct val="90000"/>
              </a:lnSpc>
              <a:spcBef>
                <a:spcPts val="1000"/>
              </a:spcBef>
              <a:spcAft>
                <a:spcPts val="0"/>
              </a:spcAft>
              <a:buNone/>
            </a:pPr>
            <a:endParaRPr dirty="0">
              <a:solidFill>
                <a:schemeClr val="dk1"/>
              </a:solidFill>
            </a:endParaRPr>
          </a:p>
        </p:txBody>
      </p:sp>
      <p:sp>
        <p:nvSpPr>
          <p:cNvPr id="5" name="Google Shape;199;p30"/>
          <p:cNvSpPr txBox="1">
            <a:spLocks noGrp="1"/>
          </p:cNvSpPr>
          <p:nvPr>
            <p:ph type="title"/>
          </p:nvPr>
        </p:nvSpPr>
        <p:spPr>
          <a:xfrm>
            <a:off x="178675" y="239485"/>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9: Lesson 45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18" name="Google Shape;218;p3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9" name="Google Shape;219;p3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20" name="Google Shape;220;p3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9: Lesson 45</a:t>
            </a:r>
            <a:endParaRPr sz="3200" b="1">
              <a:solidFill>
                <a:srgbClr val="404040"/>
              </a:solidFill>
              <a:latin typeface="Century Gothic"/>
              <a:ea typeface="Century Gothic"/>
              <a:cs typeface="Century Gothic"/>
              <a:sym typeface="Century Gothic"/>
            </a:endParaRPr>
          </a:p>
        </p:txBody>
      </p:sp>
      <p:pic>
        <p:nvPicPr>
          <p:cNvPr id="221" name="Google Shape;221;p3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2" name="Google Shape;222;p3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28" name="Google Shape;228;p34"/>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800" dirty="0">
                <a:solidFill>
                  <a:srgbClr val="FF0000"/>
                </a:solidFill>
              </a:rPr>
              <a:t>“Do you know the words we’ll write, </a:t>
            </a:r>
            <a:endParaRPr sz="2800" dirty="0">
              <a:solidFill>
                <a:srgbClr val="FF0000"/>
              </a:solidFill>
            </a:endParaRPr>
          </a:p>
          <a:p>
            <a:pPr marL="0" lvl="0" indent="0" algn="ctr" rtl="0">
              <a:lnSpc>
                <a:spcPct val="100000"/>
              </a:lnSpc>
              <a:spcBef>
                <a:spcPts val="1000"/>
              </a:spcBef>
              <a:spcAft>
                <a:spcPts val="0"/>
              </a:spcAft>
              <a:buNone/>
            </a:pPr>
            <a:r>
              <a:rPr lang="en" sz="2800" dirty="0">
                <a:solidFill>
                  <a:srgbClr val="FF0000"/>
                </a:solidFill>
              </a:rPr>
              <a:t>the words we’ll write, </a:t>
            </a:r>
            <a:endParaRPr sz="2800" dirty="0">
              <a:solidFill>
                <a:srgbClr val="FF0000"/>
              </a:solidFill>
            </a:endParaRPr>
          </a:p>
          <a:p>
            <a:pPr marL="0" lvl="0" indent="0" algn="ctr" rtl="0">
              <a:lnSpc>
                <a:spcPct val="100000"/>
              </a:lnSpc>
              <a:spcBef>
                <a:spcPts val="1000"/>
              </a:spcBef>
              <a:spcAft>
                <a:spcPts val="0"/>
              </a:spcAft>
              <a:buNone/>
            </a:pPr>
            <a:r>
              <a:rPr lang="en" sz="2800" dirty="0">
                <a:solidFill>
                  <a:srgbClr val="FF0000"/>
                </a:solidFill>
              </a:rPr>
              <a:t>the words we’ll write? </a:t>
            </a:r>
            <a:endParaRPr sz="2800" dirty="0">
              <a:solidFill>
                <a:srgbClr val="FF0000"/>
              </a:solidFill>
            </a:endParaRPr>
          </a:p>
          <a:p>
            <a:pPr marL="0" lvl="0" indent="0" algn="ctr" rtl="0">
              <a:lnSpc>
                <a:spcPct val="100000"/>
              </a:lnSpc>
              <a:spcBef>
                <a:spcPts val="1000"/>
              </a:spcBef>
              <a:spcAft>
                <a:spcPts val="1000"/>
              </a:spcAft>
              <a:buNone/>
            </a:pPr>
            <a:r>
              <a:rPr lang="en" sz="2800" dirty="0">
                <a:solidFill>
                  <a:srgbClr val="FF0000"/>
                </a:solidFill>
              </a:rPr>
              <a:t> Do you know the words we’ll write in our stars today?  </a:t>
            </a:r>
            <a:endParaRPr sz="28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34" name="Google Shape;234;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identify the 1-1-1 doubling rule for adding suffixes “-ing” and “-er.”</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35" name="Google Shape;235;p35"/>
          <p:cNvPicPr preferRelativeResize="0"/>
          <p:nvPr/>
        </p:nvPicPr>
        <p:blipFill>
          <a:blip r:embed="rId3">
            <a:alphaModFix/>
          </a:blip>
          <a:stretch>
            <a:fillRect/>
          </a:stretch>
        </p:blipFill>
        <p:spPr>
          <a:xfrm>
            <a:off x="8342564" y="4315183"/>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239"/>
        <p:cNvGrpSpPr/>
        <p:nvPr/>
      </p:nvGrpSpPr>
      <p:grpSpPr>
        <a:xfrm>
          <a:off x="0" y="0"/>
          <a:ext cx="0" cy="0"/>
          <a:chOff x="0" y="0"/>
          <a:chExt cx="0" cy="0"/>
        </a:xfrm>
      </p:grpSpPr>
      <p:pic>
        <p:nvPicPr>
          <p:cNvPr id="240" name="Google Shape;240;p36"/>
          <p:cNvPicPr preferRelativeResize="0"/>
          <p:nvPr/>
        </p:nvPicPr>
        <p:blipFill>
          <a:blip r:embed="rId3">
            <a:alphaModFix/>
          </a:blip>
          <a:stretch>
            <a:fillRect/>
          </a:stretch>
        </p:blipFill>
        <p:spPr>
          <a:xfrm>
            <a:off x="213700" y="189650"/>
            <a:ext cx="3951975" cy="3951975"/>
          </a:xfrm>
          <a:prstGeom prst="rect">
            <a:avLst/>
          </a:prstGeom>
          <a:noFill/>
          <a:ln w="9525" cap="flat" cmpd="sng">
            <a:solidFill>
              <a:srgbClr val="D0E0E3"/>
            </a:solidFill>
            <a:prstDash val="solid"/>
            <a:round/>
            <a:headEnd type="none" w="sm" len="sm"/>
            <a:tailEnd type="none" w="sm" len="sm"/>
          </a:ln>
        </p:spPr>
      </p:pic>
      <p:pic>
        <p:nvPicPr>
          <p:cNvPr id="241" name="Google Shape;241;p36"/>
          <p:cNvPicPr preferRelativeResize="0"/>
          <p:nvPr/>
        </p:nvPicPr>
        <p:blipFill>
          <a:blip r:embed="rId3">
            <a:alphaModFix/>
          </a:blip>
          <a:stretch>
            <a:fillRect/>
          </a:stretch>
        </p:blipFill>
        <p:spPr>
          <a:xfrm>
            <a:off x="5112725" y="0"/>
            <a:ext cx="3860401" cy="4141624"/>
          </a:xfrm>
          <a:prstGeom prst="rect">
            <a:avLst/>
          </a:prstGeom>
          <a:noFill/>
          <a:ln>
            <a:noFill/>
          </a:ln>
        </p:spPr>
      </p:pic>
      <p:sp>
        <p:nvSpPr>
          <p:cNvPr id="242" name="Google Shape;242;p36"/>
          <p:cNvSpPr txBox="1"/>
          <p:nvPr/>
        </p:nvSpPr>
        <p:spPr>
          <a:xfrm>
            <a:off x="1418525" y="1958425"/>
            <a:ext cx="1238400" cy="799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600" b="1">
                <a:latin typeface="Century Gothic"/>
                <a:ea typeface="Century Gothic"/>
                <a:cs typeface="Century Gothic"/>
                <a:sym typeface="Century Gothic"/>
              </a:rPr>
              <a:t>-ing</a:t>
            </a:r>
            <a:endParaRPr sz="3600" b="1">
              <a:latin typeface="Century Gothic"/>
              <a:ea typeface="Century Gothic"/>
              <a:cs typeface="Century Gothic"/>
              <a:sym typeface="Century Gothic"/>
            </a:endParaRPr>
          </a:p>
        </p:txBody>
      </p:sp>
      <p:sp>
        <p:nvSpPr>
          <p:cNvPr id="243" name="Google Shape;243;p36"/>
          <p:cNvSpPr txBox="1"/>
          <p:nvPr/>
        </p:nvSpPr>
        <p:spPr>
          <a:xfrm>
            <a:off x="6645850" y="1928825"/>
            <a:ext cx="866100" cy="71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a:latin typeface="Century Gothic"/>
                <a:ea typeface="Century Gothic"/>
                <a:cs typeface="Century Gothic"/>
                <a:sym typeface="Century Gothic"/>
              </a:rPr>
              <a:t>-er</a:t>
            </a:r>
            <a:endParaRPr sz="3600" b="1">
              <a:latin typeface="Century Gothic"/>
              <a:ea typeface="Century Gothic"/>
              <a:cs typeface="Century Gothic"/>
              <a:sym typeface="Century Gothic"/>
            </a:endParaRPr>
          </a:p>
        </p:txBody>
      </p:sp>
      <p:sp>
        <p:nvSpPr>
          <p:cNvPr id="244" name="Google Shape;244;p36"/>
          <p:cNvSpPr txBox="1"/>
          <p:nvPr/>
        </p:nvSpPr>
        <p:spPr>
          <a:xfrm>
            <a:off x="3245725" y="221700"/>
            <a:ext cx="2681700" cy="79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a:latin typeface="Century Gothic"/>
                <a:ea typeface="Century Gothic"/>
                <a:cs typeface="Century Gothic"/>
                <a:sym typeface="Century Gothic"/>
              </a:rPr>
              <a:t>Word Stars</a:t>
            </a:r>
            <a:endParaRPr sz="3000" b="1">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Google Shape;249;p37"/>
          <p:cNvPicPr preferRelativeResize="0"/>
          <p:nvPr/>
        </p:nvPicPr>
        <p:blipFill rotWithShape="1">
          <a:blip r:embed="rId3">
            <a:alphaModFix/>
          </a:blip>
          <a:srcRect r="3915"/>
          <a:stretch/>
        </p:blipFill>
        <p:spPr>
          <a:xfrm rot="5400001">
            <a:off x="226863" y="368370"/>
            <a:ext cx="4539399" cy="4129120"/>
          </a:xfrm>
          <a:prstGeom prst="rect">
            <a:avLst/>
          </a:prstGeom>
          <a:noFill/>
          <a:ln>
            <a:noFill/>
          </a:ln>
        </p:spPr>
      </p:pic>
      <p:pic>
        <p:nvPicPr>
          <p:cNvPr id="250" name="Google Shape;250;p37"/>
          <p:cNvPicPr preferRelativeResize="0"/>
          <p:nvPr/>
        </p:nvPicPr>
        <p:blipFill>
          <a:blip r:embed="rId4">
            <a:alphaModFix/>
          </a:blip>
          <a:stretch>
            <a:fillRect/>
          </a:stretch>
        </p:blipFill>
        <p:spPr>
          <a:xfrm rot="5400000">
            <a:off x="4536528" y="775855"/>
            <a:ext cx="4708425" cy="3586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entury Gothic"/>
              <a:buNone/>
            </a:pPr>
            <a:r>
              <a:rPr lang="en" sz="3200"/>
              <a:t>Transition Song </a:t>
            </a:r>
            <a:endParaRPr sz="3200"/>
          </a:p>
        </p:txBody>
      </p:sp>
      <p:sp>
        <p:nvSpPr>
          <p:cNvPr id="258" name="Google Shape;258;p38"/>
          <p:cNvSpPr txBox="1">
            <a:spLocks noGrp="1"/>
          </p:cNvSpPr>
          <p:nvPr>
            <p:ph type="body" idx="2"/>
          </p:nvPr>
        </p:nvSpPr>
        <p:spPr>
          <a:xfrm>
            <a:off x="1324303" y="1462360"/>
            <a:ext cx="6497700" cy="3225300"/>
          </a:xfrm>
          <a:prstGeom prst="rect">
            <a:avLst/>
          </a:prstGeom>
          <a:noFill/>
          <a:ln>
            <a:noFill/>
          </a:ln>
        </p:spPr>
        <p:txBody>
          <a:bodyPr spcFirstLastPara="1" wrap="square" lIns="68575" tIns="34275" rIns="68575" bIns="34275" anchor="t" anchorCtr="0">
            <a:noAutofit/>
          </a:bodyPr>
          <a:lstStyle/>
          <a:p>
            <a:pPr marL="0" lvl="0" indent="0" algn="ctr" rtl="0">
              <a:lnSpc>
                <a:spcPct val="150000"/>
              </a:lnSpc>
              <a:spcBef>
                <a:spcPts val="0"/>
              </a:spcBef>
              <a:spcAft>
                <a:spcPts val="0"/>
              </a:spcAft>
              <a:buClr>
                <a:schemeClr val="dk1"/>
              </a:buClr>
              <a:buSzPts val="1100"/>
              <a:buFont typeface="Arial"/>
              <a:buNone/>
            </a:pPr>
            <a:r>
              <a:rPr lang="en" sz="2400" dirty="0">
                <a:solidFill>
                  <a:srgbClr val="FF0000"/>
                </a:solidFill>
              </a:rPr>
              <a:t>“Do you know the words we’ll write, </a:t>
            </a:r>
            <a:endParaRPr sz="2400" dirty="0">
              <a:solidFill>
                <a:srgbClr val="FF0000"/>
              </a:solidFill>
            </a:endParaRPr>
          </a:p>
          <a:p>
            <a:pPr marL="0" lvl="0" indent="0" algn="ctr" rtl="0">
              <a:lnSpc>
                <a:spcPct val="150000"/>
              </a:lnSpc>
              <a:spcBef>
                <a:spcPts val="0"/>
              </a:spcBef>
              <a:spcAft>
                <a:spcPts val="0"/>
              </a:spcAft>
              <a:buClr>
                <a:schemeClr val="dk1"/>
              </a:buClr>
              <a:buSzPts val="1100"/>
              <a:buFont typeface="Arial"/>
              <a:buNone/>
            </a:pPr>
            <a:r>
              <a:rPr lang="en" sz="2400" dirty="0">
                <a:solidFill>
                  <a:srgbClr val="FF0000"/>
                </a:solidFill>
              </a:rPr>
              <a:t>the words we’ll write, the words we’ll write?</a:t>
            </a:r>
            <a:endParaRPr sz="2400" dirty="0">
              <a:solidFill>
                <a:srgbClr val="FF0000"/>
              </a:solidFill>
            </a:endParaRPr>
          </a:p>
          <a:p>
            <a:pPr marL="0" lvl="0" indent="0" algn="ctr" rtl="0">
              <a:lnSpc>
                <a:spcPct val="150000"/>
              </a:lnSpc>
              <a:spcBef>
                <a:spcPts val="0"/>
              </a:spcBef>
              <a:spcAft>
                <a:spcPts val="0"/>
              </a:spcAft>
              <a:buClr>
                <a:schemeClr val="dk1"/>
              </a:buClr>
              <a:buSzPts val="1100"/>
              <a:buFont typeface="Arial"/>
              <a:buNone/>
            </a:pPr>
            <a:r>
              <a:rPr lang="en" sz="2400" dirty="0">
                <a:solidFill>
                  <a:srgbClr val="FF0000"/>
                </a:solidFill>
              </a:rPr>
              <a:t> Do you know the words we’ll write on our stars today?” </a:t>
            </a:r>
            <a:endParaRPr sz="2400" i="1" dirty="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endParaRPr sz="2700" dirty="0">
              <a:solidFill>
                <a:srgbClr val="FF0000"/>
              </a:solidFill>
              <a:latin typeface="Calibri"/>
              <a:ea typeface="Calibri"/>
              <a:cs typeface="Calibri"/>
              <a:sym typeface="Calibri"/>
            </a:endParaRPr>
          </a:p>
          <a:p>
            <a:pPr marL="177800" marR="0" lvl="0" indent="-38100" algn="l" rtl="0">
              <a:lnSpc>
                <a:spcPct val="90000"/>
              </a:lnSpc>
              <a:spcBef>
                <a:spcPts val="800"/>
              </a:spcBef>
              <a:spcAft>
                <a:spcPts val="0"/>
              </a:spcAft>
              <a:buClr>
                <a:schemeClr val="dk1"/>
              </a:buClr>
              <a:buSzPts val="2100"/>
              <a:buFont typeface="Arial"/>
              <a:buNone/>
            </a:pPr>
            <a:endParaRPr b="1"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1EFF724-08A3-4CD2-8A0D-23F8F15B173A}"/>
</file>

<file path=customXml/itemProps2.xml><?xml version="1.0" encoding="utf-8"?>
<ds:datastoreItem xmlns:ds="http://schemas.openxmlformats.org/officeDocument/2006/customXml" ds:itemID="{7DD602EE-1329-4648-8872-E3C121606D17}"/>
</file>

<file path=customXml/itemProps3.xml><?xml version="1.0" encoding="utf-8"?>
<ds:datastoreItem xmlns:ds="http://schemas.openxmlformats.org/officeDocument/2006/customXml" ds:itemID="{D4DB4AFA-0E5E-40B0-A850-AF8B003DFA94}"/>
</file>

<file path=docProps/app.xml><?xml version="1.0" encoding="utf-8"?>
<Properties xmlns="http://schemas.openxmlformats.org/officeDocument/2006/extended-properties" xmlns:vt="http://schemas.openxmlformats.org/officeDocument/2006/docPropsVTypes">
  <TotalTime>32</TotalTime>
  <Words>3420</Words>
  <Application>Microsoft Office PowerPoint</Application>
  <PresentationFormat>On-screen Show (16:9)</PresentationFormat>
  <Paragraphs>400</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Times New Roman</vt:lpstr>
      <vt:lpstr>Arial</vt:lpstr>
      <vt:lpstr>Calibri</vt:lpstr>
      <vt:lpstr>Century Gothic</vt:lpstr>
      <vt:lpstr>Office Theme</vt:lpstr>
      <vt:lpstr>Office Theme</vt:lpstr>
      <vt:lpstr>Grade 2: Module 2: Part 2: Cycle 9: Lesson 45 Teacher slide, before teaching.</vt:lpstr>
      <vt:lpstr>Grade 2: Module 2: Part 2: Cycle 9: Lesson 45 Teacher slide, before teaching.</vt:lpstr>
      <vt:lpstr>Grade 2: Module 2: Part 2: Cycle 9: Lesson 45 Teacher slide, before teaching.</vt:lpstr>
      <vt:lpstr>PowerPoint Presentation</vt:lpstr>
      <vt:lpstr>Transition Song</vt:lpstr>
      <vt:lpstr>Opening Learning Targets   </vt:lpstr>
      <vt:lpstr>PowerPoint Presentation</vt:lpstr>
      <vt:lpstr>PowerPoint Presentation</vt:lpstr>
      <vt:lpstr>Transition Song </vt:lpstr>
      <vt:lpstr>Work Time Learning Targets</vt:lpstr>
      <vt:lpstr>PowerPoint Presentation</vt:lpstr>
      <vt:lpstr>Check Your Work</vt:lpstr>
      <vt:lpstr>Reflection Time </vt:lpstr>
      <vt:lpstr> Independent Work Learning Targets  </vt:lpstr>
      <vt:lpstr>PowerPoint Presentation</vt:lpstr>
      <vt:lpstr>PowerPoint Presentation</vt:lpstr>
      <vt:lpstr>Syllable Sleuth Steps </vt:lpstr>
      <vt:lpstr>Check Your Work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9: Lesson 45 Teacher slide, before teaching.</dc:title>
  <dc:creator>nbravo</dc:creator>
  <cp:lastModifiedBy>Nicole Bravo</cp:lastModifiedBy>
  <cp:revision>8</cp:revision>
  <dcterms:modified xsi:type="dcterms:W3CDTF">2018-12-29T19:19:49Z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