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notesSlides/notesSlide14.xml" ContentType="application/vnd.openxmlformats-officedocument.presentationml.notesSlide+xml"/>
  <Override PartName="/ppt/notesSlides/notesSlide12.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3.xml" ContentType="application/vnd.openxmlformats-officedocument.presentationml.notesSlide+xml"/>
  <Override PartName="/ppt/notesSlides/notesSlide13.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4.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5.xml" ContentType="application/vnd.openxmlformats-officedocument.presentationml.notesSlide+xml"/>
  <Override PartName="/ppt/notesSlides/notesSlide8.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008">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B4ADB83A-F951-4198-9A84-69CAB5062698}">
  <a:tblStyle styleId="{B4ADB83A-F951-4198-9A84-69CAB5062698}"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927" autoAdjust="0"/>
  </p:normalViewPr>
  <p:slideViewPr>
    <p:cSldViewPr snapToGrid="0">
      <p:cViewPr varScale="1">
        <p:scale>
          <a:sx n="52" d="100"/>
          <a:sy n="52" d="100"/>
        </p:scale>
        <p:origin x="-728" y="-112"/>
      </p:cViewPr>
      <p:guideLst>
        <p:guide orient="horz" pos="1008"/>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presProps" Target="presProps.xml"/><Relationship Id="rId8" Type="http://schemas.openxmlformats.org/officeDocument/2006/relationships/slide" Target="slides/slide7.xml"/><Relationship Id="rId2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printerSettings" Target="printerSettings/printerSettings1.bin"/><Relationship Id="rId7" Type="http://schemas.openxmlformats.org/officeDocument/2006/relationships/slide" Target="slides/slide6.xml"/><Relationship Id="rId20" Type="http://schemas.openxmlformats.org/officeDocument/2006/relationships/theme" Target="theme/theme1.xml"/><Relationship Id="rId16" Type="http://schemas.openxmlformats.org/officeDocument/2006/relationships/notesMaster" Target="notesMasters/notesMaster1.xml"/><Relationship Id="rId2" Type="http://schemas.openxmlformats.org/officeDocument/2006/relationships/slide" Target="slides/slide1.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24" Type="http://schemas.openxmlformats.org/officeDocument/2006/relationships/customXml" Target="../customXml/item3.xml"/><Relationship Id="rId15" Type="http://schemas.openxmlformats.org/officeDocument/2006/relationships/slide" Target="slides/slide14.xml"/><Relationship Id="rId5" Type="http://schemas.openxmlformats.org/officeDocument/2006/relationships/slide" Target="slides/slide4.xml"/><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viewProps" Target="viewProps.xml"/><Relationship Id="rId9" Type="http://schemas.openxmlformats.org/officeDocument/2006/relationships/slide" Target="slides/slide8.xml"/><Relationship Id="rId14" Type="http://schemas.openxmlformats.org/officeDocument/2006/relationships/slide" Target="slides/slide13.xml"/><Relationship Id="rId4" Type="http://schemas.openxmlformats.org/officeDocument/2006/relationships/slide" Target="slides/slide3.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90316058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2/lesson-13"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In Unit 2, students continue to read </a:t>
            </a:r>
            <a:r>
              <a:rPr lang="en" sz="1200" i="1" dirty="0">
                <a:latin typeface="Calibri"/>
                <a:ea typeface="Calibri"/>
                <a:cs typeface="Calibri"/>
                <a:sym typeface="Calibri"/>
              </a:rPr>
              <a:t>The Hope Chest</a:t>
            </a:r>
            <a:r>
              <a:rPr lang="en" sz="1200" dirty="0">
                <a:latin typeface="Calibri"/>
                <a:ea typeface="Calibri"/>
                <a:cs typeface="Calibri"/>
                <a:sym typeface="Calibri"/>
              </a:rPr>
              <a:t> by Karen Schwabach. As they read chapters of the text in triads, they analyze the meaning of similes, metaphors, idioms, adages, and proverbs, and use relative pronouns and relative adverbs. They also analyze how character actions show evidence of themes and summarize the events in each chapter that show evidence of a theme. For the </a:t>
            </a:r>
            <a:r>
              <a:rPr lang="en" sz="1200" b="1" dirty="0">
                <a:latin typeface="Calibri"/>
                <a:ea typeface="Calibri"/>
                <a:cs typeface="Calibri"/>
                <a:sym typeface="Calibri"/>
              </a:rPr>
              <a:t>mid-unit assessment</a:t>
            </a:r>
            <a:r>
              <a:rPr lang="en" sz="1200" dirty="0">
                <a:latin typeface="Calibri"/>
                <a:ea typeface="Calibri"/>
                <a:cs typeface="Calibri"/>
                <a:sym typeface="Calibri"/>
              </a:rPr>
              <a:t>, students read a new chapter of </a:t>
            </a:r>
            <a:r>
              <a:rPr lang="en" sz="1200" i="1" dirty="0">
                <a:latin typeface="Calibri"/>
                <a:ea typeface="Calibri"/>
                <a:cs typeface="Calibri"/>
                <a:sym typeface="Calibri"/>
              </a:rPr>
              <a:t>The Hope Chest</a:t>
            </a:r>
            <a:r>
              <a:rPr lang="en" sz="1200" dirty="0">
                <a:latin typeface="Calibri"/>
                <a:ea typeface="Calibri"/>
                <a:cs typeface="Calibri"/>
                <a:sym typeface="Calibri"/>
              </a:rPr>
              <a:t> with their triad and summarize the events in the chapter that show evidence of a theme.</a:t>
            </a:r>
            <a:endParaRPr sz="1200" dirty="0">
              <a:latin typeface="Calibri"/>
              <a:ea typeface="Calibri"/>
              <a:cs typeface="Calibri"/>
              <a:sym typeface="Calibri"/>
            </a:endParaRPr>
          </a:p>
          <a:p>
            <a:pPr marL="0" lvl="0" indent="0" algn="l" rtl="0">
              <a:lnSpc>
                <a:spcPct val="150000"/>
              </a:lnSpc>
              <a:spcBef>
                <a:spcPts val="0"/>
              </a:spcBef>
              <a:spcAft>
                <a:spcPts val="0"/>
              </a:spcAft>
              <a:buClr>
                <a:schemeClr val="dk1"/>
              </a:buClr>
              <a:buSzPts val="1100"/>
              <a:buFont typeface="Arial"/>
              <a:buNone/>
            </a:pPr>
            <a:r>
              <a:rPr lang="en" sz="1200" dirty="0">
                <a:latin typeface="Calibri"/>
                <a:ea typeface="Calibri"/>
                <a:cs typeface="Calibri"/>
                <a:sym typeface="Calibri"/>
              </a:rPr>
              <a:t>In the second half of the unit, students continue to read chapters of </a:t>
            </a:r>
            <a:r>
              <a:rPr lang="en" sz="1200" i="1" dirty="0">
                <a:latin typeface="Calibri"/>
                <a:ea typeface="Calibri"/>
                <a:cs typeface="Calibri"/>
                <a:sym typeface="Calibri"/>
              </a:rPr>
              <a:t>The Hope Chest</a:t>
            </a:r>
            <a:r>
              <a:rPr lang="en" sz="1200" dirty="0">
                <a:latin typeface="Calibri"/>
                <a:ea typeface="Calibri"/>
                <a:cs typeface="Calibri"/>
                <a:sym typeface="Calibri"/>
              </a:rPr>
              <a:t> until they finish it at the end of the unit. Building on their summary writing work from the first half of the unit, they also write a literary essay about a theme in </a:t>
            </a:r>
            <a:r>
              <a:rPr lang="en" sz="1200" i="1" dirty="0">
                <a:latin typeface="Calibri"/>
                <a:ea typeface="Calibri"/>
                <a:cs typeface="Calibri"/>
                <a:sym typeface="Calibri"/>
              </a:rPr>
              <a:t>The Hope Chest</a:t>
            </a:r>
            <a:r>
              <a:rPr lang="en" sz="1200" dirty="0">
                <a:latin typeface="Calibri"/>
                <a:ea typeface="Calibri"/>
                <a:cs typeface="Calibri"/>
                <a:sym typeface="Calibri"/>
              </a:rPr>
              <a:t>. For the </a:t>
            </a:r>
            <a:r>
              <a:rPr lang="en" sz="1200" b="1" dirty="0">
                <a:latin typeface="Calibri"/>
                <a:ea typeface="Calibri"/>
                <a:cs typeface="Calibri"/>
                <a:sym typeface="Calibri"/>
              </a:rPr>
              <a:t>End of Unit 2 Assessment</a:t>
            </a:r>
            <a:r>
              <a:rPr lang="en" sz="1200" dirty="0">
                <a:latin typeface="Calibri"/>
                <a:ea typeface="Calibri"/>
                <a:cs typeface="Calibri"/>
                <a:sym typeface="Calibri"/>
              </a:rPr>
              <a:t>, students write an on-demand essay about another theme in </a:t>
            </a:r>
            <a:r>
              <a:rPr lang="en" sz="1200" i="1" dirty="0">
                <a:latin typeface="Calibri"/>
                <a:ea typeface="Calibri"/>
                <a:cs typeface="Calibri"/>
                <a:sym typeface="Calibri"/>
              </a:rPr>
              <a:t>The Hope Chest</a:t>
            </a:r>
            <a:r>
              <a:rPr lang="en" sz="1200" dirty="0">
                <a:latin typeface="Calibri"/>
                <a:ea typeface="Calibri"/>
                <a:cs typeface="Calibri"/>
                <a:sym typeface="Calibri"/>
              </a:rPr>
              <a:t>, following the same structure used throughout the unit.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
            </a:r>
            <a:br>
              <a:rPr lang="en" sz="1200" i="0" u="none" strike="noStrike" cap="none" dirty="0">
                <a:solidFill>
                  <a:srgbClr val="000000"/>
                </a:solidFill>
                <a:latin typeface="Calibri"/>
                <a:ea typeface="Calibri"/>
                <a:cs typeface="Calibri"/>
                <a:sym typeface="Calibri"/>
              </a:rPr>
            </a:b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915176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473b904034_1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20-</a:t>
            </a:r>
            <a:r>
              <a:rPr lang="en" sz="1200" b="1" dirty="0">
                <a:latin typeface="Calibri"/>
                <a:ea typeface="Calibri"/>
                <a:cs typeface="Calibri"/>
                <a:sym typeface="Calibri"/>
              </a:rPr>
              <a:t>22 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Partners</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i="0" u="none" strike="noStrike" cap="none" dirty="0">
                <a:latin typeface="Calibri"/>
                <a:ea typeface="Calibri"/>
                <a:cs typeface="Calibri"/>
                <a:sym typeface="Calibri"/>
              </a:rPr>
              <a:t>Students will need to find new partners</a:t>
            </a:r>
            <a:r>
              <a:rPr lang="en" sz="1200" dirty="0">
                <a:latin typeface="Calibri"/>
                <a:ea typeface="Calibri"/>
                <a:cs typeface="Calibri"/>
                <a:sym typeface="Calibri"/>
              </a:rPr>
              <a:t> and label themselves A and B.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they will now participate in a peer critique. Focus students on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and remind them specifically of the </a:t>
            </a:r>
            <a:r>
              <a:rPr lang="en" sz="1200" i="1" dirty="0">
                <a:latin typeface="Calibri"/>
                <a:ea typeface="Calibri"/>
                <a:cs typeface="Calibri"/>
                <a:sym typeface="Calibri"/>
              </a:rPr>
              <a:t>respect</a:t>
            </a:r>
            <a:r>
              <a:rPr lang="en" sz="1200" dirty="0">
                <a:latin typeface="Calibri"/>
                <a:ea typeface="Calibri"/>
                <a:cs typeface="Calibri"/>
                <a:sym typeface="Calibri"/>
              </a:rPr>
              <a:t> criteria. Remind students that when providing peer feedback, they need to be respectful.</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to be looking for evidence of the criteria on the </a:t>
            </a:r>
            <a:r>
              <a:rPr lang="en" sz="1200" b="1" dirty="0">
                <a:latin typeface="Calibri"/>
                <a:ea typeface="Calibri"/>
                <a:cs typeface="Calibri"/>
                <a:sym typeface="Calibri"/>
              </a:rPr>
              <a:t>Informative Writing Checklist </a:t>
            </a:r>
            <a:r>
              <a:rPr lang="en" sz="1200" dirty="0">
                <a:latin typeface="Calibri"/>
                <a:ea typeface="Calibri"/>
                <a:cs typeface="Calibri"/>
                <a:sym typeface="Calibri"/>
              </a:rPr>
              <a:t>in their new partner’s work.</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Distribute </a:t>
            </a:r>
            <a:r>
              <a:rPr lang="en" sz="1200" b="0" dirty="0">
                <a:latin typeface="Calibri"/>
                <a:ea typeface="Calibri"/>
                <a:cs typeface="Calibri"/>
                <a:sym typeface="Calibri"/>
              </a:rPr>
              <a:t>sticky notes and use </a:t>
            </a:r>
            <a:r>
              <a:rPr lang="en" sz="1200" dirty="0">
                <a:latin typeface="Calibri"/>
                <a:ea typeface="Calibri"/>
                <a:cs typeface="Calibri"/>
                <a:sym typeface="Calibri"/>
              </a:rPr>
              <a:t>the </a:t>
            </a:r>
            <a:r>
              <a:rPr lang="en" sz="1200" b="1" dirty="0">
                <a:latin typeface="Calibri"/>
                <a:ea typeface="Calibri"/>
                <a:cs typeface="Calibri"/>
                <a:sym typeface="Calibri"/>
              </a:rPr>
              <a:t>Peer Critique anchor chart </a:t>
            </a:r>
            <a:r>
              <a:rPr lang="en" sz="1200" dirty="0">
                <a:latin typeface="Calibri"/>
                <a:ea typeface="Calibri"/>
                <a:cs typeface="Calibri"/>
                <a:sym typeface="Calibri"/>
              </a:rPr>
              <a:t>and the </a:t>
            </a:r>
            <a:r>
              <a:rPr lang="en" sz="1200" b="1" dirty="0">
                <a:latin typeface="Calibri"/>
                <a:ea typeface="Calibri"/>
                <a:cs typeface="Calibri"/>
                <a:sym typeface="Calibri"/>
              </a:rPr>
              <a:t>Directions for Peer Critique</a:t>
            </a:r>
            <a:r>
              <a:rPr lang="en" sz="1200" dirty="0">
                <a:latin typeface="Calibri"/>
                <a:ea typeface="Calibri"/>
                <a:cs typeface="Calibri"/>
                <a:sym typeface="Calibri"/>
              </a:rPr>
              <a:t> to guide students through a peer critique.</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When 2 minutes remain, use a checking for understanding technique (e.g., Red Light, Green Light or Thumb-O-Meter) for students to self-assess against the second learning target and how well they demonstrated respect today.</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Student Look-fors/Listen-fors:</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Look-for student feedback.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 </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(Fishbowl: Peer Critique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a confident pair to fishbowl the process of providing feedback during a peer critique. Consider further supporting students by modeling and thinking aloud specific examples of feedback as necessary. (Example: “I don’t see many linking words and phrases in your essay. Have you thought about adding linking words and phrases from the </a:t>
            </a:r>
            <a:r>
              <a:rPr lang="en" sz="1200" b="1" dirty="0">
                <a:latin typeface="Calibri"/>
                <a:ea typeface="Calibri"/>
                <a:cs typeface="Calibri"/>
                <a:sym typeface="Calibri"/>
              </a:rPr>
              <a:t>Linking Words and Phrases handout</a:t>
            </a:r>
            <a:r>
              <a:rPr lang="en" sz="1200" dirty="0">
                <a:latin typeface="Calibri"/>
                <a:ea typeface="Calibri"/>
                <a:cs typeface="Calibri"/>
                <a:sym typeface="Calibri"/>
              </a:rPr>
              <a:t>? Perhaps this would help connect your ideas.”)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(Home Languages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share kind, specific, and helpful comments in their home languages. Example:</a:t>
            </a:r>
            <a:endParaRPr sz="1200" dirty="0">
              <a:latin typeface="Calibri"/>
              <a:ea typeface="Calibri"/>
              <a:cs typeface="Calibri"/>
              <a:sym typeface="Calibri"/>
            </a:endParaRPr>
          </a:p>
          <a:p>
            <a:pPr marL="914400" lvl="1" indent="-228600" algn="l" rtl="0">
              <a:lnSpc>
                <a:spcPct val="100000"/>
              </a:lnSpc>
              <a:spcBef>
                <a:spcPts val="0"/>
              </a:spcBef>
              <a:spcAft>
                <a:spcPts val="0"/>
              </a:spcAft>
              <a:buClr>
                <a:srgbClr val="000000"/>
              </a:buClr>
              <a:buSzPts val="1200"/>
              <a:buFont typeface="Calibri"/>
              <a:buNone/>
            </a:pPr>
            <a:r>
              <a:rPr lang="en" sz="1200" dirty="0">
                <a:latin typeface="Calibri"/>
                <a:ea typeface="Calibri"/>
                <a:cs typeface="Calibri"/>
                <a:sym typeface="Calibri"/>
              </a:rPr>
              <a:t>“How would you say ‘excellent point’ in Spanish?” </a:t>
            </a:r>
            <a:r>
              <a:rPr lang="en" sz="1200" b="1" i="0" dirty="0">
                <a:latin typeface="Calibri"/>
                <a:ea typeface="Calibri"/>
                <a:cs typeface="Calibri"/>
                <a:sym typeface="Calibri"/>
              </a:rPr>
              <a:t>(excelente punto)</a:t>
            </a:r>
            <a:endParaRPr sz="1200" b="1" i="0" dirty="0">
              <a:latin typeface="Calibri"/>
              <a:ea typeface="Calibri"/>
              <a:cs typeface="Calibri"/>
              <a:sym typeface="Calibri"/>
            </a:endParaRPr>
          </a:p>
        </p:txBody>
      </p:sp>
      <p:sp>
        <p:nvSpPr>
          <p:cNvPr id="159" name="Google Shape;159;g473b904034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720137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473b904034_1_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10-12 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Triads</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r>
              <a:rPr lang="en" sz="1200" dirty="0">
                <a:latin typeface="Calibri"/>
                <a:ea typeface="Calibri"/>
                <a:cs typeface="Calibri"/>
                <a:sym typeface="Calibri"/>
              </a:rPr>
              <a:t>Questions will appear using an animation. </a:t>
            </a:r>
            <a:r>
              <a:rPr lang="en" sz="1200" i="0" u="none" strike="noStrike" cap="none" dirty="0">
                <a:latin typeface="Calibri"/>
                <a:ea typeface="Calibri"/>
                <a:cs typeface="Calibri"/>
                <a:sym typeface="Calibri"/>
              </a:rPr>
              <a:t>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AutoNum type="arabicPeriod"/>
            </a:pPr>
            <a:r>
              <a:rPr lang="en" sz="1200" dirty="0">
                <a:latin typeface="Calibri"/>
                <a:ea typeface="Calibri"/>
                <a:cs typeface="Calibri"/>
                <a:sym typeface="Calibri"/>
              </a:rPr>
              <a:t>Invite students to retrieve their copies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and to turn to page 261. Display this page and read aloud to the bottom of page 265.</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top of page 262.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does it tell you about the author’s opinion of these people when it says, ‘History has been too polite to record the real people’s </a:t>
            </a:r>
            <a:r>
              <a:rPr lang="en" sz="1200" i="1" dirty="0" smtClean="0">
                <a:latin typeface="Calibri"/>
                <a:ea typeface="Calibri"/>
                <a:cs typeface="Calibri"/>
                <a:sym typeface="Calibri"/>
              </a:rPr>
              <a:t>names?</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b="1" dirty="0">
                <a:latin typeface="Calibri"/>
                <a:ea typeface="Calibri"/>
                <a:cs typeface="Calibri"/>
                <a:sym typeface="Calibri"/>
              </a:rPr>
              <a:t>(The author thinks those people did bad things and deserve to have their names known, but they have been lucky enough for people not to know their names.)</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0" dirty="0">
                <a:latin typeface="Calibri"/>
                <a:ea typeface="Calibri"/>
                <a:cs typeface="Calibri"/>
                <a:sym typeface="Calibri"/>
              </a:rPr>
              <a:t>Conversation Cue: </a:t>
            </a:r>
            <a:r>
              <a:rPr lang="en" sz="1200" i="1" dirty="0">
                <a:latin typeface="Calibri"/>
                <a:ea typeface="Calibri"/>
                <a:cs typeface="Calibri"/>
                <a:sym typeface="Calibri"/>
              </a:rPr>
              <a:t>“Do you agree or disagree with what your classmate said? Why?”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Reread the paragraph on page 262, from “American women regained …” to “… New Jersey, in 1807.”</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does this paragraph tell us about the history of women’s right to vote? How would you say it in your own words?” </a:t>
            </a:r>
            <a:r>
              <a:rPr lang="en" sz="1200" b="1" dirty="0">
                <a:latin typeface="Calibri"/>
                <a:ea typeface="Calibri"/>
                <a:cs typeface="Calibri"/>
                <a:sym typeface="Calibri"/>
              </a:rPr>
              <a:t>(A long time ago, women were able to vote. Then the right was taken away, before it was won back again in 1920.)</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 “How does this informational text help you better understand The Hope Chest?” </a:t>
            </a:r>
            <a:r>
              <a:rPr lang="en" sz="1200" b="1" dirty="0">
                <a:latin typeface="Calibri"/>
                <a:ea typeface="Calibri"/>
                <a:cs typeface="Calibri"/>
                <a:sym typeface="Calibri"/>
              </a:rPr>
              <a:t>(Responses will vary, but may include: It includes more information about what came before </a:t>
            </a:r>
            <a:r>
              <a:rPr lang="en" sz="1200" b="1" i="1" dirty="0">
                <a:latin typeface="Calibri"/>
                <a:ea typeface="Calibri"/>
                <a:cs typeface="Calibri"/>
                <a:sym typeface="Calibri"/>
              </a:rPr>
              <a:t>The Hope Chest</a:t>
            </a:r>
            <a:r>
              <a:rPr lang="en" sz="1200" b="1" dirty="0">
                <a:latin typeface="Calibri"/>
                <a:ea typeface="Calibri"/>
                <a:cs typeface="Calibri"/>
                <a:sym typeface="Calibri"/>
              </a:rPr>
              <a:t>, which sets the context of the book more clearly.)</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0" dirty="0">
                <a:latin typeface="Calibri"/>
                <a:ea typeface="Calibri"/>
                <a:cs typeface="Calibri"/>
                <a:sym typeface="Calibri"/>
              </a:rPr>
              <a:t>Conversation Cue: </a:t>
            </a:r>
            <a:r>
              <a:rPr lang="en" sz="1200" i="1" dirty="0">
                <a:latin typeface="Calibri"/>
                <a:ea typeface="Calibri"/>
                <a:cs typeface="Calibri"/>
                <a:sym typeface="Calibri"/>
              </a:rPr>
              <a:t>“Who can tell us what your classmate said in your own words?”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Emphasize that a lot of the characters in </a:t>
            </a:r>
            <a:r>
              <a:rPr lang="en" sz="1200" i="1" dirty="0">
                <a:latin typeface="Calibri"/>
                <a:ea typeface="Calibri"/>
                <a:cs typeface="Calibri"/>
                <a:sym typeface="Calibri"/>
              </a:rPr>
              <a:t>The Hope Chest</a:t>
            </a:r>
            <a:r>
              <a:rPr lang="en" sz="1200" dirty="0">
                <a:latin typeface="Calibri"/>
                <a:ea typeface="Calibri"/>
                <a:cs typeface="Calibri"/>
                <a:sym typeface="Calibri"/>
              </a:rPr>
              <a:t> like Chloe and Violet, and the </a:t>
            </a:r>
            <a:r>
              <a:rPr lang="en" sz="1200" dirty="0" smtClean="0">
                <a:latin typeface="Calibri"/>
                <a:ea typeface="Calibri"/>
                <a:cs typeface="Calibri"/>
                <a:sym typeface="Calibri"/>
              </a:rPr>
              <a:t>suffragists</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took action on the issue of women’s right to vote to make a difference, which means they did things to change life for the better. Tell students they will be doing the same thing themselves in Unit 3 for current issues.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Student Look-fors/Listen-fors:</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Listen-for student responses.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 </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(Previewing Vocabulary</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previewing unfamiliar vocabulary words with students before reading pages 261–265. Additionally, invite students to share synonyms of key words to help them comprehend this informational text (examples: vanish = disappear; invented = made up; regain = to get back).</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(Morphology: Prefixes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Remind students of the prefix </a:t>
            </a:r>
            <a:r>
              <a:rPr lang="en" sz="1200" i="1" dirty="0">
                <a:latin typeface="Calibri"/>
                <a:ea typeface="Calibri"/>
                <a:cs typeface="Calibri"/>
                <a:sym typeface="Calibri"/>
              </a:rPr>
              <a:t>re-</a:t>
            </a:r>
            <a:r>
              <a:rPr lang="en" sz="1200" dirty="0">
                <a:latin typeface="Calibri"/>
                <a:ea typeface="Calibri"/>
                <a:cs typeface="Calibri"/>
                <a:sym typeface="Calibri"/>
              </a:rPr>
              <a:t> in </a:t>
            </a:r>
            <a:r>
              <a:rPr lang="en" sz="1200" i="1" dirty="0">
                <a:latin typeface="Calibri"/>
                <a:ea typeface="Calibri"/>
                <a:cs typeface="Calibri"/>
                <a:sym typeface="Calibri"/>
              </a:rPr>
              <a:t>restate </a:t>
            </a:r>
            <a:r>
              <a:rPr lang="en" sz="1200" dirty="0">
                <a:latin typeface="Calibri"/>
                <a:ea typeface="Calibri"/>
                <a:cs typeface="Calibri"/>
                <a:sym typeface="Calibri"/>
              </a:rPr>
              <a:t>from the Daily Learning Target. Invite them to use their understanding of the meaning of this prefix (</a:t>
            </a:r>
            <a:r>
              <a:rPr lang="en" sz="1200" i="1" dirty="0">
                <a:latin typeface="Calibri"/>
                <a:ea typeface="Calibri"/>
                <a:cs typeface="Calibri"/>
                <a:sym typeface="Calibri"/>
              </a:rPr>
              <a:t>again</a:t>
            </a:r>
            <a:r>
              <a:rPr lang="en" sz="1200" dirty="0">
                <a:latin typeface="Calibri"/>
                <a:ea typeface="Calibri"/>
                <a:cs typeface="Calibri"/>
                <a:sym typeface="Calibri"/>
              </a:rPr>
              <a:t>) to determine the meaning of unfamiliar words with the same prefix on pages 261–265 (e.g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i="1" dirty="0">
                <a:latin typeface="Calibri"/>
                <a:ea typeface="Calibri"/>
                <a:cs typeface="Calibri"/>
                <a:sym typeface="Calibri"/>
              </a:rPr>
              <a:t>regain</a:t>
            </a:r>
            <a:r>
              <a:rPr lang="en" sz="1200" dirty="0">
                <a:latin typeface="Calibri"/>
                <a:ea typeface="Calibri"/>
                <a:cs typeface="Calibri"/>
                <a:sym typeface="Calibri"/>
              </a:rPr>
              <a:t>).</a:t>
            </a:r>
            <a:r>
              <a:rPr lang="en" sz="1200" i="1" dirty="0">
                <a:latin typeface="Calibri"/>
                <a:ea typeface="Calibri"/>
                <a:cs typeface="Calibri"/>
                <a:sym typeface="Calibri"/>
              </a:rPr>
              <a:t> </a:t>
            </a:r>
            <a:r>
              <a:rPr lang="en" sz="1200" dirty="0">
                <a:latin typeface="Calibri"/>
                <a:ea typeface="Calibri"/>
                <a:cs typeface="Calibri"/>
                <a:sym typeface="Calibri"/>
              </a:rPr>
              <a:t>Explain that some words start with the prefix </a:t>
            </a:r>
            <a:r>
              <a:rPr lang="en" sz="1200" i="1" dirty="0">
                <a:latin typeface="Calibri"/>
                <a:ea typeface="Calibri"/>
                <a:cs typeface="Calibri"/>
                <a:sym typeface="Calibri"/>
              </a:rPr>
              <a:t>re-</a:t>
            </a:r>
            <a:r>
              <a:rPr lang="en" sz="1200" dirty="0">
                <a:latin typeface="Calibri"/>
                <a:ea typeface="Calibri"/>
                <a:cs typeface="Calibri"/>
                <a:sym typeface="Calibri"/>
              </a:rPr>
              <a:t>, but that the prefix </a:t>
            </a:r>
            <a:r>
              <a:rPr lang="en" sz="1200" i="1" dirty="0">
                <a:latin typeface="Calibri"/>
                <a:ea typeface="Calibri"/>
                <a:cs typeface="Calibri"/>
                <a:sym typeface="Calibri"/>
              </a:rPr>
              <a:t>re- </a:t>
            </a:r>
            <a:r>
              <a:rPr lang="en" sz="1200" dirty="0">
                <a:latin typeface="Calibri"/>
                <a:ea typeface="Calibri"/>
                <a:cs typeface="Calibri"/>
                <a:sym typeface="Calibri"/>
              </a:rPr>
              <a:t>has a different meaning: </a:t>
            </a:r>
            <a:r>
              <a:rPr lang="en" sz="1200" i="1" dirty="0">
                <a:latin typeface="Calibri"/>
                <a:ea typeface="Calibri"/>
                <a:cs typeface="Calibri"/>
                <a:sym typeface="Calibri"/>
              </a:rPr>
              <a:t>completely </a:t>
            </a:r>
            <a:r>
              <a:rPr lang="en" sz="1200" dirty="0">
                <a:latin typeface="Calibri"/>
                <a:ea typeface="Calibri"/>
                <a:cs typeface="Calibri"/>
                <a:sym typeface="Calibri"/>
              </a:rPr>
              <a:t>(e.g., </a:t>
            </a:r>
            <a:r>
              <a:rPr lang="en" sz="1200" i="1" dirty="0">
                <a:latin typeface="Calibri"/>
                <a:ea typeface="Calibri"/>
                <a:cs typeface="Calibri"/>
                <a:sym typeface="Calibri"/>
              </a:rPr>
              <a:t>resentment</a:t>
            </a:r>
            <a:r>
              <a:rPr lang="en" sz="1200" dirty="0">
                <a:latin typeface="Calibri"/>
                <a:ea typeface="Calibri"/>
                <a:cs typeface="Calibri"/>
                <a:sym typeface="Calibri"/>
              </a:rPr>
              <a:t>).</a:t>
            </a:r>
            <a:r>
              <a:rPr lang="en" sz="1200" i="1" dirty="0">
                <a:latin typeface="Calibri"/>
                <a:ea typeface="Calibri"/>
                <a:cs typeface="Calibri"/>
                <a:sym typeface="Calibri"/>
              </a:rPr>
              <a:t> </a:t>
            </a:r>
            <a:r>
              <a:rPr lang="en" sz="1200" dirty="0">
                <a:latin typeface="Calibri"/>
                <a:ea typeface="Calibri"/>
                <a:cs typeface="Calibri"/>
                <a:sym typeface="Calibri"/>
              </a:rPr>
              <a:t>In addition, </a:t>
            </a:r>
            <a:r>
              <a:rPr lang="en" sz="1200" i="1" dirty="0">
                <a:latin typeface="Calibri"/>
                <a:ea typeface="Calibri"/>
                <a:cs typeface="Calibri"/>
                <a:sym typeface="Calibri"/>
              </a:rPr>
              <a:t>re-</a:t>
            </a:r>
            <a:r>
              <a:rPr lang="en" sz="1200" dirty="0">
                <a:latin typeface="Calibri"/>
                <a:ea typeface="Calibri"/>
                <a:cs typeface="Calibri"/>
                <a:sym typeface="Calibri"/>
              </a:rPr>
              <a:t>can also be part of the root, rather than a prefix (e.g., </a:t>
            </a:r>
            <a:r>
              <a:rPr lang="en" sz="1200" i="1" dirty="0">
                <a:latin typeface="Calibri"/>
                <a:ea typeface="Calibri"/>
                <a:cs typeface="Calibri"/>
                <a:sym typeface="Calibri"/>
              </a:rPr>
              <a:t>read</a:t>
            </a:r>
            <a:r>
              <a:rPr lang="en" sz="1200" dirty="0">
                <a:latin typeface="Calibri"/>
                <a:ea typeface="Calibri"/>
                <a:cs typeface="Calibri"/>
                <a:sym typeface="Calibri"/>
              </a:rPr>
              <a:t>). In both cases, </a:t>
            </a:r>
            <a:r>
              <a:rPr lang="en" sz="1200" i="1" dirty="0">
                <a:latin typeface="Calibri"/>
                <a:ea typeface="Calibri"/>
                <a:cs typeface="Calibri"/>
                <a:sym typeface="Calibri"/>
              </a:rPr>
              <a:t>re-</a:t>
            </a:r>
            <a:r>
              <a:rPr lang="en" sz="1200" dirty="0">
                <a:latin typeface="Calibri"/>
                <a:ea typeface="Calibri"/>
                <a:cs typeface="Calibri"/>
                <a:sym typeface="Calibri"/>
              </a:rPr>
              <a:t> does not mean </a:t>
            </a:r>
            <a:r>
              <a:rPr lang="en" sz="1200" i="1" dirty="0">
                <a:latin typeface="Calibri"/>
                <a:ea typeface="Calibri"/>
                <a:cs typeface="Calibri"/>
                <a:sym typeface="Calibri"/>
              </a:rPr>
              <a:t>again</a:t>
            </a:r>
            <a:r>
              <a:rPr lang="en" sz="1200" dirty="0">
                <a:latin typeface="Calibri"/>
                <a:ea typeface="Calibri"/>
                <a:cs typeface="Calibri"/>
                <a:sym typeface="Calibri"/>
              </a:rPr>
              <a:t>. Invite students to distinguish between words on pages 261–265 where </a:t>
            </a:r>
            <a:r>
              <a:rPr lang="en" sz="1200" i="1" dirty="0">
                <a:latin typeface="Calibri"/>
                <a:ea typeface="Calibri"/>
                <a:cs typeface="Calibri"/>
                <a:sym typeface="Calibri"/>
              </a:rPr>
              <a:t>re-</a:t>
            </a:r>
            <a:r>
              <a:rPr lang="en" sz="1200" dirty="0">
                <a:latin typeface="Calibri"/>
                <a:ea typeface="Calibri"/>
                <a:cs typeface="Calibri"/>
                <a:sym typeface="Calibri"/>
              </a:rPr>
              <a:t> means </a:t>
            </a:r>
            <a:r>
              <a:rPr lang="en" sz="1200" i="1" dirty="0">
                <a:latin typeface="Calibri"/>
                <a:ea typeface="Calibri"/>
                <a:cs typeface="Calibri"/>
                <a:sym typeface="Calibri"/>
              </a:rPr>
              <a:t>again </a:t>
            </a:r>
            <a:r>
              <a:rPr lang="en" sz="1200" dirty="0">
                <a:latin typeface="Calibri"/>
                <a:ea typeface="Calibri"/>
                <a:cs typeface="Calibri"/>
                <a:sym typeface="Calibri"/>
              </a:rPr>
              <a:t>and where it does not.</a:t>
            </a:r>
            <a:endParaRPr sz="1200" dirty="0">
              <a:latin typeface="Calibri"/>
              <a:ea typeface="Calibri"/>
              <a:cs typeface="Calibri"/>
              <a:sym typeface="Calibri"/>
            </a:endParaRPr>
          </a:p>
        </p:txBody>
      </p:sp>
      <p:sp>
        <p:nvSpPr>
          <p:cNvPr id="165" name="Google Shape;165;g473b904034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413717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
        <p:nvSpPr>
          <p:cNvPr id="172" name="Google Shape;172;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118498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Independent Reading Journals.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homework assignment aloud and ask students if they have any questions about the assignments.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a:t>
            </a:r>
            <a:r>
              <a:rPr lang="en" sz="1200" dirty="0" smtClean="0">
                <a:solidFill>
                  <a:schemeClr val="dk1"/>
                </a:solidFill>
                <a:latin typeface="Calibri"/>
                <a:ea typeface="Calibri"/>
                <a:cs typeface="Calibri"/>
                <a:sym typeface="Calibri"/>
              </a:rPr>
              <a:t>student</a:t>
            </a:r>
            <a:r>
              <a:rPr lang="en-US" sz="1200" dirty="0" smtClean="0">
                <a:solidFill>
                  <a:schemeClr val="dk1"/>
                </a:solidFill>
                <a:latin typeface="Calibri"/>
                <a:ea typeface="Calibri"/>
                <a:cs typeface="Calibri"/>
                <a:sym typeface="Calibri"/>
              </a:rPr>
              <a:t>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select a prompt and write it in the front of their Independent Reading Journal.</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b="1" dirty="0"/>
          </a:p>
        </p:txBody>
      </p:sp>
      <p:sp>
        <p:nvSpPr>
          <p:cNvPr id="179" name="Google Shape;179;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548662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 name="Google Shape;186;p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lesson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a:t>
            </a:r>
            <a:r>
              <a:rPr lang="en" sz="1200" b="1" i="0" u="none" strike="noStrike" cap="none" dirty="0" smtClean="0">
                <a:solidFill>
                  <a:schemeClr val="dk1"/>
                </a:solidFill>
                <a:latin typeface="Calibri"/>
                <a:ea typeface="Calibri"/>
                <a:cs typeface="Calibri"/>
                <a:sym typeface="Calibri"/>
              </a:rPr>
              <a:t>document</a:t>
            </a:r>
            <a:r>
              <a:rPr lang="en-US" sz="1200" b="1" i="0" u="none" strike="noStrike" cap="none" smtClean="0">
                <a:solidFill>
                  <a:schemeClr val="dk1"/>
                </a:solidFill>
                <a:latin typeface="Calibri"/>
                <a:ea typeface="Calibri"/>
                <a:cs typeface="Calibri"/>
                <a:sym typeface="Calibri"/>
              </a:rPr>
              <a:t>.</a:t>
            </a:r>
            <a:endParaRPr sz="1200" b="0" i="0" u="none" strike="noStrike" cap="none" dirty="0" smtClean="0">
              <a:solidFill>
                <a:schemeClr val="dk1"/>
              </a:solidFill>
              <a:highlight>
                <a:srgbClr val="FFFF00"/>
              </a:highlight>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187" name="Google Shape;187;p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04116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4" name="Google Shape;9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b="0" i="0" u="none" strike="noStrike" cap="none" dirty="0">
                <a:solidFill>
                  <a:schemeClr val="dk1"/>
                </a:solidFill>
                <a:latin typeface="Calibri"/>
                <a:ea typeface="Calibri"/>
                <a:cs typeface="Calibri"/>
                <a:sym typeface="Calibri"/>
              </a:rPr>
              <a:t>for this lesson can be found here: </a:t>
            </a:r>
            <a:r>
              <a:rPr lang="en" sz="1200" u="sng" dirty="0" smtClean="0">
                <a:solidFill>
                  <a:schemeClr val="hlink"/>
                </a:solidFill>
                <a:latin typeface="Calibri"/>
                <a:ea typeface="Calibri"/>
                <a:cs typeface="Calibri"/>
                <a:sym typeface="Calibri"/>
                <a:hlinkClick r:id="rId3"/>
              </a:rPr>
              <a:t>https</a:t>
            </a:r>
            <a:r>
              <a:rPr lang="en" sz="1200" u="sng" dirty="0">
                <a:solidFill>
                  <a:schemeClr val="hlink"/>
                </a:solidFill>
                <a:latin typeface="Calibri"/>
                <a:ea typeface="Calibri"/>
                <a:cs typeface="Calibri"/>
                <a:sym typeface="Calibri"/>
                <a:hlinkClick r:id="rId3"/>
              </a:rPr>
              <a:t>://curriculum.eleducation.org/curriculum/ela/grade-4/module-4/unit-2/lesson-13</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Throughout </a:t>
            </a:r>
            <a:r>
              <a:rPr lang="en" sz="1200" b="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https://eleducation.org/resources/fourth-grade-writing-rubrics-and-checklists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highlight>
                <a:srgbClr val="FFFF00"/>
              </a:highlight>
              <a:latin typeface="Arial"/>
              <a:ea typeface="Arial"/>
              <a:cs typeface="Arial"/>
              <a:sym typeface="Arial"/>
            </a:endParaRPr>
          </a:p>
        </p:txBody>
      </p:sp>
    </p:spTree>
    <p:extLst>
      <p:ext uri="{BB962C8B-B14F-4D97-AF65-F5344CB8AC3E}">
        <p14:creationId xmlns:p14="http://schemas.microsoft.com/office/powerpoint/2010/main" val="22721644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 name="Google Shape;10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New Materials to Prepare in Advance: </a:t>
            </a:r>
            <a:endParaRPr sz="1200" i="0" u="none" strike="noStrike" cap="none"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Devices (one per student; used by students to type their essay in Work Time A)</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Sticky notes </a:t>
            </a:r>
            <a:r>
              <a:rPr lang="en" sz="1200" dirty="0">
                <a:solidFill>
                  <a:schemeClr val="dk1"/>
                </a:solidFill>
                <a:latin typeface="Calibri"/>
                <a:ea typeface="Calibri"/>
                <a:cs typeface="Calibri"/>
                <a:sym typeface="Calibri"/>
              </a:rPr>
              <a:t>(two different colors; one of each per student)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Materials to Gather from Previous Lessons: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Model Literary Essay: “Do Something Meaningful”</a:t>
            </a:r>
            <a:r>
              <a:rPr lang="en" sz="1200" dirty="0">
                <a:latin typeface="Calibri"/>
                <a:ea typeface="Calibri"/>
                <a:cs typeface="Calibri"/>
                <a:sym typeface="Calibri"/>
              </a:rPr>
              <a:t> (from Lesson 9; one per student and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Literary essay</a:t>
            </a:r>
            <a:r>
              <a:rPr lang="en" sz="1200" dirty="0">
                <a:latin typeface="Calibri"/>
                <a:ea typeface="Calibri"/>
                <a:cs typeface="Calibri"/>
                <a:sym typeface="Calibri"/>
              </a:rPr>
              <a:t> (begun in Lesson 10; added to during Work Time A;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Painted Essay®template</a:t>
            </a:r>
            <a:r>
              <a:rPr lang="en" sz="1200" dirty="0">
                <a:latin typeface="Calibri"/>
                <a:ea typeface="Calibri"/>
                <a:cs typeface="Calibri"/>
                <a:sym typeface="Calibri"/>
              </a:rPr>
              <a:t> (from Module 1;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Essay planners </a:t>
            </a:r>
            <a:r>
              <a:rPr lang="en" sz="1200" dirty="0">
                <a:latin typeface="Calibri"/>
                <a:ea typeface="Calibri"/>
                <a:cs typeface="Calibri"/>
                <a:sym typeface="Calibri"/>
              </a:rPr>
              <a:t>(from Lesson 10;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Chapters 8–14 </a:t>
            </a:r>
            <a:r>
              <a:rPr lang="en" sz="1200" dirty="0">
                <a:latin typeface="Calibri"/>
                <a:ea typeface="Calibri"/>
                <a:cs typeface="Calibri"/>
                <a:sym typeface="Calibri"/>
              </a:rPr>
              <a:t>(from Lessons 1–7; one of each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Informative Writing Checklist</a:t>
            </a:r>
            <a:r>
              <a:rPr lang="en" sz="1200" dirty="0">
                <a:latin typeface="Calibri"/>
                <a:ea typeface="Calibri"/>
                <a:cs typeface="Calibri"/>
                <a:sym typeface="Calibri"/>
              </a:rPr>
              <a:t> (from Lesson 9;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Informative Writing Checklist</a:t>
            </a:r>
            <a:r>
              <a:rPr lang="en" sz="1200" dirty="0">
                <a:latin typeface="Calibri"/>
                <a:ea typeface="Calibri"/>
                <a:cs typeface="Calibri"/>
                <a:sym typeface="Calibri"/>
              </a:rPr>
              <a:t> (from Lesson 10; </a:t>
            </a:r>
            <a:r>
              <a:rPr lang="en" sz="1200" b="1" dirty="0">
                <a:latin typeface="Calibri"/>
                <a:ea typeface="Calibri"/>
                <a:cs typeface="Calibri"/>
                <a:sym typeface="Calibri"/>
              </a:rPr>
              <a:t>example, for teacher reference</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Linking Words and Phrases</a:t>
            </a:r>
            <a:r>
              <a:rPr lang="en" sz="1200" dirty="0">
                <a:latin typeface="Calibri"/>
                <a:ea typeface="Calibri"/>
                <a:cs typeface="Calibri"/>
                <a:sym typeface="Calibri"/>
              </a:rPr>
              <a:t> (from Module 1;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Theme anchor charts </a:t>
            </a:r>
            <a:r>
              <a:rPr lang="en" sz="1200" dirty="0">
                <a:latin typeface="Calibri"/>
                <a:ea typeface="Calibri"/>
                <a:cs typeface="Calibri"/>
                <a:sym typeface="Calibri"/>
              </a:rPr>
              <a:t>(begun in Unit 1, Lesson 6)</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(begun in Module 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Peer Critique anchor chart</a:t>
            </a:r>
            <a:r>
              <a:rPr lang="en" sz="1200" dirty="0">
                <a:latin typeface="Calibri"/>
                <a:ea typeface="Calibri"/>
                <a:cs typeface="Calibri"/>
                <a:sym typeface="Calibri"/>
              </a:rPr>
              <a:t> (begun in Module 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Directions for Peer Critique</a:t>
            </a:r>
            <a:r>
              <a:rPr lang="en" sz="1200" dirty="0">
                <a:latin typeface="Calibri"/>
                <a:ea typeface="Calibri"/>
                <a:cs typeface="Calibri"/>
                <a:sym typeface="Calibri"/>
              </a:rPr>
              <a:t>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(from Unit 1, Lesson 1; one per student and one to display)</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Prepare classroom systems for active learning:</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Work Time A: Prepare technology and tools necessary for students to word-process their essays, one device per student.</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Consider working with a technology teacher to help students word-process their essays.</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Post: Learning targets and applicable anchor charts (see materials list).</a:t>
            </a:r>
            <a:endParaRPr sz="1200" b="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31412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486dcf4a89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Think-Triad-Share</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100" b="0" i="0" u="none" strike="noStrike" cap="none">
              <a:solidFill>
                <a:srgbClr val="000000"/>
              </a:solidFill>
              <a:latin typeface="Arial"/>
              <a:ea typeface="Arial"/>
              <a:cs typeface="Arial"/>
              <a:sym typeface="Arial"/>
            </a:endParaRPr>
          </a:p>
        </p:txBody>
      </p:sp>
      <p:sp>
        <p:nvSpPr>
          <p:cNvPr id="106" name="Google Shape;106;g486dcf4a89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580588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 sz="1200" i="1" dirty="0">
                <a:latin typeface="Calibri"/>
                <a:ea typeface="Calibri"/>
                <a:cs typeface="Calibri"/>
                <a:sym typeface="Calibri"/>
              </a:rPr>
              <a:t>Light Supports:</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the Mini Language Dive, challenge students to generate questions about the sentence before asking the prepared questions. Example: “What questions can we ask about this sentence? Let’s see if we can answer them together.”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Encourage students to use the sentence practice from the Mini Language Dive, “This book shows us how __________, __________, and _________ it can be to _______________,” to reflect on their theme during Work Time A. Challenge students to think of more than one way they could complete the sentence frame.</a:t>
            </a:r>
            <a:endParaRPr sz="1200" i="1" dirty="0">
              <a:latin typeface="Calibri"/>
              <a:ea typeface="Calibri"/>
              <a:cs typeface="Calibri"/>
              <a:sym typeface="Calibri"/>
            </a:endParaRPr>
          </a:p>
          <a:p>
            <a:pPr marL="0" marR="0" lvl="0" indent="0" algn="l" rtl="0">
              <a:lnSpc>
                <a:spcPct val="100000"/>
              </a:lnSpc>
              <a:spcBef>
                <a:spcPts val="0"/>
              </a:spcBef>
              <a:spcAft>
                <a:spcPts val="0"/>
              </a:spcAft>
              <a:buNone/>
            </a:pPr>
            <a:endParaRPr sz="1200" i="1" dirty="0">
              <a:latin typeface="Calibri"/>
              <a:ea typeface="Calibri"/>
              <a:cs typeface="Calibri"/>
              <a:sym typeface="Calibri"/>
            </a:endParaRPr>
          </a:p>
          <a:p>
            <a:pPr marL="0" marR="0" lvl="0" indent="0" algn="l" rtl="0">
              <a:lnSpc>
                <a:spcPct val="100000"/>
              </a:lnSpc>
              <a:spcBef>
                <a:spcPts val="0"/>
              </a:spcBef>
              <a:spcAft>
                <a:spcPts val="0"/>
              </a:spcAft>
              <a:buNone/>
            </a:pPr>
            <a:r>
              <a:rPr lang="en" sz="1200" i="1" dirty="0">
                <a:latin typeface="Calibri"/>
                <a:ea typeface="Calibri"/>
                <a:cs typeface="Calibri"/>
                <a:sym typeface="Calibri"/>
              </a:rPr>
              <a:t>Heavy Supports:</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Work Time A, consider providing an outline for students to organize their conclusion paragraphs. (Example: [Restate Theme with Points 1 and 2] __________. [Example of Theme from Book] _________.  [Reflection on Theme] __________.) </a:t>
            </a:r>
            <a:endParaRPr sz="1200" i="1" dirty="0">
              <a:latin typeface="Calibri"/>
              <a:ea typeface="Calibri"/>
              <a:cs typeface="Calibri"/>
              <a:sym typeface="Calibri"/>
            </a:endParaRPr>
          </a:p>
          <a:p>
            <a:pPr marL="0" marR="0" lvl="0" indent="0" algn="l" rtl="0">
              <a:lnSpc>
                <a:spcPct val="100000"/>
              </a:lnSpc>
              <a:spcBef>
                <a:spcPts val="0"/>
              </a:spcBef>
              <a:spcAft>
                <a:spcPts val="0"/>
              </a:spcAft>
              <a:buNone/>
            </a:pPr>
            <a:endParaRPr sz="1200" i="1" dirty="0">
              <a:latin typeface="Calibri"/>
              <a:ea typeface="Calibri"/>
              <a:cs typeface="Calibri"/>
              <a:sym typeface="Calibri"/>
            </a:endParaRPr>
          </a:p>
        </p:txBody>
      </p:sp>
    </p:spTree>
    <p:extLst>
      <p:ext uri="{BB962C8B-B14F-4D97-AF65-F5344CB8AC3E}">
        <p14:creationId xmlns:p14="http://schemas.microsoft.com/office/powerpoint/2010/main" val="2180094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7" name="Google Shape;12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057100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6" name="Google Shape;136;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agenda for the day.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417862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a:t>
            </a:r>
            <a:r>
              <a:rPr lang="en" sz="1200" b="1" i="0" u="none" strike="noStrike" cap="none" dirty="0" smtClean="0">
                <a:latin typeface="Calibri"/>
                <a:ea typeface="Calibri"/>
                <a:cs typeface="Calibri"/>
                <a:sym typeface="Calibri"/>
              </a:rPr>
              <a:t>5</a:t>
            </a:r>
            <a:r>
              <a:rPr lang="en-US" sz="1200" b="1" i="0" u="none" strike="noStrike" cap="none" dirty="0" smtClean="0">
                <a:latin typeface="Calibri"/>
                <a:ea typeface="Calibri"/>
                <a:cs typeface="Calibri"/>
                <a:sym typeface="Calibri"/>
              </a:rPr>
              <a:t>-7</a:t>
            </a:r>
            <a:r>
              <a:rPr lang="en" sz="1200" b="1" i="0" u="none" strike="noStrike" cap="none" dirty="0" smtClean="0">
                <a:latin typeface="Calibri"/>
                <a:ea typeface="Calibri"/>
                <a:cs typeface="Calibri"/>
                <a:sym typeface="Calibri"/>
              </a:rPr>
              <a:t> </a:t>
            </a:r>
            <a:r>
              <a:rPr lang="en" sz="1200" b="1" i="0" u="none" strike="noStrike" cap="none" dirty="0">
                <a:latin typeface="Calibri"/>
                <a:ea typeface="Calibri"/>
                <a:cs typeface="Calibri"/>
                <a:sym typeface="Calibri"/>
              </a:rPr>
              <a:t>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Whole </a:t>
            </a:r>
            <a:r>
              <a:rPr lang="en" sz="1200" b="1" dirty="0">
                <a:latin typeface="Calibri"/>
                <a:ea typeface="Calibri"/>
                <a:cs typeface="Calibri"/>
                <a:sym typeface="Calibri"/>
              </a:rPr>
              <a:t>Group</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r>
              <a:rPr lang="en" sz="1200" dirty="0">
                <a:latin typeface="Calibri"/>
                <a:ea typeface="Calibri"/>
                <a:cs typeface="Calibri"/>
                <a:sym typeface="Calibri"/>
              </a:rPr>
              <a:t>None.</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targets and read them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“I can write the conclusion of my literary essay that restates the focus.”</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“I can provide kind, specific, and helpful feedback to peers about their essays.”</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first learning target and underline the words </a:t>
            </a:r>
            <a:r>
              <a:rPr lang="en" sz="1200" i="1" dirty="0">
                <a:latin typeface="Calibri"/>
                <a:ea typeface="Calibri"/>
                <a:cs typeface="Calibri"/>
                <a:sym typeface="Calibri"/>
              </a:rPr>
              <a:t>restates </a:t>
            </a:r>
            <a:r>
              <a:rPr lang="en" sz="1200" dirty="0">
                <a:latin typeface="Calibri"/>
                <a:ea typeface="Calibri"/>
                <a:cs typeface="Calibri"/>
                <a:sym typeface="Calibri"/>
              </a:rPr>
              <a:t>and </a:t>
            </a:r>
            <a:r>
              <a:rPr lang="en" sz="1200" i="1" dirty="0">
                <a:latin typeface="Calibri"/>
                <a:ea typeface="Calibri"/>
                <a:cs typeface="Calibri"/>
                <a:sym typeface="Calibri"/>
              </a:rPr>
              <a:t>focus</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“Thinking about what the prefix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re-</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i="1" dirty="0">
                <a:latin typeface="Calibri"/>
                <a:ea typeface="Calibri"/>
                <a:cs typeface="Calibri"/>
                <a:sym typeface="Calibri"/>
              </a:rPr>
              <a:t>means, what do you think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restates</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i="1" dirty="0">
                <a:latin typeface="Calibri"/>
                <a:ea typeface="Calibri"/>
                <a:cs typeface="Calibri"/>
                <a:sym typeface="Calibri"/>
              </a:rPr>
              <a:t>means?” </a:t>
            </a:r>
            <a:r>
              <a:rPr lang="en" sz="1200" b="1" dirty="0">
                <a:latin typeface="Calibri"/>
                <a:ea typeface="Calibri"/>
                <a:cs typeface="Calibri"/>
                <a:sym typeface="Calibri"/>
              </a:rPr>
              <a:t>(says again)</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the focus? What does it mean to restate the focus?”</a:t>
            </a:r>
            <a:r>
              <a:rPr lang="en" sz="1200" b="1" dirty="0">
                <a:latin typeface="Calibri"/>
                <a:ea typeface="Calibri"/>
                <a:cs typeface="Calibri"/>
                <a:sym typeface="Calibri"/>
              </a:rPr>
              <a:t> (The focus is what the essay is about—the focus statement. </a:t>
            </a:r>
            <a:r>
              <a:rPr lang="en" sz="1200" b="1" i="1" dirty="0">
                <a:latin typeface="Calibri"/>
                <a:ea typeface="Calibri"/>
                <a:cs typeface="Calibri"/>
                <a:sym typeface="Calibri"/>
              </a:rPr>
              <a:t>Restating the focus </a:t>
            </a:r>
            <a:r>
              <a:rPr lang="en" sz="1200" b="1" dirty="0">
                <a:latin typeface="Calibri"/>
                <a:ea typeface="Calibri"/>
                <a:cs typeface="Calibri"/>
                <a:sym typeface="Calibri"/>
              </a:rPr>
              <a:t>means saying it again.)</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they have participated in many peer critiques over the course of the year.</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Student Look-fors/Listen-fors:</a:t>
            </a:r>
            <a:r>
              <a:rPr lang="en" sz="1200" dirty="0">
                <a:latin typeface="Calibri"/>
                <a:ea typeface="Calibri"/>
                <a:cs typeface="Calibri"/>
                <a:sym typeface="Calibri"/>
              </a:rPr>
              <a:t> None.</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(Noticing Homonyms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notice the root word in </a:t>
            </a:r>
            <a:r>
              <a:rPr lang="en" sz="1200" i="1" dirty="0">
                <a:latin typeface="Calibri"/>
                <a:ea typeface="Calibri"/>
                <a:cs typeface="Calibri"/>
                <a:sym typeface="Calibri"/>
              </a:rPr>
              <a:t>restate </a:t>
            </a:r>
            <a:r>
              <a:rPr lang="en" sz="1200" dirty="0">
                <a:latin typeface="Calibri"/>
                <a:ea typeface="Calibri"/>
                <a:cs typeface="Calibri"/>
                <a:sym typeface="Calibri"/>
              </a:rPr>
              <a:t>(</a:t>
            </a:r>
            <a:r>
              <a:rPr lang="en" sz="1200" i="1" dirty="0">
                <a:latin typeface="Calibri"/>
                <a:ea typeface="Calibri"/>
                <a:cs typeface="Calibri"/>
                <a:sym typeface="Calibri"/>
              </a:rPr>
              <a:t>state</a:t>
            </a:r>
            <a:r>
              <a:rPr lang="en" sz="1200" dirty="0">
                <a:latin typeface="Calibri"/>
                <a:ea typeface="Calibri"/>
                <a:cs typeface="Calibri"/>
                <a:sym typeface="Calibri"/>
              </a:rPr>
              <a:t>) and to review its multiple meanings (examples: the condition of something; a territory; to express something clearly in writing or speaking). Consider explicitly pointing out that students will be using two meanings of the word </a:t>
            </a:r>
            <a:r>
              <a:rPr lang="en" sz="1200" i="1" dirty="0">
                <a:latin typeface="Calibri"/>
                <a:ea typeface="Calibri"/>
                <a:cs typeface="Calibri"/>
                <a:sym typeface="Calibri"/>
              </a:rPr>
              <a:t>state</a:t>
            </a:r>
            <a:r>
              <a:rPr lang="en" sz="1200" dirty="0">
                <a:latin typeface="Calibri"/>
                <a:ea typeface="Calibri"/>
                <a:cs typeface="Calibri"/>
                <a:sym typeface="Calibri"/>
              </a:rPr>
              <a:t> today: to express something clearly in writing, and to discuss the different states, or territories, where women were fighting for the right to vote. Remind students to use context to determine which meaning of </a:t>
            </a:r>
            <a:r>
              <a:rPr lang="en" sz="1200" i="1" dirty="0">
                <a:latin typeface="Calibri"/>
                <a:ea typeface="Calibri"/>
                <a:cs typeface="Calibri"/>
                <a:sym typeface="Calibri"/>
              </a:rPr>
              <a:t>state </a:t>
            </a:r>
            <a:r>
              <a:rPr lang="en" sz="1200" dirty="0">
                <a:latin typeface="Calibri"/>
                <a:ea typeface="Calibri"/>
                <a:cs typeface="Calibri"/>
                <a:sym typeface="Calibri"/>
              </a:rPr>
              <a:t>is being used at different points in the lesson.</a:t>
            </a:r>
            <a:endParaRPr sz="1200" dirty="0">
              <a:latin typeface="Calibri"/>
              <a:ea typeface="Calibri"/>
              <a:cs typeface="Calibri"/>
              <a:sym typeface="Calibri"/>
            </a:endParaRPr>
          </a:p>
        </p:txBody>
      </p:sp>
      <p:sp>
        <p:nvSpPr>
          <p:cNvPr id="142" name="Google Shape;14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285679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25-27 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Whole Group</a:t>
            </a:r>
            <a:r>
              <a:rPr lang="en" sz="1200" b="1" dirty="0">
                <a:latin typeface="Calibri"/>
                <a:ea typeface="Calibri"/>
                <a:cs typeface="Calibri"/>
                <a:sym typeface="Calibri"/>
              </a:rPr>
              <a:t>, </a:t>
            </a:r>
            <a:r>
              <a:rPr lang="en" sz="1200" b="1" i="0" u="none" strike="noStrike" cap="none" dirty="0">
                <a:latin typeface="Calibri"/>
                <a:ea typeface="Calibri"/>
                <a:cs typeface="Calibri"/>
                <a:sym typeface="Calibri"/>
              </a:rPr>
              <a:t>Triads,and Independent </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endParaRPr sz="1200" i="0" u="none" strike="noStrike" cap="none"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devices are unavailable, instruct students to hand write the conclusion paragraph.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Organize students on </a:t>
            </a:r>
            <a:r>
              <a:rPr lang="en" sz="1200" b="0" dirty="0">
                <a:latin typeface="Calibri"/>
                <a:ea typeface="Calibri"/>
                <a:cs typeface="Calibri"/>
                <a:sym typeface="Calibri"/>
              </a:rPr>
              <a:t>devices</a:t>
            </a:r>
            <a:r>
              <a:rPr lang="en" sz="1200" dirty="0">
                <a:latin typeface="Calibri"/>
                <a:ea typeface="Calibri"/>
                <a:cs typeface="Calibri"/>
                <a:sym typeface="Calibri"/>
              </a:rPr>
              <a:t> and follow the same routine from Work Time A of Lesson 12 to guide students through reading the applicable paragraph of </a:t>
            </a:r>
            <a:r>
              <a:rPr lang="en" sz="1200" b="1" dirty="0">
                <a:latin typeface="Calibri"/>
                <a:ea typeface="Calibri"/>
                <a:cs typeface="Calibri"/>
                <a:sym typeface="Calibri"/>
              </a:rPr>
              <a:t>Model Literary Essay: “Do Something Meaningful”</a:t>
            </a:r>
            <a:r>
              <a:rPr lang="en" sz="1200" dirty="0">
                <a:latin typeface="Calibri"/>
                <a:ea typeface="Calibri"/>
                <a:cs typeface="Calibri"/>
                <a:sym typeface="Calibri"/>
              </a:rPr>
              <a:t> and retrieving the following materials in preparation for writing the concluding paragraph of </a:t>
            </a:r>
            <a:r>
              <a:rPr lang="en" sz="1200" b="0" dirty="0">
                <a:latin typeface="Calibri"/>
                <a:ea typeface="Calibri"/>
                <a:cs typeface="Calibri"/>
                <a:sym typeface="Calibri"/>
              </a:rPr>
              <a:t>their literary essay:</a:t>
            </a:r>
            <a:endParaRPr sz="1200" b="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Painted Essay template</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Essay planner</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Summarizing The Hope Chest, Chapters 8–14</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Informative Writing Checklist</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Linking Words and Phrases</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Debrief the conclusion of the model literary essay. (The conclusion restates the theme in conjunction with points 1 and 2, and suggests other characters whose actions have shown evidence of the theme </a:t>
            </a:r>
            <a:r>
              <a:rPr lang="en-US" sz="1200" dirty="0" smtClean="0">
                <a:latin typeface="Calibri"/>
                <a:ea typeface="Calibri"/>
                <a:cs typeface="Calibri"/>
                <a:sym typeface="Calibri"/>
              </a:rPr>
              <a:t>in addition to</a:t>
            </a:r>
            <a:r>
              <a:rPr lang="en" sz="1200" dirty="0" smtClean="0">
                <a:latin typeface="Calibri"/>
                <a:ea typeface="Calibri"/>
                <a:cs typeface="Calibri"/>
                <a:sym typeface="Calibri"/>
              </a:rPr>
              <a:t> </a:t>
            </a:r>
            <a:r>
              <a:rPr lang="en" sz="1200" dirty="0">
                <a:latin typeface="Calibri"/>
                <a:ea typeface="Calibri"/>
                <a:cs typeface="Calibri"/>
                <a:sym typeface="Calibri"/>
              </a:rPr>
              <a:t>Violet and Chloe. It finishes with a reflection on the theme. The author reflects on the theme by writing about what readers can learn from the theme in the text.)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consider and make notes on their essay planners for how they might restate their focus statement in conjunction with points 1 and 2 about the two characters they chose to write about.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appropriate </a:t>
            </a:r>
            <a:r>
              <a:rPr lang="en" sz="1200" b="1" dirty="0">
                <a:latin typeface="Calibri"/>
                <a:ea typeface="Calibri"/>
                <a:cs typeface="Calibri"/>
                <a:sym typeface="Calibri"/>
              </a:rPr>
              <a:t>Theme anchor chart</a:t>
            </a:r>
            <a:r>
              <a:rPr lang="en" sz="1200" dirty="0">
                <a:latin typeface="Calibri"/>
                <a:ea typeface="Calibri"/>
                <a:cs typeface="Calibri"/>
                <a:sym typeface="Calibri"/>
              </a:rPr>
              <a:t> for their theme.</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“Who else in the book said and did things that showed evidence of the theme you chose?” </a:t>
            </a:r>
            <a:r>
              <a:rPr lang="en" sz="1200" b="1" dirty="0">
                <a:latin typeface="Calibri"/>
                <a:ea typeface="Calibri"/>
                <a:cs typeface="Calibri"/>
                <a:sym typeface="Calibri"/>
              </a:rPr>
              <a:t>(Responses will vary, depending on the theme.)</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make notes on their essay planners.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After 2 minutes, refocus whole group. 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can you learn from the way this theme is presented in The Hope Chest?” </a:t>
            </a:r>
            <a:r>
              <a:rPr lang="en" sz="1200" b="1" dirty="0">
                <a:latin typeface="Calibri"/>
                <a:ea typeface="Calibri"/>
                <a:cs typeface="Calibri"/>
                <a:sym typeface="Calibri"/>
              </a:rPr>
              <a:t>(Responses will vary, depending on the theme.)</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make notes in the appropriate place on their essay planners.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mark/highlight the following criteria on their </a:t>
            </a:r>
            <a:r>
              <a:rPr lang="en" sz="1200" b="1" dirty="0">
                <a:latin typeface="Calibri"/>
                <a:ea typeface="Calibri"/>
                <a:cs typeface="Calibri"/>
                <a:sym typeface="Calibri"/>
              </a:rPr>
              <a:t>Informative Writing Checklist </a:t>
            </a:r>
            <a:r>
              <a:rPr lang="en" sz="1200" dirty="0">
                <a:latin typeface="Calibri"/>
                <a:ea typeface="Calibri"/>
                <a:cs typeface="Calibri"/>
                <a:sym typeface="Calibri"/>
              </a:rPr>
              <a:t>and to read each one chorally with you:</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“W.4.2c: I use linking words to connect ideas.”</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“W.4.2d, L.4.6: The words I use show that I am knowledgeable about this topic.”</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“W.4.2e: I have a conclusion that is clearly related to the focus and the information presented.”</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is specific to this writing for each of those criteria you have highlighted? What is the topic? What information does the reader need in the introduction to understand the piece?”</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update the third column of their checklists accordingly. Refer to </a:t>
            </a:r>
            <a:r>
              <a:rPr lang="en" sz="1200" b="1" dirty="0">
                <a:latin typeface="Calibri"/>
                <a:ea typeface="Calibri"/>
                <a:cs typeface="Calibri"/>
                <a:sym typeface="Calibri"/>
              </a:rPr>
              <a:t>Informative Writing Checklist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begin writing.</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Circulate to support students as they write and to identify common issues to use as whole group teaching points. Ask questions to guide student thinking:</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“Which other characters have said or done things to show evidence of this theme?”</a:t>
            </a:r>
            <a:endParaRPr sz="1200" i="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can you learn from this theme in The Hope Chest?”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Student Look-fors/Listen-fors: </a:t>
            </a:r>
            <a:endParaRPr sz="1200" i="0" u="none" strike="noStrike" cap="none"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Listen-for student responses.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 </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(Enlarged Model Literary Essay: Annotating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Display the </a:t>
            </a:r>
            <a:r>
              <a:rPr lang="en" sz="1200" b="1" dirty="0">
                <a:latin typeface="Calibri"/>
                <a:ea typeface="Calibri"/>
                <a:cs typeface="Calibri"/>
                <a:sym typeface="Calibri"/>
              </a:rPr>
              <a:t>enlarged model literary essay </a:t>
            </a:r>
            <a:r>
              <a:rPr lang="en" sz="1200" dirty="0">
                <a:latin typeface="Calibri"/>
                <a:ea typeface="Calibri"/>
                <a:cs typeface="Calibri"/>
                <a:sym typeface="Calibri"/>
              </a:rPr>
              <a:t>(see Lesson 9, </a:t>
            </a:r>
            <a:r>
              <a:rPr lang="en" sz="1200" i="1" dirty="0">
                <a:latin typeface="Calibri"/>
                <a:ea typeface="Calibri"/>
                <a:cs typeface="Calibri"/>
                <a:sym typeface="Calibri"/>
              </a:rPr>
              <a:t>For heavier support</a:t>
            </a:r>
            <a:r>
              <a:rPr lang="en" sz="1200" dirty="0">
                <a:latin typeface="Calibri"/>
                <a:ea typeface="Calibri"/>
                <a:cs typeface="Calibri"/>
                <a:sym typeface="Calibri"/>
              </a:rPr>
              <a:t>) as students talk through each sentence of the conclusion paragraph. As they share out the purpose of each sentence, record it above the corresponding sentence in the conclusion paragraph. Invite students to refer to these annotations for support as they draft their conclusion paragraphs.</a:t>
            </a:r>
            <a:endParaRPr sz="1200" dirty="0">
              <a:latin typeface="Calibri"/>
              <a:ea typeface="Calibri"/>
              <a:cs typeface="Calibri"/>
              <a:sym typeface="Calibri"/>
            </a:endParaRPr>
          </a:p>
        </p:txBody>
      </p:sp>
      <p:sp>
        <p:nvSpPr>
          <p:cNvPr id="150" name="Google Shape;150;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10215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4/unit-2/lesson-13"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4: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13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1" name="Google Shape;91;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a:t>
            </a:r>
            <a:r>
              <a:rPr lang="en" sz="1800" dirty="0" smtClean="0"/>
              <a:t>60</a:t>
            </a:r>
            <a:r>
              <a:rPr lang="en" sz="1800" b="0" i="0" u="none" strike="noStrike" cap="none" dirty="0" smtClean="0">
                <a:solidFill>
                  <a:schemeClr val="dk1"/>
                </a:solidFill>
                <a:latin typeface="Century Gothic"/>
                <a:ea typeface="Century Gothic"/>
                <a:cs typeface="Century Gothic"/>
                <a:sym typeface="Century Gothic"/>
              </a:rPr>
              <a:t>-</a:t>
            </a:r>
            <a:r>
              <a:rPr lang="en" sz="1800" dirty="0" smtClean="0"/>
              <a:t>75</a:t>
            </a:r>
            <a:r>
              <a:rPr lang="en" sz="1800" b="0" i="0" u="none" strike="noStrike" cap="none" dirty="0" smtClean="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purpose of today’s lesson is </a:t>
            </a:r>
            <a:r>
              <a:rPr lang="en" sz="1800" dirty="0"/>
              <a:t>for students to draft their conclusion for their essays. Students will also participate in a peer critique of their essays using the criteria on the </a:t>
            </a:r>
            <a:r>
              <a:rPr lang="en" sz="1800" b="1" dirty="0"/>
              <a:t>Informative Writing Checklist</a:t>
            </a:r>
            <a:r>
              <a:rPr lang="en" sz="1800" dirty="0"/>
              <a:t>. </a:t>
            </a:r>
            <a:endParaRPr sz="1800" b="0" i="0" u="none" strike="noStrike" cap="none" dirty="0">
              <a:solidFill>
                <a:schemeClr val="dk1"/>
              </a:solidFill>
              <a:latin typeface="Century Gothic"/>
              <a:ea typeface="Century Gothic"/>
              <a:cs typeface="Century Gothic"/>
              <a:sym typeface="Century Gothic"/>
            </a:endParaRPr>
          </a:p>
          <a:p>
            <a:pPr marL="0" marR="0" lvl="1" indent="0" algn="l" rtl="0">
              <a:lnSpc>
                <a:spcPct val="90000"/>
              </a:lnSpc>
              <a:spcBef>
                <a:spcPts val="0"/>
              </a:spcBef>
              <a:spcAft>
                <a:spcPts val="0"/>
              </a:spcAft>
              <a:buClr>
                <a:schemeClr val="dk1"/>
              </a:buClr>
              <a:buSzPts val="1200"/>
              <a:buFont typeface="Arial"/>
              <a:buNone/>
            </a:pPr>
            <a:endParaRPr sz="1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Learning Targets for students today are:</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90000"/>
              </a:lnSpc>
              <a:spcBef>
                <a:spcPts val="800"/>
              </a:spcBef>
              <a:spcAft>
                <a:spcPts val="0"/>
              </a:spcAft>
              <a:buClr>
                <a:srgbClr val="000000"/>
              </a:buClr>
              <a:buSzPts val="1800"/>
              <a:buAutoNum type="arabicPeriod"/>
            </a:pPr>
            <a:r>
              <a:rPr lang="en" sz="1800" dirty="0">
                <a:solidFill>
                  <a:srgbClr val="000000"/>
                </a:solidFill>
              </a:rPr>
              <a:t>I can write the conclusion of my literary essay that restates the focus. </a:t>
            </a:r>
            <a:endParaRPr sz="1800" dirty="0">
              <a:solidFill>
                <a:srgbClr val="000000"/>
              </a:solidFill>
            </a:endParaRPr>
          </a:p>
          <a:p>
            <a:pPr marL="457200" marR="0" lvl="0" indent="-342900" algn="l" rtl="0">
              <a:lnSpc>
                <a:spcPct val="90000"/>
              </a:lnSpc>
              <a:spcBef>
                <a:spcPts val="0"/>
              </a:spcBef>
              <a:spcAft>
                <a:spcPts val="0"/>
              </a:spcAft>
              <a:buClr>
                <a:srgbClr val="000000"/>
              </a:buClr>
              <a:buSzPts val="1800"/>
              <a:buAutoNum type="arabicPeriod"/>
            </a:pPr>
            <a:r>
              <a:rPr lang="en" sz="1800" dirty="0">
                <a:solidFill>
                  <a:srgbClr val="000000"/>
                </a:solidFill>
              </a:rPr>
              <a:t>I can provide kind, specific, and helpful feedback to peers about their essays. </a:t>
            </a:r>
            <a:endParaRPr sz="1800" dirty="0">
              <a:solidFill>
                <a:srgbClr val="0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pic>
        <p:nvPicPr>
          <p:cNvPr id="161" name="Google Shape;161;p22"/>
          <p:cNvPicPr preferRelativeResize="0"/>
          <p:nvPr/>
        </p:nvPicPr>
        <p:blipFill rotWithShape="1">
          <a:blip r:embed="rId3">
            <a:alphaModFix/>
          </a:blip>
          <a:srcRect/>
          <a:stretch/>
        </p:blipFill>
        <p:spPr>
          <a:xfrm>
            <a:off x="8424750" y="4319758"/>
            <a:ext cx="572700" cy="572700"/>
          </a:xfrm>
          <a:prstGeom prst="rect">
            <a:avLst/>
          </a:prstGeom>
          <a:noFill/>
          <a:ln>
            <a:noFill/>
          </a:ln>
        </p:spPr>
      </p:pic>
      <p:pic>
        <p:nvPicPr>
          <p:cNvPr id="162" name="Google Shape;162;p22"/>
          <p:cNvPicPr preferRelativeResize="0"/>
          <p:nvPr/>
        </p:nvPicPr>
        <p:blipFill>
          <a:blip r:embed="rId4">
            <a:alphaModFix/>
          </a:blip>
          <a:stretch>
            <a:fillRect/>
          </a:stretch>
        </p:blipFill>
        <p:spPr>
          <a:xfrm>
            <a:off x="1504950" y="210650"/>
            <a:ext cx="6134100" cy="44767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3"/>
          <p:cNvSpPr txBox="1">
            <a:spLocks noGrp="1"/>
          </p:cNvSpPr>
          <p:nvPr>
            <p:ph type="title"/>
          </p:nvPr>
        </p:nvSpPr>
        <p:spPr>
          <a:xfrm>
            <a:off x="628650" y="273849"/>
            <a:ext cx="7886700" cy="828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a:t>Making Connections to Real-Life Events</a:t>
            </a:r>
            <a:endParaRPr sz="3000"/>
          </a:p>
        </p:txBody>
      </p:sp>
      <p:sp>
        <p:nvSpPr>
          <p:cNvPr id="168" name="Google Shape;168;p23"/>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457200" lvl="0" indent="-330200" algn="l" rtl="0">
              <a:lnSpc>
                <a:spcPct val="115000"/>
              </a:lnSpc>
              <a:spcBef>
                <a:spcPts val="0"/>
              </a:spcBef>
              <a:spcAft>
                <a:spcPts val="0"/>
              </a:spcAft>
              <a:buSzPts val="1600"/>
              <a:buChar char="•"/>
            </a:pPr>
            <a:r>
              <a:rPr lang="en" sz="1600" i="1" dirty="0"/>
              <a:t>What does it tell you about the author’s opinion of these people when it says, </a:t>
            </a:r>
            <a:r>
              <a:rPr lang="en-US" sz="1600" i="1" dirty="0" smtClean="0"/>
              <a:t>“</a:t>
            </a:r>
            <a:r>
              <a:rPr lang="en" sz="1600" i="1" dirty="0" smtClean="0"/>
              <a:t>History </a:t>
            </a:r>
            <a:r>
              <a:rPr lang="en" sz="1600" i="1" dirty="0"/>
              <a:t>has been too polite to record the real people’s </a:t>
            </a:r>
            <a:r>
              <a:rPr lang="en" sz="1600" i="1" dirty="0" smtClean="0"/>
              <a:t>names?</a:t>
            </a:r>
            <a:r>
              <a:rPr lang="en-US" sz="1600" i="1" dirty="0" smtClean="0"/>
              <a:t>”</a:t>
            </a:r>
            <a:endParaRPr sz="1600" i="1" dirty="0"/>
          </a:p>
          <a:p>
            <a:pPr marL="457200" lvl="0" indent="-330200" algn="l" rtl="0">
              <a:lnSpc>
                <a:spcPct val="115000"/>
              </a:lnSpc>
              <a:spcBef>
                <a:spcPts val="0"/>
              </a:spcBef>
              <a:spcAft>
                <a:spcPts val="0"/>
              </a:spcAft>
              <a:buSzPts val="1600"/>
              <a:buChar char="•"/>
            </a:pPr>
            <a:r>
              <a:rPr lang="en" sz="1600" i="1" dirty="0"/>
              <a:t>Do you agree or disagree with what your classmate said? Why?</a:t>
            </a:r>
            <a:endParaRPr sz="1600" i="1" dirty="0"/>
          </a:p>
          <a:p>
            <a:pPr marL="457200" lvl="0" indent="-330200" algn="l" rtl="0">
              <a:lnSpc>
                <a:spcPct val="115000"/>
              </a:lnSpc>
              <a:spcBef>
                <a:spcPts val="0"/>
              </a:spcBef>
              <a:spcAft>
                <a:spcPts val="0"/>
              </a:spcAft>
              <a:buSzPts val="1600"/>
              <a:buChar char="•"/>
            </a:pPr>
            <a:r>
              <a:rPr lang="en" sz="1600" i="1" dirty="0"/>
              <a:t>What does this paragraph tell us about the history of women’s right to vote? How would you say it in your own words?</a:t>
            </a:r>
            <a:endParaRPr sz="1600" i="1" dirty="0"/>
          </a:p>
          <a:p>
            <a:pPr marL="457200" lvl="0" indent="-330200" algn="l" rtl="0">
              <a:lnSpc>
                <a:spcPct val="115000"/>
              </a:lnSpc>
              <a:spcBef>
                <a:spcPts val="0"/>
              </a:spcBef>
              <a:spcAft>
                <a:spcPts val="0"/>
              </a:spcAft>
              <a:buSzPts val="1600"/>
              <a:buChar char="•"/>
            </a:pPr>
            <a:r>
              <a:rPr lang="en" sz="1600" i="1" dirty="0"/>
              <a:t>Do you agree or disagree with what your classmate said? Why?</a:t>
            </a:r>
            <a:endParaRPr sz="1600" i="1" dirty="0"/>
          </a:p>
          <a:p>
            <a:pPr marL="457200" lvl="0" indent="-330200" algn="l" rtl="0">
              <a:lnSpc>
                <a:spcPct val="115000"/>
              </a:lnSpc>
              <a:spcBef>
                <a:spcPts val="0"/>
              </a:spcBef>
              <a:spcAft>
                <a:spcPts val="0"/>
              </a:spcAft>
              <a:buSzPts val="1600"/>
              <a:buChar char="•"/>
            </a:pPr>
            <a:r>
              <a:rPr lang="en" sz="1600" i="1" dirty="0"/>
              <a:t>What does this paragraph tell us about the history of women’s right to vote? How would you say it in your own words?</a:t>
            </a:r>
            <a:endParaRPr sz="1600" i="1" dirty="0"/>
          </a:p>
          <a:p>
            <a:pPr marL="457200" lvl="0" indent="-330200" algn="l" rtl="0">
              <a:lnSpc>
                <a:spcPct val="115000"/>
              </a:lnSpc>
              <a:spcBef>
                <a:spcPts val="0"/>
              </a:spcBef>
              <a:spcAft>
                <a:spcPts val="0"/>
              </a:spcAft>
              <a:buSzPts val="1600"/>
              <a:buChar char="•"/>
            </a:pPr>
            <a:r>
              <a:rPr lang="en" sz="1600" i="1" dirty="0"/>
              <a:t>How does this informational text help you better understand The Hope Chest?</a:t>
            </a:r>
            <a:endParaRPr sz="1600" i="1" dirty="0"/>
          </a:p>
          <a:p>
            <a:pPr marL="457200" lvl="0" indent="-330200" algn="l" rtl="0">
              <a:lnSpc>
                <a:spcPct val="115000"/>
              </a:lnSpc>
              <a:spcBef>
                <a:spcPts val="0"/>
              </a:spcBef>
              <a:spcAft>
                <a:spcPts val="0"/>
              </a:spcAft>
              <a:buSzPts val="1600"/>
              <a:buChar char="•"/>
            </a:pPr>
            <a:r>
              <a:rPr lang="en" sz="1600" i="1" dirty="0"/>
              <a:t>Who can tell us what your classmate said in your own words?</a:t>
            </a:r>
            <a:endParaRPr sz="1600" i="1" dirty="0"/>
          </a:p>
        </p:txBody>
      </p:sp>
      <p:pic>
        <p:nvPicPr>
          <p:cNvPr id="5" name="Google Shape;153;p21"/>
          <p:cNvPicPr preferRelativeResize="0"/>
          <p:nvPr/>
        </p:nvPicPr>
        <p:blipFill>
          <a:blip r:embed="rId3">
            <a:alphaModFix/>
          </a:blip>
          <a:stretch>
            <a:fillRect/>
          </a:stretch>
        </p:blipFill>
        <p:spPr>
          <a:xfrm>
            <a:off x="8537122" y="4441373"/>
            <a:ext cx="445212" cy="445221"/>
          </a:xfrm>
          <a:prstGeom prst="rect">
            <a:avLst/>
          </a:prstGeom>
          <a:noFill/>
          <a:ln>
            <a:noFill/>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8">
                                            <p:txEl>
                                              <p:pRg st="0" end="0"/>
                                            </p:txEl>
                                          </p:spTgt>
                                        </p:tgtEl>
                                        <p:attrNameLst>
                                          <p:attrName>style.visibility</p:attrName>
                                        </p:attrNameLst>
                                      </p:cBhvr>
                                      <p:to>
                                        <p:strVal val="visible"/>
                                      </p:to>
                                    </p:set>
                                    <p:animEffect transition="in" filter="fade">
                                      <p:cBhvr>
                                        <p:cTn id="7" dur="1000"/>
                                        <p:tgtEl>
                                          <p:spTgt spid="16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8">
                                            <p:txEl>
                                              <p:pRg st="1" end="1"/>
                                            </p:txEl>
                                          </p:spTgt>
                                        </p:tgtEl>
                                        <p:attrNameLst>
                                          <p:attrName>style.visibility</p:attrName>
                                        </p:attrNameLst>
                                      </p:cBhvr>
                                      <p:to>
                                        <p:strVal val="visible"/>
                                      </p:to>
                                    </p:set>
                                    <p:animEffect transition="in" filter="fade">
                                      <p:cBhvr>
                                        <p:cTn id="12" dur="1000"/>
                                        <p:tgtEl>
                                          <p:spTgt spid="16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8">
                                            <p:txEl>
                                              <p:pRg st="2" end="2"/>
                                            </p:txEl>
                                          </p:spTgt>
                                        </p:tgtEl>
                                        <p:attrNameLst>
                                          <p:attrName>style.visibility</p:attrName>
                                        </p:attrNameLst>
                                      </p:cBhvr>
                                      <p:to>
                                        <p:strVal val="visible"/>
                                      </p:to>
                                    </p:set>
                                    <p:animEffect transition="in" filter="fade">
                                      <p:cBhvr>
                                        <p:cTn id="17" dur="1000"/>
                                        <p:tgtEl>
                                          <p:spTgt spid="16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8">
                                            <p:txEl>
                                              <p:pRg st="3" end="3"/>
                                            </p:txEl>
                                          </p:spTgt>
                                        </p:tgtEl>
                                        <p:attrNameLst>
                                          <p:attrName>style.visibility</p:attrName>
                                        </p:attrNameLst>
                                      </p:cBhvr>
                                      <p:to>
                                        <p:strVal val="visible"/>
                                      </p:to>
                                    </p:set>
                                    <p:animEffect transition="in" filter="fade">
                                      <p:cBhvr>
                                        <p:cTn id="22" dur="1000"/>
                                        <p:tgtEl>
                                          <p:spTgt spid="16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8">
                                            <p:txEl>
                                              <p:pRg st="4" end="4"/>
                                            </p:txEl>
                                          </p:spTgt>
                                        </p:tgtEl>
                                        <p:attrNameLst>
                                          <p:attrName>style.visibility</p:attrName>
                                        </p:attrNameLst>
                                      </p:cBhvr>
                                      <p:to>
                                        <p:strVal val="visible"/>
                                      </p:to>
                                    </p:set>
                                    <p:animEffect transition="in" filter="fade">
                                      <p:cBhvr>
                                        <p:cTn id="27" dur="1000"/>
                                        <p:tgtEl>
                                          <p:spTgt spid="16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68">
                                            <p:txEl>
                                              <p:pRg st="5" end="5"/>
                                            </p:txEl>
                                          </p:spTgt>
                                        </p:tgtEl>
                                        <p:attrNameLst>
                                          <p:attrName>style.visibility</p:attrName>
                                        </p:attrNameLst>
                                      </p:cBhvr>
                                      <p:to>
                                        <p:strVal val="visible"/>
                                      </p:to>
                                    </p:set>
                                    <p:animEffect transition="in" filter="fade">
                                      <p:cBhvr>
                                        <p:cTn id="32" dur="1000"/>
                                        <p:tgtEl>
                                          <p:spTgt spid="16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68">
                                            <p:txEl>
                                              <p:pRg st="6" end="6"/>
                                            </p:txEl>
                                          </p:spTgt>
                                        </p:tgtEl>
                                        <p:attrNameLst>
                                          <p:attrName>style.visibility</p:attrName>
                                        </p:attrNameLst>
                                      </p:cBhvr>
                                      <p:to>
                                        <p:strVal val="visible"/>
                                      </p:to>
                                    </p:set>
                                    <p:animEffect transition="in" filter="fade">
                                      <p:cBhvr>
                                        <p:cTn id="37" dur="1000"/>
                                        <p:tgtEl>
                                          <p:spTgt spid="16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24"/>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Homework</a:t>
            </a:r>
            <a:endParaRPr sz="3300" b="0" i="0" u="none" strike="noStrike" cap="none">
              <a:solidFill>
                <a:schemeClr val="dk1"/>
              </a:solidFill>
              <a:latin typeface="Century Gothic"/>
              <a:ea typeface="Century Gothic"/>
              <a:cs typeface="Century Gothic"/>
              <a:sym typeface="Century Gothic"/>
            </a:endParaRPr>
          </a:p>
        </p:txBody>
      </p:sp>
      <p:sp>
        <p:nvSpPr>
          <p:cNvPr id="175" name="Google Shape;175;p24"/>
          <p:cNvSpPr txBox="1"/>
          <p:nvPr/>
        </p:nvSpPr>
        <p:spPr>
          <a:xfrm>
            <a:off x="628650" y="1150900"/>
            <a:ext cx="3608400" cy="3198300"/>
          </a:xfrm>
          <a:prstGeom prst="rect">
            <a:avLst/>
          </a:prstGeom>
          <a:noFill/>
          <a:ln>
            <a:noFill/>
          </a:ln>
        </p:spPr>
        <p:txBody>
          <a:bodyPr spcFirstLastPara="1" wrap="square" lIns="91425" tIns="91425" rIns="91425" bIns="91425" anchor="t" anchorCtr="0">
            <a:noAutofit/>
          </a:bodyPr>
          <a:lstStyle/>
          <a:p>
            <a:pPr marL="457200" marR="0" lvl="0" indent="-342900" algn="l" rtl="0">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176" name="Google Shape;176;p24"/>
          <p:cNvSpPr txBox="1"/>
          <p:nvPr/>
        </p:nvSpPr>
        <p:spPr>
          <a:xfrm>
            <a:off x="4572000" y="334175"/>
            <a:ext cx="4260300" cy="4177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 sz="2400" b="0" i="0" u="none" strike="noStrike" cap="none">
                <a:solidFill>
                  <a:srgbClr val="000000"/>
                </a:solidFill>
                <a:latin typeface="Century Gothic"/>
                <a:ea typeface="Century Gothic"/>
                <a:cs typeface="Century Gothic"/>
                <a:sym typeface="Century Gothic"/>
              </a:rPr>
              <a:t>Module </a:t>
            </a:r>
            <a:r>
              <a:rPr lang="en" sz="2400">
                <a:latin typeface="Century Gothic"/>
                <a:ea typeface="Century Gothic"/>
                <a:cs typeface="Century Gothic"/>
                <a:sym typeface="Century Gothic"/>
              </a:rPr>
              <a:t>4</a:t>
            </a:r>
            <a:r>
              <a:rPr lang="en" sz="2400" b="0" i="0" u="none" strike="noStrike" cap="none">
                <a:solidFill>
                  <a:srgbClr val="000000"/>
                </a:solidFill>
                <a:latin typeface="Century Gothic"/>
                <a:ea typeface="Century Gothic"/>
                <a:cs typeface="Century Gothic"/>
                <a:sym typeface="Century Gothic"/>
              </a:rPr>
              <a:t> </a:t>
            </a:r>
            <a:endParaRPr/>
          </a:p>
          <a:p>
            <a:pPr marL="0" marR="0" lvl="0" indent="0" algn="ctr" rtl="0">
              <a:lnSpc>
                <a:spcPct val="100000"/>
              </a:lnSpc>
              <a:spcBef>
                <a:spcPts val="0"/>
              </a:spcBef>
              <a:spcAft>
                <a:spcPts val="0"/>
              </a:spcAft>
              <a:buNone/>
            </a:pPr>
            <a:r>
              <a:rPr lang="en" sz="2400" b="0" i="0" u="none" strike="noStrike" cap="none">
                <a:solidFill>
                  <a:srgbClr val="000000"/>
                </a:solidFill>
                <a:latin typeface="Century Gothic"/>
                <a:ea typeface="Century Gothic"/>
                <a:cs typeface="Century Gothic"/>
                <a:sym typeface="Century Gothic"/>
              </a:rPr>
              <a:t>Guiding Question</a:t>
            </a:r>
            <a:endParaRPr/>
          </a:p>
          <a:p>
            <a:pPr marL="0" marR="0" lvl="0" indent="0" algn="ctr" rtl="0">
              <a:lnSpc>
                <a:spcPct val="100000"/>
              </a:lnSpc>
              <a:spcBef>
                <a:spcPts val="0"/>
              </a:spcBef>
              <a:spcAft>
                <a:spcPts val="0"/>
              </a:spcAft>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None/>
            </a:pPr>
            <a:endParaRPr sz="1800">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What can we learn from the process of ratifying the 19</a:t>
            </a:r>
            <a:r>
              <a:rPr lang="en" sz="1800" b="0" i="0" u="none" strike="noStrike" cap="none" baseline="30000">
                <a:solidFill>
                  <a:srgbClr val="000000"/>
                </a:solidFill>
                <a:latin typeface="Century Gothic"/>
                <a:ea typeface="Century Gothic"/>
                <a:cs typeface="Century Gothic"/>
                <a:sym typeface="Century Gothic"/>
              </a:rPr>
              <a:t>th</a:t>
            </a:r>
            <a:r>
              <a:rPr lang="en" sz="1800" b="0" i="0" u="none" strike="noStrike" cap="none">
                <a:solidFill>
                  <a:srgbClr val="000000"/>
                </a:solidFill>
                <a:latin typeface="Century Gothic"/>
                <a:ea typeface="Century Gothic"/>
                <a:cs typeface="Century Gothic"/>
                <a:sym typeface="Century Gothic"/>
              </a:rPr>
              <a:t> Amendment?</a:t>
            </a:r>
            <a:endParaRPr sz="1800"/>
          </a:p>
          <a:p>
            <a:pPr marL="457200" marR="0" lvl="0" indent="-342900" algn="l" rtl="0">
              <a:lnSpc>
                <a:spcPct val="90000"/>
              </a:lnSpc>
              <a:spcBef>
                <a:spcPts val="0"/>
              </a:spcBef>
              <a:spcAft>
                <a:spcPts val="0"/>
              </a:spcAft>
              <a:buClr>
                <a:srgbClr val="000000"/>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How can stories inspire us to take action to contribute to a better world?</a:t>
            </a:r>
            <a:endParaRPr sz="1800"/>
          </a:p>
          <a:p>
            <a:pPr marL="457200" marR="0" lvl="0" indent="-342900" algn="l" rtl="0">
              <a:lnSpc>
                <a:spcPct val="90000"/>
              </a:lnSpc>
              <a:spcBef>
                <a:spcPts val="0"/>
              </a:spcBef>
              <a:spcAft>
                <a:spcPts val="0"/>
              </a:spcAft>
              <a:buClr>
                <a:srgbClr val="000000"/>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How and why can we encourage and support others to contribute to a better world?</a:t>
            </a:r>
            <a:endParaRPr sz="18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600" b="0" i="0" u="none" strike="noStrike" cap="none">
                <a:solidFill>
                  <a:schemeClr val="dk1"/>
                </a:solidFill>
                <a:latin typeface="Century Gothic"/>
                <a:ea typeface="Century Gothic"/>
                <a:cs typeface="Century Gothic"/>
                <a:sym typeface="Century Gothic"/>
              </a:rPr>
              <a:t>Homework: Accountable Research Reading</a:t>
            </a:r>
            <a:endParaRPr sz="3300" b="0" i="0" u="none" strike="noStrike" cap="none">
              <a:solidFill>
                <a:schemeClr val="dk1"/>
              </a:solidFill>
              <a:latin typeface="Century Gothic"/>
              <a:ea typeface="Century Gothic"/>
              <a:cs typeface="Century Gothic"/>
              <a:sym typeface="Century Gothic"/>
            </a:endParaRPr>
          </a:p>
        </p:txBody>
      </p:sp>
      <p:sp>
        <p:nvSpPr>
          <p:cNvPr id="182" name="Google Shape;182;p25"/>
          <p:cNvSpPr txBox="1">
            <a:spLocks noGrp="1"/>
          </p:cNvSpPr>
          <p:nvPr>
            <p:ph type="body" idx="1"/>
          </p:nvPr>
        </p:nvSpPr>
        <p:spPr>
          <a:xfrm>
            <a:off x="466675" y="1268044"/>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Take out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Select a prompt.</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Copy prompt into front of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Respond to prompt for HW.</a:t>
            </a: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rgbClr val="444444"/>
              </a:solidFill>
              <a:latin typeface="Century Gothic"/>
              <a:ea typeface="Century Gothic"/>
              <a:cs typeface="Century Gothic"/>
              <a:sym typeface="Century Gothic"/>
            </a:endParaRPr>
          </a:p>
        </p:txBody>
      </p:sp>
      <p:sp>
        <p:nvSpPr>
          <p:cNvPr id="183" name="Google Shape;183;p25"/>
          <p:cNvSpPr txBox="1"/>
          <p:nvPr/>
        </p:nvSpPr>
        <p:spPr>
          <a:xfrm>
            <a:off x="466675" y="1854394"/>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 sz="1300" b="1" i="0" u="none" strike="noStrike" cap="none">
                <a:solidFill>
                  <a:srgbClr val="000000"/>
                </a:solidFill>
                <a:latin typeface="Century Gothic"/>
                <a:ea typeface="Century Gothic"/>
                <a:cs typeface="Century Gothic"/>
                <a:sym typeface="Century Gothic"/>
              </a:rPr>
              <a:t>Module </a:t>
            </a:r>
            <a:r>
              <a:rPr lang="en" sz="1300" b="1">
                <a:latin typeface="Century Gothic"/>
                <a:ea typeface="Century Gothic"/>
                <a:cs typeface="Century Gothic"/>
                <a:sym typeface="Century Gothic"/>
              </a:rPr>
              <a:t>4</a:t>
            </a:r>
            <a:r>
              <a:rPr lang="en" sz="1300" b="1" i="0" u="none" strike="noStrike" cap="none">
                <a:solidFill>
                  <a:srgbClr val="000000"/>
                </a:solidFill>
                <a:latin typeface="Century Gothic"/>
                <a:ea typeface="Century Gothic"/>
                <a:cs typeface="Century Gothic"/>
                <a:sym typeface="Century Gothic"/>
              </a:rPr>
              <a:t>: Journal Prompts</a:t>
            </a:r>
            <a:endParaRPr/>
          </a:p>
          <a:p>
            <a:pPr marL="457200" marR="0" lvl="0" indent="-311150" algn="l" rtl="0">
              <a:lnSpc>
                <a:spcPct val="100000"/>
              </a:lnSpc>
              <a:spcBef>
                <a:spcPts val="90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do they support the main idea?</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do the illustrations tell you? How do they help you understand the words?</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about? Why?</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are the most important facts you learned from reading?</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most interesting fact you learned today? Why?</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How does what you read today connect to something you have learned in other lessons?</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character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setting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an event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Choose one new word from your reading today and analyze it on a vocabulary square.</a:t>
            </a:r>
            <a:br>
              <a:rPr lang="en" sz="1300" b="0" i="0" u="none" strike="noStrike" cap="none">
                <a:solidFill>
                  <a:srgbClr val="000000"/>
                </a:solidFill>
                <a:latin typeface="Century Gothic"/>
                <a:ea typeface="Century Gothic"/>
                <a:cs typeface="Century Gothic"/>
                <a:sym typeface="Century Gothic"/>
              </a:rPr>
            </a:br>
            <a:endParaRPr sz="13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190" name="Google Shape;190;p26"/>
          <p:cNvSpPr txBox="1">
            <a:spLocks noGrp="1"/>
          </p:cNvSpPr>
          <p:nvPr>
            <p:ph type="body" idx="1"/>
          </p:nvPr>
        </p:nvSpPr>
        <p:spPr>
          <a:xfrm>
            <a:off x="628650" y="64649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191" name="Google Shape;191;p26"/>
          <p:cNvGraphicFramePr/>
          <p:nvPr/>
        </p:nvGraphicFramePr>
        <p:xfrm>
          <a:off x="952500" y="2809725"/>
          <a:ext cx="7239000" cy="1859219"/>
        </p:xfrm>
        <a:graphic>
          <a:graphicData uri="http://schemas.openxmlformats.org/drawingml/2006/table">
            <a:tbl>
              <a:tblPr>
                <a:noFill/>
                <a:tableStyleId>{B4ADB83A-F951-4198-9A84-69CAB5062698}</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 </a:t>
            </a:r>
            <a:r>
              <a:rPr lang="en" sz="3400" b="0" i="0" u="none" strike="noStrike" cap="none">
                <a:solidFill>
                  <a:schemeClr val="dk1"/>
                </a:solidFill>
                <a:latin typeface="Century Gothic"/>
                <a:ea typeface="Century Gothic"/>
                <a:cs typeface="Century Gothic"/>
                <a:sym typeface="Century Gothic"/>
              </a:rPr>
              <a:t>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13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t>13</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a:t>
            </a:r>
            <a:r>
              <a:rPr lang="en" sz="1700" dirty="0"/>
              <a:t>13 </a:t>
            </a:r>
            <a:r>
              <a:rPr lang="en" sz="1700" u="sng" dirty="0">
                <a:solidFill>
                  <a:schemeClr val="hlink"/>
                </a:solidFill>
                <a:hlinkClick r:id="rId3"/>
              </a:rPr>
              <a:t>Here</a:t>
            </a:r>
            <a:r>
              <a:rPr lang="en" sz="1700" dirty="0"/>
              <a:t>.  </a:t>
            </a:r>
            <a:r>
              <a:rPr lang="en" sz="1700" b="0" i="0" u="none" strike="noStrike" cap="none" dirty="0">
                <a:solidFill>
                  <a:schemeClr val="dk1"/>
                </a:solidFill>
                <a:latin typeface="Century Gothic"/>
                <a:ea typeface="Century Gothic"/>
                <a:cs typeface="Century Gothic"/>
                <a:sym typeface="Century Gothic"/>
              </a:rPr>
              <a:t> </a:t>
            </a:r>
            <a:endParaRPr dirty="0"/>
          </a:p>
          <a:p>
            <a:pPr marL="120650" marR="0" lvl="0" indent="0" algn="l" rtl="0">
              <a:lnSpc>
                <a:spcPct val="100000"/>
              </a:lnSpc>
              <a:spcBef>
                <a:spcPts val="0"/>
              </a:spcBef>
              <a:spcAft>
                <a:spcPts val="0"/>
              </a:spcAft>
              <a:buClr>
                <a:schemeClr val="dk1"/>
              </a:buClr>
              <a:buSzPts val="1700"/>
              <a:buFont typeface="Arial"/>
              <a:buNone/>
            </a:pPr>
            <a:r>
              <a:rPr lang="en" sz="1800" b="0" i="0" u="none" strike="noStrike" cap="none" dirty="0" smtClean="0">
                <a:solidFill>
                  <a:schemeClr val="dk1"/>
                </a:solidFill>
                <a:latin typeface="Century Gothic"/>
                <a:ea typeface="Century Gothic"/>
                <a:cs typeface="Century Gothic"/>
                <a:sym typeface="Century Gothic"/>
              </a:rPr>
              <a:t/>
            </a:r>
            <a:br>
              <a:rPr lang="en" sz="1800" b="0" i="0" u="none" strike="noStrike" cap="none" dirty="0" smtClean="0">
                <a:solidFill>
                  <a:schemeClr val="dk1"/>
                </a:solidFill>
                <a:latin typeface="Century Gothic"/>
                <a:ea typeface="Century Gothic"/>
                <a:cs typeface="Century Gothic"/>
                <a:sym typeface="Century Gothic"/>
              </a:rPr>
            </a:br>
            <a:r>
              <a:rPr lang="en" sz="1800" b="0" i="0" u="none" strike="noStrike" cap="none" dirty="0" smtClean="0">
                <a:solidFill>
                  <a:schemeClr val="dk1"/>
                </a:solidFill>
                <a:latin typeface="Century Gothic"/>
                <a:ea typeface="Century Gothic"/>
                <a:cs typeface="Century Gothic"/>
                <a:sym typeface="Century Gothic"/>
              </a:rPr>
              <a:t>In </a:t>
            </a:r>
            <a:r>
              <a:rPr lang="en" sz="1800" b="0" i="0" u="none" strike="noStrike" cap="none" dirty="0">
                <a:solidFill>
                  <a:schemeClr val="dk1"/>
                </a:solidFill>
                <a:latin typeface="Century Gothic"/>
                <a:ea typeface="Century Gothic"/>
                <a:cs typeface="Century Gothic"/>
                <a:sym typeface="Century Gothic"/>
              </a:rPr>
              <a:t>this lesson, students will be: </a:t>
            </a:r>
            <a:endParaRPr sz="1800" dirty="0"/>
          </a:p>
          <a:p>
            <a:pPr marL="406400" marR="0" lvl="0" indent="-292100" algn="l" rtl="0">
              <a:lnSpc>
                <a:spcPct val="100000"/>
              </a:lnSpc>
              <a:spcBef>
                <a:spcPts val="0"/>
              </a:spcBef>
              <a:spcAft>
                <a:spcPts val="0"/>
              </a:spcAft>
              <a:buSzPts val="1800"/>
              <a:buChar char="•"/>
            </a:pPr>
            <a:r>
              <a:rPr lang="en" sz="1700" dirty="0"/>
              <a:t>Reviewing Learning Targets</a:t>
            </a:r>
            <a:endParaRPr sz="1700" dirty="0"/>
          </a:p>
          <a:p>
            <a:pPr marL="406400" marR="0" lvl="0" indent="-285750" algn="l" rtl="0">
              <a:lnSpc>
                <a:spcPct val="100000"/>
              </a:lnSpc>
              <a:spcBef>
                <a:spcPts val="0"/>
              </a:spcBef>
              <a:spcAft>
                <a:spcPts val="0"/>
              </a:spcAft>
              <a:buSzPts val="1700"/>
              <a:buChar char="•"/>
            </a:pPr>
            <a:r>
              <a:rPr lang="en" sz="1700" dirty="0"/>
              <a:t>Work on Independent Writing</a:t>
            </a:r>
            <a:endParaRPr sz="1700" dirty="0"/>
          </a:p>
          <a:p>
            <a:pPr marL="406400" marR="0" lvl="0" indent="-285750" algn="l" rtl="0">
              <a:lnSpc>
                <a:spcPct val="100000"/>
              </a:lnSpc>
              <a:spcBef>
                <a:spcPts val="0"/>
              </a:spcBef>
              <a:spcAft>
                <a:spcPts val="0"/>
              </a:spcAft>
              <a:buSzPts val="1700"/>
              <a:buChar char="•"/>
            </a:pPr>
            <a:r>
              <a:rPr lang="en" sz="1700" dirty="0"/>
              <a:t>Peer Critique </a:t>
            </a:r>
            <a:endParaRPr sz="1700" dirty="0"/>
          </a:p>
          <a:p>
            <a:pPr marL="406400" marR="0" lvl="0" indent="-285750" algn="l" rtl="0">
              <a:lnSpc>
                <a:spcPct val="100000"/>
              </a:lnSpc>
              <a:spcBef>
                <a:spcPts val="0"/>
              </a:spcBef>
              <a:spcAft>
                <a:spcPts val="0"/>
              </a:spcAft>
              <a:buSzPts val="1700"/>
              <a:buChar char="•"/>
            </a:pPr>
            <a:r>
              <a:rPr lang="en" sz="1700" dirty="0"/>
              <a:t>Making Connections to Real-Life Events</a:t>
            </a:r>
            <a:endParaRPr sz="1700" dirty="0"/>
          </a:p>
          <a:p>
            <a:pPr marL="0" marR="0" lvl="0" indent="0" algn="l" rtl="0">
              <a:lnSpc>
                <a:spcPct val="100000"/>
              </a:lnSpc>
              <a:spcBef>
                <a:spcPts val="0"/>
              </a:spcBef>
              <a:spcAft>
                <a:spcPts val="0"/>
              </a:spcAft>
              <a:buNone/>
            </a:pPr>
            <a:endParaRPr sz="1700" dirty="0"/>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13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3" name="Google Shape;103;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t>13</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5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13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9" name="Google Shape;109;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t>13</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t>the Turn and Talk, Think-Triad-Share, and the Thumb-O-Meter protocols. </a:t>
            </a: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10" name="Google Shape;110;p16"/>
          <p:cNvPicPr preferRelativeResize="0"/>
          <p:nvPr/>
        </p:nvPicPr>
        <p:blipFill rotWithShape="1">
          <a:blip r:embed="rId3">
            <a:alphaModFix/>
          </a:blip>
          <a:srcRect/>
          <a:stretch/>
        </p:blipFill>
        <p:spPr>
          <a:xfrm>
            <a:off x="8169100" y="4059915"/>
            <a:ext cx="572700" cy="572700"/>
          </a:xfrm>
          <a:prstGeom prst="rect">
            <a:avLst/>
          </a:prstGeom>
          <a:noFill/>
          <a:ln>
            <a:noFill/>
          </a:ln>
        </p:spPr>
      </p:pic>
      <p:pic>
        <p:nvPicPr>
          <p:cNvPr id="111" name="Google Shape;111;p16" descr="Users"/>
          <p:cNvPicPr preferRelativeResize="0"/>
          <p:nvPr/>
        </p:nvPicPr>
        <p:blipFill rotWithShape="1">
          <a:blip r:embed="rId4">
            <a:alphaModFix/>
          </a:blip>
          <a:srcRect/>
          <a:stretch/>
        </p:blipFill>
        <p:spPr>
          <a:xfrm>
            <a:off x="6421950" y="3930850"/>
            <a:ext cx="746025" cy="830850"/>
          </a:xfrm>
          <a:prstGeom prst="rect">
            <a:avLst/>
          </a:prstGeom>
          <a:noFill/>
          <a:ln>
            <a:noFill/>
          </a:ln>
        </p:spPr>
      </p:pic>
      <p:pic>
        <p:nvPicPr>
          <p:cNvPr id="112" name="Google Shape;112;p16"/>
          <p:cNvPicPr preferRelativeResize="0"/>
          <p:nvPr/>
        </p:nvPicPr>
        <p:blipFill>
          <a:blip r:embed="rId5">
            <a:alphaModFix/>
          </a:blip>
          <a:stretch>
            <a:fillRect/>
          </a:stretch>
        </p:blipFill>
        <p:spPr>
          <a:xfrm>
            <a:off x="7332962" y="4010700"/>
            <a:ext cx="671150" cy="6711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a:t>4</a:t>
            </a:r>
            <a:r>
              <a:rPr lang="en" sz="3400" b="0" i="0" u="none" strike="noStrike" cap="none">
                <a:solidFill>
                  <a:schemeClr val="dk1"/>
                </a:solidFill>
                <a:latin typeface="Century Gothic"/>
                <a:ea typeface="Century Gothic"/>
                <a:cs typeface="Century Gothic"/>
                <a:sym typeface="Century Gothic"/>
              </a:rPr>
              <a:t>: Unit </a:t>
            </a:r>
            <a:r>
              <a:rPr lang="en" sz="3600"/>
              <a:t>2</a:t>
            </a:r>
            <a:r>
              <a:rPr lang="en" sz="3400" b="0" i="0" u="none" strike="noStrike" cap="none">
                <a:solidFill>
                  <a:schemeClr val="dk1"/>
                </a:solidFill>
                <a:latin typeface="Century Gothic"/>
                <a:ea typeface="Century Gothic"/>
                <a:cs typeface="Century Gothic"/>
                <a:sym typeface="Century Gothic"/>
              </a:rPr>
              <a:t>: Lesson </a:t>
            </a:r>
            <a:r>
              <a:rPr lang="en" sz="3600"/>
              <a:t>13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18" name="Google Shape;118;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a:solidFill>
                  <a:schemeClr val="dk1"/>
                </a:solidFill>
                <a:latin typeface="Century Gothic"/>
                <a:ea typeface="Century Gothic"/>
                <a:cs typeface="Century Gothic"/>
                <a:sym typeface="Century Gothic"/>
              </a:rPr>
              <a:t>Preparing for Lesson 1</a:t>
            </a:r>
            <a:r>
              <a:rPr lang="en" sz="1800" b="1"/>
              <a:t>3</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Supports for Students Who Need It</a:t>
            </a:r>
            <a:endParaRPr sz="1800"/>
          </a:p>
          <a:p>
            <a:pPr marL="457200" marR="0" lvl="0" indent="-317500" algn="l" rtl="0">
              <a:lnSpc>
                <a:spcPct val="90000"/>
              </a:lnSpc>
              <a:spcBef>
                <a:spcPts val="0"/>
              </a:spcBef>
              <a:spcAft>
                <a:spcPts val="0"/>
              </a:spcAft>
              <a:buClr>
                <a:srgbClr val="000000"/>
              </a:buClr>
              <a:buSzPts val="1400"/>
              <a:buFont typeface="Georgia"/>
              <a:buChar char="●"/>
            </a:pPr>
            <a:r>
              <a:rPr lang="en" sz="1400">
                <a:solidFill>
                  <a:srgbClr val="000000"/>
                </a:solidFill>
              </a:rPr>
              <a:t>The basic design of this lesson supports ELLs with opportunities to work closely with an essay structure, building on their understanding one paragraph at a time. In this lesson, students focus exclusively on the conclusion paragraph of their literary essay. Students continue to benefit from the color-coding system established in prior lessons for visual support, and from building on previous lessons of analyzing a model, planning an essay, and drafting an introductory paragraph and Proof Paragraphs 1 and 2. Additionally, the opportunity for students to receive feedback during the peer critique is particularly supportive of ELLs.</a:t>
            </a:r>
            <a:endParaRPr sz="1400">
              <a:solidFill>
                <a:srgbClr val="000000"/>
              </a:solidFill>
            </a:endParaRPr>
          </a:p>
          <a:p>
            <a:pPr marL="457200" lvl="0" indent="-317500" algn="l" rtl="0">
              <a:lnSpc>
                <a:spcPct val="100000"/>
              </a:lnSpc>
              <a:spcBef>
                <a:spcPts val="0"/>
              </a:spcBef>
              <a:spcAft>
                <a:spcPts val="0"/>
              </a:spcAft>
              <a:buClr>
                <a:srgbClr val="000000"/>
              </a:buClr>
              <a:buSzPts val="1400"/>
              <a:buFont typeface="Century Gothic"/>
              <a:buChar char="●"/>
            </a:pPr>
            <a:r>
              <a:rPr lang="en" sz="1400">
                <a:solidFill>
                  <a:srgbClr val="000000"/>
                </a:solidFill>
              </a:rPr>
              <a:t>ELLs may find writing the conclusion paragraph challenging, because it varies from the informational and persuasive writing styles they used in previous modules. Provide time for students to explicitly practice language to restate and reflect on their themes, becoming familiar with language they can use to write their paragraph. Additionally, consider working with a small group after working with the class, and help them create their paragraph together.</a:t>
            </a:r>
            <a:endParaRPr sz="1400">
              <a:solidFill>
                <a:srgbClr val="000000"/>
              </a:solidFill>
            </a:endParaRPr>
          </a:p>
          <a:p>
            <a:pPr marL="0" marR="0" lvl="0" indent="0" algn="l" rtl="0">
              <a:lnSpc>
                <a:spcPct val="90000"/>
              </a:lnSpc>
              <a:spcBef>
                <a:spcPts val="1800"/>
              </a:spcBef>
              <a:spcAft>
                <a:spcPts val="0"/>
              </a:spcAft>
              <a:buClr>
                <a:schemeClr val="dk1"/>
              </a:buClr>
              <a:buSzPts val="2100"/>
              <a:buFont typeface="Arial"/>
              <a:buNone/>
            </a:pPr>
            <a:endParaRPr sz="1800"/>
          </a:p>
          <a:p>
            <a:pPr marL="0" marR="0" lvl="0" indent="0" algn="l" rtl="0">
              <a:lnSpc>
                <a:spcPct val="200000"/>
              </a:lnSpc>
              <a:spcBef>
                <a:spcPts val="0"/>
              </a:spcBef>
              <a:spcAft>
                <a:spcPts val="0"/>
              </a:spcAft>
              <a:buNone/>
            </a:pPr>
            <a:endParaRPr sz="1800"/>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p:txBody>
      </p:sp>
      <p:sp>
        <p:nvSpPr>
          <p:cNvPr id="119" name="Google Shape;119;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0" name="Google Shape;120;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1" name="Google Shape;121;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2" name="Google Shape;122;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3" name="Google Shape;123;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4" name="Google Shape;124;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28"/>
        <p:cNvGrpSpPr/>
        <p:nvPr/>
      </p:nvGrpSpPr>
      <p:grpSpPr>
        <a:xfrm>
          <a:off x="0" y="0"/>
          <a:ext cx="0" cy="0"/>
          <a:chOff x="0" y="0"/>
          <a:chExt cx="0" cy="0"/>
        </a:xfrm>
      </p:grpSpPr>
      <p:pic>
        <p:nvPicPr>
          <p:cNvPr id="129" name="Google Shape;129;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30" name="Google Shape;130;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31" name="Google Shape;131;p1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13</a:t>
            </a:r>
            <a:endParaRPr sz="3000" b="0" i="0" u="none" strike="noStrike" cap="none">
              <a:solidFill>
                <a:srgbClr val="404040"/>
              </a:solidFill>
              <a:latin typeface="Calibri"/>
              <a:ea typeface="Calibri"/>
              <a:cs typeface="Calibri"/>
              <a:sym typeface="Calibri"/>
            </a:endParaRPr>
          </a:p>
        </p:txBody>
      </p:sp>
      <p:pic>
        <p:nvPicPr>
          <p:cNvPr id="132" name="Google Shape;132;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33" name="Google Shape;133;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139" name="Google Shape;139;p1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What are we learning and doing today?</a:t>
            </a:r>
            <a:endParaRPr sz="1800" b="0" i="0" u="none" strike="noStrike" cap="none">
              <a:solidFill>
                <a:schemeClr val="dk1"/>
              </a:solidFill>
              <a:latin typeface="Century Gothic"/>
              <a:ea typeface="Century Gothic"/>
              <a:cs typeface="Century Gothic"/>
              <a:sym typeface="Century Gothic"/>
            </a:endParaRPr>
          </a:p>
          <a:p>
            <a:pPr marL="457200" lvl="0" indent="-342900" algn="l" rtl="0">
              <a:lnSpc>
                <a:spcPct val="150000"/>
              </a:lnSpc>
              <a:spcBef>
                <a:spcPts val="0"/>
              </a:spcBef>
              <a:spcAft>
                <a:spcPts val="0"/>
              </a:spcAft>
              <a:buSzPts val="1800"/>
              <a:buChar char="●"/>
            </a:pPr>
            <a:r>
              <a:rPr lang="en" sz="1800"/>
              <a:t>Reviewing Learning Targets</a:t>
            </a:r>
            <a:endParaRPr sz="1800"/>
          </a:p>
          <a:p>
            <a:pPr marL="457200" lvl="0" indent="-342900" algn="l" rtl="0">
              <a:lnSpc>
                <a:spcPct val="150000"/>
              </a:lnSpc>
              <a:spcBef>
                <a:spcPts val="0"/>
              </a:spcBef>
              <a:spcAft>
                <a:spcPts val="0"/>
              </a:spcAft>
              <a:buSzPts val="1800"/>
              <a:buChar char="●"/>
            </a:pPr>
            <a:r>
              <a:rPr lang="en" sz="1800"/>
              <a:t>Work on Independent Writing</a:t>
            </a:r>
            <a:endParaRPr sz="1800"/>
          </a:p>
          <a:p>
            <a:pPr marL="457200" lvl="0" indent="-342900" algn="l" rtl="0">
              <a:lnSpc>
                <a:spcPct val="150000"/>
              </a:lnSpc>
              <a:spcBef>
                <a:spcPts val="0"/>
              </a:spcBef>
              <a:spcAft>
                <a:spcPts val="0"/>
              </a:spcAft>
              <a:buSzPts val="1800"/>
              <a:buChar char="●"/>
            </a:pPr>
            <a:r>
              <a:rPr lang="en" sz="1800"/>
              <a:t>Peer Critique </a:t>
            </a:r>
            <a:endParaRPr sz="1800"/>
          </a:p>
          <a:p>
            <a:pPr marL="457200" lvl="0" indent="-342900" algn="l" rtl="0">
              <a:lnSpc>
                <a:spcPct val="150000"/>
              </a:lnSpc>
              <a:spcBef>
                <a:spcPts val="0"/>
              </a:spcBef>
              <a:spcAft>
                <a:spcPts val="0"/>
              </a:spcAft>
              <a:buSzPts val="1800"/>
              <a:buChar char="●"/>
            </a:pPr>
            <a:r>
              <a:rPr lang="en" sz="1800"/>
              <a:t>Making Connections to Real-Life Events</a:t>
            </a:r>
            <a:endParaRPr sz="18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a:t>Reviewing Learning Targets</a:t>
            </a:r>
            <a:endParaRPr sz="3300" b="0" i="0" u="none" strike="noStrike" cap="none">
              <a:solidFill>
                <a:schemeClr val="dk1"/>
              </a:solidFill>
              <a:latin typeface="Century Gothic"/>
              <a:ea typeface="Century Gothic"/>
              <a:cs typeface="Century Gothic"/>
              <a:sym typeface="Century Gothic"/>
            </a:endParaRPr>
          </a:p>
        </p:txBody>
      </p:sp>
      <p:sp>
        <p:nvSpPr>
          <p:cNvPr id="145" name="Google Shape;145;p20"/>
          <p:cNvSpPr txBox="1">
            <a:spLocks noGrp="1"/>
          </p:cNvSpPr>
          <p:nvPr>
            <p:ph type="body" idx="1"/>
          </p:nvPr>
        </p:nvSpPr>
        <p:spPr>
          <a:xfrm>
            <a:off x="628650" y="1172144"/>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50000"/>
              </a:lnSpc>
              <a:spcBef>
                <a:spcPts val="800"/>
              </a:spcBef>
              <a:spcAft>
                <a:spcPts val="0"/>
              </a:spcAft>
              <a:buSzPts val="2400"/>
              <a:buAutoNum type="arabicPeriod"/>
            </a:pPr>
            <a:r>
              <a:rPr lang="en" sz="2400"/>
              <a:t>I can write the conclusion of my literary essay that restates the focus. </a:t>
            </a:r>
            <a:endParaRPr sz="2400"/>
          </a:p>
          <a:p>
            <a:pPr marL="457200" lvl="0" indent="-381000" algn="l" rtl="0">
              <a:lnSpc>
                <a:spcPct val="150000"/>
              </a:lnSpc>
              <a:spcBef>
                <a:spcPts val="0"/>
              </a:spcBef>
              <a:spcAft>
                <a:spcPts val="0"/>
              </a:spcAft>
              <a:buSzPts val="2400"/>
              <a:buAutoNum type="arabicPeriod"/>
            </a:pPr>
            <a:r>
              <a:rPr lang="en" sz="2400"/>
              <a:t>I can provide kind, specific, and helpful feedback to peers about their essays. </a:t>
            </a:r>
            <a:endParaRPr sz="2400"/>
          </a:p>
        </p:txBody>
      </p:sp>
      <p:pic>
        <p:nvPicPr>
          <p:cNvPr id="146" name="Google Shape;146;p20"/>
          <p:cNvPicPr preferRelativeResize="0"/>
          <p:nvPr/>
        </p:nvPicPr>
        <p:blipFill>
          <a:blip r:embed="rId3">
            <a:alphaModFix/>
          </a:blip>
          <a:stretch>
            <a:fillRect/>
          </a:stretch>
        </p:blipFill>
        <p:spPr>
          <a:xfrm>
            <a:off x="8414655" y="4346529"/>
            <a:ext cx="588829" cy="565446"/>
          </a:xfrm>
          <a:prstGeom prst="rect">
            <a:avLst/>
          </a:prstGeom>
          <a:noFill/>
          <a:ln>
            <a:noFill/>
          </a:ln>
        </p:spPr>
      </p:pic>
      <p:pic>
        <p:nvPicPr>
          <p:cNvPr id="147" name="Google Shape;147;p20" descr="Users"/>
          <p:cNvPicPr preferRelativeResize="0"/>
          <p:nvPr/>
        </p:nvPicPr>
        <p:blipFill rotWithShape="1">
          <a:blip r:embed="rId4">
            <a:alphaModFix/>
          </a:blip>
          <a:srcRect/>
          <a:stretch/>
        </p:blipFill>
        <p:spPr>
          <a:xfrm>
            <a:off x="7870372" y="4413771"/>
            <a:ext cx="501911" cy="47643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1"/>
          <p:cNvSpPr txBox="1">
            <a:spLocks noGrp="1"/>
          </p:cNvSpPr>
          <p:nvPr>
            <p:ph type="title"/>
          </p:nvPr>
        </p:nvSpPr>
        <p:spPr>
          <a:xfrm>
            <a:off x="628650" y="273849"/>
            <a:ext cx="7886700" cy="828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2600"/>
              <a:t>Independent Writing: Writing a Conclusion Paragraph </a:t>
            </a:r>
            <a:endParaRPr sz="3300"/>
          </a:p>
        </p:txBody>
      </p:sp>
      <p:pic>
        <p:nvPicPr>
          <p:cNvPr id="153" name="Google Shape;153;p21"/>
          <p:cNvPicPr preferRelativeResize="0"/>
          <p:nvPr/>
        </p:nvPicPr>
        <p:blipFill>
          <a:blip r:embed="rId3">
            <a:alphaModFix/>
          </a:blip>
          <a:stretch>
            <a:fillRect/>
          </a:stretch>
        </p:blipFill>
        <p:spPr>
          <a:xfrm>
            <a:off x="8537122" y="4441373"/>
            <a:ext cx="445212" cy="445221"/>
          </a:xfrm>
          <a:prstGeom prst="rect">
            <a:avLst/>
          </a:prstGeom>
          <a:noFill/>
          <a:ln>
            <a:noFill/>
          </a:ln>
        </p:spPr>
      </p:pic>
      <p:pic>
        <p:nvPicPr>
          <p:cNvPr id="154" name="Google Shape;154;p21"/>
          <p:cNvPicPr preferRelativeResize="0"/>
          <p:nvPr/>
        </p:nvPicPr>
        <p:blipFill>
          <a:blip r:embed="rId4">
            <a:alphaModFix/>
          </a:blip>
          <a:stretch>
            <a:fillRect/>
          </a:stretch>
        </p:blipFill>
        <p:spPr>
          <a:xfrm>
            <a:off x="502575" y="1255450"/>
            <a:ext cx="4001700" cy="2936650"/>
          </a:xfrm>
          <a:prstGeom prst="rect">
            <a:avLst/>
          </a:prstGeom>
          <a:noFill/>
          <a:ln>
            <a:noFill/>
          </a:ln>
        </p:spPr>
      </p:pic>
      <p:pic>
        <p:nvPicPr>
          <p:cNvPr id="155" name="Google Shape;155;p21"/>
          <p:cNvPicPr preferRelativeResize="0"/>
          <p:nvPr/>
        </p:nvPicPr>
        <p:blipFill>
          <a:blip r:embed="rId5">
            <a:alphaModFix/>
          </a:blip>
          <a:stretch>
            <a:fillRect/>
          </a:stretch>
        </p:blipFill>
        <p:spPr>
          <a:xfrm>
            <a:off x="4861050" y="1430175"/>
            <a:ext cx="3776725" cy="1319225"/>
          </a:xfrm>
          <a:prstGeom prst="rect">
            <a:avLst/>
          </a:prstGeom>
          <a:noFill/>
          <a:ln>
            <a:noFill/>
          </a:ln>
        </p:spPr>
      </p:pic>
      <p:pic>
        <p:nvPicPr>
          <p:cNvPr id="156" name="Google Shape;156;p21"/>
          <p:cNvPicPr preferRelativeResize="0"/>
          <p:nvPr/>
        </p:nvPicPr>
        <p:blipFill>
          <a:blip r:embed="rId6">
            <a:alphaModFix/>
          </a:blip>
          <a:stretch>
            <a:fillRect/>
          </a:stretch>
        </p:blipFill>
        <p:spPr>
          <a:xfrm>
            <a:off x="4909987" y="2871712"/>
            <a:ext cx="3678851" cy="92695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8963E21-DAFD-45FE-9205-BC75D9C8CAB2}"/>
</file>

<file path=customXml/itemProps2.xml><?xml version="1.0" encoding="utf-8"?>
<ds:datastoreItem xmlns:ds="http://schemas.openxmlformats.org/officeDocument/2006/customXml" ds:itemID="{09ECCEA3-C0D7-4F35-B408-6FF2635E64AA}"/>
</file>

<file path=customXml/itemProps3.xml><?xml version="1.0" encoding="utf-8"?>
<ds:datastoreItem xmlns:ds="http://schemas.openxmlformats.org/officeDocument/2006/customXml" ds:itemID="{FBF0BC27-9F9D-4686-9436-D95D657AC6AC}"/>
</file>

<file path=docProps/app.xml><?xml version="1.0" encoding="utf-8"?>
<Properties xmlns="http://schemas.openxmlformats.org/officeDocument/2006/extended-properties" xmlns:vt="http://schemas.openxmlformats.org/officeDocument/2006/docPropsVTypes">
  <TotalTime>27</TotalTime>
  <Words>3767</Words>
  <Application>Microsoft Macintosh PowerPoint</Application>
  <PresentationFormat>On-screen Show (16:9)</PresentationFormat>
  <Paragraphs>293</Paragraphs>
  <Slides>14</Slides>
  <Notes>14</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Grade 4: Module 4: Unit 2: Lesson 13 Teacher slide, before teaching.</vt:lpstr>
      <vt:lpstr>Grade 4: Module 4: Unit 2: Lesson 13 Teacher slide, before teaching.</vt:lpstr>
      <vt:lpstr>Grade 4: Module 4: Unit 2: Lesson 13 Teacher slide, before teaching.</vt:lpstr>
      <vt:lpstr>Grade 4: Module 4: Unit 2: Lesson 13 Teacher slide, before teaching.</vt:lpstr>
      <vt:lpstr>Grade 4: Module 4: Unit 2: Lesson 13 Teacher slide, before teaching.</vt:lpstr>
      <vt:lpstr>Grade 4: Module 4:  Unit 2: Lesson 13</vt:lpstr>
      <vt:lpstr>Hello, Students!</vt:lpstr>
      <vt:lpstr>Reviewing Learning Targets</vt:lpstr>
      <vt:lpstr>Independent Writing: Writing a Conclusion Paragraph </vt:lpstr>
      <vt:lpstr>PowerPoint Presentation</vt:lpstr>
      <vt:lpstr>Making Connections to Real-Life Events</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2: Lesson 13 Teacher slide, before teaching.</dc:title>
  <dc:creator>nbravo</dc:creator>
  <cp:lastModifiedBy>Alexander Specht</cp:lastModifiedBy>
  <cp:revision>4</cp:revision>
  <dcterms:modified xsi:type="dcterms:W3CDTF">2018-12-05T00:20:08Z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