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7.xml" ContentType="application/vnd.openxmlformats-officedocument.presentationml.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slideMasters/slideMaster2.xml" ContentType="application/vnd.openxmlformats-officedocument.presentationml.slideMaster+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slideLayouts/slideLayout24.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23.xml" ContentType="application/vnd.openxmlformats-officedocument.presentationml.slideLayout+xml"/>
  <Override PartName="/ppt/slideLayouts/slideLayout2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22.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888A199-4301-451C-9BEA-E73D41988832}">
  <a:tblStyle styleId="{3888A199-4301-451C-9BEA-E73D4198883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468" autoAdjust="0"/>
  </p:normalViewPr>
  <p:slideViewPr>
    <p:cSldViewPr snapToGrid="0">
      <p:cViewPr varScale="1">
        <p:scale>
          <a:sx n="64" d="100"/>
          <a:sy n="64" d="100"/>
        </p:scale>
        <p:origin x="1482" y="72"/>
      </p:cViewPr>
      <p:guideLst>
        <p:guide orient="horz" pos="1620"/>
        <p:guide pos="2880"/>
      </p:guideLst>
    </p:cSldViewPr>
  </p:slideViewPr>
  <p:notesTextViewPr>
    <p:cViewPr>
      <p:scale>
        <a:sx n="1" d="1"/>
        <a:sy n="1" d="1"/>
      </p:scale>
      <p:origin x="0" y="-114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7.fntdata"/><Relationship Id="rId3" Type="http://schemas.openxmlformats.org/officeDocument/2006/relationships/slide" Target="slides/slide1.xml"/><Relationship Id="rId21" Type="http://schemas.openxmlformats.org/officeDocument/2006/relationships/font" Target="fonts/font2.fntdata"/><Relationship Id="rId34" Type="http://schemas.openxmlformats.org/officeDocument/2006/relationships/customXml" Target="../customXml/item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6.fntdata"/><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5.fntdata"/><Relationship Id="rId32"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987807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This lesson introduces two new instructional practices, Words Rule Review and Interactive Writing.  Students will be familiar with the Interactive Writing instructional practice from Grade 1 modules, however the Grade 2 version includes new and unfamiliar components.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will engage in the same Words Rule instructional practice from this cycle with fewer words as a review. Students discover spelling patterns in words and apply their knowledge of syllable types to identify when each pattern is applied.  This supports students’ ability to decode and encode words by generalizing familiar spelling patterns (“ai” and “ay”).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Interactive Writing, students will first brainstorm a list of words with the spelling patterns “ai” and “ay” and write the words on a T-chart on white boards. Words may be from previous lessons or new. Student generated words will be checked with class to ensure correct spelling. Then, the teacher and class will work together to compose and write a silly sentence using some of the words. Students will be prompted to use words from the Interactive Word Wall to complete the sentence. The goal is for students to develop automaticity with the correct spelling and pronunciation of each word.</a:t>
            </a:r>
            <a:endParaRPr sz="1200" dirty="0">
              <a:latin typeface="Calibri"/>
              <a:ea typeface="Calibri"/>
              <a:cs typeface="Calibri"/>
              <a:sym typeface="Calibri"/>
            </a:endParaRPr>
          </a:p>
        </p:txBody>
      </p:sp>
    </p:spTree>
    <p:extLst>
      <p:ext uri="{BB962C8B-B14F-4D97-AF65-F5344CB8AC3E}">
        <p14:creationId xmlns:p14="http://schemas.microsoft.com/office/powerpoint/2010/main" val="41110736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“edit a sentence to make it make sense.”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1631522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3712459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a:t>
            </a:r>
            <a:r>
              <a:rPr lang="en" sz="1200" b="1" dirty="0">
                <a:solidFill>
                  <a:schemeClr val="dk1"/>
                </a:solidFill>
                <a:latin typeface="Calibri"/>
                <a:ea typeface="Calibri"/>
                <a:cs typeface="Calibri"/>
                <a:sym typeface="Calibri"/>
              </a:rPr>
              <a:t>whiteboard, whiteboard markers and erasers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T-chart with ‘ai” and “ay” posted, drawn on board or posted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how student generated words will be posted on T-chart (index cards, write words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“Today we will use we know to make a silly sentence. We will use words with the “ai” and “ay” spelling patterns. Let’s think of words we can use!”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Who can think of a word with an ‘ai’ or ‘ay’ pattern?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(student responses will vary, like ‘mail’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student generated word on the T-chart, for example in the ‘ai’ column for ‘mail.’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Yes! ‘Mail’ (word students generate) fits the pattern!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 you notice about the word?  Why did I put the word in the ‘ai’ (or ‘ay’) column?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(has an ‘ai’ in the middle)</a:t>
            </a:r>
            <a:r>
              <a:rPr lang="en" sz="1200" dirty="0">
                <a:solidFill>
                  <a:schemeClr val="dk1"/>
                </a:solidFill>
                <a:latin typeface="Calibri"/>
                <a:ea typeface="Calibri"/>
                <a:cs typeface="Calibri"/>
                <a:sym typeface="Calibri"/>
              </a:rPr>
              <a:t> or if students generate an ‘ay’ word: </a:t>
            </a:r>
            <a:r>
              <a:rPr lang="en" sz="1200" b="1" dirty="0">
                <a:solidFill>
                  <a:schemeClr val="dk1"/>
                </a:solidFill>
                <a:latin typeface="Calibri"/>
                <a:ea typeface="Calibri"/>
                <a:cs typeface="Calibri"/>
                <a:sym typeface="Calibri"/>
              </a:rPr>
              <a:t>(has an ‘ay’ at the end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Great Job! Now it’s time to use your white boards to record the words with me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 to draw a T-chart with ‘ai’ and ‘ay’ on white 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After we make our list, we will write a silly sentence together. Our sentence will have at least one ‘ai’ and at least one ‘ay’ word in it. We want to have lots of words to choose from, so we are going to work together to think of as many ‘ai’ and ‘ay’ words as we can. Take a minute now and write as many ‘ai’ and ‘ay’ words you can think on your whiteboards.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partner to write words for 1 - 2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words from their lists and to also share which T-chart column (“ai” or “ay”) the word is grouped.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to correct mistakes with reminding of spelling pattern rules (“ai,” middle; “ay,” end).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For example, if a student spells “chain” as “chayn,” offer corrective feedback with guidance. Say, “</a:t>
            </a:r>
            <a:r>
              <a:rPr lang="en" sz="1200" i="1" dirty="0">
                <a:solidFill>
                  <a:schemeClr val="dk1"/>
                </a:solidFill>
                <a:latin typeface="Calibri"/>
                <a:ea typeface="Calibri"/>
                <a:cs typeface="Calibri"/>
                <a:sym typeface="Calibri"/>
              </a:rPr>
              <a:t>Great word! Remember the rule: ‘ay’ is at the end of the word, and ‘ai’ is in the middle.  So, how would you spell ‘chain’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make corrections on white 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student generated words to T-chart posted or written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until several words (or an adequate number to generate sentence) are reviewed for correctness.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follow along by circling words on their white boards that were shared by others.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Wow! Look at all the words we’ve come up with that match our patterns! Now we are ready to write a silly sentence!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We will need high-frequency words to make our sentence, too.  So, we will be looking at the high frequency words on our Interactive Word Wall to finish our sentence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 silly sentence makes us laugh because we use words that don’t usually go together or that give us a funny picture in our minds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Offer students an example of a silly sentence using words from the T-chart and high-frequency words from the Word Wall. (For example: </a:t>
            </a:r>
            <a:r>
              <a:rPr lang="en" sz="1200" i="1" dirty="0">
                <a:solidFill>
                  <a:schemeClr val="dk1"/>
                </a:solidFill>
                <a:latin typeface="Calibri"/>
                <a:ea typeface="Calibri"/>
                <a:cs typeface="Calibri"/>
                <a:sym typeface="Calibri"/>
              </a:rPr>
              <a:t>“I made a brain out of clay for my birthday.”</a:t>
            </a:r>
            <a:r>
              <a:rPr lang="en" sz="1200" i="0"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the pen with students to take turns interactively writing the sentence, stopping to review punctuation rules as needed and/or as an opportunity is presented.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Let’s read our silly sentence we came up with from the words we know</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sentence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identifying words with the spelling patterns “ai” and “ay.”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a:t>
            </a:r>
            <a:r>
              <a:rPr lang="en" sz="1200" b="1" dirty="0">
                <a:solidFill>
                  <a:schemeClr val="dk1"/>
                </a:solidFill>
                <a:latin typeface="Calibri"/>
                <a:ea typeface="Calibri"/>
                <a:cs typeface="Calibri"/>
                <a:sym typeface="Calibri"/>
              </a:rPr>
              <a:t>white boards.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 boards and markers.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900263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3d41ec11de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g3d41ec11de_0_11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5-10</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Successful learners keep track of and reflect on their own learning. Point out that they are doing this each time they consider how what they did today helps them become more proficient readers.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respond to the reflection question and share with a partner. </a:t>
            </a:r>
            <a:endParaRPr sz="1200" dirty="0">
              <a:solidFill>
                <a:schemeClr val="dk1"/>
              </a:solidFill>
              <a:latin typeface="Calibri"/>
              <a:ea typeface="Calibri"/>
              <a:cs typeface="Calibri"/>
              <a:sym typeface="Calibri"/>
            </a:endParaRPr>
          </a:p>
          <a:p>
            <a:pPr marL="0" marR="0" lvl="3"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Responses will vary. Example: “</a:t>
            </a:r>
            <a:r>
              <a:rPr lang="en" sz="1200" b="1" dirty="0">
                <a:solidFill>
                  <a:schemeClr val="dk1"/>
                </a:solidFill>
                <a:latin typeface="Calibri"/>
                <a:ea typeface="Calibri"/>
                <a:cs typeface="Calibri"/>
                <a:sym typeface="Calibri"/>
              </a:rPr>
              <a:t>When I spelled ‘mail’ I remembered ‘ai</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Provide sentence frames. Examples: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“When I spelled  _____, I _____.”</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“When I thought of the silly sentence, I _____.”</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p:txBody>
      </p:sp>
      <p:sp>
        <p:nvSpPr>
          <p:cNvPr id="297" name="Google Shape;297;g3d41ec11de_0_11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98" name="Google Shape;298;g3d41ec11de_0_11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128134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This song serves as both a transition and a student-friendly way of naming the specific skill they are about to work with.  They are about to add on sentences to the decodable book “Sam Rides the Subway Train.”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9431145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write sentences to add on to the decodable book. </a:t>
            </a:r>
            <a:r>
              <a:rPr lang="en" sz="1200" dirty="0">
                <a:solidFill>
                  <a:schemeClr val="dk1"/>
                </a:solidFill>
                <a:highlight>
                  <a:srgbClr val="FFFFFF"/>
                </a:highlight>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807137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44c6554bd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44c6554bd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Module 1 Teacher Guide. 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One suggested group today is a teacher-directed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and pencils for Writing Pairs and Independent Writers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paper and pencil for Teacher Silly Sentence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863527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Silly sentence examples (or generate with students), such as “I made a brain out of clay for my birthday.” or “She sails in the bay on a gray day in May.”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Word Cards - teacher set prepared on index cards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list posted on board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projected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set of Words Rule Cards or list – copied and cut out, a set per pair;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Words Rule Words listed/posted on board </a:t>
            </a:r>
            <a:r>
              <a:rPr lang="en" sz="1200" b="1" i="1" dirty="0">
                <a:solidFill>
                  <a:schemeClr val="dk1"/>
                </a:solidFill>
                <a:latin typeface="Calibri"/>
                <a:ea typeface="Calibri"/>
                <a:cs typeface="Calibri"/>
                <a:sym typeface="Calibri"/>
              </a:rPr>
              <a:t>or </a:t>
            </a:r>
            <a:r>
              <a:rPr lang="en" sz="1200" dirty="0">
                <a:solidFill>
                  <a:schemeClr val="dk1"/>
                </a:solidFill>
                <a:latin typeface="Calibri"/>
                <a:ea typeface="Calibri"/>
                <a:cs typeface="Calibri"/>
                <a:sym typeface="Calibri"/>
              </a:rPr>
              <a:t>projected on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white board markers and erasers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Predetermine student partners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6395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None/>
            </a:pPr>
            <a:r>
              <a:rPr lang="en" sz="1200" b="1" dirty="0">
                <a:solidFill>
                  <a:schemeClr val="dk1"/>
                </a:solidFill>
                <a:latin typeface="Calibri"/>
                <a:ea typeface="Calibri"/>
                <a:cs typeface="Calibri"/>
                <a:sym typeface="Calibri"/>
              </a:rPr>
              <a:t>Materials</a:t>
            </a:r>
            <a:r>
              <a:rPr lang="en" sz="1200" dirty="0">
                <a:solidFill>
                  <a:schemeClr val="dk1"/>
                </a:solidFill>
                <a:latin typeface="Calibri"/>
                <a:ea typeface="Calibri"/>
                <a:cs typeface="Calibri"/>
                <a:sym typeface="Calibri"/>
              </a:rPr>
              <a:t> to read and review in preparation: </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Handwriting Guidance Document (found in the K-2 Reading Foundations Skills Block Resource Manual)</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Syllable Guidance Document (pages 27-29 in Skills Block Resource Manual)</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Independent and Small Group Work guidance (Skills Block Resource Manual)</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watch the video on the Interactive Writing Instructional Practice.</a:t>
            </a:r>
            <a:endParaRPr sz="1200" dirty="0">
              <a:solidFill>
                <a:schemeClr val="dk1"/>
              </a:solidFill>
              <a:latin typeface="Calibri"/>
              <a:ea typeface="Calibri"/>
              <a:cs typeface="Calibri"/>
              <a:sym typeface="Calibri"/>
            </a:endParaRPr>
          </a:p>
          <a:p>
            <a:pPr marL="45720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4340969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453be537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453be5371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Module 1 Teacher Guide. To differentiate further, consider changing the difficulty of words based on the ability of the student.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745543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addresses the spelling patterns and high-frequency words from this cycle, to decode in isolation, read in a text, and spell words. Students will apply these skills to construct a shared sentence, which will also reinforce words from the decodable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 are tools that allow them to communicate an idea.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if they can:</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write a sentence and follow basic concepts of print, such as directionality and spacing.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apply spelling patterns in writing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 interactive, proficient, pattern </a:t>
            </a:r>
            <a:endParaRPr sz="1200" dirty="0">
              <a:latin typeface="Calibri"/>
              <a:ea typeface="Calibri"/>
              <a:cs typeface="Calibri"/>
              <a:sym typeface="Calibri"/>
            </a:endParaRPr>
          </a:p>
        </p:txBody>
      </p:sp>
    </p:spTree>
    <p:extLst>
      <p:ext uri="{BB962C8B-B14F-4D97-AF65-F5344CB8AC3E}">
        <p14:creationId xmlns:p14="http://schemas.microsoft.com/office/powerpoint/2010/main" val="394574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‘take a closer look to group words.’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2"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805441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a:t>
            </a:r>
            <a:r>
              <a:rPr lang="en" sz="1200" dirty="0">
                <a:solidFill>
                  <a:schemeClr val="dk1"/>
                </a:solidFill>
                <a:latin typeface="Calibri"/>
                <a:ea typeface="Calibri"/>
                <a:cs typeface="Calibri"/>
                <a:sym typeface="Calibri"/>
              </a:rPr>
              <a:t>that they are going to be grouping words by spelling patterns. This can 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4049116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Rule Word Cards or list of Words Rule Words on index cards, posted or written on board or projected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randomly and use each word in a sentence: </a:t>
            </a:r>
            <a:r>
              <a:rPr lang="en" sz="1200" i="1" dirty="0">
                <a:solidFill>
                  <a:schemeClr val="dk1"/>
                </a:solidFill>
                <a:latin typeface="Calibri"/>
                <a:ea typeface="Calibri"/>
                <a:cs typeface="Calibri"/>
                <a:sym typeface="Calibri"/>
              </a:rPr>
              <a:t>“braid,” the word ‘braid’ can mean something like when pieces of hair have been woven together to make one length of hair; braid also means the action of braiding or weaving parts of something to make one length; I braid or weave my hair into a braid; I braided the pieces of rope together to make it stronger;   “pain,” the word ‘pain’ means when something hurts. A broken bone causes pain.  “Way,” ‘way’ means a direction. Which way do I go to find the library? “Bay”  A bay is a body of water by land that has an opening to the ocean or sea; We took the bridge to cross the San Francisco Bay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Talk to an elbow partner. What rule have we learned about these /ā/ vowel team words?” </a:t>
            </a:r>
            <a:r>
              <a:rPr lang="en" sz="1200" b="1" dirty="0">
                <a:solidFill>
                  <a:schemeClr val="dk1"/>
                </a:solidFill>
                <a:latin typeface="Calibri"/>
                <a:ea typeface="Calibri"/>
                <a:cs typeface="Calibri"/>
                <a:sym typeface="Calibri"/>
              </a:rPr>
              <a:t>(in “ay” words, the vowel team appears at the end of the syllable; in“ai” words, they are in the middle of the syllable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“Right! The  </a:t>
            </a:r>
            <a:r>
              <a:rPr lang="en" sz="1200" b="1" i="1" dirty="0">
                <a:solidFill>
                  <a:schemeClr val="dk1"/>
                </a:solidFill>
                <a:latin typeface="Calibri"/>
                <a:ea typeface="Calibri"/>
                <a:cs typeface="Calibri"/>
                <a:sym typeface="Calibri"/>
              </a:rPr>
              <a:t>‘ay’ </a:t>
            </a:r>
            <a:r>
              <a:rPr lang="en" sz="1200" i="1" dirty="0">
                <a:solidFill>
                  <a:schemeClr val="dk1"/>
                </a:solidFill>
                <a:latin typeface="Calibri"/>
                <a:ea typeface="Calibri"/>
                <a:cs typeface="Calibri"/>
                <a:sym typeface="Calibri"/>
              </a:rPr>
              <a:t>is spelling the /ā/ sound at the </a:t>
            </a:r>
            <a:r>
              <a:rPr lang="en" sz="1200" b="1" i="1" dirty="0">
                <a:solidFill>
                  <a:schemeClr val="dk1"/>
                </a:solidFill>
                <a:latin typeface="Calibri"/>
                <a:ea typeface="Calibri"/>
                <a:cs typeface="Calibri"/>
                <a:sym typeface="Calibri"/>
              </a:rPr>
              <a:t>end </a:t>
            </a:r>
            <a:r>
              <a:rPr lang="en" sz="1200" i="1" dirty="0">
                <a:solidFill>
                  <a:schemeClr val="dk1"/>
                </a:solidFill>
                <a:latin typeface="Calibri"/>
                <a:ea typeface="Calibri"/>
                <a:cs typeface="Calibri"/>
                <a:sym typeface="Calibri"/>
              </a:rPr>
              <a:t>of the syllable, and ‘</a:t>
            </a:r>
            <a:r>
              <a:rPr lang="en" sz="1200" b="1" i="1" dirty="0">
                <a:solidFill>
                  <a:schemeClr val="dk1"/>
                </a:solidFill>
                <a:latin typeface="Calibri"/>
                <a:ea typeface="Calibri"/>
                <a:cs typeface="Calibri"/>
                <a:sym typeface="Calibri"/>
              </a:rPr>
              <a:t>ai</a:t>
            </a:r>
            <a:r>
              <a:rPr lang="en" sz="1200" i="1" dirty="0">
                <a:solidFill>
                  <a:schemeClr val="dk1"/>
                </a:solidFill>
                <a:latin typeface="Calibri"/>
                <a:ea typeface="Calibri"/>
                <a:cs typeface="Calibri"/>
                <a:sym typeface="Calibri"/>
              </a:rPr>
              <a:t>’ is spelling the /ā/ sound in the </a:t>
            </a:r>
            <a:r>
              <a:rPr lang="en" sz="1200" b="1" i="1" dirty="0">
                <a:solidFill>
                  <a:schemeClr val="dk1"/>
                </a:solidFill>
                <a:latin typeface="Calibri"/>
                <a:ea typeface="Calibri"/>
                <a:cs typeface="Calibri"/>
                <a:sym typeface="Calibri"/>
              </a:rPr>
              <a:t>middle </a:t>
            </a:r>
            <a:r>
              <a:rPr lang="en" sz="1200" i="1" dirty="0">
                <a:solidFill>
                  <a:schemeClr val="dk1"/>
                </a:solidFill>
                <a:latin typeface="Calibri"/>
                <a:ea typeface="Calibri"/>
                <a:cs typeface="Calibri"/>
                <a:sym typeface="Calibri"/>
              </a:rPr>
              <a:t>of the syllable.”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white boards,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white board markers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erasers </a:t>
            </a:r>
            <a:r>
              <a:rPr lang="en" sz="1200" dirty="0">
                <a:solidFill>
                  <a:schemeClr val="dk1"/>
                </a:solidFill>
                <a:latin typeface="Calibri"/>
                <a:ea typeface="Calibri"/>
                <a:cs typeface="Calibri"/>
                <a:sym typeface="Calibri"/>
              </a:rPr>
              <a:t>to paired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in grouping and reading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sentence frames for students to make connections between the spelling pattern and the syllable type.  For example</a:t>
            </a:r>
            <a:r>
              <a:rPr lang="en" sz="1200" i="1" dirty="0">
                <a:solidFill>
                  <a:schemeClr val="dk1"/>
                </a:solidFill>
                <a:latin typeface="Calibri"/>
                <a:ea typeface="Calibri"/>
                <a:cs typeface="Calibri"/>
                <a:sym typeface="Calibri"/>
              </a:rPr>
              <a:t>, “I notice the word ‘</a:t>
            </a:r>
            <a:r>
              <a:rPr lang="en" sz="1200" i="1" u="sng" dirty="0">
                <a:solidFill>
                  <a:schemeClr val="dk1"/>
                </a:solidFill>
                <a:latin typeface="Calibri"/>
                <a:ea typeface="Calibri"/>
                <a:cs typeface="Calibri"/>
                <a:sym typeface="Calibri"/>
              </a:rPr>
              <a:t>______’</a:t>
            </a:r>
            <a:r>
              <a:rPr lang="en" sz="1200" i="1" dirty="0">
                <a:solidFill>
                  <a:schemeClr val="dk1"/>
                </a:solidFill>
                <a:latin typeface="Calibri"/>
                <a:ea typeface="Calibri"/>
                <a:cs typeface="Calibri"/>
                <a:sym typeface="Calibri"/>
              </a:rPr>
              <a:t> is a </a:t>
            </a:r>
            <a:r>
              <a:rPr lang="en" sz="1200" i="1" u="sng" dirty="0">
                <a:solidFill>
                  <a:schemeClr val="dk1"/>
                </a:solidFill>
                <a:latin typeface="Calibri"/>
                <a:ea typeface="Calibri"/>
                <a:cs typeface="Calibri"/>
                <a:sym typeface="Calibri"/>
              </a:rPr>
              <a:t>________ </a:t>
            </a:r>
            <a:r>
              <a:rPr lang="en" sz="1200" i="1" dirty="0">
                <a:solidFill>
                  <a:schemeClr val="dk1"/>
                </a:solidFill>
                <a:latin typeface="Calibri"/>
                <a:ea typeface="Calibri"/>
                <a:cs typeface="Calibri"/>
                <a:sym typeface="Calibri"/>
              </a:rPr>
              <a:t>syllable word.”</a:t>
            </a:r>
            <a:r>
              <a:rPr lang="en"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Ex.,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 notice the word ‘play’ is a vowel team syllable word.”</a:t>
            </a:r>
            <a:r>
              <a:rPr lang="en"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329674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2dcad7d07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42dcad7d07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4 - 6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working in a manner that requires more time than allowed, stop student work and share grouping of any remaining words from cards/list. Read both lists chorally.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is a note in Teacher Actions to shorten task if needed for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Work with your partner and practice more /ā/ words that are spelled with ‘ay’ or ‘ai.’. Take turns reading the words, then writing the words you hear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take turns reading “ay” and “ai” words (if short on time, direct students to read at least 5 words with partner):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 A reads word.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 B identifies each word as ‘ay’ or ‘ai’ and writes the word on his or her white board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 B reads all words written.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Students switch roles.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(click on slide or show lists on board).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grouping and read remaining words if students did not have time to complete lists.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lists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in reading and grouping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need teacher guidance and/or students are working at a pace that will exceed time allowed, share grouping of any remaining words on the T-chart. It’s beneficial for students to engage with these words to complement the following instructional practice, Interactive Writing.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offer a student-friendly definition and a sentence for unfamiliar words, so students can hear the word in context.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sentence frames for students to make connections between the spelling pattern and the syllable type.  For example, </a:t>
            </a:r>
            <a:r>
              <a:rPr lang="en" sz="1200" i="1" dirty="0">
                <a:solidFill>
                  <a:schemeClr val="dk1"/>
                </a:solidFill>
                <a:latin typeface="Calibri"/>
                <a:ea typeface="Calibri"/>
                <a:cs typeface="Calibri"/>
                <a:sym typeface="Calibri"/>
              </a:rPr>
              <a:t>“I notice the word ‘</a:t>
            </a:r>
            <a:r>
              <a:rPr lang="en" sz="1200" i="1" u="sng" dirty="0">
                <a:solidFill>
                  <a:schemeClr val="dk1"/>
                </a:solidFill>
                <a:latin typeface="Calibri"/>
                <a:ea typeface="Calibri"/>
                <a:cs typeface="Calibri"/>
                <a:sym typeface="Calibri"/>
              </a:rPr>
              <a:t>______’</a:t>
            </a:r>
            <a:r>
              <a:rPr lang="en" sz="1200" i="1" dirty="0">
                <a:solidFill>
                  <a:schemeClr val="dk1"/>
                </a:solidFill>
                <a:latin typeface="Calibri"/>
                <a:ea typeface="Calibri"/>
                <a:cs typeface="Calibri"/>
                <a:sym typeface="Calibri"/>
              </a:rPr>
              <a:t> is a </a:t>
            </a:r>
            <a:r>
              <a:rPr lang="en" sz="1200" i="1" u="sng" dirty="0">
                <a:solidFill>
                  <a:schemeClr val="dk1"/>
                </a:solidFill>
                <a:latin typeface="Calibri"/>
                <a:ea typeface="Calibri"/>
                <a:cs typeface="Calibri"/>
                <a:sym typeface="Calibri"/>
              </a:rPr>
              <a:t>________ </a:t>
            </a:r>
            <a:r>
              <a:rPr lang="en" sz="1200" i="1" dirty="0">
                <a:solidFill>
                  <a:schemeClr val="dk1"/>
                </a:solidFill>
                <a:latin typeface="Calibri"/>
                <a:ea typeface="Calibri"/>
                <a:cs typeface="Calibri"/>
                <a:sym typeface="Calibri"/>
              </a:rPr>
              <a:t>syllable word.”</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“I notice the word ‘play’ is a vowel team syllable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298952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dirty="0"/>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dirty="0"/>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96" name="Google Shape;96;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2: Lesson 8</a:t>
            </a:r>
            <a:endParaRPr sz="2800" dirty="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dirty="0"/>
          </a:p>
        </p:txBody>
      </p:sp>
      <p:sp>
        <p:nvSpPr>
          <p:cNvPr id="180" name="Google Shape;180;p27"/>
          <p:cNvSpPr txBox="1">
            <a:spLocks noGrp="1"/>
          </p:cNvSpPr>
          <p:nvPr>
            <p:ph type="body" idx="1"/>
          </p:nvPr>
        </p:nvSpPr>
        <p:spPr>
          <a:xfrm>
            <a:off x="311700" y="1051050"/>
            <a:ext cx="8520600" cy="3698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i="1" dirty="0">
                <a:solidFill>
                  <a:schemeClr val="dk1"/>
                </a:solidFill>
              </a:rPr>
              <a:t>This lesson </a:t>
            </a:r>
            <a:r>
              <a:rPr lang="en" sz="1800" i="1" dirty="0"/>
              <a:t>introduces students to two new practices: Words Rule Review and Interactive Writing. Although students will be familiar with Interactive Writing from the Grade 1 curriculum, Grade 2 version includes new, unfamiliar components. The Words Rule Review is a shorter version of the instructional practice they engaged in earlier this cycle. </a:t>
            </a:r>
            <a:endParaRPr sz="1800" i="1" dirty="0"/>
          </a:p>
          <a:p>
            <a:pPr marL="0" lvl="0" indent="0" algn="l" rtl="0">
              <a:lnSpc>
                <a:spcPct val="70000"/>
              </a:lnSpc>
              <a:spcBef>
                <a:spcPts val="1000"/>
              </a:spcBef>
              <a:spcAft>
                <a:spcPts val="0"/>
              </a:spcAft>
              <a:buClr>
                <a:schemeClr val="dk1"/>
              </a:buClr>
              <a:buSzPts val="1100"/>
              <a:buFont typeface="Arial"/>
              <a:buNone/>
            </a:pPr>
            <a:r>
              <a:rPr lang="en" sz="1600" b="1" i="1" dirty="0">
                <a:solidFill>
                  <a:schemeClr val="dk1"/>
                </a:solidFill>
              </a:rPr>
              <a:t>Be sure that students pay careful attention to:</a:t>
            </a:r>
            <a:r>
              <a:rPr lang="en" sz="1600" dirty="0">
                <a:solidFill>
                  <a:schemeClr val="dk1"/>
                </a:solidFill>
              </a:rPr>
              <a:t> </a:t>
            </a:r>
            <a:endParaRPr sz="1600" dirty="0">
              <a:solidFill>
                <a:schemeClr val="dk1"/>
              </a:solidFill>
            </a:endParaRPr>
          </a:p>
          <a:p>
            <a:pPr marL="457200" lvl="0" indent="-342900" algn="l" rtl="0">
              <a:lnSpc>
                <a:spcPct val="70000"/>
              </a:lnSpc>
              <a:spcBef>
                <a:spcPts val="1000"/>
              </a:spcBef>
              <a:spcAft>
                <a:spcPts val="0"/>
              </a:spcAft>
              <a:buClr>
                <a:schemeClr val="dk1"/>
              </a:buClr>
              <a:buSzPts val="1800"/>
              <a:buFont typeface="Arial"/>
              <a:buChar char="●"/>
            </a:pPr>
            <a:r>
              <a:rPr lang="en" sz="1800" dirty="0"/>
              <a:t>Using familiar spelling patterns “ai” and “ay” when encoding and decoding words </a:t>
            </a:r>
            <a:endParaRPr sz="1800" dirty="0"/>
          </a:p>
          <a:p>
            <a:pPr marL="457200" lvl="0" indent="-342900" algn="l" rtl="0">
              <a:lnSpc>
                <a:spcPct val="70000"/>
              </a:lnSpc>
              <a:spcBef>
                <a:spcPts val="1000"/>
              </a:spcBef>
              <a:spcAft>
                <a:spcPts val="0"/>
              </a:spcAft>
              <a:buClr>
                <a:schemeClr val="dk1"/>
              </a:buClr>
              <a:buSzPts val="1800"/>
              <a:buFont typeface="Arial"/>
              <a:buChar char="●"/>
            </a:pPr>
            <a:r>
              <a:rPr lang="en" sz="1800" dirty="0"/>
              <a:t>Spelling patterns to determine syllable type. </a:t>
            </a:r>
            <a:endParaRPr sz="1800" dirty="0"/>
          </a:p>
          <a:p>
            <a:pPr marL="457200" lvl="0" indent="-342900" algn="l" rtl="0">
              <a:lnSpc>
                <a:spcPct val="70000"/>
              </a:lnSpc>
              <a:spcBef>
                <a:spcPts val="1000"/>
              </a:spcBef>
              <a:spcAft>
                <a:spcPts val="0"/>
              </a:spcAft>
              <a:buClr>
                <a:schemeClr val="dk1"/>
              </a:buClr>
              <a:buSzPts val="1800"/>
              <a:buFont typeface="Arial"/>
              <a:buChar char="●"/>
            </a:pPr>
            <a:r>
              <a:rPr lang="en" sz="1800" dirty="0"/>
              <a:t>Words dictated in a sentence</a:t>
            </a:r>
            <a:r>
              <a:rPr lang="en" sz="1600" dirty="0"/>
              <a:t/>
            </a:r>
            <a:br>
              <a:rPr lang="en" sz="1600" dirty="0"/>
            </a:br>
            <a:endParaRPr sz="1600" dirty="0"/>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dirty="0"/>
          </a:p>
        </p:txBody>
      </p:sp>
      <p:sp>
        <p:nvSpPr>
          <p:cNvPr id="278" name="Google Shape;278;p36"/>
          <p:cNvSpPr txBox="1">
            <a:spLocks noGrp="1"/>
          </p:cNvSpPr>
          <p:nvPr>
            <p:ph type="body" idx="1"/>
          </p:nvPr>
        </p:nvSpPr>
        <p:spPr>
          <a:xfrm>
            <a:off x="311700" y="105162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i="1">
                <a:solidFill>
                  <a:srgbClr val="FF0000"/>
                </a:solidFill>
              </a:rPr>
              <a:t>Teacher: “Do you know the words we’ll write, the words we’ll write, the words we’ll write? Do you know the words we’ll write on our boards today? </a:t>
            </a:r>
            <a:endParaRPr sz="2200" i="1" dirty="0">
              <a:solidFill>
                <a:srgbClr val="FF0000"/>
              </a:solidFill>
            </a:endParaRPr>
          </a:p>
          <a:p>
            <a:pPr marL="0" lvl="0" indent="0" algn="l" rtl="0">
              <a:lnSpc>
                <a:spcPct val="150000"/>
              </a:lnSpc>
              <a:spcBef>
                <a:spcPts val="1000"/>
              </a:spcBef>
              <a:spcAft>
                <a:spcPts val="0"/>
              </a:spcAft>
              <a:buNone/>
            </a:pPr>
            <a:r>
              <a:rPr lang="en" sz="2200" i="1">
                <a:solidFill>
                  <a:srgbClr val="FF0000"/>
                </a:solidFill>
              </a:rPr>
              <a:t>Students: “Yes, we know the words we’ll write, the words we’ll write, the words we’ll write. Yes, we know the words we’ll write on our boards today!”</a:t>
            </a:r>
            <a:endParaRPr sz="2200" i="1" dirty="0">
              <a:solidFill>
                <a:srgbClr val="FF0000"/>
              </a:solidFill>
            </a:endParaRPr>
          </a:p>
          <a:p>
            <a:pPr marL="0" lvl="0" indent="0" algn="l" rtl="0">
              <a:spcBef>
                <a:spcPts val="80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dirty="0"/>
          </a:p>
        </p:txBody>
      </p:sp>
      <p:sp>
        <p:nvSpPr>
          <p:cNvPr id="284" name="Google Shape;284;p37"/>
          <p:cNvSpPr txBox="1">
            <a:spLocks noGrp="1"/>
          </p:cNvSpPr>
          <p:nvPr>
            <p:ph type="body" idx="1"/>
          </p:nvPr>
        </p:nvSpPr>
        <p:spPr>
          <a:xfrm>
            <a:off x="239650" y="9651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SzPts val="2400"/>
              <a:buChar char="•"/>
            </a:pPr>
            <a:r>
              <a:rPr lang="en" sz="2400"/>
              <a:t>I can collaborate with my teacher to write a silly sentence with “ai” and “ay” words.</a:t>
            </a:r>
            <a:endParaRPr sz="2400" dirty="0"/>
          </a:p>
          <a:p>
            <a:pPr marL="457200" lvl="0" indent="-381000" algn="l" rtl="0">
              <a:lnSpc>
                <a:spcPct val="115000"/>
              </a:lnSpc>
              <a:spcBef>
                <a:spcPts val="0"/>
              </a:spcBef>
              <a:spcAft>
                <a:spcPts val="0"/>
              </a:spcAft>
              <a:buSzPts val="2400"/>
              <a:buChar char="•"/>
            </a:pPr>
            <a:r>
              <a:rPr lang="en" sz="2400"/>
              <a:t>I can use what I know about spelling patterns to correctly spell words.</a:t>
            </a:r>
            <a:endParaRPr sz="2400" dirty="0"/>
          </a:p>
          <a:p>
            <a:pPr marL="457200" lvl="0" indent="-381000" algn="l" rtl="0">
              <a:lnSpc>
                <a:spcPct val="115000"/>
              </a:lnSpc>
              <a:spcBef>
                <a:spcPts val="0"/>
              </a:spcBef>
              <a:spcAft>
                <a:spcPts val="0"/>
              </a:spcAft>
              <a:buSzPts val="2400"/>
              <a:buChar char="•"/>
            </a:pPr>
            <a:r>
              <a:rPr lang="en" sz="2400"/>
              <a:t>I can write a sentence with correct spacing, capitalization and punctuation.</a:t>
            </a:r>
            <a:endParaRPr sz="2400" dirty="0"/>
          </a:p>
          <a:p>
            <a:pPr marL="0" lvl="0" indent="0" algn="l" rtl="0">
              <a:lnSpc>
                <a:spcPct val="115000"/>
              </a:lnSpc>
              <a:spcBef>
                <a:spcPts val="800"/>
              </a:spcBef>
              <a:spcAft>
                <a:spcPts val="500"/>
              </a:spcAft>
              <a:buNone/>
            </a:pPr>
            <a:endParaRPr sz="2000" dirty="0"/>
          </a:p>
        </p:txBody>
      </p:sp>
      <p:pic>
        <p:nvPicPr>
          <p:cNvPr id="285" name="Google Shape;285;p37"/>
          <p:cNvPicPr preferRelativeResize="0"/>
          <p:nvPr/>
        </p:nvPicPr>
        <p:blipFill>
          <a:blip r:embed="rId3">
            <a:alphaModFix/>
          </a:blip>
          <a:stretch>
            <a:fillRect/>
          </a:stretch>
        </p:blipFill>
        <p:spPr>
          <a:xfrm>
            <a:off x="8294915" y="4325650"/>
            <a:ext cx="744214" cy="5752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Interactive Writing</a:t>
            </a:r>
            <a:endParaRPr dirty="0"/>
          </a:p>
        </p:txBody>
      </p:sp>
      <p:sp>
        <p:nvSpPr>
          <p:cNvPr id="291" name="Google Shape;291;p38"/>
          <p:cNvSpPr txBox="1"/>
          <p:nvPr/>
        </p:nvSpPr>
        <p:spPr>
          <a:xfrm>
            <a:off x="633600" y="1291900"/>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dirty="0"/>
          </a:p>
          <a:p>
            <a:pPr marL="0" lvl="0" indent="0" algn="l" rtl="0">
              <a:spcBef>
                <a:spcPts val="0"/>
              </a:spcBef>
              <a:spcAft>
                <a:spcPts val="0"/>
              </a:spcAft>
              <a:buNone/>
            </a:pPr>
            <a:r>
              <a:rPr lang="en" sz="3600">
                <a:latin typeface="Century Gothic"/>
                <a:ea typeface="Century Gothic"/>
                <a:cs typeface="Century Gothic"/>
                <a:sym typeface="Century Gothic"/>
              </a:rPr>
              <a:t>Let’s write a silly sentence together! </a:t>
            </a:r>
            <a:endParaRPr sz="3600" dirty="0">
              <a:latin typeface="Century Gothic"/>
              <a:ea typeface="Century Gothic"/>
              <a:cs typeface="Century Gothic"/>
              <a:sym typeface="Century Gothic"/>
            </a:endParaRPr>
          </a:p>
        </p:txBody>
      </p:sp>
      <p:pic>
        <p:nvPicPr>
          <p:cNvPr id="292" name="Google Shape;292;p38"/>
          <p:cNvPicPr preferRelativeResize="0"/>
          <p:nvPr/>
        </p:nvPicPr>
        <p:blipFill>
          <a:blip r:embed="rId3">
            <a:alphaModFix/>
          </a:blip>
          <a:stretch>
            <a:fillRect/>
          </a:stretch>
        </p:blipFill>
        <p:spPr>
          <a:xfrm>
            <a:off x="5684051" y="1291900"/>
            <a:ext cx="2285425" cy="3124200"/>
          </a:xfrm>
          <a:prstGeom prst="rect">
            <a:avLst/>
          </a:prstGeom>
          <a:noFill/>
          <a:ln>
            <a:noFill/>
          </a:ln>
        </p:spPr>
      </p:pic>
      <p:pic>
        <p:nvPicPr>
          <p:cNvPr id="293" name="Google Shape;293;p38"/>
          <p:cNvPicPr preferRelativeResize="0"/>
          <p:nvPr/>
        </p:nvPicPr>
        <p:blipFill>
          <a:blip r:embed="rId4">
            <a:alphaModFix/>
          </a:blip>
          <a:stretch>
            <a:fillRect/>
          </a:stretch>
        </p:blipFill>
        <p:spPr>
          <a:xfrm rot="-1428834">
            <a:off x="4426992" y="321511"/>
            <a:ext cx="1880891" cy="136740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3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dirty="0"/>
          </a:p>
        </p:txBody>
      </p:sp>
      <p:sp>
        <p:nvSpPr>
          <p:cNvPr id="301" name="Google Shape;301;p3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lvl="0" indent="-355600" algn="l" rtl="0">
              <a:spcBef>
                <a:spcPts val="0"/>
              </a:spcBef>
              <a:spcAft>
                <a:spcPts val="0"/>
              </a:spcAft>
              <a:buSzPts val="3000"/>
              <a:buFont typeface="Century Gothic"/>
              <a:buChar char="•"/>
            </a:pPr>
            <a:r>
              <a:rPr lang="en" sz="3000">
                <a:latin typeface="Century Gothic"/>
                <a:ea typeface="Century Gothic"/>
                <a:cs typeface="Century Gothic"/>
                <a:sym typeface="Century Gothic"/>
              </a:rPr>
              <a:t>What did you do today that is helping you become a more proficient reader?</a:t>
            </a:r>
            <a:endParaRPr sz="3000" dirty="0">
              <a:latin typeface="Century Gothic"/>
              <a:ea typeface="Century Gothic"/>
              <a:cs typeface="Century Gothic"/>
              <a:sym typeface="Century Gothic"/>
            </a:endParaRPr>
          </a:p>
        </p:txBody>
      </p:sp>
      <p:pic>
        <p:nvPicPr>
          <p:cNvPr id="302" name="Google Shape;302;p39"/>
          <p:cNvPicPr preferRelativeResize="0"/>
          <p:nvPr/>
        </p:nvPicPr>
        <p:blipFill>
          <a:blip r:embed="rId3">
            <a:alphaModFix/>
          </a:blip>
          <a:stretch>
            <a:fillRect/>
          </a:stretch>
        </p:blipFill>
        <p:spPr>
          <a:xfrm>
            <a:off x="708000" y="1543200"/>
            <a:ext cx="2792700" cy="2792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dirty="0"/>
          </a:p>
        </p:txBody>
      </p:sp>
      <p:sp>
        <p:nvSpPr>
          <p:cNvPr id="308" name="Google Shape;308;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dirty="0">
              <a:solidFill>
                <a:schemeClr val="dk1"/>
              </a:solidFill>
            </a:endParaRPr>
          </a:p>
          <a:p>
            <a:pPr marL="0" lvl="0" indent="0" algn="ctr" rtl="0">
              <a:spcBef>
                <a:spcPts val="800"/>
              </a:spcBef>
              <a:spcAft>
                <a:spcPts val="0"/>
              </a:spcAft>
              <a:buClr>
                <a:schemeClr val="dk1"/>
              </a:buClr>
              <a:buSzPts val="1100"/>
              <a:buFont typeface="Arial"/>
              <a:buNone/>
            </a:pP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2600" i="1" dirty="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dirty="0"/>
          </a:p>
        </p:txBody>
      </p:sp>
      <p:sp>
        <p:nvSpPr>
          <p:cNvPr id="314" name="Google Shape;314;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Clr>
                <a:schemeClr val="dk1"/>
              </a:buClr>
              <a:buSzPts val="2600"/>
              <a:buChar char="•"/>
            </a:pPr>
            <a:r>
              <a:rPr lang="en" sz="2600">
                <a:solidFill>
                  <a:schemeClr val="dk1"/>
                </a:solidFill>
              </a:rPr>
              <a:t>I can</a:t>
            </a:r>
            <a:r>
              <a:rPr lang="en" sz="2600"/>
              <a:t> create and write a silly sentence using high frequency words and words with the spelling patterns “ai” and “ay.”</a:t>
            </a:r>
            <a:endParaRPr sz="2600" dirty="0"/>
          </a:p>
          <a:p>
            <a:pPr marL="177800" lvl="0" indent="0" algn="l" rtl="0">
              <a:spcBef>
                <a:spcPts val="800"/>
              </a:spcBef>
              <a:spcAft>
                <a:spcPts val="0"/>
              </a:spcAft>
              <a:buNone/>
            </a:pPr>
            <a:endParaRPr sz="2600" dirty="0"/>
          </a:p>
          <a:p>
            <a:pPr marL="457200" lvl="0" indent="-393700" algn="l" rtl="0">
              <a:spcBef>
                <a:spcPts val="800"/>
              </a:spcBef>
              <a:spcAft>
                <a:spcPts val="0"/>
              </a:spcAft>
              <a:buClr>
                <a:schemeClr val="dk1"/>
              </a:buClr>
              <a:buSzPts val="2600"/>
              <a:buChar char="•"/>
            </a:pPr>
            <a:r>
              <a:rPr lang="en" sz="2600">
                <a:solidFill>
                  <a:schemeClr val="dk1"/>
                </a:solidFill>
              </a:rPr>
              <a:t>I can write sentences using correct spelling, punctuation and capitalization rules.</a:t>
            </a:r>
            <a:endParaRPr sz="2600" dirty="0"/>
          </a:p>
          <a:p>
            <a:pPr marL="0" lvl="0" indent="0" algn="l" rtl="0">
              <a:lnSpc>
                <a:spcPct val="115000"/>
              </a:lnSpc>
              <a:spcBef>
                <a:spcPts val="800"/>
              </a:spcBef>
              <a:spcAft>
                <a:spcPts val="500"/>
              </a:spcAft>
              <a:buNone/>
            </a:pPr>
            <a:endParaRPr sz="2000" dirty="0"/>
          </a:p>
        </p:txBody>
      </p:sp>
      <p:pic>
        <p:nvPicPr>
          <p:cNvPr id="315" name="Google Shape;315;p41"/>
          <p:cNvPicPr preferRelativeResize="0"/>
          <p:nvPr/>
        </p:nvPicPr>
        <p:blipFill>
          <a:blip r:embed="rId3">
            <a:alphaModFix/>
          </a:blip>
          <a:stretch>
            <a:fillRect/>
          </a:stretch>
        </p:blipFill>
        <p:spPr>
          <a:xfrm>
            <a:off x="8338457" y="4365171"/>
            <a:ext cx="700671" cy="53173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graphicFrame>
        <p:nvGraphicFramePr>
          <p:cNvPr id="320" name="Google Shape;320;p42"/>
          <p:cNvGraphicFramePr/>
          <p:nvPr>
            <p:extLst>
              <p:ext uri="{D42A27DB-BD31-4B8C-83A1-F6EECF244321}">
                <p14:modId xmlns:p14="http://schemas.microsoft.com/office/powerpoint/2010/main" val="3889816244"/>
              </p:ext>
            </p:extLst>
          </p:nvPr>
        </p:nvGraphicFramePr>
        <p:xfrm>
          <a:off x="0" y="0"/>
          <a:ext cx="9144000" cy="5143500"/>
        </p:xfrm>
        <a:graphic>
          <a:graphicData uri="http://schemas.openxmlformats.org/drawingml/2006/table">
            <a:tbl>
              <a:tblPr>
                <a:noFill/>
                <a:tableStyleId>{3888A199-4301-451C-9BEA-E73D41988832}</a:tableStyleId>
              </a:tblPr>
              <a:tblGrid>
                <a:gridCol w="3038700">
                  <a:extLst>
                    <a:ext uri="{9D8B030D-6E8A-4147-A177-3AD203B41FA5}">
                      <a16:colId xmlns:a16="http://schemas.microsoft.com/office/drawing/2014/main" xmlns="" val="20000"/>
                    </a:ext>
                  </a:extLst>
                </a:gridCol>
                <a:gridCol w="3050000">
                  <a:extLst>
                    <a:ext uri="{9D8B030D-6E8A-4147-A177-3AD203B41FA5}">
                      <a16:colId xmlns:a16="http://schemas.microsoft.com/office/drawing/2014/main" xmlns="" val="20001"/>
                    </a:ext>
                  </a:extLst>
                </a:gridCol>
                <a:gridCol w="3055300">
                  <a:extLst>
                    <a:ext uri="{9D8B030D-6E8A-4147-A177-3AD203B41FA5}">
                      <a16:colId xmlns:a16="http://schemas.microsoft.com/office/drawing/2014/main" xmlns="" val="20002"/>
                    </a:ext>
                  </a:extLst>
                </a:gridCol>
              </a:tblGrid>
              <a:tr h="5602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0"/>
                  </a:ext>
                </a:extLst>
              </a:tr>
              <a:tr h="4583275">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Create another silly sentence with a group.</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words with the spelling patterns “ai” and “ay”</a:t>
                      </a:r>
                      <a:r>
                        <a:rPr lang="en" sz="1500" baseline="0" dirty="0">
                          <a:solidFill>
                            <a:schemeClr val="dk1"/>
                          </a:solidFill>
                          <a:latin typeface="Century Gothic"/>
                          <a:ea typeface="Century Gothic"/>
                          <a:cs typeface="Century Gothic"/>
                          <a:sym typeface="Century Gothic"/>
                        </a:rPr>
                        <a:t> </a:t>
                      </a:r>
                      <a:r>
                        <a:rPr lang="en" sz="1500" dirty="0">
                          <a:solidFill>
                            <a:schemeClr val="dk1"/>
                          </a:solidFill>
                          <a:latin typeface="Century Gothic"/>
                          <a:ea typeface="Century Gothic"/>
                          <a:cs typeface="Century Gothic"/>
                          <a:sym typeface="Century Gothic"/>
                        </a:rPr>
                        <a:t>and  high frequency words.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We’ll talk about our sentence until we agree on the sentence we will write.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We will write our sentence together. We will check our sentence for spelling, capitalization and punctuation. We will make corrections as needed.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We will read our silly sentence together.</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Create a new silly sentence with a partner.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words with the spelling patterns “ai” and “ay”</a:t>
                      </a:r>
                      <a:r>
                        <a:rPr lang="en" sz="1500" baseline="0" dirty="0">
                          <a:solidFill>
                            <a:schemeClr val="dk1"/>
                          </a:solidFill>
                          <a:latin typeface="Century Gothic"/>
                          <a:ea typeface="Century Gothic"/>
                          <a:cs typeface="Century Gothic"/>
                          <a:sym typeface="Century Gothic"/>
                        </a:rPr>
                        <a:t> </a:t>
                      </a:r>
                      <a:r>
                        <a:rPr lang="en" sz="1500" dirty="0">
                          <a:solidFill>
                            <a:schemeClr val="dk1"/>
                          </a:solidFill>
                          <a:latin typeface="Century Gothic"/>
                          <a:ea typeface="Century Gothic"/>
                          <a:cs typeface="Century Gothic"/>
                          <a:sym typeface="Century Gothic"/>
                        </a:rPr>
                        <a:t>and high frequency words.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Talk about your sentence until you agree on the sentence you will write on your paper.  Write the sentence on your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Share your sentence with another writing pair.</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Create a new silly sentence independently.</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words with the spelling patterns “ai” and “ay”</a:t>
                      </a:r>
                      <a:r>
                        <a:rPr lang="en" sz="1500" baseline="0" dirty="0">
                          <a:solidFill>
                            <a:schemeClr val="dk1"/>
                          </a:solidFill>
                          <a:latin typeface="Century Gothic"/>
                          <a:ea typeface="Century Gothic"/>
                          <a:cs typeface="Century Gothic"/>
                          <a:sym typeface="Century Gothic"/>
                        </a:rPr>
                        <a:t> </a:t>
                      </a:r>
                      <a:r>
                        <a:rPr lang="en" sz="1500" dirty="0">
                          <a:solidFill>
                            <a:schemeClr val="dk1"/>
                          </a:solidFill>
                          <a:latin typeface="Century Gothic"/>
                          <a:ea typeface="Century Gothic"/>
                          <a:cs typeface="Century Gothic"/>
                          <a:sym typeface="Century Gothic"/>
                        </a:rPr>
                        <a:t>and high frequency words.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your silly sentence on your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Share your silly sentence with another independent writer.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Check each other’s sentences and make any corrections needed.</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endParaRPr>
                    </a:p>
                  </a:txBody>
                  <a:tcPr marL="91425" marR="91425" marT="91425" marB="91425"/>
                </a:tc>
                <a:extLst>
                  <a:ext uri="{0D108BD9-81ED-4DB2-BD59-A6C34878D82A}">
                    <a16:rowId xmlns:a16="http://schemas.microsoft.com/office/drawing/2014/main" xmlns="" val="10001"/>
                  </a:ext>
                </a:extLst>
              </a:tr>
            </a:tbl>
          </a:graphicData>
        </a:graphic>
      </p:graphicFrame>
      <p:pic>
        <p:nvPicPr>
          <p:cNvPr id="321" name="Google Shape;321;p42"/>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22" name="Google Shape;322;p42"/>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 </a:t>
            </a:r>
            <a:r>
              <a:rPr lang="en"/>
              <a:t>8</a:t>
            </a:r>
            <a:endParaRPr dirty="0">
              <a:solidFill>
                <a:schemeClr val="dk1"/>
              </a:solidFill>
            </a:endParaRPr>
          </a:p>
          <a:p>
            <a:pPr marL="0" lvl="0" indent="0" algn="l" rtl="0">
              <a:spcBef>
                <a:spcPts val="800"/>
              </a:spcBef>
              <a:spcAft>
                <a:spcPts val="0"/>
              </a:spcAft>
              <a:buNone/>
            </a:pPr>
            <a:r>
              <a:rPr lang="en" sz="1800" b="1">
                <a:solidFill>
                  <a:schemeClr val="dk1"/>
                </a:solidFill>
              </a:rPr>
              <a:t>New Materials to Prepare in Advance: </a:t>
            </a:r>
            <a:endParaRPr sz="1800" b="1" dirty="0">
              <a:solidFill>
                <a:schemeClr val="dk1"/>
              </a:solidFill>
            </a:endParaRPr>
          </a:p>
          <a:p>
            <a:pPr marL="457200" lvl="0" indent="-342900" algn="l" rtl="0">
              <a:spcBef>
                <a:spcPts val="800"/>
              </a:spcBef>
              <a:spcAft>
                <a:spcPts val="0"/>
              </a:spcAft>
              <a:buClr>
                <a:schemeClr val="dk1"/>
              </a:buClr>
              <a:buSzPts val="1800"/>
              <a:buChar char="•"/>
            </a:pPr>
            <a:r>
              <a:rPr lang="en" sz="1800"/>
              <a:t>Words Rule Word Cards or Word List</a:t>
            </a:r>
            <a:endParaRPr sz="1800" dirty="0"/>
          </a:p>
          <a:p>
            <a:pPr marL="457200" lvl="0" indent="-342900" algn="l" rtl="0">
              <a:spcBef>
                <a:spcPts val="1000"/>
              </a:spcBef>
              <a:spcAft>
                <a:spcPts val="0"/>
              </a:spcAft>
              <a:buClr>
                <a:schemeClr val="dk1"/>
              </a:buClr>
              <a:buSzPts val="1800"/>
              <a:buChar char="•"/>
            </a:pPr>
            <a:r>
              <a:rPr lang="en" sz="1800"/>
              <a:t>Silly sentence examples (optional)</a:t>
            </a:r>
            <a:endParaRPr sz="1800" dirty="0"/>
          </a:p>
          <a:p>
            <a:pPr marL="0" lvl="0" indent="0" algn="l" rtl="0">
              <a:spcBef>
                <a:spcPts val="1000"/>
              </a:spcBef>
              <a:spcAft>
                <a:spcPts val="0"/>
              </a:spcAft>
              <a:buNone/>
            </a:pPr>
            <a:r>
              <a:rPr lang="en" sz="1800" b="1">
                <a:solidFill>
                  <a:schemeClr val="dk1"/>
                </a:solidFill>
              </a:rPr>
              <a:t>Materials to Gather from Previous Lessons:</a:t>
            </a:r>
            <a:endParaRPr sz="1800" dirty="0">
              <a:solidFill>
                <a:schemeClr val="dk1"/>
              </a:solidFill>
            </a:endParaRPr>
          </a:p>
          <a:p>
            <a:pPr marL="457200" lvl="0" indent="-342900" algn="l" rtl="0">
              <a:spcBef>
                <a:spcPts val="1000"/>
              </a:spcBef>
              <a:spcAft>
                <a:spcPts val="0"/>
              </a:spcAft>
              <a:buClr>
                <a:schemeClr val="dk1"/>
              </a:buClr>
              <a:buSzPts val="1800"/>
              <a:buChar char="•"/>
            </a:pPr>
            <a:r>
              <a:rPr lang="en" sz="1800"/>
              <a:t>White boards, white board markers and erasers</a:t>
            </a:r>
            <a:endParaRPr sz="1800" dirty="0">
              <a:solidFill>
                <a:schemeClr val="dk1"/>
              </a:solidFill>
            </a:endParaRPr>
          </a:p>
          <a:p>
            <a:pPr marL="0" lvl="0" indent="0" algn="l" rtl="0">
              <a:spcBef>
                <a:spcPts val="1000"/>
              </a:spcBef>
              <a:spcAft>
                <a:spcPts val="0"/>
              </a:spcAft>
              <a:buNone/>
            </a:pPr>
            <a:endParaRPr sz="2200" dirty="0">
              <a:solidFill>
                <a:schemeClr val="dk1"/>
              </a:solidFill>
            </a:endParaRPr>
          </a:p>
          <a:p>
            <a:pPr marL="0" lvl="0" indent="0" algn="l" rtl="0">
              <a:lnSpc>
                <a:spcPct val="90000"/>
              </a:lnSpc>
              <a:spcBef>
                <a:spcPts val="1000"/>
              </a:spcBef>
              <a:spcAft>
                <a:spcPts val="0"/>
              </a:spcAft>
              <a:buNone/>
            </a:pPr>
            <a:endParaRPr dirty="0">
              <a:solidFill>
                <a:schemeClr val="dk1"/>
              </a:solidFill>
            </a:endParaRPr>
          </a:p>
        </p:txBody>
      </p:sp>
      <p:sp>
        <p:nvSpPr>
          <p:cNvPr id="186" name="Google Shape;186;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2: Lesson 8</a:t>
            </a:r>
            <a:r>
              <a:rPr lang="en" sz="2800" u="sng"/>
              <a:t> </a:t>
            </a:r>
            <a:endParaRPr sz="2800" dirty="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9"/>
          <p:cNvSpPr txBox="1">
            <a:spLocks noGrp="1"/>
          </p:cNvSpPr>
          <p:nvPr>
            <p:ph type="body" idx="1"/>
          </p:nvPr>
        </p:nvSpPr>
        <p:spPr>
          <a:xfrm>
            <a:off x="311700" y="1065550"/>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300" b="1">
                <a:solidFill>
                  <a:schemeClr val="dk1"/>
                </a:solidFill>
              </a:rPr>
              <a:t>Preparing for Lesson #: </a:t>
            </a:r>
            <a:r>
              <a:rPr lang="en" sz="2300"/>
              <a:t>8</a:t>
            </a:r>
            <a:endParaRPr sz="2300" dirty="0">
              <a:solidFill>
                <a:schemeClr val="dk1"/>
              </a:solidFill>
            </a:endParaRPr>
          </a:p>
          <a:p>
            <a:pPr marL="0" lvl="0" indent="0" algn="l" rtl="0">
              <a:lnSpc>
                <a:spcPct val="108000"/>
              </a:lnSpc>
              <a:spcBef>
                <a:spcPts val="1300"/>
              </a:spcBef>
              <a:spcAft>
                <a:spcPts val="0"/>
              </a:spcAft>
              <a:buClr>
                <a:schemeClr val="dk1"/>
              </a:buClr>
              <a:buSzPts val="1100"/>
              <a:buFont typeface="Arial"/>
              <a:buNone/>
            </a:pPr>
            <a:r>
              <a:rPr lang="en" sz="1800">
                <a:solidFill>
                  <a:schemeClr val="dk1"/>
                </a:solidFill>
              </a:rPr>
              <a:t>Reading and protocols to read in preparation:</a:t>
            </a:r>
            <a:endParaRPr sz="1800" dirty="0">
              <a:solidFill>
                <a:schemeClr val="dk1"/>
              </a:solidFill>
            </a:endParaRPr>
          </a:p>
          <a:p>
            <a:pPr marL="457200" lvl="0" indent="-342900" algn="l" rtl="0">
              <a:lnSpc>
                <a:spcPct val="120000"/>
              </a:lnSpc>
              <a:spcBef>
                <a:spcPts val="800"/>
              </a:spcBef>
              <a:spcAft>
                <a:spcPts val="0"/>
              </a:spcAft>
              <a:buClr>
                <a:schemeClr val="dk1"/>
              </a:buClr>
              <a:buSzPts val="1800"/>
              <a:buChar char="•"/>
            </a:pPr>
            <a:r>
              <a:rPr lang="en" sz="1800">
                <a:solidFill>
                  <a:schemeClr val="dk1"/>
                </a:solidFill>
              </a:rPr>
              <a:t>Handwriting Guidance Document (found in the K-2 Reading Foundations Skills Block Resource Manual)</a:t>
            </a:r>
            <a:endParaRPr sz="1800" dirty="0">
              <a:solidFill>
                <a:schemeClr val="dk1"/>
              </a:solidFill>
            </a:endParaRPr>
          </a:p>
          <a:p>
            <a:pPr marL="457200" lvl="0" indent="-342900" algn="l" rtl="0">
              <a:lnSpc>
                <a:spcPct val="120000"/>
              </a:lnSpc>
              <a:spcBef>
                <a:spcPts val="0"/>
              </a:spcBef>
              <a:spcAft>
                <a:spcPts val="0"/>
              </a:spcAft>
              <a:buSzPts val="1800"/>
              <a:buChar char="•"/>
            </a:pPr>
            <a:r>
              <a:rPr lang="en" sz="1800"/>
              <a:t>Review the Syllable Guidance Document (pages 27-29 in Skills Block Resource Manual)</a:t>
            </a:r>
            <a:endParaRPr sz="1800" dirty="0"/>
          </a:p>
          <a:p>
            <a:pPr marL="457200" lvl="0" indent="-342900" algn="l" rtl="0">
              <a:lnSpc>
                <a:spcPct val="120000"/>
              </a:lnSpc>
              <a:spcBef>
                <a:spcPts val="0"/>
              </a:spcBef>
              <a:spcAft>
                <a:spcPts val="0"/>
              </a:spcAft>
              <a:buSzPts val="1800"/>
              <a:buChar char="•"/>
            </a:pPr>
            <a:r>
              <a:rPr lang="en" sz="1800"/>
              <a:t>Review Independent and Small Group Work guidance (Skills Block Resource Manual)</a:t>
            </a:r>
            <a:endParaRPr sz="1800" dirty="0"/>
          </a:p>
          <a:p>
            <a:pPr marL="0" lvl="0" indent="0" algn="l" rtl="0">
              <a:lnSpc>
                <a:spcPct val="120000"/>
              </a:lnSpc>
              <a:spcBef>
                <a:spcPts val="800"/>
              </a:spcBef>
              <a:spcAft>
                <a:spcPts val="0"/>
              </a:spcAft>
              <a:buClr>
                <a:schemeClr val="dk1"/>
              </a:buClr>
              <a:buSzPts val="1100"/>
              <a:buFont typeface="Arial"/>
              <a:buNone/>
            </a:pPr>
            <a:r>
              <a:rPr lang="en" sz="1800">
                <a:solidFill>
                  <a:srgbClr val="333333"/>
                </a:solidFill>
                <a:highlight>
                  <a:srgbClr val="FFFFFF"/>
                </a:highlight>
              </a:rPr>
              <a:t>See the Video, Interactive Writing:</a:t>
            </a:r>
            <a:r>
              <a:rPr lang="en" sz="1800">
                <a:solidFill>
                  <a:srgbClr val="333333"/>
                </a:solidFill>
                <a:highlight>
                  <a:srgbClr val="FFFFFF"/>
                </a:highlight>
                <a:uFill>
                  <a:noFill/>
                </a:uFill>
                <a:hlinkClick r:id="rId3"/>
              </a:rPr>
              <a:t> </a:t>
            </a:r>
            <a:r>
              <a:rPr lang="en" sz="1800" u="sng">
                <a:solidFill>
                  <a:srgbClr val="0563C1"/>
                </a:solidFill>
                <a:highlight>
                  <a:srgbClr val="FFFFFF"/>
                </a:highlight>
                <a:hlinkClick r:id="rId3"/>
              </a:rPr>
              <a:t>https://vimeo.com/168991757</a:t>
            </a:r>
            <a:endParaRPr sz="1800" u="sng" dirty="0">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dirty="0">
              <a:solidFill>
                <a:srgbClr val="0563C1"/>
              </a:solidFill>
              <a:highlight>
                <a:srgbClr val="FFFFFF"/>
              </a:highlight>
              <a:hlinkClick r:id="rId3"/>
            </a:endParaRPr>
          </a:p>
          <a:p>
            <a:pPr marL="0" lvl="0" indent="0" algn="l" rtl="0">
              <a:spcBef>
                <a:spcPts val="800"/>
              </a:spcBef>
              <a:spcAft>
                <a:spcPts val="0"/>
              </a:spcAft>
              <a:buNone/>
            </a:pPr>
            <a:endParaRPr dirty="0"/>
          </a:p>
        </p:txBody>
      </p:sp>
      <p:sp>
        <p:nvSpPr>
          <p:cNvPr id="192" name="Google Shape;192;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2: Lesson 8</a:t>
            </a:r>
            <a:r>
              <a:rPr lang="en" sz="2800" u="sng"/>
              <a:t> </a:t>
            </a:r>
            <a:endParaRPr sz="2800" dirty="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dirty="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dirty="0"/>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98" name="Google Shape;198;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2: Lesson 8</a:t>
            </a:r>
            <a:endParaRPr sz="2800" dirty="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203" name="Google Shape;203;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4" name="Google Shape;204;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dirty="0">
              <a:solidFill>
                <a:srgbClr val="FFFFFF"/>
              </a:solidFill>
              <a:latin typeface="Calibri"/>
              <a:ea typeface="Calibri"/>
              <a:cs typeface="Calibri"/>
              <a:sym typeface="Calibri"/>
            </a:endParaRPr>
          </a:p>
        </p:txBody>
      </p:sp>
      <p:sp>
        <p:nvSpPr>
          <p:cNvPr id="205" name="Google Shape;205;p31"/>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1: Part 1: </a:t>
            </a:r>
            <a:endParaRPr sz="3200" b="1" dirty="0">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 Lesson 8</a:t>
            </a:r>
            <a:endParaRPr sz="3200" b="1" dirty="0">
              <a:solidFill>
                <a:srgbClr val="404040"/>
              </a:solidFill>
              <a:latin typeface="Century Gothic"/>
              <a:ea typeface="Century Gothic"/>
              <a:cs typeface="Century Gothic"/>
              <a:sym typeface="Century Gothic"/>
            </a:endParaRPr>
          </a:p>
        </p:txBody>
      </p:sp>
      <p:pic>
        <p:nvPicPr>
          <p:cNvPr id="206" name="Google Shape;206;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7" name="Google Shape;207;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dirty="0"/>
          </a:p>
        </p:txBody>
      </p:sp>
      <p:sp>
        <p:nvSpPr>
          <p:cNvPr id="213" name="Google Shape;213;p32"/>
          <p:cNvSpPr txBox="1">
            <a:spLocks noGrp="1"/>
          </p:cNvSpPr>
          <p:nvPr>
            <p:ph type="body" idx="1"/>
          </p:nvPr>
        </p:nvSpPr>
        <p:spPr>
          <a:xfrm>
            <a:off x="311700" y="528100"/>
            <a:ext cx="8520600" cy="38535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dirty="0">
              <a:solidFill>
                <a:schemeClr val="dk1"/>
              </a:solidFill>
            </a:endParaRPr>
          </a:p>
          <a:p>
            <a:pPr marL="0" lvl="0" indent="0" algn="l" rtl="0">
              <a:lnSpc>
                <a:spcPct val="150000"/>
              </a:lnSpc>
              <a:spcBef>
                <a:spcPts val="1000"/>
              </a:spcBef>
              <a:spcAft>
                <a:spcPts val="0"/>
              </a:spcAft>
              <a:buNone/>
            </a:pPr>
            <a:r>
              <a:rPr lang="en" sz="2400" b="1">
                <a:solidFill>
                  <a:srgbClr val="FF0000"/>
                </a:solidFill>
              </a:rPr>
              <a:t>Teacher:</a:t>
            </a:r>
            <a:r>
              <a:rPr lang="en" sz="2400" i="1">
                <a:solidFill>
                  <a:srgbClr val="FF0000"/>
                </a:solidFill>
              </a:rPr>
              <a:t> “Can you take a closer look, a closer look, a closer look? Can you take a closer look at some words today?</a:t>
            </a:r>
            <a:endParaRPr sz="2400" i="1" dirty="0">
              <a:solidFill>
                <a:srgbClr val="FF0000"/>
              </a:solidFill>
            </a:endParaRPr>
          </a:p>
          <a:p>
            <a:pPr marL="0" lvl="0" indent="0" algn="l" rtl="0">
              <a:lnSpc>
                <a:spcPct val="150000"/>
              </a:lnSpc>
              <a:spcBef>
                <a:spcPts val="1000"/>
              </a:spcBef>
              <a:spcAft>
                <a:spcPts val="0"/>
              </a:spcAft>
              <a:buNone/>
            </a:pPr>
            <a:r>
              <a:rPr lang="en" sz="2400" b="1">
                <a:solidFill>
                  <a:srgbClr val="FF0000"/>
                </a:solidFill>
              </a:rPr>
              <a:t>Students:</a:t>
            </a:r>
            <a:r>
              <a:rPr lang="en" sz="2400" i="1">
                <a:solidFill>
                  <a:srgbClr val="FF0000"/>
                </a:solidFill>
              </a:rPr>
              <a:t> “Yes, we’ll take a closer look, a closer look, a closer look. Yes, we’ll take a closer look to group the words today.”</a:t>
            </a:r>
            <a:endParaRPr sz="2400" i="1"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dirty="0"/>
          </a:p>
        </p:txBody>
      </p:sp>
      <p:sp>
        <p:nvSpPr>
          <p:cNvPr id="219" name="Google Shape;219;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06400" algn="l" rtl="0">
              <a:lnSpc>
                <a:spcPct val="90000"/>
              </a:lnSpc>
              <a:spcBef>
                <a:spcPts val="1000"/>
              </a:spcBef>
              <a:spcAft>
                <a:spcPts val="0"/>
              </a:spcAft>
              <a:buClr>
                <a:schemeClr val="dk1"/>
              </a:buClr>
              <a:buSzPts val="2800"/>
              <a:buFont typeface="Arial"/>
              <a:buChar char="•"/>
            </a:pPr>
            <a:r>
              <a:rPr lang="en" sz="2800"/>
              <a:t>I can read words with vowel teams “ai” and “ay.”</a:t>
            </a:r>
            <a:endParaRPr sz="2800" dirty="0"/>
          </a:p>
          <a:p>
            <a:pPr marL="0" lvl="0" indent="0" algn="l" rtl="0">
              <a:lnSpc>
                <a:spcPct val="90000"/>
              </a:lnSpc>
              <a:spcBef>
                <a:spcPts val="1000"/>
              </a:spcBef>
              <a:spcAft>
                <a:spcPts val="0"/>
              </a:spcAft>
              <a:buNone/>
            </a:pPr>
            <a:endParaRPr sz="2800" dirty="0"/>
          </a:p>
          <a:p>
            <a:pPr marL="457200" lvl="0" indent="-406400" algn="l" rtl="0">
              <a:lnSpc>
                <a:spcPct val="90000"/>
              </a:lnSpc>
              <a:spcBef>
                <a:spcPts val="1000"/>
              </a:spcBef>
              <a:spcAft>
                <a:spcPts val="1000"/>
              </a:spcAft>
              <a:buSzPts val="2800"/>
              <a:buChar char="•"/>
            </a:pPr>
            <a:r>
              <a:rPr lang="en" sz="2800"/>
              <a:t>I can identify spelling patterns based on the sounds I hear. </a:t>
            </a:r>
            <a:endParaRPr sz="2800" dirty="0"/>
          </a:p>
        </p:txBody>
      </p:sp>
      <p:pic>
        <p:nvPicPr>
          <p:cNvPr id="220" name="Google Shape;220;p33"/>
          <p:cNvPicPr preferRelativeResize="0"/>
          <p:nvPr/>
        </p:nvPicPr>
        <p:blipFill>
          <a:blip r:embed="rId3">
            <a:alphaModFix/>
          </a:blip>
          <a:stretch>
            <a:fillRect/>
          </a:stretch>
        </p:blipFill>
        <p:spPr>
          <a:xfrm>
            <a:off x="8371113" y="4397827"/>
            <a:ext cx="629329" cy="49812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4"/>
          <p:cNvSpPr txBox="1">
            <a:spLocks noGrp="1"/>
          </p:cNvSpPr>
          <p:nvPr>
            <p:ph type="title"/>
          </p:nvPr>
        </p:nvSpPr>
        <p:spPr>
          <a:xfrm>
            <a:off x="327400" y="245813"/>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Words Rule! </a:t>
            </a:r>
            <a:endParaRPr sz="3000" dirty="0"/>
          </a:p>
        </p:txBody>
      </p:sp>
      <p:sp>
        <p:nvSpPr>
          <p:cNvPr id="226" name="Google Shape;226;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dirty="0"/>
          </a:p>
          <a:p>
            <a:pPr marL="0" lvl="0" indent="0" algn="l" rtl="0">
              <a:spcBef>
                <a:spcPts val="800"/>
              </a:spcBef>
              <a:spcAft>
                <a:spcPts val="0"/>
              </a:spcAft>
              <a:buNone/>
            </a:pPr>
            <a:endParaRPr dirty="0"/>
          </a:p>
        </p:txBody>
      </p:sp>
      <p:sp>
        <p:nvSpPr>
          <p:cNvPr id="227" name="Google Shape;227;p34"/>
          <p:cNvSpPr txBox="1"/>
          <p:nvPr/>
        </p:nvSpPr>
        <p:spPr>
          <a:xfrm>
            <a:off x="258125" y="846375"/>
            <a:ext cx="35328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dirty="0"/>
          </a:p>
        </p:txBody>
      </p:sp>
      <p:sp>
        <p:nvSpPr>
          <p:cNvPr id="229" name="Google Shape;229;p34"/>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dirty="0">
              <a:latin typeface="Century Gothic"/>
              <a:ea typeface="Century Gothic"/>
              <a:cs typeface="Century Gothic"/>
              <a:sym typeface="Century Gothic"/>
            </a:endParaRPr>
          </a:p>
        </p:txBody>
      </p:sp>
      <p:sp>
        <p:nvSpPr>
          <p:cNvPr id="230" name="Google Shape;230;p34"/>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 </a:t>
            </a:r>
            <a:endParaRPr dirty="0"/>
          </a:p>
        </p:txBody>
      </p:sp>
      <p:sp>
        <p:nvSpPr>
          <p:cNvPr id="231" name="Google Shape;231;p34"/>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32" name="Google Shape;232;p34"/>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dirty="0"/>
          </a:p>
          <a:p>
            <a:pPr marL="0" lvl="0" indent="0" algn="l" rtl="0">
              <a:spcBef>
                <a:spcPts val="0"/>
              </a:spcBef>
              <a:spcAft>
                <a:spcPts val="0"/>
              </a:spcAft>
              <a:buNone/>
            </a:pPr>
            <a:endParaRPr dirty="0"/>
          </a:p>
        </p:txBody>
      </p:sp>
      <p:sp>
        <p:nvSpPr>
          <p:cNvPr id="233" name="Google Shape;233;p34"/>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dirty="0">
              <a:latin typeface="Century Gothic"/>
              <a:ea typeface="Century Gothic"/>
              <a:cs typeface="Century Gothic"/>
              <a:sym typeface="Century Gothic"/>
            </a:endParaRPr>
          </a:p>
        </p:txBody>
      </p:sp>
      <p:sp>
        <p:nvSpPr>
          <p:cNvPr id="234" name="Google Shape;234;p34"/>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dirty="0">
              <a:latin typeface="Century Gothic"/>
              <a:ea typeface="Century Gothic"/>
              <a:cs typeface="Century Gothic"/>
              <a:sym typeface="Century Gothic"/>
            </a:endParaRPr>
          </a:p>
        </p:txBody>
      </p:sp>
      <p:sp>
        <p:nvSpPr>
          <p:cNvPr id="235" name="Google Shape;235;p34"/>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sp>
        <p:nvSpPr>
          <p:cNvPr id="236" name="Google Shape;236;p34"/>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dirty="0">
              <a:latin typeface="Century Gothic"/>
              <a:ea typeface="Century Gothic"/>
              <a:cs typeface="Century Gothic"/>
              <a:sym typeface="Century Gothic"/>
            </a:endParaRPr>
          </a:p>
        </p:txBody>
      </p:sp>
      <p:sp>
        <p:nvSpPr>
          <p:cNvPr id="237" name="Google Shape;237;p34"/>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sp>
        <p:nvSpPr>
          <p:cNvPr id="238" name="Google Shape;238;p34"/>
          <p:cNvSpPr txBox="1"/>
          <p:nvPr/>
        </p:nvSpPr>
        <p:spPr>
          <a:xfrm>
            <a:off x="1220925" y="2797600"/>
            <a:ext cx="26856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              </a:t>
            </a:r>
            <a:endParaRPr dirty="0"/>
          </a:p>
        </p:txBody>
      </p:sp>
      <p:sp>
        <p:nvSpPr>
          <p:cNvPr id="239" name="Google Shape;239;p34"/>
          <p:cNvSpPr txBox="1"/>
          <p:nvPr/>
        </p:nvSpPr>
        <p:spPr>
          <a:xfrm>
            <a:off x="1220925" y="364850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dirty="0">
              <a:latin typeface="Century Gothic"/>
              <a:ea typeface="Century Gothic"/>
              <a:cs typeface="Century Gothic"/>
              <a:sym typeface="Century Gothic"/>
            </a:endParaRPr>
          </a:p>
        </p:txBody>
      </p:sp>
      <p:sp>
        <p:nvSpPr>
          <p:cNvPr id="240" name="Google Shape;240;p34"/>
          <p:cNvSpPr txBox="1"/>
          <p:nvPr/>
        </p:nvSpPr>
        <p:spPr>
          <a:xfrm>
            <a:off x="1740300" y="4145275"/>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dirty="0">
              <a:latin typeface="Century Gothic"/>
              <a:ea typeface="Century Gothic"/>
              <a:cs typeface="Century Gothic"/>
              <a:sym typeface="Century Gothic"/>
            </a:endParaRPr>
          </a:p>
        </p:txBody>
      </p:sp>
      <p:sp>
        <p:nvSpPr>
          <p:cNvPr id="241" name="Google Shape;241;p34"/>
          <p:cNvSpPr txBox="1"/>
          <p:nvPr/>
        </p:nvSpPr>
        <p:spPr>
          <a:xfrm>
            <a:off x="3493669" y="789209"/>
            <a:ext cx="5186161" cy="169738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  </a:t>
            </a:r>
            <a:r>
              <a:rPr lang="en" sz="3000" b="1" u="sng" dirty="0">
                <a:latin typeface="Century Gothic"/>
                <a:ea typeface="Century Gothic"/>
                <a:cs typeface="Century Gothic"/>
                <a:sym typeface="Century Gothic"/>
              </a:rPr>
              <a:t>ai</a:t>
            </a:r>
            <a:r>
              <a:rPr lang="en" sz="3000" dirty="0">
                <a:latin typeface="Century Gothic"/>
                <a:ea typeface="Century Gothic"/>
                <a:cs typeface="Century Gothic"/>
                <a:sym typeface="Century Gothic"/>
              </a:rPr>
              <a:t>				</a:t>
            </a:r>
            <a:r>
              <a:rPr lang="en" sz="3000" b="1" dirty="0">
                <a:latin typeface="Century Gothic"/>
                <a:ea typeface="Century Gothic"/>
                <a:cs typeface="Century Gothic"/>
                <a:sym typeface="Century Gothic"/>
              </a:rPr>
              <a:t> </a:t>
            </a:r>
            <a:r>
              <a:rPr lang="en" sz="3000" b="1" u="sng" dirty="0">
                <a:latin typeface="Century Gothic"/>
                <a:ea typeface="Century Gothic"/>
                <a:cs typeface="Century Gothic"/>
                <a:sym typeface="Century Gothic"/>
              </a:rPr>
              <a:t>ay</a:t>
            </a:r>
            <a:endParaRPr sz="3000" b="1" u="sng"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braid			way</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pain				bay</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					</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					</a:t>
            </a:r>
            <a:endParaRPr sz="3000" dirty="0">
              <a:latin typeface="Century Gothic"/>
              <a:ea typeface="Century Gothic"/>
              <a:cs typeface="Century Gothic"/>
              <a:sym typeface="Century Gothic"/>
            </a:endParaRPr>
          </a:p>
        </p:txBody>
      </p:sp>
      <p:sp>
        <p:nvSpPr>
          <p:cNvPr id="243" name="Google Shape;243;p34"/>
          <p:cNvSpPr txBox="1"/>
          <p:nvPr/>
        </p:nvSpPr>
        <p:spPr>
          <a:xfrm>
            <a:off x="2996975" y="3012713"/>
            <a:ext cx="21768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dirty="0">
              <a:latin typeface="Century Gothic"/>
              <a:ea typeface="Century Gothic"/>
              <a:cs typeface="Century Gothic"/>
              <a:sym typeface="Century Gothic"/>
            </a:endParaRPr>
          </a:p>
        </p:txBody>
      </p:sp>
      <p:sp>
        <p:nvSpPr>
          <p:cNvPr id="244" name="Google Shape;244;p34"/>
          <p:cNvSpPr txBox="1"/>
          <p:nvPr/>
        </p:nvSpPr>
        <p:spPr>
          <a:xfrm>
            <a:off x="2964425" y="3444225"/>
            <a:ext cx="2241900" cy="85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dirty="0">
              <a:latin typeface="Century Gothic"/>
              <a:ea typeface="Century Gothic"/>
              <a:cs typeface="Century Gothic"/>
              <a:sym typeface="Century Gothic"/>
            </a:endParaRPr>
          </a:p>
        </p:txBody>
      </p:sp>
      <p:sp>
        <p:nvSpPr>
          <p:cNvPr id="245" name="Google Shape;245;p34"/>
          <p:cNvSpPr txBox="1"/>
          <p:nvPr/>
        </p:nvSpPr>
        <p:spPr>
          <a:xfrm>
            <a:off x="446500" y="1042368"/>
            <a:ext cx="41412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panose="020B0502020202020204" pitchFamily="34" charset="0"/>
              </a:rPr>
              <a:t>braid </a:t>
            </a:r>
            <a:endParaRPr sz="3000" dirty="0">
              <a:latin typeface="Century Gothic" panose="020B0502020202020204" pitchFamily="34" charset="0"/>
            </a:endParaRPr>
          </a:p>
          <a:p>
            <a:pPr marL="0" lvl="0" indent="0" algn="l" rtl="0">
              <a:spcBef>
                <a:spcPts val="0"/>
              </a:spcBef>
              <a:spcAft>
                <a:spcPts val="0"/>
              </a:spcAft>
              <a:buNone/>
            </a:pP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way</a:t>
            </a:r>
            <a:endParaRPr sz="3000" dirty="0">
              <a:latin typeface="Century Gothic" panose="020B0502020202020204" pitchFamily="34" charset="0"/>
            </a:endParaRPr>
          </a:p>
          <a:p>
            <a:pPr marL="0" lvl="0" indent="0" algn="l" rtl="0">
              <a:spcBef>
                <a:spcPts val="0"/>
              </a:spcBef>
              <a:spcAft>
                <a:spcPts val="0"/>
              </a:spcAft>
              <a:buNone/>
            </a:pP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bay</a:t>
            </a:r>
            <a:endParaRPr sz="3000" dirty="0">
              <a:latin typeface="Century Gothic" panose="020B0502020202020204" pitchFamily="34" charset="0"/>
            </a:endParaRPr>
          </a:p>
          <a:p>
            <a:pPr marL="0" lvl="0" indent="0" algn="l" rtl="0">
              <a:spcBef>
                <a:spcPts val="0"/>
              </a:spcBef>
              <a:spcAft>
                <a:spcPts val="0"/>
              </a:spcAft>
              <a:buNone/>
            </a:pPr>
            <a:endParaRPr sz="3000" dirty="0">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panose="020B0502020202020204" pitchFamily="34" charset="0"/>
              </a:rPr>
              <a:t>pain</a:t>
            </a:r>
            <a:endParaRPr sz="3000" dirty="0">
              <a:latin typeface="Century Gothic" panose="020B0502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1"/>
                                        </p:tgtEl>
                                        <p:attrNameLst>
                                          <p:attrName>style.visibility</p:attrName>
                                        </p:attrNameLst>
                                      </p:cBhvr>
                                      <p:to>
                                        <p:strVal val="visible"/>
                                      </p:to>
                                    </p:set>
                                    <p:animEffect transition="in" filter="fade">
                                      <p:cBhvr>
                                        <p:cTn id="7" dur="1000"/>
                                        <p:tgtEl>
                                          <p:spTgt spid="2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1"/>
                                        </p:tgtEl>
                                        <p:attrNameLst>
                                          <p:attrName>style.visibility</p:attrName>
                                        </p:attrNameLst>
                                      </p:cBhvr>
                                      <p:to>
                                        <p:strVal val="visible"/>
                                      </p:to>
                                    </p:set>
                                    <p:animEffect transition="in" filter="fade">
                                      <p:cBhvr>
                                        <p:cTn id="12" dur="1000"/>
                                        <p:tgtEl>
                                          <p:spTgt spid="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5"/>
          <p:cNvSpPr txBox="1">
            <a:spLocks noGrp="1"/>
          </p:cNvSpPr>
          <p:nvPr>
            <p:ph type="title"/>
          </p:nvPr>
        </p:nvSpPr>
        <p:spPr>
          <a:xfrm>
            <a:off x="258125" y="1687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Words Rule! </a:t>
            </a:r>
            <a:endParaRPr sz="3000" dirty="0"/>
          </a:p>
        </p:txBody>
      </p:sp>
      <p:sp>
        <p:nvSpPr>
          <p:cNvPr id="251" name="Google Shape;251;p3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dirty="0"/>
          </a:p>
          <a:p>
            <a:pPr marL="0" lvl="0" indent="0" algn="l" rtl="0">
              <a:spcBef>
                <a:spcPts val="800"/>
              </a:spcBef>
              <a:spcAft>
                <a:spcPts val="0"/>
              </a:spcAft>
              <a:buNone/>
            </a:pPr>
            <a:endParaRPr dirty="0"/>
          </a:p>
        </p:txBody>
      </p:sp>
      <p:sp>
        <p:nvSpPr>
          <p:cNvPr id="252" name="Google Shape;252;p35"/>
          <p:cNvSpPr txBox="1"/>
          <p:nvPr/>
        </p:nvSpPr>
        <p:spPr>
          <a:xfrm>
            <a:off x="258125" y="846375"/>
            <a:ext cx="35328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dirty="0"/>
          </a:p>
        </p:txBody>
      </p:sp>
      <p:sp>
        <p:nvSpPr>
          <p:cNvPr id="254" name="Google Shape;254;p35"/>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dirty="0">
              <a:latin typeface="Century Gothic"/>
              <a:ea typeface="Century Gothic"/>
              <a:cs typeface="Century Gothic"/>
              <a:sym typeface="Century Gothic"/>
            </a:endParaRPr>
          </a:p>
        </p:txBody>
      </p:sp>
      <p:sp>
        <p:nvSpPr>
          <p:cNvPr id="255" name="Google Shape;255;p35"/>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 </a:t>
            </a:r>
            <a:endParaRPr dirty="0"/>
          </a:p>
        </p:txBody>
      </p:sp>
      <p:sp>
        <p:nvSpPr>
          <p:cNvPr id="256" name="Google Shape;256;p35"/>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57" name="Google Shape;257;p35"/>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dirty="0"/>
          </a:p>
          <a:p>
            <a:pPr marL="0" lvl="0" indent="0" algn="l" rtl="0">
              <a:spcBef>
                <a:spcPts val="0"/>
              </a:spcBef>
              <a:spcAft>
                <a:spcPts val="0"/>
              </a:spcAft>
              <a:buNone/>
            </a:pPr>
            <a:endParaRPr dirty="0"/>
          </a:p>
        </p:txBody>
      </p:sp>
      <p:sp>
        <p:nvSpPr>
          <p:cNvPr id="258" name="Google Shape;258;p35"/>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dirty="0">
              <a:latin typeface="Century Gothic"/>
              <a:ea typeface="Century Gothic"/>
              <a:cs typeface="Century Gothic"/>
              <a:sym typeface="Century Gothic"/>
            </a:endParaRPr>
          </a:p>
        </p:txBody>
      </p:sp>
      <p:sp>
        <p:nvSpPr>
          <p:cNvPr id="259" name="Google Shape;259;p35"/>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dirty="0">
              <a:latin typeface="Century Gothic"/>
              <a:ea typeface="Century Gothic"/>
              <a:cs typeface="Century Gothic"/>
              <a:sym typeface="Century Gothic"/>
            </a:endParaRPr>
          </a:p>
        </p:txBody>
      </p:sp>
      <p:sp>
        <p:nvSpPr>
          <p:cNvPr id="260" name="Google Shape;260;p35"/>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sp>
        <p:nvSpPr>
          <p:cNvPr id="261" name="Google Shape;261;p35"/>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dirty="0">
              <a:latin typeface="Century Gothic"/>
              <a:ea typeface="Century Gothic"/>
              <a:cs typeface="Century Gothic"/>
              <a:sym typeface="Century Gothic"/>
            </a:endParaRPr>
          </a:p>
        </p:txBody>
      </p:sp>
      <p:sp>
        <p:nvSpPr>
          <p:cNvPr id="262" name="Google Shape;262;p35"/>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sp>
        <p:nvSpPr>
          <p:cNvPr id="263" name="Google Shape;263;p35"/>
          <p:cNvSpPr txBox="1"/>
          <p:nvPr/>
        </p:nvSpPr>
        <p:spPr>
          <a:xfrm>
            <a:off x="1220925" y="2797600"/>
            <a:ext cx="26856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              </a:t>
            </a:r>
            <a:endParaRPr dirty="0"/>
          </a:p>
        </p:txBody>
      </p:sp>
      <p:sp>
        <p:nvSpPr>
          <p:cNvPr id="264" name="Google Shape;264;p35"/>
          <p:cNvSpPr txBox="1"/>
          <p:nvPr/>
        </p:nvSpPr>
        <p:spPr>
          <a:xfrm>
            <a:off x="1220925" y="364850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dirty="0">
              <a:latin typeface="Century Gothic"/>
              <a:ea typeface="Century Gothic"/>
              <a:cs typeface="Century Gothic"/>
              <a:sym typeface="Century Gothic"/>
            </a:endParaRPr>
          </a:p>
        </p:txBody>
      </p:sp>
      <p:sp>
        <p:nvSpPr>
          <p:cNvPr id="265" name="Google Shape;265;p35"/>
          <p:cNvSpPr txBox="1"/>
          <p:nvPr/>
        </p:nvSpPr>
        <p:spPr>
          <a:xfrm>
            <a:off x="1740300" y="4145275"/>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dirty="0">
              <a:latin typeface="Century Gothic"/>
              <a:ea typeface="Century Gothic"/>
              <a:cs typeface="Century Gothic"/>
              <a:sym typeface="Century Gothic"/>
            </a:endParaRPr>
          </a:p>
        </p:txBody>
      </p:sp>
      <p:sp>
        <p:nvSpPr>
          <p:cNvPr id="266" name="Google Shape;266;p35"/>
          <p:cNvSpPr txBox="1"/>
          <p:nvPr/>
        </p:nvSpPr>
        <p:spPr>
          <a:xfrm>
            <a:off x="4786275" y="19300"/>
            <a:ext cx="4099300" cy="469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  </a:t>
            </a:r>
            <a:r>
              <a:rPr lang="en" sz="2800" b="1" u="sng" dirty="0">
                <a:latin typeface="Century Gothic"/>
                <a:ea typeface="Century Gothic"/>
                <a:cs typeface="Century Gothic"/>
                <a:sym typeface="Century Gothic"/>
              </a:rPr>
              <a:t>ai</a:t>
            </a:r>
            <a:r>
              <a:rPr lang="en" sz="2800" dirty="0">
                <a:latin typeface="Century Gothic"/>
                <a:ea typeface="Century Gothic"/>
                <a:cs typeface="Century Gothic"/>
                <a:sym typeface="Century Gothic"/>
              </a:rPr>
              <a:t>			</a:t>
            </a:r>
            <a:r>
              <a:rPr lang="en" sz="2800" b="1" u="sng" dirty="0">
                <a:latin typeface="Century Gothic"/>
                <a:ea typeface="Century Gothic"/>
                <a:cs typeface="Century Gothic"/>
                <a:sym typeface="Century Gothic"/>
              </a:rPr>
              <a:t>ay</a:t>
            </a:r>
            <a:endParaRPr sz="2800" b="1" u="sng" dirty="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pain			bay</a:t>
            </a:r>
            <a:endParaRPr sz="2800" dirty="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maid		         day</a:t>
            </a:r>
            <a:endParaRPr sz="2800" dirty="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bait			hay</a:t>
            </a:r>
            <a:endParaRPr sz="2800" dirty="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trait 			pay</a:t>
            </a:r>
            <a:endParaRPr sz="2800" dirty="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bait			ray</a:t>
            </a:r>
            <a:endParaRPr sz="2800" dirty="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raid			tray</a:t>
            </a:r>
            <a:endParaRPr sz="2800" dirty="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        			lay</a:t>
            </a:r>
            <a:endParaRPr sz="2800" dirty="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			stray</a:t>
            </a:r>
            <a:endParaRPr sz="2800" dirty="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			way</a:t>
            </a:r>
            <a:endParaRPr sz="2800" dirty="0">
              <a:latin typeface="Century Gothic"/>
              <a:ea typeface="Century Gothic"/>
              <a:cs typeface="Century Gothic"/>
              <a:sym typeface="Century Gothic"/>
            </a:endParaRPr>
          </a:p>
          <a:p>
            <a:pPr marL="0" lvl="0" indent="0" algn="l" rtl="0">
              <a:spcBef>
                <a:spcPts val="0"/>
              </a:spcBef>
              <a:spcAft>
                <a:spcPts val="0"/>
              </a:spcAft>
              <a:buNone/>
            </a:pPr>
            <a:r>
              <a:rPr lang="en" sz="2800" dirty="0">
                <a:latin typeface="Century Gothic"/>
                <a:ea typeface="Century Gothic"/>
                <a:cs typeface="Century Gothic"/>
                <a:sym typeface="Century Gothic"/>
              </a:rPr>
              <a:t>			pray</a:t>
            </a:r>
            <a:endParaRPr sz="2800" dirty="0">
              <a:latin typeface="Century Gothic"/>
              <a:ea typeface="Century Gothic"/>
              <a:cs typeface="Century Gothic"/>
              <a:sym typeface="Century Gothic"/>
            </a:endParaRPr>
          </a:p>
        </p:txBody>
      </p:sp>
      <p:sp>
        <p:nvSpPr>
          <p:cNvPr id="267" name="Google Shape;267;p35"/>
          <p:cNvSpPr txBox="1"/>
          <p:nvPr/>
        </p:nvSpPr>
        <p:spPr>
          <a:xfrm>
            <a:off x="5573075" y="2393938"/>
            <a:ext cx="2295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dirty="0">
              <a:latin typeface="Century Gothic"/>
              <a:ea typeface="Century Gothic"/>
              <a:cs typeface="Century Gothic"/>
              <a:sym typeface="Century Gothic"/>
            </a:endParaRPr>
          </a:p>
        </p:txBody>
      </p:sp>
      <p:sp>
        <p:nvSpPr>
          <p:cNvPr id="268" name="Google Shape;268;p35"/>
          <p:cNvSpPr txBox="1"/>
          <p:nvPr/>
        </p:nvSpPr>
        <p:spPr>
          <a:xfrm>
            <a:off x="5599925" y="2882650"/>
            <a:ext cx="22419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dirty="0">
              <a:latin typeface="Century Gothic"/>
              <a:ea typeface="Century Gothic"/>
              <a:cs typeface="Century Gothic"/>
              <a:sym typeface="Century Gothic"/>
            </a:endParaRPr>
          </a:p>
        </p:txBody>
      </p:sp>
      <p:sp>
        <p:nvSpPr>
          <p:cNvPr id="269" name="Google Shape;269;p35"/>
          <p:cNvSpPr txBox="1"/>
          <p:nvPr/>
        </p:nvSpPr>
        <p:spPr>
          <a:xfrm>
            <a:off x="2894950" y="1626013"/>
            <a:ext cx="21768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sp>
        <p:nvSpPr>
          <p:cNvPr id="270" name="Google Shape;270;p35"/>
          <p:cNvSpPr txBox="1"/>
          <p:nvPr/>
        </p:nvSpPr>
        <p:spPr>
          <a:xfrm>
            <a:off x="2996975" y="3012713"/>
            <a:ext cx="21768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dirty="0">
              <a:latin typeface="Century Gothic"/>
              <a:ea typeface="Century Gothic"/>
              <a:cs typeface="Century Gothic"/>
              <a:sym typeface="Century Gothic"/>
            </a:endParaRPr>
          </a:p>
        </p:txBody>
      </p:sp>
      <p:sp>
        <p:nvSpPr>
          <p:cNvPr id="271" name="Google Shape;271;p35"/>
          <p:cNvSpPr txBox="1"/>
          <p:nvPr/>
        </p:nvSpPr>
        <p:spPr>
          <a:xfrm>
            <a:off x="2964425" y="3444225"/>
            <a:ext cx="2241900" cy="85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dirty="0">
              <a:latin typeface="Century Gothic"/>
              <a:ea typeface="Century Gothic"/>
              <a:cs typeface="Century Gothic"/>
              <a:sym typeface="Century Gothic"/>
            </a:endParaRPr>
          </a:p>
        </p:txBody>
      </p:sp>
      <p:sp>
        <p:nvSpPr>
          <p:cNvPr id="272" name="Google Shape;272;p35"/>
          <p:cNvSpPr txBox="1"/>
          <p:nvPr/>
        </p:nvSpPr>
        <p:spPr>
          <a:xfrm>
            <a:off x="286825" y="846375"/>
            <a:ext cx="4322625" cy="41335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u="sng" dirty="0">
                <a:latin typeface="Century Gothic" panose="020B0502020202020204" pitchFamily="34" charset="0"/>
              </a:rPr>
              <a:t>Partner A</a:t>
            </a:r>
            <a:r>
              <a:rPr lang="en" sz="2800" dirty="0">
                <a:latin typeface="Century Gothic" panose="020B0502020202020204" pitchFamily="34" charset="0"/>
              </a:rPr>
              <a:t>	   </a:t>
            </a:r>
            <a:r>
              <a:rPr lang="en" sz="2800" u="sng" dirty="0">
                <a:latin typeface="Century Gothic" panose="020B0502020202020204" pitchFamily="34" charset="0"/>
              </a:rPr>
              <a:t>Partner B</a:t>
            </a:r>
            <a:endParaRPr sz="2800" u="sng" dirty="0">
              <a:latin typeface="Century Gothic" panose="020B0502020202020204" pitchFamily="34" charset="0"/>
            </a:endParaRPr>
          </a:p>
          <a:p>
            <a:pPr marL="0" lvl="0" indent="0" algn="l" rtl="0">
              <a:spcBef>
                <a:spcPts val="0"/>
              </a:spcBef>
              <a:spcAft>
                <a:spcPts val="0"/>
              </a:spcAft>
              <a:buNone/>
            </a:pPr>
            <a:r>
              <a:rPr lang="en" sz="2800" dirty="0">
                <a:latin typeface="Century Gothic" panose="020B0502020202020204" pitchFamily="34" charset="0"/>
              </a:rPr>
              <a:t>bay		   day</a:t>
            </a:r>
            <a:endParaRPr sz="2800" dirty="0">
              <a:latin typeface="Century Gothic" panose="020B0502020202020204" pitchFamily="34" charset="0"/>
            </a:endParaRPr>
          </a:p>
          <a:p>
            <a:pPr marL="0" lvl="0" indent="0" algn="l" rtl="0">
              <a:spcBef>
                <a:spcPts val="0"/>
              </a:spcBef>
              <a:spcAft>
                <a:spcPts val="0"/>
              </a:spcAft>
              <a:buNone/>
            </a:pPr>
            <a:r>
              <a:rPr lang="en" sz="2800" dirty="0">
                <a:latin typeface="Century Gothic" panose="020B0502020202020204" pitchFamily="34" charset="0"/>
              </a:rPr>
              <a:t>maid		   pain</a:t>
            </a:r>
            <a:endParaRPr sz="2800" dirty="0">
              <a:latin typeface="Century Gothic" panose="020B0502020202020204" pitchFamily="34" charset="0"/>
            </a:endParaRPr>
          </a:p>
          <a:p>
            <a:pPr marL="0" lvl="0" indent="0" algn="l" rtl="0">
              <a:spcBef>
                <a:spcPts val="0"/>
              </a:spcBef>
              <a:spcAft>
                <a:spcPts val="0"/>
              </a:spcAft>
              <a:buNone/>
            </a:pPr>
            <a:r>
              <a:rPr lang="en" sz="2800" dirty="0">
                <a:latin typeface="Century Gothic" panose="020B0502020202020204" pitchFamily="34" charset="0"/>
              </a:rPr>
              <a:t>hay		   pay</a:t>
            </a:r>
            <a:endParaRPr sz="2800" dirty="0">
              <a:latin typeface="Century Gothic" panose="020B0502020202020204" pitchFamily="34" charset="0"/>
            </a:endParaRPr>
          </a:p>
          <a:p>
            <a:pPr marL="0" lvl="0" indent="0" algn="l" rtl="0">
              <a:spcBef>
                <a:spcPts val="0"/>
              </a:spcBef>
              <a:spcAft>
                <a:spcPts val="0"/>
              </a:spcAft>
              <a:buNone/>
            </a:pPr>
            <a:r>
              <a:rPr lang="en" sz="2800" dirty="0">
                <a:latin typeface="Century Gothic" panose="020B0502020202020204" pitchFamily="34" charset="0"/>
              </a:rPr>
              <a:t>bait		   trait</a:t>
            </a:r>
            <a:endParaRPr sz="2800" dirty="0">
              <a:latin typeface="Century Gothic" panose="020B0502020202020204" pitchFamily="34" charset="0"/>
            </a:endParaRPr>
          </a:p>
          <a:p>
            <a:pPr marL="0" lvl="0" indent="0" algn="l" rtl="0">
              <a:spcBef>
                <a:spcPts val="0"/>
              </a:spcBef>
              <a:spcAft>
                <a:spcPts val="0"/>
              </a:spcAft>
              <a:buNone/>
            </a:pPr>
            <a:r>
              <a:rPr lang="en" sz="2800" dirty="0">
                <a:latin typeface="Century Gothic" panose="020B0502020202020204" pitchFamily="34" charset="0"/>
              </a:rPr>
              <a:t>ray		   lay	</a:t>
            </a:r>
            <a:endParaRPr sz="2800" dirty="0">
              <a:latin typeface="Century Gothic" panose="020B0502020202020204" pitchFamily="34" charset="0"/>
            </a:endParaRPr>
          </a:p>
          <a:p>
            <a:pPr marL="0" lvl="0" indent="0" algn="l" rtl="0">
              <a:spcBef>
                <a:spcPts val="0"/>
              </a:spcBef>
              <a:spcAft>
                <a:spcPts val="0"/>
              </a:spcAft>
              <a:buNone/>
            </a:pPr>
            <a:r>
              <a:rPr lang="en" sz="2800" dirty="0">
                <a:latin typeface="Century Gothic" panose="020B0502020202020204" pitchFamily="34" charset="0"/>
              </a:rPr>
              <a:t>tray		   stray	</a:t>
            </a:r>
            <a:endParaRPr sz="2800" dirty="0">
              <a:latin typeface="Century Gothic" panose="020B0502020202020204" pitchFamily="34" charset="0"/>
            </a:endParaRPr>
          </a:p>
          <a:p>
            <a:pPr marL="0" lvl="0" indent="0" algn="l" rtl="0">
              <a:spcBef>
                <a:spcPts val="0"/>
              </a:spcBef>
              <a:spcAft>
                <a:spcPts val="0"/>
              </a:spcAft>
              <a:buNone/>
            </a:pPr>
            <a:r>
              <a:rPr lang="en" sz="2800" dirty="0">
                <a:latin typeface="Century Gothic" panose="020B0502020202020204" pitchFamily="34" charset="0"/>
              </a:rPr>
              <a:t>bait		   way</a:t>
            </a:r>
            <a:endParaRPr sz="2800" dirty="0">
              <a:latin typeface="Century Gothic" panose="020B0502020202020204" pitchFamily="34" charset="0"/>
            </a:endParaRPr>
          </a:p>
          <a:p>
            <a:pPr marL="0" lvl="0" indent="0" algn="l" rtl="0">
              <a:spcBef>
                <a:spcPts val="0"/>
              </a:spcBef>
              <a:spcAft>
                <a:spcPts val="0"/>
              </a:spcAft>
              <a:buNone/>
            </a:pPr>
            <a:r>
              <a:rPr lang="en" sz="2800" dirty="0">
                <a:latin typeface="Century Gothic" panose="020B0502020202020204" pitchFamily="34" charset="0"/>
              </a:rPr>
              <a:t>raid	           pray</a:t>
            </a:r>
            <a:endParaRPr sz="2800" dirty="0">
              <a:latin typeface="Century Gothic" panose="020B0502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6"/>
                                        </p:tgtEl>
                                        <p:attrNameLst>
                                          <p:attrName>style.visibility</p:attrName>
                                        </p:attrNameLst>
                                      </p:cBhvr>
                                      <p:to>
                                        <p:strVal val="visible"/>
                                      </p:to>
                                    </p:set>
                                    <p:animEffect transition="in" filter="fade">
                                      <p:cBhvr>
                                        <p:cTn id="7" dur="1000"/>
                                        <p:tgtEl>
                                          <p:spTgt spid="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062971C-D3DA-4BA2-A0BD-FE380BB9AA45}"/>
</file>

<file path=customXml/itemProps2.xml><?xml version="1.0" encoding="utf-8"?>
<ds:datastoreItem xmlns:ds="http://schemas.openxmlformats.org/officeDocument/2006/customXml" ds:itemID="{FC2F2C9C-1869-4EBB-86DE-68014E8CE075}"/>
</file>

<file path=customXml/itemProps3.xml><?xml version="1.0" encoding="utf-8"?>
<ds:datastoreItem xmlns:ds="http://schemas.openxmlformats.org/officeDocument/2006/customXml" ds:itemID="{C7B65252-CEC0-41BB-B151-2786A293EC0E}"/>
</file>

<file path=docProps/app.xml><?xml version="1.0" encoding="utf-8"?>
<Properties xmlns="http://schemas.openxmlformats.org/officeDocument/2006/extended-properties" xmlns:vt="http://schemas.openxmlformats.org/officeDocument/2006/docPropsVTypes">
  <TotalTime>49</TotalTime>
  <Words>4445</Words>
  <Application>Microsoft Office PowerPoint</Application>
  <PresentationFormat>On-screen Show (16:9)</PresentationFormat>
  <Paragraphs>367</Paragraphs>
  <Slides>16</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Calibri</vt:lpstr>
      <vt:lpstr>Century Gothic</vt:lpstr>
      <vt:lpstr>Times New Roman</vt:lpstr>
      <vt:lpstr>Arial</vt:lpstr>
      <vt:lpstr>Office Theme</vt:lpstr>
      <vt:lpstr>Office Theme</vt:lpstr>
      <vt:lpstr>Grade 2: Module 1: Part 1: Cycle 2: Lesson 8 Teacher slide, before teaching.</vt:lpstr>
      <vt:lpstr>Grade 2: Module 1: Part 1: Cycle 2: Lesson 8  Teacher slide, before teaching.</vt:lpstr>
      <vt:lpstr>Grade 2: Module 1: Part 1: Cycle 2: Lesson 8  Teacher slide, before teaching.</vt:lpstr>
      <vt:lpstr>Grade 2: Module 1: Part 1: Cycle 2: Lesson 8 Teacher slide, before teaching.</vt:lpstr>
      <vt:lpstr>PowerPoint Presentation</vt:lpstr>
      <vt:lpstr>Transition Song</vt:lpstr>
      <vt:lpstr>Opening: Learning Targets</vt:lpstr>
      <vt:lpstr>Words Rule! </vt:lpstr>
      <vt:lpstr>Words Rule! </vt:lpstr>
      <vt:lpstr>Transition Song</vt:lpstr>
      <vt:lpstr>Work Time: Learning Targets</vt:lpstr>
      <vt:lpstr>Interactive Writing</vt:lpstr>
      <vt:lpstr>Reflection Time </vt:lpstr>
      <vt:lpstr>Transition Song</vt:lpstr>
      <vt:lpstr>Independent Work: Learning Targets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1: Cycle 2: Lesson 8 Teacher slide, before teaching.</dc:title>
  <dc:creator>nbravo</dc:creator>
  <cp:lastModifiedBy>Nicole Bravo</cp:lastModifiedBy>
  <cp:revision>8</cp:revision>
  <dcterms:modified xsi:type="dcterms:W3CDTF">2018-11-07T14:34:41Z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