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slides/slide17.xml" ContentType="application/vnd.openxmlformats-officedocument.presentationml.slide+xml"/>
  <Override PartName="/ppt/presentation.xml" ContentType="application/vnd.openxmlformats-officedocument.presentationml.presentation.main+xml"/>
  <Override PartName="/ppt/slides/slide16.xml" ContentType="application/vnd.openxmlformats-officedocument.presentationml.slide+xml"/>
  <Override PartName="/ppt/slides/slide9.xml" ContentType="application/vnd.openxmlformats-officedocument.presentationml.slide+xml"/>
  <Override PartName="/ppt/slides/slide15.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Masters/slideMaster4.xml" ContentType="application/vnd.openxmlformats-officedocument.presentationml.slideMaster+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slideMasters/slideMaster3.xml" ContentType="application/vnd.openxmlformats-officedocument.presentationml.slideMaster+xml"/>
  <Override PartName="/ppt/slideMasters/slideMaster2.xml" ContentType="application/vnd.openxmlformats-officedocument.presentationml.slideMaster+xml"/>
  <Override PartName="/ppt/notesSlides/notesSlide9.xml" ContentType="application/vnd.openxmlformats-officedocument.presentationml.notesSlide+xml"/>
  <Override PartName="/ppt/notesSlides/notesSlide7.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50.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44.xml" ContentType="application/vnd.openxmlformats-officedocument.presentationml.slideLayout+xml"/>
  <Override PartName="/ppt/slideLayouts/slideLayout51.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1.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slideLayouts/slideLayout36.xml" ContentType="application/vnd.openxmlformats-officedocument.presentationml.slideLayout+xml"/>
  <Override PartName="/ppt/slideLayouts/slideLayout35.xml" ContentType="application/vnd.openxmlformats-officedocument.presentationml.slideLayout+xml"/>
  <Override PartName="/ppt/notesSlides/notesSlide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5.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9" r:id="rId1"/>
    <p:sldMasterId id="2147483700" r:id="rId2"/>
    <p:sldMasterId id="2147483701" r:id="rId3"/>
    <p:sldMasterId id="2147483702"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7010400" cy="92964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3C1C6F3-780C-475F-97C3-8F05FDB8BB8A}">
  <a:tblStyle styleId="{E3C1C6F3-780C-475F-97C3-8F05FDB8BB8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431" autoAdjust="0"/>
  </p:normalViewPr>
  <p:slideViewPr>
    <p:cSldViewPr snapToGrid="0">
      <p:cViewPr varScale="1">
        <p:scale>
          <a:sx n="56" d="100"/>
          <a:sy n="56" d="100"/>
        </p:scale>
        <p:origin x="119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viewProps" Target="viewProps.xml"/><Relationship Id="rId37" Type="http://schemas.openxmlformats.org/officeDocument/2006/relationships/customXml" Target="../customXml/item3.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customXml" Target="../customXml/item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customXml" Target="../customXml/item1.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426917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Words Rule Homophones and Fluency. Words Rule Homophones is a new instructional practice.  Students will can identify the homophones “wear” or “where” based on meaning.</a:t>
            </a:r>
            <a:endParaRPr dirty="0"/>
          </a:p>
          <a:p>
            <a:pPr marL="457200" lvl="0" indent="-304800" algn="l" rtl="0">
              <a:spcBef>
                <a:spcPts val="0"/>
              </a:spcBef>
              <a:spcAft>
                <a:spcPts val="0"/>
              </a:spcAft>
              <a:buSzPts val="1200"/>
              <a:buChar char="●"/>
            </a:pPr>
            <a:r>
              <a:rPr lang="en-US" dirty="0"/>
              <a:t>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a:t>
            </a:r>
            <a:endParaRPr dirty="0"/>
          </a:p>
          <a:p>
            <a:pPr marL="457200" lvl="0" indent="-304800" algn="l" rtl="0">
              <a:spcBef>
                <a:spcPts val="0"/>
              </a:spcBef>
              <a:spcAft>
                <a:spcPts val="0"/>
              </a:spcAft>
              <a:buSzPts val="1200"/>
              <a:buChar char="●"/>
            </a:pPr>
            <a:r>
              <a:rPr lang="en-US" dirty="0"/>
              <a:t>Students interact with an excerpt from the Decodable Reader: “The Lifecycle of Moths and Butterflies.” Students practice reading the piece “fluently” by applying the elements identified in the fluency rubric (read smoothly, with expression, with meaning, at just the right speed). Students use the rubric to provide each other with descriptive feedback in an effort to improve their fluency.</a:t>
            </a:r>
            <a:endParaRPr dirty="0"/>
          </a:p>
          <a:p>
            <a:pPr marL="457200" lvl="0" indent="0" algn="l" rtl="0">
              <a:spcBef>
                <a:spcPts val="0"/>
              </a:spcBef>
              <a:spcAft>
                <a:spcPts val="0"/>
              </a:spcAft>
              <a:buNone/>
            </a:pPr>
            <a:endParaRPr dirty="0"/>
          </a:p>
          <a:p>
            <a:pPr marL="0" lvl="0" indent="0" algn="l" rtl="0">
              <a:spcBef>
                <a:spcPts val="0"/>
              </a:spcBef>
              <a:spcAft>
                <a:spcPts val="0"/>
              </a:spcAft>
              <a:buNone/>
            </a:pPr>
            <a:endParaRPr dirty="0"/>
          </a:p>
          <a:p>
            <a:pPr marL="0" marR="0" lvl="0" indent="0" algn="l" rtl="0">
              <a:spcBef>
                <a:spcPts val="0"/>
              </a:spcBef>
              <a:spcAft>
                <a:spcPts val="0"/>
              </a:spcAft>
              <a:buClr>
                <a:schemeClr val="dk1"/>
              </a:buClr>
              <a:buSzPts val="1100"/>
              <a:buFont typeface="Arial"/>
              <a:buNone/>
            </a:pPr>
            <a:endParaRPr dirty="0">
              <a:solidFill>
                <a:srgbClr val="333333"/>
              </a:solidFill>
              <a:highlight>
                <a:srgbClr val="FFFFFF"/>
              </a:highlight>
            </a:endParaRPr>
          </a:p>
          <a:p>
            <a:pPr marL="0" marR="0" lvl="0" indent="0" algn="l" rtl="0">
              <a:spcBef>
                <a:spcPts val="0"/>
              </a:spcBef>
              <a:spcAft>
                <a:spcPts val="0"/>
              </a:spcAft>
              <a:buNone/>
            </a:pPr>
            <a:endParaRPr dirty="0"/>
          </a:p>
          <a:p>
            <a:pPr marL="0" marR="0" lvl="0" indent="0" algn="l" rtl="0">
              <a:spcBef>
                <a:spcPts val="0"/>
              </a:spcBef>
              <a:spcAft>
                <a:spcPts val="0"/>
              </a:spcAft>
              <a:buNone/>
            </a:pPr>
            <a:endParaRPr dirty="0"/>
          </a:p>
        </p:txBody>
      </p:sp>
      <p:sp>
        <p:nvSpPr>
          <p:cNvPr id="337" name="Google Shape;337;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6588051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6" name="Google Shape;416;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marR="0" lvl="1" indent="0" algn="l" rtl="0">
              <a:spcBef>
                <a:spcPts val="0"/>
              </a:spcBef>
              <a:spcAft>
                <a:spcPts val="0"/>
              </a:spcAft>
              <a:buNone/>
            </a:pPr>
            <a:endParaRPr dirty="0"/>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pages 1-3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enlarged selected excerpt  from the Decodable Reader: “The Lifecycle of Moths and Butterflies.”</a:t>
            </a:r>
            <a:endParaRPr dirty="0"/>
          </a:p>
          <a:p>
            <a:pPr marL="457200" lvl="0" indent="-304800" algn="l" rtl="0">
              <a:spcBef>
                <a:spcPts val="0"/>
              </a:spcBef>
              <a:spcAft>
                <a:spcPts val="0"/>
              </a:spcAft>
              <a:buSzPts val="1200"/>
              <a:buFont typeface="Calibri"/>
              <a:buAutoNum type="arabicPeriod"/>
            </a:pPr>
            <a:r>
              <a:rPr lang="en-US" dirty="0"/>
              <a:t>Explain this is an “excerpt”  or part of the story from their decodable reader “The Lifecycle of Moths and Butterflies.”</a:t>
            </a:r>
            <a:endParaRPr dirty="0"/>
          </a:p>
          <a:p>
            <a:pPr marL="457200" lvl="0" indent="-304800" algn="l" rtl="0">
              <a:spcBef>
                <a:spcPts val="0"/>
              </a:spcBef>
              <a:spcAft>
                <a:spcPts val="0"/>
              </a:spcAft>
              <a:buSzPts val="1200"/>
              <a:buFont typeface="Calibri"/>
              <a:buAutoNum type="arabicPeriod"/>
            </a:pPr>
            <a:r>
              <a:rPr lang="en-US" dirty="0"/>
              <a:t>Display the Fluency rubric on the board and read the categories aloud.</a:t>
            </a:r>
            <a:endParaRPr dirty="0"/>
          </a:p>
          <a:p>
            <a:pPr marL="457200" lvl="0" indent="-304800" algn="l" rtl="0">
              <a:spcBef>
                <a:spcPts val="0"/>
              </a:spcBef>
              <a:spcAft>
                <a:spcPts val="0"/>
              </a:spcAft>
              <a:buSzPts val="1200"/>
              <a:buFont typeface="Calibri"/>
              <a:buAutoNum type="arabicPeriod"/>
            </a:pPr>
            <a:r>
              <a:rPr lang="en-US" dirty="0"/>
              <a:t>Remind students that these are four important rules of fluency that they’ve been working on.</a:t>
            </a:r>
            <a:endParaRPr dirty="0"/>
          </a:p>
          <a:p>
            <a:pPr marL="457200" lvl="0" indent="-304800" algn="l" rtl="0">
              <a:spcBef>
                <a:spcPts val="0"/>
              </a:spcBef>
              <a:spcAft>
                <a:spcPts val="0"/>
              </a:spcAft>
              <a:buSzPts val="1200"/>
              <a:buFont typeface="Calibri"/>
              <a:buAutoNum type="arabicPeriod"/>
            </a:pPr>
            <a:r>
              <a:rPr lang="en-US" dirty="0"/>
              <a:t>Say: “</a:t>
            </a:r>
            <a:r>
              <a:rPr lang="en-US" i="1" dirty="0"/>
              <a:t>Now we are going to think about reading smoothly and at just the right speed. First, you will read the excerpt to yourself and think about how you can read it smoothly and at just the right speed. Then you will work with a partner to </a:t>
            </a:r>
            <a:r>
              <a:rPr lang="en-US" i="1" dirty="0" smtClean="0"/>
              <a:t>practice</a:t>
            </a:r>
            <a:r>
              <a:rPr lang="en-US" i="1" baseline="0" dirty="0" smtClean="0"/>
              <a:t> </a:t>
            </a:r>
            <a:r>
              <a:rPr lang="en-US" i="1" dirty="0" smtClean="0"/>
              <a:t>reading </a:t>
            </a:r>
            <a:r>
              <a:rPr lang="en-US" i="1" dirty="0"/>
              <a:t>it smoothly at just the right speed. When your partner finishes reading it aloud, you will give him or her one star (one example of how they read it smoothly and/or at just the right speed), and one step (one example of how they could improve on reading smoothly and/or at just the right speed). Then we’ll come back together and share</a:t>
            </a:r>
            <a:r>
              <a:rPr lang="en-US" dirty="0"/>
              <a:t>.”</a:t>
            </a:r>
            <a:endParaRPr dirty="0"/>
          </a:p>
          <a:p>
            <a:pPr marL="457200" lvl="0" indent="-304800" algn="l" rtl="0">
              <a:spcBef>
                <a:spcPts val="0"/>
              </a:spcBef>
              <a:spcAft>
                <a:spcPts val="0"/>
              </a:spcAft>
              <a:buSzPts val="1200"/>
              <a:buFont typeface="Calibri"/>
              <a:buAutoNum type="arabicPeriod"/>
            </a:pPr>
            <a:r>
              <a:rPr lang="en-US" dirty="0"/>
              <a:t>Distribute decodables or copy of excerpt.</a:t>
            </a:r>
            <a:endParaRPr dirty="0"/>
          </a:p>
          <a:p>
            <a:pPr marL="457200" lvl="0" indent="-304800" algn="l" rtl="0">
              <a:spcBef>
                <a:spcPts val="0"/>
              </a:spcBef>
              <a:spcAft>
                <a:spcPts val="0"/>
              </a:spcAft>
              <a:buSzPts val="1200"/>
              <a:buFont typeface="Calibri"/>
              <a:buAutoNum type="arabicPeriod"/>
            </a:pPr>
            <a:r>
              <a:rPr lang="en-US" dirty="0"/>
              <a:t>Students read the excerpt individually, noticing how they will read smoothly and at just the right speed.</a:t>
            </a:r>
            <a:endParaRPr dirty="0"/>
          </a:p>
          <a:p>
            <a:pPr marL="457200" lvl="0" indent="-304800" algn="l" rtl="0">
              <a:spcBef>
                <a:spcPts val="0"/>
              </a:spcBef>
              <a:spcAft>
                <a:spcPts val="0"/>
              </a:spcAft>
              <a:buSzPts val="1200"/>
              <a:buFont typeface="Calibri"/>
              <a:buAutoNum type="arabicPeriod"/>
            </a:pPr>
            <a:r>
              <a:rPr lang="en-US" dirty="0"/>
              <a:t>Pair students up and invite them to take turns reading the excerpt fluently and giving each other one star (positive comment naming a rule of fluency using the language of the rubric) and one step (a rule of fluency that wasn’t evident or could be worked on using the language of the rubric).</a:t>
            </a:r>
            <a:endParaRPr dirty="0"/>
          </a:p>
          <a:p>
            <a:pPr marL="457200" lvl="0" indent="-304800" algn="l" rtl="0">
              <a:spcBef>
                <a:spcPts val="0"/>
              </a:spcBef>
              <a:spcAft>
                <a:spcPts val="0"/>
              </a:spcAft>
              <a:buSzPts val="1200"/>
              <a:buFont typeface="Calibri"/>
              <a:buAutoNum type="arabicPeriod"/>
            </a:pPr>
            <a:r>
              <a:rPr lang="en-US" dirty="0"/>
              <a:t>Students practice reading fluently with their partners and giving feedback using the rubric.</a:t>
            </a:r>
            <a:endParaRPr dirty="0"/>
          </a:p>
          <a:p>
            <a:pPr marL="457200" lvl="0" indent="-304800" algn="l" rtl="0">
              <a:spcBef>
                <a:spcPts val="0"/>
              </a:spcBef>
              <a:spcAft>
                <a:spcPts val="0"/>
              </a:spcAft>
              <a:buSzPts val="1200"/>
              <a:buFont typeface="Calibri"/>
              <a:buAutoNum type="arabicPeriod"/>
            </a:pPr>
            <a:r>
              <a:rPr lang="en-US" dirty="0"/>
              <a:t>If time allows, consider inviting individual, pairs or groups of students to come up and read the excerpt to the class. When they are done, the teacher can invite students to name one star and one step.</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304800" algn="l" rtl="0">
              <a:spcBef>
                <a:spcPts val="0"/>
              </a:spcBef>
              <a:spcAft>
                <a:spcPts val="0"/>
              </a:spcAft>
              <a:buSzPts val="1200"/>
              <a:buChar char="●"/>
            </a:pPr>
            <a:r>
              <a:rPr lang="en-US" dirty="0"/>
              <a:t>Students are annotating excerpts.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Consider providing the entire Decodable Reader (from Lesson 102) for students to use when partnering up and practicing fluent reading.</a:t>
            </a:r>
            <a:endParaRPr dirty="0"/>
          </a:p>
          <a:p>
            <a:pPr marL="457200" lvl="0" indent="-304800" algn="l" rtl="0">
              <a:spcBef>
                <a:spcPts val="0"/>
              </a:spcBef>
              <a:spcAft>
                <a:spcPts val="0"/>
              </a:spcAft>
              <a:buClr>
                <a:schemeClr val="dk1"/>
              </a:buClr>
              <a:buSzPts val="1200"/>
              <a:buFont typeface="Calibri"/>
              <a:buChar char="●"/>
            </a:pPr>
            <a:r>
              <a:rPr lang="en-US" dirty="0"/>
              <a:t>Consider focusing on one area of fluency on the rubric if the majority of students need help with a particular area.</a:t>
            </a:r>
            <a:endParaRPr dirty="0"/>
          </a:p>
          <a:p>
            <a:pPr marL="457200" lvl="0" indent="-304800" algn="l" rtl="0">
              <a:spcBef>
                <a:spcPts val="0"/>
              </a:spcBef>
              <a:spcAft>
                <a:spcPts val="0"/>
              </a:spcAft>
              <a:buClr>
                <a:schemeClr val="dk1"/>
              </a:buClr>
              <a:buSzPts val="1200"/>
              <a:buFont typeface="Calibri"/>
              <a:buChar char="●"/>
            </a:pPr>
            <a:r>
              <a:rPr lang="en-US" dirty="0"/>
              <a:t>Consider providing students with sentence frames for giving feedback to their partners. Examples:</a:t>
            </a:r>
            <a:br>
              <a:rPr lang="en-US" dirty="0"/>
            </a:br>
            <a:r>
              <a:rPr lang="en-US" dirty="0"/>
              <a:t>— “I noticed you read with (meaning, expression, at just the right speed) because you _____.”</a:t>
            </a:r>
            <a:br>
              <a:rPr lang="en-US" dirty="0"/>
            </a:br>
            <a:r>
              <a:rPr lang="en-US" dirty="0"/>
              <a:t>— “I noticed you read smoothly because you _____.”</a:t>
            </a:r>
            <a:br>
              <a:rPr lang="en-US" dirty="0"/>
            </a:br>
            <a:r>
              <a:rPr lang="en-US" dirty="0"/>
              <a:t>— “Next time you read, try reading (smoothly, with expression, with meaning, at just the right speed) by _____.”</a:t>
            </a:r>
            <a:endParaRPr dirty="0"/>
          </a:p>
          <a:p>
            <a:pPr marL="0" lvl="0" indent="0" algn="l" rtl="0">
              <a:spcBef>
                <a:spcPts val="0"/>
              </a:spcBef>
              <a:spcAft>
                <a:spcPts val="0"/>
              </a:spcAft>
              <a:buNone/>
            </a:pPr>
            <a:endParaRPr dirty="0"/>
          </a:p>
        </p:txBody>
      </p:sp>
      <p:sp>
        <p:nvSpPr>
          <p:cNvPr id="417" name="Google Shape;417;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8" name="Google Shape;418;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80567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4a6ef5d143_0_155: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4" name="Google Shape;424;g4a6ef5d143_0_155: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sz="1200" b="1">
                <a:solidFill>
                  <a:schemeClr val="dk1"/>
                </a:solidFill>
                <a:latin typeface="Calibri"/>
                <a:ea typeface="Calibri"/>
                <a:cs typeface="Calibri"/>
                <a:sym typeface="Calibri"/>
              </a:rPr>
              <a:t>Suggested Pacing: </a:t>
            </a:r>
            <a:r>
              <a:rPr lang="en-US" b="1"/>
              <a:t>see slide 10 </a:t>
            </a:r>
            <a:endParaRPr b="1"/>
          </a:p>
          <a:p>
            <a:pPr marL="0" lvl="0" indent="0" algn="l" rtl="0">
              <a:spcBef>
                <a:spcPts val="0"/>
              </a:spcBef>
              <a:spcAft>
                <a:spcPts val="0"/>
              </a:spcAft>
              <a:buClr>
                <a:schemeClr val="dk1"/>
              </a:buClr>
              <a:buSzPts val="1100"/>
              <a:buFont typeface="Arial"/>
              <a:buNone/>
            </a:pPr>
            <a:r>
              <a:rPr lang="en-US" b="1"/>
              <a:t>Grouping: Whole Group</a:t>
            </a:r>
            <a:endParaRPr/>
          </a:p>
          <a:p>
            <a:pPr marL="0" lvl="0" indent="0" algn="l" rtl="0">
              <a:spcBef>
                <a:spcPts val="0"/>
              </a:spcBef>
              <a:spcAft>
                <a:spcPts val="0"/>
              </a:spcAft>
              <a:buClr>
                <a:schemeClr val="dk1"/>
              </a:buClr>
              <a:buFont typeface="Arial"/>
              <a:buNone/>
            </a:pPr>
            <a:endParaRPr b="1"/>
          </a:p>
          <a:p>
            <a:pPr marL="0" lvl="0" indent="0" algn="l" rtl="0">
              <a:spcBef>
                <a:spcPts val="0"/>
              </a:spcBef>
              <a:spcAft>
                <a:spcPts val="0"/>
              </a:spcAft>
              <a:buClr>
                <a:schemeClr val="dk1"/>
              </a:buClr>
              <a:buFont typeface="Arial"/>
              <a:buNone/>
            </a:pPr>
            <a:r>
              <a:rPr lang="en-US"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Suggested Fluency Rubric for refer</a:t>
            </a:r>
            <a:r>
              <a:rPr lang="en-US"/>
              <a:t>ence as needed.</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699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99158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p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9" name="Google Shape;429;p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slide pacing: 2-3 minutes</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90170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a:t>
            </a:r>
            <a:endParaRPr dirty="0"/>
          </a:p>
          <a:p>
            <a:pPr marL="444500" lvl="0" indent="-292100" algn="l" rtl="0">
              <a:spcBef>
                <a:spcPts val="0"/>
              </a:spcBef>
              <a:spcAft>
                <a:spcPts val="0"/>
              </a:spcAft>
              <a:buClr>
                <a:schemeClr val="dk1"/>
              </a:buClr>
              <a:buSzPts val="1200"/>
              <a:buFont typeface="Calibri"/>
              <a:buChar char="●"/>
            </a:pPr>
            <a:r>
              <a:rPr lang="en-US" dirty="0"/>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dirty="0"/>
          </a:p>
          <a:p>
            <a:pPr marL="1536700" lvl="0" indent="-8890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Invite students to reflect and share with a partner (or whole group). </a:t>
            </a:r>
            <a:endParaRPr dirty="0"/>
          </a:p>
          <a:p>
            <a:pPr marL="457200" lvl="0" indent="-304800" algn="l" rtl="0">
              <a:spcBef>
                <a:spcPts val="0"/>
              </a:spcBef>
              <a:spcAft>
                <a:spcPts val="0"/>
              </a:spcAft>
              <a:buClr>
                <a:schemeClr val="dk1"/>
              </a:buClr>
              <a:buSzPts val="1200"/>
              <a:buFont typeface="Calibri"/>
              <a:buAutoNum type="arabicPeriod"/>
            </a:pPr>
            <a:r>
              <a:rPr lang="en-US" dirty="0"/>
              <a:t>Ask: </a:t>
            </a:r>
            <a:r>
              <a:rPr lang="en-US" i="1" dirty="0"/>
              <a:t>“What does it mean to be independent?” </a:t>
            </a:r>
            <a:r>
              <a:rPr lang="en-US" i="0" dirty="0"/>
              <a:t>(examples: </a:t>
            </a:r>
            <a:r>
              <a:rPr lang="en-US" b="1" i="0" dirty="0"/>
              <a:t>be able to do something on your own, be able to help myself with something</a:t>
            </a:r>
            <a:r>
              <a:rPr lang="en-US" i="0" dirty="0"/>
              <a:t>) </a:t>
            </a:r>
            <a:r>
              <a:rPr lang="en-US" i="1" dirty="0"/>
              <a:t>“What does it mean to be an independent reader?” </a:t>
            </a:r>
            <a:r>
              <a:rPr lang="en-US" i="0" dirty="0"/>
              <a:t>(examples: </a:t>
            </a:r>
            <a:r>
              <a:rPr lang="en-US" b="1" i="0" dirty="0"/>
              <a:t>have knowledge and skills to problem solve words, have “stamina” or the ability to stick with reading for an extended period of time, know your strengths and weaknesses</a:t>
            </a:r>
            <a:r>
              <a:rPr lang="en-US" i="0" dirty="0"/>
              <a:t>)</a:t>
            </a:r>
            <a:endParaRPr b="1" i="0" dirty="0"/>
          </a:p>
          <a:p>
            <a:pPr marL="0" lvl="0" indent="0" algn="l" rtl="0">
              <a:spcBef>
                <a:spcPts val="0"/>
              </a:spcBef>
              <a:spcAft>
                <a:spcPts val="0"/>
              </a:spcAft>
              <a:buClr>
                <a:srgbClr val="000000"/>
              </a:buClr>
              <a:buSzPts val="1100"/>
              <a:buFont typeface="Arial"/>
              <a:buNone/>
            </a:pPr>
            <a:endParaRPr b="1"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Appropriate </a:t>
            </a:r>
            <a:r>
              <a:rPr lang="en-US" dirty="0" smtClean="0"/>
              <a:t>responses </a:t>
            </a:r>
            <a:r>
              <a:rPr lang="en-US" dirty="0"/>
              <a:t>include answers listed with questions or like responses.  Students are reflecting on what it means to be an independent reader.</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a:t>
            </a:r>
            <a:endParaRPr dirty="0"/>
          </a:p>
          <a:p>
            <a:pPr marL="444500" lvl="0" indent="-292100" algn="l" rtl="0">
              <a:spcBef>
                <a:spcPts val="0"/>
              </a:spcBef>
              <a:spcAft>
                <a:spcPts val="0"/>
              </a:spcAft>
              <a:buClr>
                <a:schemeClr val="dk1"/>
              </a:buClr>
              <a:buSzPts val="1200"/>
              <a:buFont typeface="Calibri"/>
              <a:buChar char="●"/>
            </a:pPr>
            <a:r>
              <a:rPr lang="en-US" dirty="0"/>
              <a:t>For students who need additional support organizing their ideas: Consider providing sentence frames. Examples:</a:t>
            </a:r>
            <a:br>
              <a:rPr lang="en-US" dirty="0"/>
            </a:br>
            <a:r>
              <a:rPr lang="en-US" dirty="0"/>
              <a:t>— “One thing an independent reader has to be able to do is _____.”</a:t>
            </a:r>
            <a:br>
              <a:rPr lang="en-US" dirty="0"/>
            </a:br>
            <a:r>
              <a:rPr lang="en-US" dirty="0"/>
              <a:t>— “As an independent reader, I can _____.”</a:t>
            </a:r>
            <a:br>
              <a:rPr lang="en-US" dirty="0"/>
            </a:br>
            <a:r>
              <a:rPr lang="en-US" dirty="0"/>
              <a:t>— “I can show independence by _____.”</a:t>
            </a:r>
            <a:endParaRPr dirty="0"/>
          </a:p>
          <a:p>
            <a:pPr marL="457200" lvl="0" indent="0" algn="l" rtl="0">
              <a:spcBef>
                <a:spcPts val="0"/>
              </a:spcBef>
              <a:spcAft>
                <a:spcPts val="0"/>
              </a:spcAft>
              <a:buClr>
                <a:srgbClr val="000000"/>
              </a:buClr>
              <a:buSzPts val="1100"/>
              <a:buFont typeface="Arial"/>
              <a:buNone/>
            </a:pPr>
            <a:endParaRPr b="1" dirty="0"/>
          </a:p>
          <a:p>
            <a:pPr marL="914400" marR="0" lvl="0" indent="0" algn="l" rtl="0">
              <a:spcBef>
                <a:spcPts val="0"/>
              </a:spcBef>
              <a:spcAft>
                <a:spcPts val="0"/>
              </a:spcAft>
              <a:buNone/>
            </a:pPr>
            <a:endParaRPr b="1" dirty="0"/>
          </a:p>
        </p:txBody>
      </p:sp>
      <p:sp>
        <p:nvSpPr>
          <p:cNvPr id="430" name="Google Shape;430;p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31" name="Google Shape;431;p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3333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8" name="Google Shape;438;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a:t>Suggested slide pacing:  3-5 minutes</a:t>
            </a:r>
            <a:endParaRPr b="1"/>
          </a:p>
          <a:p>
            <a:pPr marL="0" lvl="0" indent="0" algn="l" rtl="0">
              <a:spcBef>
                <a:spcPts val="0"/>
              </a:spcBef>
              <a:spcAft>
                <a:spcPts val="0"/>
              </a:spcAft>
              <a:buClr>
                <a:schemeClr val="dk1"/>
              </a:buClr>
              <a:buSzPts val="1100"/>
              <a:buFont typeface="Arial"/>
              <a:buNone/>
            </a:pPr>
            <a:r>
              <a:rPr lang="en-US" b="1"/>
              <a:t>Grouping: Whole Group</a:t>
            </a:r>
            <a:endParaRPr/>
          </a:p>
          <a:p>
            <a:pPr marL="457200" lvl="1" indent="0" algn="l" rtl="0">
              <a:spcBef>
                <a:spcPts val="0"/>
              </a:spcBef>
              <a:spcAft>
                <a:spcPts val="0"/>
              </a:spcAft>
              <a:buClr>
                <a:schemeClr val="dk1"/>
              </a:buClr>
              <a:buFont typeface="Arial"/>
              <a:buNone/>
            </a:pPr>
            <a:endParaRPr/>
          </a:p>
          <a:p>
            <a:pPr marL="0" lvl="0" indent="0" algn="l" rtl="0">
              <a:spcBef>
                <a:spcPts val="0"/>
              </a:spcBef>
              <a:spcAft>
                <a:spcPts val="0"/>
              </a:spcAft>
              <a:buClr>
                <a:schemeClr val="dk1"/>
              </a:buClr>
              <a:buSzPts val="1100"/>
              <a:buFont typeface="Arial"/>
              <a:buNone/>
            </a:pPr>
            <a:r>
              <a:rPr lang="en-US"/>
              <a:t>Teaching Notes: </a:t>
            </a:r>
            <a:endParaRPr/>
          </a:p>
          <a:p>
            <a:pPr marL="457200" lvl="0" indent="-304800" algn="l" rtl="0">
              <a:spcBef>
                <a:spcPts val="0"/>
              </a:spcBef>
              <a:spcAft>
                <a:spcPts val="0"/>
              </a:spcAft>
              <a:buClr>
                <a:schemeClr val="dk1"/>
              </a:buClr>
              <a:buSzPts val="1200"/>
              <a:buFont typeface="Calibri"/>
              <a:buChar char="●"/>
            </a:pPr>
            <a:r>
              <a:rPr lang="en-US"/>
              <a:t>Song sung to the tune of “The Farmer and the Dell.” </a:t>
            </a:r>
            <a:endParaRPr/>
          </a:p>
          <a:p>
            <a:pPr marL="457200" lvl="0" indent="-304800" algn="l" rtl="0">
              <a:spcBef>
                <a:spcPts val="0"/>
              </a:spcBef>
              <a:spcAft>
                <a:spcPts val="0"/>
              </a:spcAft>
              <a:buClr>
                <a:schemeClr val="dk1"/>
              </a:buClr>
              <a:buSzPts val="1200"/>
              <a:buFont typeface="Calibri"/>
              <a:buChar char="●"/>
            </a:pPr>
            <a:r>
              <a:rPr lang="en-US"/>
              <a:t>This song serves as both a transition and a student-friendly way of naming the specific skill they are about to work with.  They are about to read the decodable story, using one-to-one correspondence, while pointing left to right.</a:t>
            </a:r>
            <a:endParaRPr/>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Teacher Actions:</a:t>
            </a:r>
            <a:endParaRPr/>
          </a:p>
          <a:p>
            <a:pPr marL="457200" lvl="0" indent="-304800" algn="l" rtl="0">
              <a:spcBef>
                <a:spcPts val="0"/>
              </a:spcBef>
              <a:spcAft>
                <a:spcPts val="0"/>
              </a:spcAft>
              <a:buClr>
                <a:schemeClr val="dk1"/>
              </a:buClr>
              <a:buSzPts val="1200"/>
              <a:buFont typeface="Calibri"/>
              <a:buAutoNum type="arabicPeriod"/>
            </a:pPr>
            <a:r>
              <a:rPr lang="en-US"/>
              <a:t>Sing transition song to get students prepared for the lesson.  If you would rather chant than sing this will work as well. </a:t>
            </a:r>
            <a:endParaRPr/>
          </a:p>
          <a:p>
            <a:pPr marL="1164717" lvl="0" indent="-156743"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Student Look-fors/Listen-fors:</a:t>
            </a:r>
            <a:endParaRPr/>
          </a:p>
          <a:p>
            <a:pPr marL="457200" lvl="0" indent="-304800" algn="l" rtl="0">
              <a:spcBef>
                <a:spcPts val="0"/>
              </a:spcBef>
              <a:spcAft>
                <a:spcPts val="0"/>
              </a:spcAft>
              <a:buClr>
                <a:schemeClr val="dk1"/>
              </a:buClr>
              <a:buSzPts val="1200"/>
              <a:buFont typeface="Calibri"/>
              <a:buChar char="●"/>
            </a:pPr>
            <a:r>
              <a:rPr lang="en-US"/>
              <a:t>Students sing the transition song and move into position for learning. </a:t>
            </a:r>
            <a:endParaRPr/>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Student Supports/Meeting Student Needs: None</a:t>
            </a:r>
            <a:endParaRPr/>
          </a:p>
          <a:p>
            <a:pPr marL="0" lvl="0" indent="0" algn="l" rtl="0">
              <a:spcBef>
                <a:spcPts val="0"/>
              </a:spcBef>
              <a:spcAft>
                <a:spcPts val="0"/>
              </a:spcAft>
              <a:buNone/>
            </a:pPr>
            <a:endParaRPr/>
          </a:p>
        </p:txBody>
      </p:sp>
      <p:sp>
        <p:nvSpPr>
          <p:cNvPr id="439" name="Google Shape;439;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13</a:t>
            </a:fld>
            <a:endParaRPr/>
          </a:p>
        </p:txBody>
      </p:sp>
    </p:spTree>
    <p:extLst>
      <p:ext uri="{BB962C8B-B14F-4D97-AF65-F5344CB8AC3E}">
        <p14:creationId xmlns:p14="http://schemas.microsoft.com/office/powerpoint/2010/main" val="117213972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4" name="Google Shape;444;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45" name="Google Shape;445;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90841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1"/>
        <p:cNvGrpSpPr/>
        <p:nvPr/>
      </p:nvGrpSpPr>
      <p:grpSpPr>
        <a:xfrm>
          <a:off x="0" y="0"/>
          <a:ext cx="0" cy="0"/>
          <a:chOff x="0" y="0"/>
          <a:chExt cx="0" cy="0"/>
        </a:xfrm>
      </p:grpSpPr>
      <p:sp>
        <p:nvSpPr>
          <p:cNvPr id="452" name="Google Shape;452;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3" name="Google Shape;453;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See Resource Manual, Reading Foundations Skills Block 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p>
          <a:p>
            <a:pPr marL="457200" lvl="0" indent="-298450" algn="l" rtl="0">
              <a:spcBef>
                <a:spcPts val="0"/>
              </a:spcBef>
              <a:spcAft>
                <a:spcPts val="0"/>
              </a:spcAft>
              <a:buClr>
                <a:schemeClr val="dk1"/>
              </a:buClr>
              <a:buSzPts val="1100"/>
              <a:buChar char="●"/>
            </a:pPr>
            <a:r>
              <a:rPr lang="en-US" dirty="0"/>
              <a:t>Explain to the “Acting with Expression” group that ‘wacky’ means to act zany or crazy in a funny way.</a:t>
            </a:r>
            <a:endParaRPr dirty="0"/>
          </a:p>
          <a:p>
            <a:pPr marL="457200" lvl="0" indent="-304800" algn="l" rtl="0">
              <a:spcBef>
                <a:spcPts val="0"/>
              </a:spcBef>
              <a:spcAft>
                <a:spcPts val="0"/>
              </a:spcAft>
              <a:buClr>
                <a:schemeClr val="dk1"/>
              </a:buClr>
              <a:buSzPts val="1200"/>
              <a:buChar char="●"/>
            </a:pPr>
            <a:r>
              <a:rPr lang="en-US" dirty="0"/>
              <a:t>Fluency Rubric and Reader’s Toolbox are on following slides for reference as needed.</a:t>
            </a:r>
            <a:endParaRPr dirty="0"/>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b="0" dirty="0" smtClean="0"/>
              <a:t>Copy </a:t>
            </a:r>
            <a:r>
              <a:rPr lang="en-US" b="0" dirty="0"/>
              <a:t>per student </a:t>
            </a:r>
            <a:r>
              <a:rPr lang="en-US" b="0" dirty="0" smtClean="0"/>
              <a:t>of </a:t>
            </a:r>
            <a:r>
              <a:rPr lang="en-US" b="0" dirty="0"/>
              <a:t>“The Lifecycle of Moths and Butterflies” decodable text; Fluency Rubric, Reader’s Toolbox, anchor chart, etc. for student </a:t>
            </a:r>
            <a:r>
              <a:rPr lang="en-US" b="0" dirty="0" smtClean="0"/>
              <a:t>reference.</a:t>
            </a:r>
            <a:endParaRPr lang="en-US" b="0" dirty="0"/>
          </a:p>
          <a:p>
            <a:pPr marL="914400" lvl="1" indent="-304800" algn="l" rtl="0">
              <a:spcBef>
                <a:spcPts val="0"/>
              </a:spcBef>
              <a:spcAft>
                <a:spcPts val="0"/>
              </a:spcAft>
              <a:buClr>
                <a:schemeClr val="dk1"/>
              </a:buClr>
              <a:buSzPts val="1200"/>
              <a:buFont typeface="Calibri"/>
              <a:buChar char="○"/>
            </a:pPr>
            <a:r>
              <a:rPr lang="en-US" b="0" dirty="0" smtClean="0"/>
              <a:t>Pencils </a:t>
            </a:r>
            <a:r>
              <a:rPr lang="en-US" b="0" dirty="0"/>
              <a:t>for marking </a:t>
            </a:r>
            <a:r>
              <a:rPr lang="en-US" dirty="0"/>
              <a:t>punctuation</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a:t>
            </a:r>
            <a:r>
              <a:rPr lang="en-US" sz="1200" dirty="0" smtClean="0">
                <a:solidFill>
                  <a:schemeClr val="dk1"/>
                </a:solidFill>
                <a:latin typeface="Calibri"/>
                <a:ea typeface="Calibri"/>
                <a:cs typeface="Calibri"/>
                <a:sym typeface="Calibri"/>
              </a:rPr>
              <a:t>on</a:t>
            </a:r>
            <a:r>
              <a:rPr lang="en-US" sz="1200" baseline="0" dirty="0" smtClean="0">
                <a:solidFill>
                  <a:schemeClr val="dk1"/>
                </a:solidFill>
                <a:latin typeface="Calibri"/>
                <a:ea typeface="Calibri"/>
                <a:cs typeface="Calibri"/>
                <a:sym typeface="Calibri"/>
              </a:rPr>
              <a:t> the</a:t>
            </a:r>
            <a:r>
              <a:rPr lang="en-US" sz="1200" dirty="0" smtClean="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assigned 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Are students referring to the Fluency Rubric?</a:t>
            </a:r>
            <a:endParaRPr dirty="0"/>
          </a:p>
          <a:p>
            <a:pPr marL="469900" lvl="0" indent="-317500" algn="l" rtl="0">
              <a:spcBef>
                <a:spcPts val="0"/>
              </a:spcBef>
              <a:spcAft>
                <a:spcPts val="0"/>
              </a:spcAft>
              <a:buClr>
                <a:schemeClr val="dk1"/>
              </a:buClr>
              <a:buSzPts val="1200"/>
              <a:buFont typeface="Calibri"/>
              <a:buChar char="●"/>
            </a:pPr>
            <a:r>
              <a:rPr lang="en-US" dirty="0"/>
              <a:t>Are students referring to the Reader’s Toolbox as needed?</a:t>
            </a:r>
            <a:endParaRPr dirty="0"/>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a:t>
            </a:r>
            <a:r>
              <a:rPr lang="en-US" dirty="0" smtClean="0"/>
              <a:t>with </a:t>
            </a:r>
            <a:r>
              <a:rPr lang="en-US" dirty="0"/>
              <a:t>the assigned activity before asking the teacher.</a:t>
            </a:r>
            <a:endParaRPr dirty="0"/>
          </a:p>
          <a:p>
            <a:pPr marL="457200" lvl="0" indent="-298450" algn="l" rtl="0">
              <a:spcBef>
                <a:spcPts val="0"/>
              </a:spcBef>
              <a:spcAft>
                <a:spcPts val="0"/>
              </a:spcAft>
              <a:buClr>
                <a:schemeClr val="dk1"/>
              </a:buClr>
              <a:buSzPts val="1100"/>
              <a:buChar char="●"/>
            </a:pPr>
            <a:r>
              <a:rPr lang="en-US" dirty="0"/>
              <a:t>Consider assigning Engagement Text from this cycle in lieu of decodable reader for the “Reporting the News”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457200" lvl="0" indent="-298450" algn="l" rtl="0">
              <a:spcBef>
                <a:spcPts val="0"/>
              </a:spcBef>
              <a:spcAft>
                <a:spcPts val="0"/>
              </a:spcAft>
              <a:buClr>
                <a:schemeClr val="dk1"/>
              </a:buClr>
              <a:buSzPts val="1100"/>
              <a:buChar char="●"/>
            </a:pPr>
            <a:r>
              <a:rPr lang="en-US" dirty="0"/>
              <a:t>Consider assigning some </a:t>
            </a:r>
            <a:r>
              <a:rPr lang="en-US" dirty="0" smtClean="0"/>
              <a:t>students </a:t>
            </a:r>
            <a:r>
              <a:rPr lang="en-US" dirty="0"/>
              <a:t>to read parts chorally in the “Acting with Expression” activity.</a:t>
            </a:r>
            <a:endParaRPr dirty="0"/>
          </a:p>
          <a:p>
            <a:pPr marL="457200" lvl="0" indent="-298450" algn="l" rtl="0">
              <a:spcBef>
                <a:spcPts val="0"/>
              </a:spcBef>
              <a:spcAft>
                <a:spcPts val="0"/>
              </a:spcAft>
              <a:buClr>
                <a:schemeClr val="dk1"/>
              </a:buClr>
              <a:buSzPts val="1100"/>
              <a:buChar char="●"/>
            </a:pPr>
            <a:r>
              <a:rPr lang="en-US" dirty="0"/>
              <a:t>Prompt students to use their “Reader’s Toolbox” tools as needed to decode words.</a:t>
            </a:r>
            <a:endParaRPr dirty="0"/>
          </a:p>
          <a:p>
            <a:pPr marL="0" lvl="0" indent="0" algn="l" rtl="0">
              <a:spcBef>
                <a:spcPts val="0"/>
              </a:spcBef>
              <a:spcAft>
                <a:spcPts val="0"/>
              </a:spcAft>
              <a:buClr>
                <a:schemeClr val="dk1"/>
              </a:buClr>
              <a:buSzPts val="1100"/>
              <a:buFont typeface="Arial"/>
              <a:buNone/>
            </a:pPr>
            <a:endParaRPr dirty="0"/>
          </a:p>
          <a:p>
            <a:pPr marL="469900" lvl="0" indent="-24130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6424957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0"/>
        <p:cNvGrpSpPr/>
        <p:nvPr/>
      </p:nvGrpSpPr>
      <p:grpSpPr>
        <a:xfrm>
          <a:off x="0" y="0"/>
          <a:ext cx="0" cy="0"/>
          <a:chOff x="0" y="0"/>
          <a:chExt cx="0" cy="0"/>
        </a:xfrm>
      </p:grpSpPr>
      <p:sp>
        <p:nvSpPr>
          <p:cNvPr id="461" name="Google Shape;461;g4a6ef5d143_0_159: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2" name="Google Shape;462;g4a6ef5d143_0_159: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sz="1200" b="1">
                <a:solidFill>
                  <a:schemeClr val="dk1"/>
                </a:solidFill>
                <a:latin typeface="Calibri"/>
                <a:ea typeface="Calibri"/>
                <a:cs typeface="Calibri"/>
                <a:sym typeface="Calibri"/>
              </a:rPr>
              <a:t>Suggested Pacing: </a:t>
            </a:r>
            <a:r>
              <a:rPr lang="en-US" b="1"/>
              <a:t>see slide 15</a:t>
            </a:r>
            <a:endParaRPr b="1"/>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US"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a:solidFill>
                  <a:schemeClr val="dk1"/>
                </a:solidFill>
                <a:latin typeface="Calibri"/>
                <a:ea typeface="Calibri"/>
                <a:cs typeface="Calibri"/>
                <a:sym typeface="Calibri"/>
              </a:rPr>
              <a:t>Suggested Fluency Rubric for refer</a:t>
            </a:r>
            <a:r>
              <a:rPr lang="en-US"/>
              <a:t>ence as needed.</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US"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4699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078550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5"/>
        <p:cNvGrpSpPr/>
        <p:nvPr/>
      </p:nvGrpSpPr>
      <p:grpSpPr>
        <a:xfrm>
          <a:off x="0" y="0"/>
          <a:ext cx="0" cy="0"/>
          <a:chOff x="0" y="0"/>
          <a:chExt cx="0" cy="0"/>
        </a:xfrm>
      </p:grpSpPr>
      <p:sp>
        <p:nvSpPr>
          <p:cNvPr id="466" name="Google Shape;466;g4a6ef5d143_0_163: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7" name="Google Shape;467;g4a6ef5d143_0_163: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a:t>Suggested Pacing: see slide 15</a:t>
            </a:r>
            <a:endParaRPr b="1"/>
          </a:p>
          <a:p>
            <a:pPr marL="0" lvl="0" indent="0" algn="l" rtl="0">
              <a:spcBef>
                <a:spcPts val="0"/>
              </a:spcBef>
              <a:spcAft>
                <a:spcPts val="0"/>
              </a:spcAft>
              <a:buClr>
                <a:srgbClr val="000000"/>
              </a:buClr>
              <a:buSzPts val="1100"/>
              <a:buFont typeface="Arial"/>
              <a:buNone/>
            </a:pPr>
            <a:endParaRPr/>
          </a:p>
          <a:p>
            <a:pPr marL="0" lvl="0" indent="0" algn="l" rtl="0">
              <a:spcBef>
                <a:spcPts val="0"/>
              </a:spcBef>
              <a:spcAft>
                <a:spcPts val="0"/>
              </a:spcAft>
              <a:buClr>
                <a:srgbClr val="000000"/>
              </a:buClr>
              <a:buSzPts val="1100"/>
              <a:buFont typeface="Arial"/>
              <a:buNone/>
            </a:pPr>
            <a:r>
              <a:rPr lang="en-US"/>
              <a:t>Teaching Notes: </a:t>
            </a:r>
            <a:endParaRPr/>
          </a:p>
          <a:p>
            <a:pPr marL="457200" lvl="0" indent="-304800" algn="l" rtl="0">
              <a:spcBef>
                <a:spcPts val="0"/>
              </a:spcBef>
              <a:spcAft>
                <a:spcPts val="0"/>
              </a:spcAft>
              <a:buClr>
                <a:schemeClr val="dk1"/>
              </a:buClr>
              <a:buSzPts val="1200"/>
              <a:buFont typeface="Calibri"/>
              <a:buChar char="●"/>
            </a:pPr>
            <a:r>
              <a:rPr lang="en-US"/>
              <a:t>Reader’s Toolbox for reference as needed.</a:t>
            </a:r>
            <a:endParaRPr/>
          </a:p>
          <a:p>
            <a:pPr marL="0" lvl="0" indent="0" algn="l" rtl="0">
              <a:spcBef>
                <a:spcPts val="0"/>
              </a:spcBef>
              <a:spcAft>
                <a:spcPts val="0"/>
              </a:spcAft>
              <a:buClr>
                <a:srgbClr val="000000"/>
              </a:buClr>
              <a:buSzPts val="1100"/>
              <a:buFont typeface="Arial"/>
              <a:buNone/>
            </a:pPr>
            <a:endParaRPr/>
          </a:p>
          <a:p>
            <a:pPr marL="0" lvl="0" indent="0" algn="l" rtl="0">
              <a:spcBef>
                <a:spcPts val="0"/>
              </a:spcBef>
              <a:spcAft>
                <a:spcPts val="0"/>
              </a:spcAft>
              <a:buClr>
                <a:srgbClr val="000000"/>
              </a:buClr>
              <a:buSzPts val="1100"/>
              <a:buFont typeface="Arial"/>
              <a:buNone/>
            </a:pPr>
            <a:r>
              <a:rPr lang="en-US"/>
              <a:t>Teacher Actions: None</a:t>
            </a:r>
            <a:endParaRPr/>
          </a:p>
          <a:p>
            <a:pPr marL="0" lvl="0" indent="0" algn="l" rtl="0">
              <a:spcBef>
                <a:spcPts val="0"/>
              </a:spcBef>
              <a:spcAft>
                <a:spcPts val="0"/>
              </a:spcAft>
              <a:buClr>
                <a:srgbClr val="000000"/>
              </a:buClr>
              <a:buSzPts val="1100"/>
              <a:buFont typeface="Arial"/>
              <a:buNone/>
            </a:pPr>
            <a:endParaRPr/>
          </a:p>
          <a:p>
            <a:pPr marL="0" lvl="0" indent="0" algn="l" rtl="0">
              <a:spcBef>
                <a:spcPts val="0"/>
              </a:spcBef>
              <a:spcAft>
                <a:spcPts val="0"/>
              </a:spcAft>
              <a:buClr>
                <a:srgbClr val="000000"/>
              </a:buClr>
              <a:buSzPts val="1100"/>
              <a:buFont typeface="Arial"/>
              <a:buNone/>
            </a:pPr>
            <a:r>
              <a:rPr lang="en-US"/>
              <a:t>Student Look-fors/Listen-fors: None</a:t>
            </a:r>
            <a:endParaRPr/>
          </a:p>
          <a:p>
            <a:pPr marL="0" lvl="0" indent="0" algn="l" rtl="0">
              <a:spcBef>
                <a:spcPts val="0"/>
              </a:spcBef>
              <a:spcAft>
                <a:spcPts val="0"/>
              </a:spcAft>
              <a:buClr>
                <a:srgbClr val="000000"/>
              </a:buClr>
              <a:buSzPts val="1100"/>
              <a:buFont typeface="Arial"/>
              <a:buNone/>
            </a:pPr>
            <a:endParaRPr/>
          </a:p>
          <a:p>
            <a:pPr marL="0" lvl="0" indent="0" algn="l" rtl="0">
              <a:spcBef>
                <a:spcPts val="0"/>
              </a:spcBef>
              <a:spcAft>
                <a:spcPts val="0"/>
              </a:spcAft>
              <a:buClr>
                <a:srgbClr val="000000"/>
              </a:buClr>
              <a:buSzPts val="1100"/>
              <a:buFont typeface="Arial"/>
              <a:buNone/>
            </a:pPr>
            <a:r>
              <a:rPr lang="en-US"/>
              <a:t>Student Supports/Meeting Student Needs: None</a:t>
            </a:r>
            <a:endParaRPr/>
          </a:p>
          <a:p>
            <a:pPr marL="469900" lvl="0" indent="0" algn="l" rtl="0">
              <a:spcBef>
                <a:spcPts val="0"/>
              </a:spcBef>
              <a:spcAft>
                <a:spcPts val="0"/>
              </a:spcAft>
              <a:buClr>
                <a:srgbClr val="000000"/>
              </a:buClr>
              <a:buSzPts val="1100"/>
              <a:buFont typeface="Arial"/>
              <a:buNone/>
            </a:pPr>
            <a:endParaRPr/>
          </a:p>
          <a:p>
            <a:pPr marL="0" lvl="0" indent="0" algn="l" rtl="0">
              <a:spcBef>
                <a:spcPts val="0"/>
              </a:spcBef>
              <a:spcAft>
                <a:spcPts val="0"/>
              </a:spcAft>
              <a:buNone/>
            </a:pPr>
            <a:endParaRPr/>
          </a:p>
          <a:p>
            <a:pPr marL="469900" lvl="0" indent="-241300" algn="l" rtl="0">
              <a:spcBef>
                <a:spcPts val="0"/>
              </a:spcBef>
              <a:spcAft>
                <a:spcPts val="0"/>
              </a:spcAft>
              <a:buClr>
                <a:schemeClr val="dk1"/>
              </a:buClr>
              <a:buSzPts val="1200"/>
              <a:buFont typeface="Calibri"/>
              <a:buNone/>
            </a:pPr>
            <a:endParaRPr sz="1200">
              <a:solidFill>
                <a:schemeClr val="dk1"/>
              </a:solidFill>
              <a:latin typeface="Calibri"/>
              <a:ea typeface="Calibri"/>
              <a:cs typeface="Calibri"/>
              <a:sym typeface="Calibri"/>
            </a:endParaRPr>
          </a:p>
          <a:p>
            <a:pPr marL="4699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42659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a:t>New Materials to Prepare in Advance: </a:t>
            </a:r>
            <a:endParaRPr/>
          </a:p>
          <a:p>
            <a:pPr marL="457200" lvl="0" indent="-304800" algn="l" rtl="0">
              <a:spcBef>
                <a:spcPts val="0"/>
              </a:spcBef>
              <a:spcAft>
                <a:spcPts val="0"/>
              </a:spcAft>
              <a:buSzPts val="1200"/>
              <a:buChar char="●"/>
            </a:pPr>
            <a:r>
              <a:rPr lang="en-US"/>
              <a:t>Enlarged Homophone Demonstration Sentence: “Where is the red shirt that you need to wear for the game?” (see supporting materials)</a:t>
            </a:r>
            <a:endParaRPr/>
          </a:p>
          <a:p>
            <a:pPr marL="457200" lvl="0" indent="-304800" algn="l" rtl="0">
              <a:spcBef>
                <a:spcPts val="0"/>
              </a:spcBef>
              <a:spcAft>
                <a:spcPts val="0"/>
              </a:spcAft>
              <a:buSzPts val="1200"/>
              <a:buChar char="●"/>
            </a:pPr>
            <a:r>
              <a:rPr lang="en-US"/>
              <a:t>Write Homophone Word Cards on index cards (or project on slide): “wear” &amp; “where.”</a:t>
            </a:r>
            <a:endParaRPr/>
          </a:p>
          <a:p>
            <a:pPr marL="457200" lvl="0" indent="-304800" algn="l" rtl="0">
              <a:spcBef>
                <a:spcPts val="0"/>
              </a:spcBef>
              <a:spcAft>
                <a:spcPts val="0"/>
              </a:spcAft>
              <a:buSzPts val="1200"/>
              <a:buChar char="●"/>
            </a:pPr>
            <a:r>
              <a:rPr lang="en-US"/>
              <a:t>Enlarged Fluency Rubric</a:t>
            </a:r>
            <a:endParaRPr i="1"/>
          </a:p>
          <a:p>
            <a:pPr marL="457200" lvl="0" indent="-304800" algn="l" rtl="0">
              <a:spcBef>
                <a:spcPts val="0"/>
              </a:spcBef>
              <a:spcAft>
                <a:spcPts val="0"/>
              </a:spcAft>
              <a:buSzPts val="1200"/>
              <a:buChar char="●"/>
            </a:pPr>
            <a:r>
              <a:rPr lang="en-US"/>
              <a:t>Enlarged excerpt from “The Lifecycle of Moths and Butterflies” (see supporting materials)</a:t>
            </a:r>
            <a:endParaRPr/>
          </a:p>
          <a:p>
            <a:pPr marL="457200" lvl="0" indent="-304800" algn="l" rtl="0">
              <a:spcBef>
                <a:spcPts val="0"/>
              </a:spcBef>
              <a:spcAft>
                <a:spcPts val="0"/>
              </a:spcAft>
              <a:buSzPts val="1200"/>
              <a:buChar char="●"/>
            </a:pPr>
            <a:r>
              <a:rPr lang="en-US"/>
              <a:t>Student copies of excerpt from decodable “The Lifecycle of Moths and Butterflies” (pages 1 - 3 of decodable)</a:t>
            </a:r>
            <a:endParaRPr/>
          </a:p>
          <a:p>
            <a:pPr marL="0" lvl="0" indent="0" algn="l" rtl="0">
              <a:spcBef>
                <a:spcPts val="0"/>
              </a:spcBef>
              <a:spcAft>
                <a:spcPts val="0"/>
              </a:spcAft>
              <a:buNone/>
            </a:pPr>
            <a:endParaRPr/>
          </a:p>
          <a:p>
            <a:pPr marL="0" lvl="0" indent="0" algn="l" rtl="0">
              <a:spcBef>
                <a:spcPts val="0"/>
              </a:spcBef>
              <a:spcAft>
                <a:spcPts val="0"/>
              </a:spcAft>
              <a:buNone/>
            </a:pPr>
            <a:r>
              <a:rPr lang="en-US"/>
              <a:t>Materials to Gather from Previous Lessons: </a:t>
            </a:r>
            <a:endParaRPr/>
          </a:p>
          <a:p>
            <a:pPr marL="457200" lvl="0" indent="-304800" algn="l" rtl="0">
              <a:spcBef>
                <a:spcPts val="0"/>
              </a:spcBef>
              <a:spcAft>
                <a:spcPts val="0"/>
              </a:spcAft>
              <a:buSzPts val="1200"/>
              <a:buChar char="●"/>
            </a:pPr>
            <a:r>
              <a:rPr lang="en-US"/>
              <a:t>white boards, markers and erasers (or paper, pencil and erasers)</a:t>
            </a:r>
            <a:endParaRPr/>
          </a:p>
          <a:p>
            <a:pPr marL="457200" lvl="0" indent="0" algn="l" rtl="0">
              <a:spcBef>
                <a:spcPts val="1000"/>
              </a:spcBef>
              <a:spcAft>
                <a:spcPts val="1000"/>
              </a:spcAft>
              <a:buNone/>
            </a:pPr>
            <a:endParaRPr/>
          </a:p>
        </p:txBody>
      </p:sp>
      <p:sp>
        <p:nvSpPr>
          <p:cNvPr id="344" name="Google Shape;344;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47840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a:t>Read Cycle 21 Overview for Lesson 104</a:t>
            </a:r>
            <a:endParaRPr/>
          </a:p>
          <a:p>
            <a:pPr marL="457200" lvl="0" indent="-304800" algn="l" rtl="0">
              <a:spcBef>
                <a:spcPts val="0"/>
              </a:spcBef>
              <a:spcAft>
                <a:spcPts val="0"/>
              </a:spcAft>
              <a:buSzPts val="1200"/>
              <a:buChar char="●"/>
            </a:pPr>
            <a:r>
              <a:rPr lang="en-US"/>
              <a:t>Review excerpt from “The Lifecycle of Moths and Butterflies”</a:t>
            </a:r>
            <a:endParaRPr/>
          </a:p>
          <a:p>
            <a:pPr marL="457200" lvl="0" indent="-304800" algn="l" rtl="0">
              <a:spcBef>
                <a:spcPts val="0"/>
              </a:spcBef>
              <a:spcAft>
                <a:spcPts val="0"/>
              </a:spcAft>
              <a:buSzPts val="1200"/>
              <a:buChar char="●"/>
            </a:pPr>
            <a:r>
              <a:rPr lang="en-US"/>
              <a:t>Review the Fluency Rubric</a:t>
            </a:r>
            <a:br>
              <a:rPr lang="en-US"/>
            </a:b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218207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Building on Previous Work:</a:t>
            </a:r>
            <a:endParaRPr/>
          </a:p>
          <a:p>
            <a:pPr marL="457200" marR="0" lvl="0" indent="-304800" algn="l" rtl="0">
              <a:spcBef>
                <a:spcPts val="0"/>
              </a:spcBef>
              <a:spcAft>
                <a:spcPts val="0"/>
              </a:spcAft>
              <a:buSzPts val="1200"/>
              <a:buChar char="●"/>
            </a:pPr>
            <a:r>
              <a:rPr lang="en-US"/>
              <a:t>Students work with familiar words that are now examined as homophones. Regular examination of those words for known graphophonemic (letter-sound) patterns supports automaticity and commitment of those patterns to memory.</a:t>
            </a:r>
            <a:endParaRPr/>
          </a:p>
          <a:p>
            <a:pPr marL="457200" marR="0" lvl="0" indent="-304800" algn="l" rtl="0">
              <a:spcBef>
                <a:spcPts val="0"/>
              </a:spcBef>
              <a:spcAft>
                <a:spcPts val="0"/>
              </a:spcAft>
              <a:buSzPts val="1200"/>
              <a:buChar char="●"/>
            </a:pPr>
            <a:r>
              <a:rPr lang="en-US"/>
              <a:t>Students work with short pieces of text containing patterns worked with in this and previous cycles to develop fluency (phrasing, expression, speed, and meaning).</a:t>
            </a:r>
            <a:br>
              <a:rPr lang="en-US"/>
            </a:b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Areas </a:t>
            </a:r>
            <a:r>
              <a:rPr lang="en-US"/>
              <a:t>S</a:t>
            </a:r>
            <a:r>
              <a:rPr lang="en-US" b="0" i="0" u="none" strike="noStrike" cap="none">
                <a:solidFill>
                  <a:schemeClr val="dk1"/>
                </a:solidFill>
                <a:latin typeface="Calibri"/>
                <a:ea typeface="Calibri"/>
                <a:cs typeface="Calibri"/>
                <a:sym typeface="Calibri"/>
              </a:rPr>
              <a:t>tudents </a:t>
            </a:r>
            <a:r>
              <a:rPr lang="en-US"/>
              <a:t>M</a:t>
            </a:r>
            <a:r>
              <a:rPr lang="en-US" b="0" i="0" u="none" strike="noStrike" cap="none">
                <a:solidFill>
                  <a:schemeClr val="dk1"/>
                </a:solidFill>
                <a:latin typeface="Calibri"/>
                <a:ea typeface="Calibri"/>
                <a:cs typeface="Calibri"/>
                <a:sym typeface="Calibri"/>
              </a:rPr>
              <a:t>ay </a:t>
            </a:r>
            <a:r>
              <a:rPr lang="en-US"/>
              <a:t>S</a:t>
            </a:r>
            <a:r>
              <a:rPr lang="en-US" b="0" i="0" u="none" strike="noStrike" cap="none">
                <a:solidFill>
                  <a:schemeClr val="dk1"/>
                </a:solidFill>
                <a:latin typeface="Calibri"/>
                <a:ea typeface="Calibri"/>
                <a:cs typeface="Calibri"/>
                <a:sym typeface="Calibri"/>
              </a:rPr>
              <a:t>truggle:	</a:t>
            </a:r>
            <a:endParaRPr/>
          </a:p>
          <a:p>
            <a:pPr marL="457200" marR="0" lvl="0" indent="-304800" algn="l" rtl="0">
              <a:spcBef>
                <a:spcPts val="0"/>
              </a:spcBef>
              <a:spcAft>
                <a:spcPts val="0"/>
              </a:spcAft>
              <a:buSzPts val="1200"/>
              <a:buChar char="●"/>
            </a:pPr>
            <a:r>
              <a:rPr lang="en-US"/>
              <a:t>Students may struggle with identifying homophones based on meaning. </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Ongoing Assessment(s):</a:t>
            </a:r>
            <a:endParaRPr/>
          </a:p>
          <a:p>
            <a:pPr marL="457200" marR="0" lvl="0" indent="-304800" algn="l" rtl="0">
              <a:spcBef>
                <a:spcPts val="0"/>
              </a:spcBef>
              <a:spcAft>
                <a:spcPts val="0"/>
              </a:spcAft>
              <a:buSzPts val="1200"/>
              <a:buChar char="●"/>
            </a:pPr>
            <a:r>
              <a:rPr lang="en-US"/>
              <a:t>Determine if they can identify the homophones “wear” &amp; “where” based on meaning.</a:t>
            </a:r>
            <a:endParaRPr/>
          </a:p>
          <a:p>
            <a:pPr marL="457200" marR="0" lvl="0" indent="-304800" algn="l" rtl="0">
              <a:spcBef>
                <a:spcPts val="0"/>
              </a:spcBef>
              <a:spcAft>
                <a:spcPts val="0"/>
              </a:spcAft>
              <a:buSzPts val="1200"/>
              <a:buChar char="●"/>
            </a:pPr>
            <a:r>
              <a:rPr lang="en-US"/>
              <a:t>Determine if students can apply the elements identified in the fluency rubric (read smoothly, with expression, with meaning, at just the right speed).</a:t>
            </a:r>
            <a:endParaRPr/>
          </a:p>
          <a:p>
            <a:pPr marL="91440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Key Vocabulary:</a:t>
            </a:r>
            <a:endParaRPr/>
          </a:p>
          <a:p>
            <a:pPr marL="457200" marR="0" lvl="0" indent="-304800" algn="l" rtl="0">
              <a:spcBef>
                <a:spcPts val="0"/>
              </a:spcBef>
              <a:spcAft>
                <a:spcPts val="0"/>
              </a:spcAft>
              <a:buSzPts val="1200"/>
              <a:buChar char="●"/>
            </a:pPr>
            <a:r>
              <a:rPr lang="en-US"/>
              <a:t>elements, excerpt, expression, fluency, homophone, phrase (L)</a:t>
            </a:r>
            <a:endParaRPr b="0" i="0" strike="noStrike" cap="none">
              <a:solidFill>
                <a:schemeClr val="dk1"/>
              </a:solidFill>
              <a:latin typeface="Calibri"/>
              <a:ea typeface="Calibri"/>
              <a:cs typeface="Calibri"/>
              <a:sym typeface="Calibri"/>
            </a:endParaRPr>
          </a:p>
        </p:txBody>
      </p:sp>
      <p:sp>
        <p:nvSpPr>
          <p:cNvPr id="357" name="Google Shape;35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146335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marR="0" lvl="1"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a:t>
            </a:r>
            <a:r>
              <a:rPr lang="en-US" dirty="0" smtClean="0"/>
              <a:t>., </a:t>
            </a:r>
            <a:r>
              <a:rPr lang="en-US" dirty="0"/>
              <a:t>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8" marR="0" lvl="0"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68" name="Google Shape;36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Google Shape;36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23217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use meaning and context to decode and identify the correct homophone.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76" name="Google Shape;37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28044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Words Rule: Homophones were introduced in Cycle 13</a:t>
            </a:r>
            <a:r>
              <a:rPr lang="en-US" sz="1200" dirty="0">
                <a:solidFill>
                  <a:schemeClr val="dk1"/>
                </a:solidFill>
                <a:latin typeface="Calibri"/>
                <a:ea typeface="Calibri"/>
                <a:cs typeface="Calibri"/>
                <a:sym typeface="Calibri"/>
              </a:rPr>
              <a:t>.  </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Display enlarged Homophone Demonstration Sentence: “Where is the red shirt that you need to wear for the game?”</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“Listen carefully and follow along while I read this sentence aloud. There are two words in this sentence that sound exactly the same but are spelled differently. I want you to listen and watch carefully for those words.”</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sentence aloud.</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Invite students to turn to an elbow partner and share which words they heard that sound exactly the same but are spelled differently and then invite one or two students to share with class.</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each word in turn and say: “</a:t>
            </a:r>
            <a:r>
              <a:rPr lang="en-US" i="1" dirty="0"/>
              <a:t>That’s right. ‘wear’ and ‘where’ sound exactly the same but are spelled differently. We know that these words have a special name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Who can remember what these words are called?</a:t>
            </a:r>
            <a:r>
              <a:rPr lang="en-US" dirty="0"/>
              <a:t>” (</a:t>
            </a:r>
            <a:r>
              <a:rPr lang="en-US" b="1" dirty="0"/>
              <a:t>homophones</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Yes, words that sound the same but are spelled differently with different meanings are called ‘homophones.’ Let’s see if we can use the sentence to help us understand what each of these homophones mean. Let’s start with this one</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the word “wear” and read the sentence.</a:t>
            </a:r>
            <a:endParaRPr dirty="0"/>
          </a:p>
          <a:p>
            <a:pPr marL="469900" lvl="0" indent="-317500" algn="l" rtl="0">
              <a:lnSpc>
                <a:spcPct val="100000"/>
              </a:lnSpc>
              <a:spcBef>
                <a:spcPts val="0"/>
              </a:spcBef>
              <a:spcAft>
                <a:spcPts val="0"/>
              </a:spcAft>
              <a:buSzPts val="1200"/>
              <a:buFont typeface="Calibri"/>
              <a:buAutoNum type="arabicPeriod"/>
            </a:pPr>
            <a:r>
              <a:rPr lang="en-US" dirty="0"/>
              <a:t>Ask: “</a:t>
            </a:r>
            <a:r>
              <a:rPr lang="en-US" i="1" dirty="0"/>
              <a:t>What does this ‘wear’ mean?” (</a:t>
            </a:r>
            <a:r>
              <a:rPr lang="en-US" b="1" dirty="0"/>
              <a:t>to have something on your body</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That’s right. When we see ‘wear’ spelled ‘</a:t>
            </a:r>
            <a:r>
              <a:rPr lang="en-US" i="1" dirty="0" smtClean="0"/>
              <a:t>w-e-a-r</a:t>
            </a:r>
            <a:r>
              <a:rPr lang="en-US" i="1" dirty="0"/>
              <a:t>,’ we know it means to wear something on your body, like shirt or pants. Let’s now look at ‘where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Point to the word “where” and reads the sentence.</a:t>
            </a:r>
            <a:endParaRPr dirty="0"/>
          </a:p>
          <a:p>
            <a:pPr marL="469900" lvl="0" indent="-317500" algn="l" rtl="0">
              <a:lnSpc>
                <a:spcPct val="100000"/>
              </a:lnSpc>
              <a:spcBef>
                <a:spcPts val="0"/>
              </a:spcBef>
              <a:spcAft>
                <a:spcPts val="0"/>
              </a:spcAft>
              <a:buSzPts val="1200"/>
              <a:buFont typeface="Calibri"/>
              <a:buAutoNum type="arabicPeriod"/>
            </a:pPr>
            <a:r>
              <a:rPr lang="en-US" dirty="0"/>
              <a:t>Ask: “</a:t>
            </a:r>
            <a:r>
              <a:rPr lang="en-US" i="1" dirty="0"/>
              <a:t>What does this ‘where’ mean</a:t>
            </a:r>
            <a:r>
              <a:rPr lang="en-US" dirty="0"/>
              <a:t>?” (</a:t>
            </a:r>
            <a:r>
              <a:rPr lang="en-US" b="1" dirty="0"/>
              <a:t>in or at a place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Right. So both words sound the same but have different meanings. This is what makes them ‘homophones.’ So it is important that we remember when ‘wear’ is spelled ‘w-e-a-r,’ it means to have something on your body. When ‘where’ is spelled ‘w-h-e-r-e,’ it means in or at a place. Let’s practice these homophones. I will read a sentence with the word ‘wear’ or ‘where’ missing. You will write it as ‘w-e-a-r’ or ‘w-h-e-r-e’ on your white board as you think about its meaning in the sentence.”</a:t>
            </a:r>
            <a:endParaRPr dirty="0"/>
          </a:p>
          <a:p>
            <a:pPr marL="469900" lvl="0" indent="-317500" algn="l" rtl="0">
              <a:lnSpc>
                <a:spcPct val="100000"/>
              </a:lnSpc>
              <a:spcBef>
                <a:spcPts val="0"/>
              </a:spcBef>
              <a:spcAft>
                <a:spcPts val="0"/>
              </a:spcAft>
              <a:buSzPts val="1200"/>
              <a:buFont typeface="Calibri"/>
              <a:buAutoNum type="arabicPeriod"/>
            </a:pPr>
            <a:r>
              <a:rPr lang="en-US" dirty="0"/>
              <a:t>Distribute white boards, white board markers, and white board erasers (or paper and pencils with erasers).</a:t>
            </a:r>
            <a:endParaRPr dirty="0"/>
          </a:p>
          <a:p>
            <a:pPr marL="469900" lvl="0" indent="-317500" algn="l" rtl="0">
              <a:lnSpc>
                <a:spcPct val="100000"/>
              </a:lnSpc>
              <a:spcBef>
                <a:spcPts val="0"/>
              </a:spcBef>
              <a:spcAft>
                <a:spcPts val="0"/>
              </a:spcAft>
              <a:buSzPts val="1200"/>
              <a:buFont typeface="Calibri"/>
              <a:buAutoNum type="arabicPeriod"/>
            </a:pPr>
            <a:r>
              <a:rPr lang="en-US" dirty="0"/>
              <a:t>Read sentence aloud: “</a:t>
            </a:r>
            <a:r>
              <a:rPr lang="en-US" i="1" dirty="0"/>
              <a:t>I should wear my new dress today for the program</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Students display “wear” on white boards. If students write the word as “where,” ask a volunteer to share the definition of “wear” in this sentence.</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Yes! In this sentence, ‘wear’ means to have something on your body</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Repeat steps with remaining sentences as time allows:</a:t>
            </a:r>
            <a:br>
              <a:rPr lang="en-US" dirty="0"/>
            </a:br>
            <a:r>
              <a:rPr lang="en-US" dirty="0"/>
              <a:t>—  “Where is Paloma’s house?”</a:t>
            </a:r>
            <a:br>
              <a:rPr lang="en-US" dirty="0"/>
            </a:br>
            <a:r>
              <a:rPr lang="en-US" dirty="0"/>
              <a:t>— “I wonder where the new bakery is being built.”</a:t>
            </a:r>
            <a:br>
              <a:rPr lang="en-US" dirty="0"/>
            </a:br>
            <a:r>
              <a:rPr lang="en-US" dirty="0"/>
              <a:t>— “Ani decided to wear a coat because it will be cold tonight.”</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finding the appropriate words based on meaning and conte</a:t>
            </a:r>
            <a:r>
              <a:rPr lang="en-US" dirty="0"/>
              <a:t>xt.</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providing support as students make connections between the spelling and the meaning of each homophone. Example:</a:t>
            </a:r>
            <a:br>
              <a:rPr lang="en-US" dirty="0"/>
            </a:br>
            <a:r>
              <a:rPr lang="en-US" dirty="0"/>
              <a:t>— “I noticed ‘wear’ is spelled ‘w-e-a-r’ when it means clothes that you have on.”</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explaining to students that the word “homophone” has two parts that help explain its meaning: “homo,” meaning “same,” and “phone,” meaning “sound.”</a:t>
            </a:r>
            <a:endParaRPr dirty="0"/>
          </a:p>
          <a:p>
            <a:pPr marL="4699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25177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7"/>
        <p:cNvGrpSpPr/>
        <p:nvPr/>
      </p:nvGrpSpPr>
      <p:grpSpPr>
        <a:xfrm>
          <a:off x="0" y="0"/>
          <a:ext cx="0" cy="0"/>
          <a:chOff x="0" y="0"/>
          <a:chExt cx="0" cy="0"/>
        </a:xfrm>
      </p:grpSpPr>
      <p:sp>
        <p:nvSpPr>
          <p:cNvPr id="398" name="Google Shape;398;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9" name="Google Shape;399;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457200" marR="0" lvl="1"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a:t>
            </a:r>
            <a:r>
              <a:rPr lang="en-US" dirty="0" smtClean="0"/>
              <a:t>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a:t>
            </a:r>
            <a:r>
              <a:rPr lang="en-US" dirty="0" smtClean="0"/>
              <a:t>., </a:t>
            </a:r>
            <a:r>
              <a:rPr lang="en-US" dirty="0"/>
              <a:t>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400" name="Google Shape;400;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1" name="Google Shape;401;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44726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7" name="Google Shape;407;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lvl="0" indent="0" algn="l" rtl="0">
              <a:spcBef>
                <a:spcPts val="0"/>
              </a:spcBef>
              <a:spcAft>
                <a:spcPts val="0"/>
              </a:spcAft>
              <a:buClr>
                <a:schemeClr val="dk1"/>
              </a:buClr>
              <a:buSzPts val="1100"/>
              <a:buFont typeface="Arial"/>
              <a:buNone/>
            </a:pPr>
            <a:r>
              <a:rPr lang="en-US" b="1" dirty="0"/>
              <a:t>Grouping: Whole Group</a:t>
            </a:r>
            <a:endParaRPr dirty="0"/>
          </a:p>
          <a:p>
            <a:pPr marL="0" marR="0" lvl="0" indent="0" algn="l" rtl="0">
              <a:lnSpc>
                <a:spcPct val="100000"/>
              </a:lnSpc>
              <a:spcBef>
                <a:spcPts val="0"/>
              </a:spcBef>
              <a:spcAft>
                <a:spcPts val="0"/>
              </a:spcAft>
              <a:buNone/>
            </a:pPr>
            <a:endParaRPr b="1" dirty="0"/>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08" name="Google Shape;408;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175790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3"/>
        <p:cNvGrpSpPr/>
        <p:nvPr/>
      </p:nvGrpSpPr>
      <p:grpSpPr>
        <a:xfrm>
          <a:off x="0" y="0"/>
          <a:ext cx="0" cy="0"/>
          <a:chOff x="0" y="0"/>
          <a:chExt cx="0" cy="0"/>
        </a:xfrm>
      </p:grpSpPr>
      <p:sp>
        <p:nvSpPr>
          <p:cNvPr id="214" name="Google Shape;214;p3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15" name="Google Shape;215;p3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6" name="Google Shape;216;p3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7" name="Google Shape;217;p3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18" name="Google Shape;218;p3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9" name="Google Shape;219;p3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20" name="Google Shape;220;p3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21" name="Google Shape;221;p3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22"/>
        <p:cNvGrpSpPr/>
        <p:nvPr/>
      </p:nvGrpSpPr>
      <p:grpSpPr>
        <a:xfrm>
          <a:off x="0" y="0"/>
          <a:ext cx="0" cy="0"/>
          <a:chOff x="0" y="0"/>
          <a:chExt cx="0" cy="0"/>
        </a:xfrm>
      </p:grpSpPr>
      <p:sp>
        <p:nvSpPr>
          <p:cNvPr id="223" name="Google Shape;223;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24" name="Google Shape;224;p3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25" name="Google Shape;225;p3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7" name="Google Shape;227;p3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8"/>
        <p:cNvGrpSpPr/>
        <p:nvPr/>
      </p:nvGrpSpPr>
      <p:grpSpPr>
        <a:xfrm>
          <a:off x="0" y="0"/>
          <a:ext cx="0" cy="0"/>
          <a:chOff x="0" y="0"/>
          <a:chExt cx="0" cy="0"/>
        </a:xfrm>
      </p:grpSpPr>
      <p:sp>
        <p:nvSpPr>
          <p:cNvPr id="229" name="Google Shape;229;p3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0" name="Google Shape;230;p3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36" name="Google Shape;236;p3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43" name="Google Shape;243;p3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47" name="Google Shape;247;p3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8" name="Google Shape;248;p3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49" name="Google Shape;249;p3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0"/>
        <p:cNvGrpSpPr/>
        <p:nvPr/>
      </p:nvGrpSpPr>
      <p:grpSpPr>
        <a:xfrm>
          <a:off x="0" y="0"/>
          <a:ext cx="0" cy="0"/>
          <a:chOff x="0" y="0"/>
          <a:chExt cx="0" cy="0"/>
        </a:xfrm>
      </p:grpSpPr>
      <p:sp>
        <p:nvSpPr>
          <p:cNvPr id="251" name="Google Shape;251;p3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2" name="Google Shape;252;p3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3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3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55"/>
        <p:cNvGrpSpPr/>
        <p:nvPr/>
      </p:nvGrpSpPr>
      <p:grpSpPr>
        <a:xfrm>
          <a:off x="0" y="0"/>
          <a:ext cx="0" cy="0"/>
          <a:chOff x="0" y="0"/>
          <a:chExt cx="0" cy="0"/>
        </a:xfrm>
      </p:grpSpPr>
      <p:sp>
        <p:nvSpPr>
          <p:cNvPr id="256" name="Google Shape;256;p3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7" name="Google Shape;257;p3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8" name="Google Shape;258;p3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59"/>
        <p:cNvGrpSpPr/>
        <p:nvPr/>
      </p:nvGrpSpPr>
      <p:grpSpPr>
        <a:xfrm>
          <a:off x="0" y="0"/>
          <a:ext cx="0" cy="0"/>
          <a:chOff x="0" y="0"/>
          <a:chExt cx="0" cy="0"/>
        </a:xfrm>
      </p:grpSpPr>
      <p:sp>
        <p:nvSpPr>
          <p:cNvPr id="260" name="Google Shape;260;p3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1" name="Google Shape;261;p3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262" name="Google Shape;262;p3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63" name="Google Shape;263;p3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4" name="Google Shape;264;p3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5" name="Google Shape;265;p3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8" name="Google Shape;268;p4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269" name="Google Shape;269;p4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270" name="Google Shape;270;p4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73"/>
        <p:cNvGrpSpPr/>
        <p:nvPr/>
      </p:nvGrpSpPr>
      <p:grpSpPr>
        <a:xfrm>
          <a:off x="0" y="0"/>
          <a:ext cx="0" cy="0"/>
          <a:chOff x="0" y="0"/>
          <a:chExt cx="0" cy="0"/>
        </a:xfrm>
      </p:grpSpPr>
      <p:sp>
        <p:nvSpPr>
          <p:cNvPr id="274" name="Google Shape;274;p4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76" name="Google Shape;276;p4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79"/>
        <p:cNvGrpSpPr/>
        <p:nvPr/>
      </p:nvGrpSpPr>
      <p:grpSpPr>
        <a:xfrm>
          <a:off x="0" y="0"/>
          <a:ext cx="0" cy="0"/>
          <a:chOff x="0" y="0"/>
          <a:chExt cx="0" cy="0"/>
        </a:xfrm>
      </p:grpSpPr>
      <p:sp>
        <p:nvSpPr>
          <p:cNvPr id="280" name="Google Shape;280;p4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3" name="Google Shape;283;p4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85"/>
        <p:cNvGrpSpPr/>
        <p:nvPr/>
      </p:nvGrpSpPr>
      <p:grpSpPr>
        <a:xfrm>
          <a:off x="0" y="0"/>
          <a:ext cx="0" cy="0"/>
          <a:chOff x="0" y="0"/>
          <a:chExt cx="0" cy="0"/>
        </a:xfrm>
      </p:grpSpPr>
      <p:sp>
        <p:nvSpPr>
          <p:cNvPr id="286" name="Google Shape;286;p43"/>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87" name="Google Shape;287;p43"/>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288" name="Google Shape;288;p43"/>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93"/>
        <p:cNvGrpSpPr/>
        <p:nvPr/>
      </p:nvGrpSpPr>
      <p:grpSpPr>
        <a:xfrm>
          <a:off x="0" y="0"/>
          <a:ext cx="0" cy="0"/>
          <a:chOff x="0" y="0"/>
          <a:chExt cx="0" cy="0"/>
        </a:xfrm>
      </p:grpSpPr>
      <p:sp>
        <p:nvSpPr>
          <p:cNvPr id="294" name="Google Shape;294;p45"/>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95" name="Google Shape;295;p45"/>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96" name="Google Shape;296;p4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7"/>
        <p:cNvGrpSpPr/>
        <p:nvPr/>
      </p:nvGrpSpPr>
      <p:grpSpPr>
        <a:xfrm>
          <a:off x="0" y="0"/>
          <a:ext cx="0" cy="0"/>
          <a:chOff x="0" y="0"/>
          <a:chExt cx="0" cy="0"/>
        </a:xfrm>
      </p:grpSpPr>
      <p:sp>
        <p:nvSpPr>
          <p:cNvPr id="298" name="Google Shape;298;p46"/>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99" name="Google Shape;299;p4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00"/>
        <p:cNvGrpSpPr/>
        <p:nvPr/>
      </p:nvGrpSpPr>
      <p:grpSpPr>
        <a:xfrm>
          <a:off x="0" y="0"/>
          <a:ext cx="0" cy="0"/>
          <a:chOff x="0" y="0"/>
          <a:chExt cx="0" cy="0"/>
        </a:xfrm>
      </p:grpSpPr>
      <p:sp>
        <p:nvSpPr>
          <p:cNvPr id="301" name="Google Shape;301;p47"/>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02" name="Google Shape;302;p47"/>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303" name="Google Shape;303;p4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304"/>
        <p:cNvGrpSpPr/>
        <p:nvPr/>
      </p:nvGrpSpPr>
      <p:grpSpPr>
        <a:xfrm>
          <a:off x="0" y="0"/>
          <a:ext cx="0" cy="0"/>
          <a:chOff x="0" y="0"/>
          <a:chExt cx="0" cy="0"/>
        </a:xfrm>
      </p:grpSpPr>
      <p:sp>
        <p:nvSpPr>
          <p:cNvPr id="305" name="Google Shape;305;p48"/>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06" name="Google Shape;306;p48"/>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07" name="Google Shape;307;p48"/>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08" name="Google Shape;308;p4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309"/>
        <p:cNvGrpSpPr/>
        <p:nvPr/>
      </p:nvGrpSpPr>
      <p:grpSpPr>
        <a:xfrm>
          <a:off x="0" y="0"/>
          <a:ext cx="0" cy="0"/>
          <a:chOff x="0" y="0"/>
          <a:chExt cx="0" cy="0"/>
        </a:xfrm>
      </p:grpSpPr>
      <p:sp>
        <p:nvSpPr>
          <p:cNvPr id="310" name="Google Shape;310;p49"/>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311" name="Google Shape;311;p4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12"/>
        <p:cNvGrpSpPr/>
        <p:nvPr/>
      </p:nvGrpSpPr>
      <p:grpSpPr>
        <a:xfrm>
          <a:off x="0" y="0"/>
          <a:ext cx="0" cy="0"/>
          <a:chOff x="0" y="0"/>
          <a:chExt cx="0" cy="0"/>
        </a:xfrm>
      </p:grpSpPr>
      <p:sp>
        <p:nvSpPr>
          <p:cNvPr id="313" name="Google Shape;313;p50"/>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314" name="Google Shape;314;p50"/>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315" name="Google Shape;315;p5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16"/>
        <p:cNvGrpSpPr/>
        <p:nvPr/>
      </p:nvGrpSpPr>
      <p:grpSpPr>
        <a:xfrm>
          <a:off x="0" y="0"/>
          <a:ext cx="0" cy="0"/>
          <a:chOff x="0" y="0"/>
          <a:chExt cx="0" cy="0"/>
        </a:xfrm>
      </p:grpSpPr>
      <p:sp>
        <p:nvSpPr>
          <p:cNvPr id="317" name="Google Shape;317;p51"/>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318" name="Google Shape;318;p5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19"/>
        <p:cNvGrpSpPr/>
        <p:nvPr/>
      </p:nvGrpSpPr>
      <p:grpSpPr>
        <a:xfrm>
          <a:off x="0" y="0"/>
          <a:ext cx="0" cy="0"/>
          <a:chOff x="0" y="0"/>
          <a:chExt cx="0" cy="0"/>
        </a:xfrm>
      </p:grpSpPr>
      <p:sp>
        <p:nvSpPr>
          <p:cNvPr id="320" name="Google Shape;320;p52"/>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321" name="Google Shape;321;p52"/>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322" name="Google Shape;322;p52"/>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323" name="Google Shape;323;p52"/>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324" name="Google Shape;324;p5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25"/>
        <p:cNvGrpSpPr/>
        <p:nvPr/>
      </p:nvGrpSpPr>
      <p:grpSpPr>
        <a:xfrm>
          <a:off x="0" y="0"/>
          <a:ext cx="0" cy="0"/>
          <a:chOff x="0" y="0"/>
          <a:chExt cx="0" cy="0"/>
        </a:xfrm>
      </p:grpSpPr>
      <p:sp>
        <p:nvSpPr>
          <p:cNvPr id="326" name="Google Shape;326;p53"/>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327" name="Google Shape;327;p5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328"/>
        <p:cNvGrpSpPr/>
        <p:nvPr/>
      </p:nvGrpSpPr>
      <p:grpSpPr>
        <a:xfrm>
          <a:off x="0" y="0"/>
          <a:ext cx="0" cy="0"/>
          <a:chOff x="0" y="0"/>
          <a:chExt cx="0" cy="0"/>
        </a:xfrm>
      </p:grpSpPr>
      <p:sp>
        <p:nvSpPr>
          <p:cNvPr id="329" name="Google Shape;329;p54"/>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330" name="Google Shape;330;p54"/>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331" name="Google Shape;331;p5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32"/>
        <p:cNvGrpSpPr/>
        <p:nvPr/>
      </p:nvGrpSpPr>
      <p:grpSpPr>
        <a:xfrm>
          <a:off x="0" y="0"/>
          <a:ext cx="0" cy="0"/>
          <a:chOff x="0" y="0"/>
          <a:chExt cx="0" cy="0"/>
        </a:xfrm>
      </p:grpSpPr>
      <p:sp>
        <p:nvSpPr>
          <p:cNvPr id="333" name="Google Shape;333;p5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3.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6" Type="http://schemas.openxmlformats.org/officeDocument/2006/relationships/image" Target="../media/image3.png"/><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image" Target="../media/image2.png"/><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image" Target="../media/image1.jp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8.xml"/><Relationship Id="rId3" Type="http://schemas.openxmlformats.org/officeDocument/2006/relationships/slideLayout" Target="../slideLayouts/slideLayout43.xml"/><Relationship Id="rId7" Type="http://schemas.openxmlformats.org/officeDocument/2006/relationships/slideLayout" Target="../slideLayouts/slideLayout47.xml"/><Relationship Id="rId12" Type="http://schemas.openxmlformats.org/officeDocument/2006/relationships/theme" Target="../theme/theme4.xml"/><Relationship Id="rId2" Type="http://schemas.openxmlformats.org/officeDocument/2006/relationships/slideLayout" Target="../slideLayouts/slideLayout42.xml"/><Relationship Id="rId1" Type="http://schemas.openxmlformats.org/officeDocument/2006/relationships/slideLayout" Target="../slideLayouts/slideLayout41.xml"/><Relationship Id="rId6" Type="http://schemas.openxmlformats.org/officeDocument/2006/relationships/slideLayout" Target="../slideLayouts/slideLayout46.xml"/><Relationship Id="rId11" Type="http://schemas.openxmlformats.org/officeDocument/2006/relationships/slideLayout" Target="../slideLayouts/slideLayout51.xml"/><Relationship Id="rId5" Type="http://schemas.openxmlformats.org/officeDocument/2006/relationships/slideLayout" Target="../slideLayouts/slideLayout45.xml"/><Relationship Id="rId10" Type="http://schemas.openxmlformats.org/officeDocument/2006/relationships/slideLayout" Target="../slideLayouts/slideLayout50.xml"/><Relationship Id="rId4" Type="http://schemas.openxmlformats.org/officeDocument/2006/relationships/slideLayout" Target="../slideLayouts/slideLayout44.xml"/><Relationship Id="rId9" Type="http://schemas.openxmlformats.org/officeDocument/2006/relationships/slideLayout" Target="../slideLayouts/slideLayout4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6" name="Google Shape;206;p3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07" name="Google Shape;207;p3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8" name="Google Shape;208;p3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09" name="Google Shape;209;p3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10" name="Google Shape;210;p31"/>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11" name="Google Shape;211;p31"/>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12" name="Google Shape;212;p31"/>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89"/>
        <p:cNvGrpSpPr/>
        <p:nvPr/>
      </p:nvGrpSpPr>
      <p:grpSpPr>
        <a:xfrm>
          <a:off x="0" y="0"/>
          <a:ext cx="0" cy="0"/>
          <a:chOff x="0" y="0"/>
          <a:chExt cx="0" cy="0"/>
        </a:xfrm>
      </p:grpSpPr>
      <p:sp>
        <p:nvSpPr>
          <p:cNvPr id="290" name="Google Shape;290;p44"/>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91" name="Google Shape;291;p44"/>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92" name="Google Shape;292;p44"/>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40.xml"/><Relationship Id="rId5" Type="http://schemas.openxmlformats.org/officeDocument/2006/relationships/image" Target="../media/image10.png"/><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0.xml"/></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43.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body" idx="1"/>
          </p:nvPr>
        </p:nvSpPr>
        <p:spPr>
          <a:xfrm>
            <a:off x="838200" y="1201025"/>
            <a:ext cx="10515600" cy="480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None/>
            </a:pPr>
            <a:r>
              <a:rPr lang="en-US" sz="2200" i="1" dirty="0">
                <a:solidFill>
                  <a:srgbClr val="333333"/>
                </a:solidFill>
                <a:highlight>
                  <a:srgbClr val="FFFFFF"/>
                </a:highlight>
              </a:rPr>
              <a:t>This lesson includes two instructional practices: Words Rule: Homophones and the Fluency instructional practice. Fluency is defined as reading smoothly, with expression, not too fast or too slow, and reflecting the meaning of the story. Students will interact with an excerpt from the Decodable Reader: “The Lifecycle of Moths and Butterflies,” and focus on attending to punctuation and phrasing to read fluently in a conversational manner. During Words Rule</a:t>
            </a:r>
            <a:r>
              <a:rPr lang="en-US" sz="2200" i="1" dirty="0" smtClean="0">
                <a:solidFill>
                  <a:srgbClr val="333333"/>
                </a:solidFill>
                <a:highlight>
                  <a:srgbClr val="FFFFFF"/>
                </a:highlight>
              </a:rPr>
              <a:t>: Homophones</a:t>
            </a:r>
            <a:r>
              <a:rPr lang="en-US" sz="2200" i="1" dirty="0">
                <a:solidFill>
                  <a:srgbClr val="333333"/>
                </a:solidFill>
                <a:highlight>
                  <a:srgbClr val="FFFFFF"/>
                </a:highlight>
              </a:rPr>
              <a:t>, students will identify words that sound the same but are spelled differently (homophones “wear” &amp; “where”) in a text and use the context to determine the meaning of each word.</a:t>
            </a:r>
            <a:endParaRPr sz="2200" i="1" dirty="0"/>
          </a:p>
          <a:p>
            <a:pPr marL="0" marR="0" lvl="0" indent="0" algn="l" rtl="0">
              <a:lnSpc>
                <a:spcPct val="70000"/>
              </a:lnSpc>
              <a:spcBef>
                <a:spcPts val="1000"/>
              </a:spcBef>
              <a:spcAft>
                <a:spcPts val="0"/>
              </a:spcAft>
              <a:buNone/>
            </a:pPr>
            <a:r>
              <a:rPr lang="en-US" sz="2200" b="1" i="1" u="none" strike="noStrike" cap="none" dirty="0">
                <a:solidFill>
                  <a:schemeClr val="dk1"/>
                </a:solidFill>
              </a:rPr>
              <a:t>Be sure that students pay careful attention to:</a:t>
            </a:r>
            <a:endParaRPr sz="2200" b="1" i="0"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use the context to determine the meaning of homophones</a:t>
            </a:r>
            <a:endParaRPr sz="2200" dirty="0"/>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apply the elements of the Fluency Rubric</a:t>
            </a:r>
            <a:endParaRPr sz="2200" dirty="0"/>
          </a:p>
          <a:p>
            <a:pPr marL="457200" marR="0" lvl="0" indent="0" algn="l" rtl="0">
              <a:lnSpc>
                <a:spcPct val="70000"/>
              </a:lnSpc>
              <a:spcBef>
                <a:spcPts val="1000"/>
              </a:spcBef>
              <a:spcAft>
                <a:spcPts val="0"/>
              </a:spcAft>
              <a:buNone/>
            </a:pPr>
            <a:endParaRPr sz="2200" b="0" u="none" strike="noStrike" cap="none" dirty="0">
              <a:solidFill>
                <a:schemeClr val="dk1"/>
              </a:solidFill>
              <a:latin typeface="Century Gothic"/>
              <a:ea typeface="Century Gothic"/>
              <a:cs typeface="Century Gothic"/>
              <a:sym typeface="Century Gothic"/>
            </a:endParaRPr>
          </a:p>
          <a:p>
            <a:pPr marL="457200" marR="0" lvl="0" indent="0" algn="l" rtl="0">
              <a:lnSpc>
                <a:spcPct val="70000"/>
              </a:lnSpc>
              <a:spcBef>
                <a:spcPts val="1000"/>
              </a:spcBef>
              <a:spcAft>
                <a:spcPts val="1000"/>
              </a:spcAft>
              <a:buNone/>
            </a:pPr>
            <a:endParaRPr sz="2200" b="0" i="0" u="none" strike="noStrike" cap="none" dirty="0">
              <a:solidFill>
                <a:schemeClr val="dk1"/>
              </a:solidFill>
              <a:latin typeface="Century Gothic"/>
              <a:ea typeface="Century Gothic"/>
              <a:cs typeface="Century Gothic"/>
              <a:sym typeface="Century Gothic"/>
            </a:endParaRPr>
          </a:p>
        </p:txBody>
      </p:sp>
      <p:sp>
        <p:nvSpPr>
          <p:cNvPr id="340" name="Google Shape;340;p56"/>
          <p:cNvSpPr txBox="1">
            <a:spLocks noGrp="1"/>
          </p:cNvSpPr>
          <p:nvPr>
            <p:ph type="title"/>
          </p:nvPr>
        </p:nvSpPr>
        <p:spPr>
          <a:xfrm>
            <a:off x="838200" y="0"/>
            <a:ext cx="10920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4: Part 1: Cycle 21: Lesson 104</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9"/>
        <p:cNvGrpSpPr/>
        <p:nvPr/>
      </p:nvGrpSpPr>
      <p:grpSpPr>
        <a:xfrm>
          <a:off x="0" y="0"/>
          <a:ext cx="0" cy="0"/>
          <a:chOff x="0" y="0"/>
          <a:chExt cx="0" cy="0"/>
        </a:xfrm>
      </p:grpSpPr>
      <p:sp>
        <p:nvSpPr>
          <p:cNvPr id="420" name="Google Shape;420;p65"/>
          <p:cNvSpPr txBox="1"/>
          <p:nvPr/>
        </p:nvSpPr>
        <p:spPr>
          <a:xfrm>
            <a:off x="234588" y="4741300"/>
            <a:ext cx="11722800" cy="95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i="1">
                <a:solidFill>
                  <a:srgbClr val="666666"/>
                </a:solidFill>
                <a:latin typeface="Century Gothic"/>
                <a:ea typeface="Century Gothic"/>
                <a:cs typeface="Century Gothic"/>
                <a:sym typeface="Century Gothic"/>
              </a:rPr>
              <a:t>Did you read smoothly, with expression and meaning, at just the right speed?</a:t>
            </a:r>
            <a:r>
              <a:rPr lang="en-US" sz="3000" b="1" i="1">
                <a:solidFill>
                  <a:srgbClr val="666666"/>
                </a:solidFill>
                <a:latin typeface="Century Gothic"/>
                <a:ea typeface="Century Gothic"/>
                <a:cs typeface="Century Gothic"/>
                <a:sym typeface="Century Gothic"/>
              </a:rPr>
              <a:t> </a:t>
            </a:r>
            <a:endParaRPr sz="3000" b="1" i="1">
              <a:solidFill>
                <a:srgbClr val="666666"/>
              </a:solidFill>
              <a:latin typeface="Century Gothic"/>
              <a:ea typeface="Century Gothic"/>
              <a:cs typeface="Century Gothic"/>
              <a:sym typeface="Century Gothic"/>
            </a:endParaRPr>
          </a:p>
        </p:txBody>
      </p:sp>
      <p:pic>
        <p:nvPicPr>
          <p:cNvPr id="421" name="Google Shape;421;p65"/>
          <p:cNvPicPr preferRelativeResize="0"/>
          <p:nvPr/>
        </p:nvPicPr>
        <p:blipFill>
          <a:blip r:embed="rId3">
            <a:alphaModFix/>
          </a:blip>
          <a:stretch>
            <a:fillRect/>
          </a:stretch>
        </p:blipFill>
        <p:spPr>
          <a:xfrm>
            <a:off x="2167150" y="133175"/>
            <a:ext cx="8121276" cy="44926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graphicFrame>
        <p:nvGraphicFramePr>
          <p:cNvPr id="426" name="Google Shape;426;p66"/>
          <p:cNvGraphicFramePr/>
          <p:nvPr>
            <p:extLst>
              <p:ext uri="{D42A27DB-BD31-4B8C-83A1-F6EECF244321}">
                <p14:modId xmlns:p14="http://schemas.microsoft.com/office/powerpoint/2010/main" val="3671717138"/>
              </p:ext>
            </p:extLst>
          </p:nvPr>
        </p:nvGraphicFramePr>
        <p:xfrm>
          <a:off x="121467" y="-33"/>
          <a:ext cx="11962500" cy="6720640"/>
        </p:xfrm>
        <a:graphic>
          <a:graphicData uri="http://schemas.openxmlformats.org/drawingml/2006/table">
            <a:tbl>
              <a:tblPr>
                <a:noFill/>
                <a:tableStyleId>{E3C1C6F3-780C-475F-97C3-8F05FDB8BB8A}</a:tableStyleId>
              </a:tblPr>
              <a:tblGrid>
                <a:gridCol w="2990625"/>
                <a:gridCol w="2990625"/>
                <a:gridCol w="2990625"/>
                <a:gridCol w="2990625"/>
              </a:tblGrid>
              <a:tr h="519550">
                <a:tc>
                  <a:txBody>
                    <a:bodyPr/>
                    <a:lstStyle/>
                    <a:p>
                      <a:pPr marL="0" lvl="0" indent="0" algn="l" rtl="0">
                        <a:spcBef>
                          <a:spcPts val="0"/>
                        </a:spcBef>
                        <a:spcAft>
                          <a:spcPts val="0"/>
                        </a:spcAft>
                        <a:buNone/>
                      </a:pPr>
                      <a:r>
                        <a:rPr lang="en-US" sz="1900" b="1" dirty="0">
                          <a:latin typeface="Century Gothic"/>
                          <a:ea typeface="Century Gothic"/>
                          <a:cs typeface="Century Gothic"/>
                          <a:sym typeface="Century Gothic"/>
                        </a:rPr>
                        <a:t>I Can Read:</a:t>
                      </a:r>
                      <a:endParaRPr sz="1900" b="1"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1. Not Yet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2. Somewhat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3. Fluent</a:t>
                      </a:r>
                      <a:endParaRPr sz="1900" b="1">
                        <a:latin typeface="Century Gothic"/>
                        <a:ea typeface="Century Gothic"/>
                        <a:cs typeface="Century Gothic"/>
                        <a:sym typeface="Century Gothic"/>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Smoothly</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Many errors and/or many pauses, sounds choppy</a:t>
                      </a:r>
                      <a:endParaRPr sz="1900">
                        <a:latin typeface="Century Gothic"/>
                        <a:ea typeface="Century Gothic"/>
                        <a:cs typeface="Century Gothic"/>
                        <a:sym typeface="Century Gothic"/>
                      </a:endParaRPr>
                    </a:p>
                    <a:p>
                      <a:pPr marL="0" lvl="0" indent="0" algn="l" rtl="0">
                        <a:spcBef>
                          <a:spcPts val="0"/>
                        </a:spcBef>
                        <a:spcAft>
                          <a:spcPts val="0"/>
                        </a:spcAft>
                        <a:buNone/>
                      </a:pP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Some errors and/or pauses, sometimes sounds choppy</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Minimal or no errors </a:t>
                      </a:r>
                      <a:r>
                        <a:rPr lang="en-US" sz="1900" dirty="0" smtClean="0">
                          <a:latin typeface="Century Gothic"/>
                          <a:ea typeface="Century Gothic"/>
                          <a:cs typeface="Century Gothic"/>
                          <a:sym typeface="Century Gothic"/>
                        </a:rPr>
                        <a:t>and/or </a:t>
                      </a:r>
                      <a:r>
                        <a:rPr lang="en-US" sz="1900" dirty="0">
                          <a:latin typeface="Century Gothic"/>
                          <a:ea typeface="Century Gothic"/>
                          <a:cs typeface="Century Gothic"/>
                          <a:sym typeface="Century Gothic"/>
                        </a:rPr>
                        <a:t>pauses, sounds fluid</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tr>
              <a:tr h="10912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Expression</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Monotone, does not sound natural</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Sometimes </a:t>
                      </a:r>
                      <a:r>
                        <a:rPr lang="en-US" sz="1900" dirty="0" smtClean="0">
                          <a:latin typeface="Century Gothic"/>
                          <a:ea typeface="Century Gothic"/>
                          <a:cs typeface="Century Gothic"/>
                          <a:sym typeface="Century Gothic"/>
                        </a:rPr>
                        <a:t>monotone</a:t>
                      </a:r>
                      <a:r>
                        <a:rPr lang="en-US" sz="1900" dirty="0">
                          <a:latin typeface="Century Gothic"/>
                          <a:ea typeface="Century Gothic"/>
                          <a:cs typeface="Century Gothic"/>
                          <a:sym typeface="Century Gothic"/>
                        </a:rPr>
                        <a:t>, sounds like natural talking sometimes </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Sounds like natural talking while reading</a:t>
                      </a:r>
                      <a:endParaRPr sz="1900">
                        <a:latin typeface="Century Gothic"/>
                        <a:ea typeface="Century Gothic"/>
                        <a:cs typeface="Century Gothic"/>
                        <a:sym typeface="Century Gothic"/>
                      </a:endParaRPr>
                    </a:p>
                  </a:txBody>
                  <a:tcPr marL="121900" marR="121900" marT="121900" marB="121900"/>
                </a:tc>
              </a:tr>
              <a:tr h="2150300">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Meaning</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-Not yet attending to</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punctuation.</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-Some </a:t>
                      </a:r>
                      <a:r>
                        <a:rPr lang="en-US" sz="1900" dirty="0" smtClean="0">
                          <a:latin typeface="Century Gothic"/>
                          <a:ea typeface="Century Gothic"/>
                          <a:cs typeface="Century Gothic"/>
                          <a:sym typeface="Century Gothic"/>
                        </a:rPr>
                        <a:t>intonation </a:t>
                      </a:r>
                      <a:r>
                        <a:rPr lang="en-US" sz="1900" dirty="0">
                          <a:latin typeface="Century Gothic"/>
                          <a:ea typeface="Century Gothic"/>
                          <a:cs typeface="Century Gothic"/>
                          <a:sym typeface="Century Gothic"/>
                        </a:rPr>
                        <a:t>that reflects the tone/ mood of the text.</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-Little or no self-</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attention to</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punctuation.</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a:t>
                      </a:r>
                      <a:r>
                        <a:rPr lang="en-US" sz="1900" dirty="0" smtClean="0">
                          <a:latin typeface="Century Gothic"/>
                          <a:ea typeface="Century Gothic"/>
                          <a:cs typeface="Century Gothic"/>
                          <a:sym typeface="Century Gothic"/>
                        </a:rPr>
                        <a:t>Some</a:t>
                      </a:r>
                      <a:r>
                        <a:rPr lang="en-US" sz="1900" baseline="0" dirty="0">
                          <a:latin typeface="Century Gothic"/>
                          <a:ea typeface="Century Gothic"/>
                          <a:cs typeface="Century Gothic"/>
                          <a:sym typeface="Century Gothic"/>
                        </a:rPr>
                        <a:t> </a:t>
                      </a:r>
                      <a:r>
                        <a:rPr lang="en-US" sz="1900" baseline="0" dirty="0" smtClean="0">
                          <a:latin typeface="Century Gothic"/>
                          <a:ea typeface="Century Gothic"/>
                          <a:cs typeface="Century Gothic"/>
                          <a:sym typeface="Century Gothic"/>
                        </a:rPr>
                        <a:t>i</a:t>
                      </a:r>
                      <a:r>
                        <a:rPr lang="en-US" sz="1900" dirty="0" smtClean="0">
                          <a:latin typeface="Century Gothic"/>
                          <a:ea typeface="Century Gothic"/>
                          <a:cs typeface="Century Gothic"/>
                          <a:sym typeface="Century Gothic"/>
                        </a:rPr>
                        <a:t>ntonation </a:t>
                      </a:r>
                      <a:r>
                        <a:rPr lang="en-US" sz="1900" dirty="0">
                          <a:latin typeface="Century Gothic"/>
                          <a:ea typeface="Century Gothic"/>
                          <a:cs typeface="Century Gothic"/>
                          <a:sym typeface="Century Gothic"/>
                        </a:rPr>
                        <a:t>that reflects the tone/ mood of the text.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-Some self-monitoring.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smtClean="0">
                          <a:latin typeface="Century Gothic"/>
                          <a:ea typeface="Century Gothic"/>
                          <a:cs typeface="Century Gothic"/>
                          <a:sym typeface="Century Gothic"/>
                        </a:rPr>
                        <a:t>-Attention </a:t>
                      </a:r>
                      <a:r>
                        <a:rPr lang="en-US" sz="1900" dirty="0">
                          <a:latin typeface="Century Gothic"/>
                          <a:ea typeface="Century Gothic"/>
                          <a:cs typeface="Century Gothic"/>
                          <a:sym typeface="Century Gothic"/>
                        </a:rPr>
                        <a:t>to punctuation.</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smtClean="0">
                          <a:latin typeface="Century Gothic"/>
                          <a:ea typeface="Century Gothic"/>
                          <a:cs typeface="Century Gothic"/>
                          <a:sym typeface="Century Gothic"/>
                        </a:rPr>
                        <a:t>-Intonation </a:t>
                      </a:r>
                      <a:r>
                        <a:rPr lang="en-US" sz="1900" dirty="0">
                          <a:latin typeface="Century Gothic"/>
                          <a:ea typeface="Century Gothic"/>
                          <a:cs typeface="Century Gothic"/>
                          <a:sym typeface="Century Gothic"/>
                        </a:rPr>
                        <a:t>that reflects</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the tone/ mood of the</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text.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-Self- monitoring.</a:t>
                      </a:r>
                      <a:endParaRPr sz="1900" dirty="0">
                        <a:latin typeface="Century Gothic"/>
                        <a:ea typeface="Century Gothic"/>
                        <a:cs typeface="Century Gothic"/>
                        <a:sym typeface="Century Gothic"/>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Just the Right Speed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Slow and labored OR 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Somewhat slow OR</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r</a:t>
                      </a:r>
                      <a:r>
                        <a:rPr lang="en-US" sz="1900" dirty="0" smtClean="0">
                          <a:latin typeface="Century Gothic"/>
                          <a:ea typeface="Century Gothic"/>
                          <a:cs typeface="Century Gothic"/>
                          <a:sym typeface="Century Gothic"/>
                        </a:rPr>
                        <a:t>ushed </a:t>
                      </a:r>
                      <a:r>
                        <a:rPr lang="en-US" sz="1900" dirty="0">
                          <a:latin typeface="Century Gothic"/>
                          <a:ea typeface="Century Gothic"/>
                          <a:cs typeface="Century Gothic"/>
                          <a:sym typeface="Century Gothic"/>
                        </a:rPr>
                        <a:t>throughout the text.</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Varies from slow to fast as appropriate throughout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the text.</a:t>
                      </a:r>
                      <a:endParaRPr sz="1900" dirty="0">
                        <a:latin typeface="Century Gothic"/>
                        <a:ea typeface="Century Gothic"/>
                        <a:cs typeface="Century Gothic"/>
                        <a:sym typeface="Century Gothic"/>
                      </a:endParaRPr>
                    </a:p>
                  </a:txBody>
                  <a:tcPr marL="121900" marR="121900" marT="121900" marB="121900"/>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67"/>
          <p:cNvSpPr txBox="1">
            <a:spLocks noGrp="1"/>
          </p:cNvSpPr>
          <p:nvPr>
            <p:ph type="title"/>
          </p:nvPr>
        </p:nvSpPr>
        <p:spPr>
          <a:xfrm>
            <a:off x="839800" y="-11215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200" b="0" i="0" u="none" strike="noStrike" cap="none">
                <a:solidFill>
                  <a:schemeClr val="dk1"/>
                </a:solidFill>
                <a:latin typeface="Century Gothic"/>
                <a:ea typeface="Century Gothic"/>
                <a:cs typeface="Century Gothic"/>
                <a:sym typeface="Century Gothic"/>
              </a:rPr>
              <a:t>Reflection Time </a:t>
            </a:r>
            <a:endParaRPr/>
          </a:p>
        </p:txBody>
      </p:sp>
      <p:sp>
        <p:nvSpPr>
          <p:cNvPr id="434" name="Google Shape;434;p67"/>
          <p:cNvSpPr txBox="1">
            <a:spLocks noGrp="1"/>
          </p:cNvSpPr>
          <p:nvPr>
            <p:ph type="body" idx="1"/>
          </p:nvPr>
        </p:nvSpPr>
        <p:spPr>
          <a:xfrm>
            <a:off x="5147563" y="1719250"/>
            <a:ext cx="6172500" cy="4873500"/>
          </a:xfrm>
          <a:prstGeom prst="rect">
            <a:avLst/>
          </a:prstGeom>
          <a:noFill/>
          <a:ln>
            <a:noFill/>
          </a:ln>
        </p:spPr>
        <p:txBody>
          <a:bodyPr spcFirstLastPara="1" wrap="square" lIns="91425" tIns="45700" rIns="91425" bIns="45700" anchor="t" anchorCtr="0">
            <a:noAutofit/>
          </a:bodyPr>
          <a:lstStyle/>
          <a:p>
            <a:pPr marL="457200" marR="0" lvl="0" indent="-4318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does it mean to be an independent reader</a:t>
            </a:r>
            <a:r>
              <a:rPr lang="en-US" sz="32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435" name="Google Shape;435;p67"/>
          <p:cNvPicPr preferRelativeResize="0"/>
          <p:nvPr/>
        </p:nvPicPr>
        <p:blipFill>
          <a:blip r:embed="rId3">
            <a:alphaModFix/>
          </a:blip>
          <a:stretch>
            <a:fillRect/>
          </a:stretch>
        </p:blipFill>
        <p:spPr>
          <a:xfrm>
            <a:off x="767075" y="1719251"/>
            <a:ext cx="4077573" cy="38115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68"/>
          <p:cNvSpPr txBox="1"/>
          <p:nvPr/>
        </p:nvSpPr>
        <p:spPr>
          <a:xfrm>
            <a:off x="1557338" y="1928811"/>
            <a:ext cx="8810962" cy="4641675"/>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403;p63"/>
          <p:cNvSpPr txBox="1">
            <a:spLocks noGrp="1"/>
          </p:cNvSpPr>
          <p:nvPr>
            <p:ph type="title"/>
          </p:nvPr>
        </p:nvSpPr>
        <p:spPr>
          <a:xfrm>
            <a:off x="553200" y="3382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69"/>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48" name="Google Shape;448;p69"/>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49" name="Google Shape;449;p69"/>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50" name="Google Shape;450;p69"/>
          <p:cNvPicPr preferRelativeResize="0"/>
          <p:nvPr/>
        </p:nvPicPr>
        <p:blipFill>
          <a:blip r:embed="rId4">
            <a:alphaModFix/>
          </a:blip>
          <a:stretch>
            <a:fillRect/>
          </a:stretch>
        </p:blipFill>
        <p:spPr>
          <a:xfrm>
            <a:off x="11024900" y="5657088"/>
            <a:ext cx="1086975" cy="8791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4"/>
        <p:cNvGrpSpPr/>
        <p:nvPr/>
      </p:nvGrpSpPr>
      <p:grpSpPr>
        <a:xfrm>
          <a:off x="0" y="0"/>
          <a:ext cx="0" cy="0"/>
          <a:chOff x="0" y="0"/>
          <a:chExt cx="0" cy="0"/>
        </a:xfrm>
      </p:grpSpPr>
      <p:graphicFrame>
        <p:nvGraphicFramePr>
          <p:cNvPr id="455" name="Google Shape;455;p70"/>
          <p:cNvGraphicFramePr/>
          <p:nvPr>
            <p:extLst>
              <p:ext uri="{D42A27DB-BD31-4B8C-83A1-F6EECF244321}">
                <p14:modId xmlns:p14="http://schemas.microsoft.com/office/powerpoint/2010/main" val="2334843589"/>
              </p:ext>
            </p:extLst>
          </p:nvPr>
        </p:nvGraphicFramePr>
        <p:xfrm>
          <a:off x="0" y="0"/>
          <a:ext cx="12192000" cy="6651523"/>
        </p:xfrm>
        <a:graphic>
          <a:graphicData uri="http://schemas.openxmlformats.org/drawingml/2006/table">
            <a:tbl>
              <a:tblPr>
                <a:noFill/>
                <a:tableStyleId>{E3C1C6F3-780C-475F-97C3-8F05FDB8BB8A}</a:tableStyleId>
              </a:tblPr>
              <a:tblGrid>
                <a:gridCol w="4202175"/>
                <a:gridCol w="3954975"/>
                <a:gridCol w="4034850"/>
              </a:tblGrid>
              <a:tr h="580100">
                <a:tc>
                  <a:txBody>
                    <a:bodyPr/>
                    <a:lstStyle/>
                    <a:p>
                      <a:pPr marL="0" lvl="0" indent="0" algn="l" rtl="0">
                        <a:spcBef>
                          <a:spcPts val="0"/>
                        </a:spcBef>
                        <a:spcAft>
                          <a:spcPts val="0"/>
                        </a:spcAft>
                        <a:buClr>
                          <a:schemeClr val="dk1"/>
                        </a:buClr>
                        <a:buSzPts val="1500"/>
                        <a:buFont typeface="Arial"/>
                        <a:buNone/>
                      </a:pPr>
                      <a:r>
                        <a:rPr lang="en-US" sz="2500" b="1" dirty="0">
                          <a:solidFill>
                            <a:schemeClr val="dk1"/>
                          </a:solidFill>
                          <a:latin typeface="Century Gothic"/>
                          <a:ea typeface="Century Gothic"/>
                          <a:cs typeface="Century Gothic"/>
                          <a:sym typeface="Century Gothic"/>
                        </a:rPr>
                        <a:t>Punctuation Detective</a:t>
                      </a:r>
                      <a:endParaRPr sz="25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700" dirty="0">
                          <a:solidFill>
                            <a:schemeClr val="dk1"/>
                          </a:solidFill>
                          <a:latin typeface="Century Gothic"/>
                          <a:ea typeface="Century Gothic"/>
                          <a:cs typeface="Century Gothic"/>
                          <a:sym typeface="Century Gothic"/>
                        </a:rPr>
                        <a:t> </a:t>
                      </a:r>
                      <a:r>
                        <a:rPr lang="en-US" sz="2700" b="1" dirty="0">
                          <a:solidFill>
                            <a:schemeClr val="dk1"/>
                          </a:solidFill>
                          <a:latin typeface="Century Gothic"/>
                          <a:ea typeface="Century Gothic"/>
                          <a:cs typeface="Century Gothic"/>
                          <a:sym typeface="Century Gothic"/>
                        </a:rPr>
                        <a:t>Acting with Expression</a:t>
                      </a:r>
                      <a:endParaRPr sz="27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500" b="1">
                          <a:solidFill>
                            <a:schemeClr val="dk1"/>
                          </a:solidFill>
                          <a:latin typeface="Century Gothic"/>
                          <a:ea typeface="Century Gothic"/>
                          <a:cs typeface="Century Gothic"/>
                          <a:sym typeface="Century Gothic"/>
                        </a:rPr>
                        <a:t>Reporting the News</a:t>
                      </a:r>
                      <a:endParaRPr sz="2500" b="1">
                        <a:latin typeface="Century Gothic"/>
                        <a:ea typeface="Century Gothic"/>
                        <a:cs typeface="Century Gothic"/>
                        <a:sym typeface="Century Gothic"/>
                      </a:endParaRPr>
                    </a:p>
                  </a:txBody>
                  <a:tcPr marL="121900" marR="121900" marT="121900" marB="121900"/>
                </a:tc>
              </a:tr>
              <a:tr h="5584763">
                <a:tc>
                  <a:txBody>
                    <a:bodyPr/>
                    <a:lstStyle/>
                    <a:p>
                      <a:pPr marL="342900" lvl="0" indent="-342900" algn="l" rtl="0">
                        <a:spcBef>
                          <a:spcPts val="0"/>
                        </a:spcBef>
                        <a:spcAft>
                          <a:spcPts val="0"/>
                        </a:spcAft>
                        <a:buClr>
                          <a:schemeClr val="dk1"/>
                        </a:buClr>
                        <a:buSzPct val="100000"/>
                        <a:buFont typeface="+mj-lt"/>
                        <a:buAutoNum type="arabicPeriod"/>
                      </a:pPr>
                      <a:r>
                        <a:rPr lang="en-US" sz="1850" dirty="0" smtClean="0">
                          <a:solidFill>
                            <a:schemeClr val="dk1"/>
                          </a:solidFill>
                          <a:latin typeface="Century Gothic"/>
                          <a:ea typeface="Century Gothic"/>
                          <a:cs typeface="Century Gothic"/>
                          <a:sym typeface="Century Gothic"/>
                        </a:rPr>
                        <a:t>Chorally </a:t>
                      </a:r>
                      <a:r>
                        <a:rPr lang="en-US" sz="1850" dirty="0">
                          <a:solidFill>
                            <a:schemeClr val="dk1"/>
                          </a:solidFill>
                          <a:latin typeface="Century Gothic"/>
                          <a:ea typeface="Century Gothic"/>
                          <a:cs typeface="Century Gothic"/>
                          <a:sym typeface="Century Gothic"/>
                        </a:rPr>
                        <a:t>reread </a:t>
                      </a:r>
                      <a:r>
                        <a:rPr lang="en-US" sz="1850" dirty="0" smtClean="0">
                          <a:solidFill>
                            <a:schemeClr val="dk1"/>
                          </a:solidFill>
                          <a:latin typeface="Century Gothic"/>
                          <a:ea typeface="Century Gothic"/>
                          <a:cs typeface="Century Gothic"/>
                          <a:sym typeface="Century Gothic"/>
                        </a:rPr>
                        <a:t>pp.1-3 </a:t>
                      </a:r>
                      <a:r>
                        <a:rPr lang="en-US" sz="1850" dirty="0">
                          <a:solidFill>
                            <a:schemeClr val="dk1"/>
                          </a:solidFill>
                          <a:latin typeface="Century Gothic"/>
                          <a:ea typeface="Century Gothic"/>
                          <a:cs typeface="Century Gothic"/>
                          <a:sym typeface="Century Gothic"/>
                        </a:rPr>
                        <a:t>of the </a:t>
                      </a:r>
                      <a:r>
                        <a:rPr lang="en-US" sz="1850" dirty="0" smtClean="0">
                          <a:solidFill>
                            <a:schemeClr val="dk1"/>
                          </a:solidFill>
                          <a:latin typeface="Century Gothic"/>
                          <a:ea typeface="Century Gothic"/>
                          <a:cs typeface="Century Gothic"/>
                          <a:sym typeface="Century Gothic"/>
                        </a:rPr>
                        <a:t>decodable.</a:t>
                      </a:r>
                      <a:endParaRPr lang="en-US" sz="18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50" dirty="0" smtClean="0">
                          <a:solidFill>
                            <a:schemeClr val="dk1"/>
                          </a:solidFill>
                          <a:latin typeface="Century Gothic"/>
                          <a:ea typeface="Century Gothic"/>
                          <a:cs typeface="Century Gothic"/>
                          <a:sym typeface="Century Gothic"/>
                        </a:rPr>
                        <a:t>Find </a:t>
                      </a:r>
                      <a:r>
                        <a:rPr lang="en-US" sz="1850" dirty="0">
                          <a:solidFill>
                            <a:schemeClr val="dk1"/>
                          </a:solidFill>
                          <a:latin typeface="Century Gothic"/>
                          <a:ea typeface="Century Gothic"/>
                          <a:cs typeface="Century Gothic"/>
                          <a:sym typeface="Century Gothic"/>
                        </a:rPr>
                        <a:t>and circle all the punctuation </a:t>
                      </a:r>
                      <a:r>
                        <a:rPr lang="en-US" sz="1850" dirty="0" smtClean="0">
                          <a:solidFill>
                            <a:schemeClr val="dk1"/>
                          </a:solidFill>
                          <a:latin typeface="Century Gothic"/>
                          <a:ea typeface="Century Gothic"/>
                          <a:cs typeface="Century Gothic"/>
                          <a:sym typeface="Century Gothic"/>
                        </a:rPr>
                        <a:t>marks. </a:t>
                      </a:r>
                      <a:r>
                        <a:rPr lang="en-US" sz="1850" dirty="0">
                          <a:solidFill>
                            <a:schemeClr val="dk1"/>
                          </a:solidFill>
                          <a:latin typeface="Century Gothic"/>
                          <a:ea typeface="Century Gothic"/>
                          <a:cs typeface="Century Gothic"/>
                          <a:sym typeface="Century Gothic"/>
                        </a:rPr>
                        <a:t>Talk about what the marks mean to a </a:t>
                      </a:r>
                      <a:r>
                        <a:rPr lang="en-US" sz="1850" dirty="0" smtClean="0">
                          <a:solidFill>
                            <a:schemeClr val="dk1"/>
                          </a:solidFill>
                          <a:latin typeface="Century Gothic"/>
                          <a:ea typeface="Century Gothic"/>
                          <a:cs typeface="Century Gothic"/>
                          <a:sym typeface="Century Gothic"/>
                        </a:rPr>
                        <a:t>reader.</a:t>
                      </a:r>
                      <a:endParaRPr lang="en-US" sz="18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50" dirty="0" smtClean="0">
                          <a:solidFill>
                            <a:schemeClr val="dk1"/>
                          </a:solidFill>
                          <a:latin typeface="Century Gothic"/>
                          <a:ea typeface="Century Gothic"/>
                          <a:cs typeface="Century Gothic"/>
                          <a:sym typeface="Century Gothic"/>
                        </a:rPr>
                        <a:t>Read </a:t>
                      </a:r>
                      <a:r>
                        <a:rPr lang="en-US" sz="1850" dirty="0">
                          <a:solidFill>
                            <a:schemeClr val="dk1"/>
                          </a:solidFill>
                          <a:latin typeface="Century Gothic"/>
                          <a:ea typeface="Century Gothic"/>
                          <a:cs typeface="Century Gothic"/>
                          <a:sym typeface="Century Gothic"/>
                        </a:rPr>
                        <a:t>the excerpt again.  This time, pause or stop at the punctuation </a:t>
                      </a:r>
                      <a:r>
                        <a:rPr lang="en-US" sz="1850" dirty="0" smtClean="0">
                          <a:solidFill>
                            <a:schemeClr val="dk1"/>
                          </a:solidFill>
                          <a:latin typeface="Century Gothic"/>
                          <a:ea typeface="Century Gothic"/>
                          <a:cs typeface="Century Gothic"/>
                          <a:sym typeface="Century Gothic"/>
                        </a:rPr>
                        <a:t>marks.</a:t>
                      </a:r>
                      <a:endParaRPr lang="en-US" sz="18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50" dirty="0" smtClean="0">
                          <a:solidFill>
                            <a:schemeClr val="dk1"/>
                          </a:solidFill>
                          <a:latin typeface="Century Gothic"/>
                          <a:ea typeface="Century Gothic"/>
                          <a:cs typeface="Century Gothic"/>
                          <a:sym typeface="Century Gothic"/>
                        </a:rPr>
                        <a:t>Let’s </a:t>
                      </a:r>
                      <a:r>
                        <a:rPr lang="en-US" sz="1850" dirty="0">
                          <a:solidFill>
                            <a:schemeClr val="dk1"/>
                          </a:solidFill>
                          <a:latin typeface="Century Gothic"/>
                          <a:ea typeface="Century Gothic"/>
                          <a:cs typeface="Century Gothic"/>
                          <a:sym typeface="Century Gothic"/>
                        </a:rPr>
                        <a:t>use our Reader’s Toolbox if we can’t read any </a:t>
                      </a:r>
                      <a:r>
                        <a:rPr lang="en-US" sz="1850" dirty="0" smtClean="0">
                          <a:solidFill>
                            <a:schemeClr val="dk1"/>
                          </a:solidFill>
                          <a:latin typeface="Century Gothic"/>
                          <a:ea typeface="Century Gothic"/>
                          <a:cs typeface="Century Gothic"/>
                          <a:sym typeface="Century Gothic"/>
                        </a:rPr>
                        <a:t>words.</a:t>
                      </a:r>
                      <a:endParaRPr lang="en-US" sz="18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50" dirty="0" smtClean="0">
                          <a:solidFill>
                            <a:schemeClr val="dk1"/>
                          </a:solidFill>
                          <a:latin typeface="Century Gothic"/>
                          <a:ea typeface="Century Gothic"/>
                          <a:cs typeface="Century Gothic"/>
                          <a:sym typeface="Century Gothic"/>
                        </a:rPr>
                        <a:t>Read </a:t>
                      </a:r>
                      <a:r>
                        <a:rPr lang="en-US" sz="1850" dirty="0">
                          <a:solidFill>
                            <a:schemeClr val="dk1"/>
                          </a:solidFill>
                          <a:latin typeface="Century Gothic"/>
                          <a:ea typeface="Century Gothic"/>
                          <a:cs typeface="Century Gothic"/>
                          <a:sym typeface="Century Gothic"/>
                        </a:rPr>
                        <a:t>the excerpt again and pretend the periods are question marks. How did you change your </a:t>
                      </a:r>
                      <a:r>
                        <a:rPr lang="en-US" sz="1850" dirty="0" smtClean="0">
                          <a:solidFill>
                            <a:schemeClr val="dk1"/>
                          </a:solidFill>
                          <a:latin typeface="Century Gothic"/>
                          <a:ea typeface="Century Gothic"/>
                          <a:cs typeface="Century Gothic"/>
                          <a:sym typeface="Century Gothic"/>
                        </a:rPr>
                        <a:t>voice?</a:t>
                      </a:r>
                      <a:endParaRPr lang="en-US" sz="18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50" dirty="0" smtClean="0">
                          <a:solidFill>
                            <a:schemeClr val="dk1"/>
                          </a:solidFill>
                          <a:latin typeface="Century Gothic"/>
                          <a:ea typeface="Century Gothic"/>
                          <a:cs typeface="Century Gothic"/>
                          <a:sym typeface="Century Gothic"/>
                        </a:rPr>
                        <a:t>Read </a:t>
                      </a:r>
                      <a:r>
                        <a:rPr lang="en-US" sz="1850" dirty="0">
                          <a:solidFill>
                            <a:schemeClr val="dk1"/>
                          </a:solidFill>
                          <a:latin typeface="Century Gothic"/>
                          <a:ea typeface="Century Gothic"/>
                          <a:cs typeface="Century Gothic"/>
                          <a:sym typeface="Century Gothic"/>
                        </a:rPr>
                        <a:t>the excerpt again the way it was written originally.                    </a:t>
                      </a:r>
                      <a:endParaRPr sz="18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800" b="1" dirty="0">
                          <a:solidFill>
                            <a:schemeClr val="dk1"/>
                          </a:solidFill>
                          <a:latin typeface="Century Gothic"/>
                          <a:ea typeface="Century Gothic"/>
                          <a:cs typeface="Century Gothic"/>
                          <a:sym typeface="Century Gothic"/>
                        </a:rPr>
                        <a:t>Work with a partner.</a:t>
                      </a:r>
                      <a:endParaRPr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Find </a:t>
                      </a:r>
                      <a:r>
                        <a:rPr lang="en-US" sz="1800" dirty="0">
                          <a:solidFill>
                            <a:schemeClr val="dk1"/>
                          </a:solidFill>
                          <a:latin typeface="Century Gothic"/>
                          <a:ea typeface="Century Gothic"/>
                          <a:cs typeface="Century Gothic"/>
                          <a:sym typeface="Century Gothic"/>
                        </a:rPr>
                        <a:t>and circle all the punctuation marks in the decodable reader “The Lifecycle of Moths and Butterflies</a:t>
                      </a:r>
                      <a:r>
                        <a:rPr lang="en-US" sz="1800" dirty="0" smtClean="0">
                          <a:solidFill>
                            <a:schemeClr val="dk1"/>
                          </a:solidFill>
                          <a:latin typeface="Century Gothic"/>
                          <a:ea typeface="Century Gothic"/>
                          <a:cs typeface="Century Gothic"/>
                          <a:sym typeface="Century Gothic"/>
                        </a:rPr>
                        <a:t>.”</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Pretend </a:t>
                      </a:r>
                      <a:r>
                        <a:rPr lang="en-US" sz="1800" dirty="0">
                          <a:solidFill>
                            <a:schemeClr val="dk1"/>
                          </a:solidFill>
                          <a:latin typeface="Century Gothic"/>
                          <a:ea typeface="Century Gothic"/>
                          <a:cs typeface="Century Gothic"/>
                          <a:sym typeface="Century Gothic"/>
                        </a:rPr>
                        <a:t>you are a wacky professor, teaching a class on the lifecycle of moths and butterflies.  Use a wacky professor “voice” and take turns reading to each </a:t>
                      </a:r>
                      <a:r>
                        <a:rPr lang="en-US" sz="1800" dirty="0" smtClean="0">
                          <a:solidFill>
                            <a:schemeClr val="dk1"/>
                          </a:solidFill>
                          <a:latin typeface="Century Gothic"/>
                          <a:ea typeface="Century Gothic"/>
                          <a:cs typeface="Century Gothic"/>
                          <a:sym typeface="Century Gothic"/>
                        </a:rPr>
                        <a:t>other.</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Use </a:t>
                      </a:r>
                      <a:r>
                        <a:rPr lang="en-US" sz="1800" dirty="0">
                          <a:solidFill>
                            <a:schemeClr val="dk1"/>
                          </a:solidFill>
                          <a:latin typeface="Century Gothic"/>
                          <a:ea typeface="Century Gothic"/>
                          <a:cs typeface="Century Gothic"/>
                          <a:sym typeface="Century Gothic"/>
                        </a:rPr>
                        <a:t>your Reader’s Toolbox if you come to a word you don’t </a:t>
                      </a:r>
                      <a:r>
                        <a:rPr lang="en-US" sz="1800" dirty="0" smtClean="0">
                          <a:solidFill>
                            <a:schemeClr val="dk1"/>
                          </a:solidFill>
                          <a:latin typeface="Century Gothic"/>
                          <a:ea typeface="Century Gothic"/>
                          <a:cs typeface="Century Gothic"/>
                          <a:sym typeface="Century Gothic"/>
                        </a:rPr>
                        <a:t>know.</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Give </a:t>
                      </a:r>
                      <a:r>
                        <a:rPr lang="en-US" sz="1800" dirty="0">
                          <a:solidFill>
                            <a:schemeClr val="dk1"/>
                          </a:solidFill>
                          <a:latin typeface="Century Gothic"/>
                          <a:ea typeface="Century Gothic"/>
                          <a:cs typeface="Century Gothic"/>
                          <a:sym typeface="Century Gothic"/>
                        </a:rPr>
                        <a:t>your partner a star and a step based on the Fluency Rubric.</a:t>
                      </a:r>
                      <a:endParaRPr sz="18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800" b="1" dirty="0">
                          <a:solidFill>
                            <a:schemeClr val="dk1"/>
                          </a:solidFill>
                          <a:latin typeface="Century Gothic"/>
                          <a:ea typeface="Century Gothic"/>
                          <a:cs typeface="Century Gothic"/>
                          <a:sym typeface="Century Gothic"/>
                        </a:rPr>
                        <a:t>Work with a partner.</a:t>
                      </a:r>
                      <a:endParaRPr sz="1800" b="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Take </a:t>
                      </a:r>
                      <a:r>
                        <a:rPr lang="en-US" sz="1800" dirty="0">
                          <a:solidFill>
                            <a:schemeClr val="dk1"/>
                          </a:solidFill>
                          <a:latin typeface="Century Gothic"/>
                          <a:ea typeface="Century Gothic"/>
                          <a:cs typeface="Century Gothic"/>
                          <a:sym typeface="Century Gothic"/>
                        </a:rPr>
                        <a:t>turns reporting </a:t>
                      </a:r>
                      <a:r>
                        <a:rPr lang="en-US" sz="1800" dirty="0" smtClean="0">
                          <a:solidFill>
                            <a:schemeClr val="dk1"/>
                          </a:solidFill>
                          <a:latin typeface="Century Gothic"/>
                          <a:ea typeface="Century Gothic"/>
                          <a:cs typeface="Century Gothic"/>
                          <a:sym typeface="Century Gothic"/>
                        </a:rPr>
                        <a:t>about </a:t>
                      </a:r>
                      <a:r>
                        <a:rPr lang="en-US" sz="1800" dirty="0">
                          <a:solidFill>
                            <a:schemeClr val="dk1"/>
                          </a:solidFill>
                          <a:latin typeface="Century Gothic"/>
                          <a:ea typeface="Century Gothic"/>
                          <a:cs typeface="Century Gothic"/>
                          <a:sym typeface="Century Gothic"/>
                        </a:rPr>
                        <a:t>the lifecycle of moths and butterflies being a reporter or a camera person </a:t>
                      </a:r>
                      <a:r>
                        <a:rPr lang="en-US" sz="1800" dirty="0" smtClean="0">
                          <a:solidFill>
                            <a:schemeClr val="dk1"/>
                          </a:solidFill>
                          <a:latin typeface="Century Gothic"/>
                          <a:ea typeface="Century Gothic"/>
                          <a:cs typeface="Century Gothic"/>
                          <a:sym typeface="Century Gothic"/>
                        </a:rPr>
                        <a:t>filming.</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Change </a:t>
                      </a:r>
                      <a:r>
                        <a:rPr lang="en-US" sz="1800" dirty="0">
                          <a:solidFill>
                            <a:schemeClr val="dk1"/>
                          </a:solidFill>
                          <a:latin typeface="Century Gothic"/>
                          <a:ea typeface="Century Gothic"/>
                          <a:cs typeface="Century Gothic"/>
                          <a:sym typeface="Century Gothic"/>
                        </a:rPr>
                        <a:t>roles every page. (whoever “reports” the first page will “film” the second page</a:t>
                      </a:r>
                      <a:r>
                        <a:rPr lang="en-US" sz="1800" dirty="0" smtClean="0">
                          <a:solidFill>
                            <a:schemeClr val="dk1"/>
                          </a:solidFill>
                          <a:latin typeface="Century Gothic"/>
                          <a:ea typeface="Century Gothic"/>
                          <a:cs typeface="Century Gothic"/>
                          <a:sym typeface="Century Gothic"/>
                        </a:rPr>
                        <a:t>).</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If </a:t>
                      </a:r>
                      <a:r>
                        <a:rPr lang="en-US" sz="1800" dirty="0">
                          <a:solidFill>
                            <a:schemeClr val="dk1"/>
                          </a:solidFill>
                          <a:latin typeface="Century Gothic"/>
                          <a:ea typeface="Century Gothic"/>
                          <a:cs typeface="Century Gothic"/>
                          <a:sym typeface="Century Gothic"/>
                        </a:rPr>
                        <a:t>time permits, read the story again changing the partner that starts as the “reporter” on the first </a:t>
                      </a:r>
                      <a:r>
                        <a:rPr lang="en-US" sz="1800" dirty="0" smtClean="0">
                          <a:solidFill>
                            <a:schemeClr val="dk1"/>
                          </a:solidFill>
                          <a:latin typeface="Century Gothic"/>
                          <a:ea typeface="Century Gothic"/>
                          <a:cs typeface="Century Gothic"/>
                          <a:sym typeface="Century Gothic"/>
                        </a:rPr>
                        <a:t>page.</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Use </a:t>
                      </a:r>
                      <a:r>
                        <a:rPr lang="en-US" sz="1800" dirty="0">
                          <a:solidFill>
                            <a:schemeClr val="dk1"/>
                          </a:solidFill>
                          <a:latin typeface="Century Gothic"/>
                          <a:ea typeface="Century Gothic"/>
                          <a:cs typeface="Century Gothic"/>
                          <a:sym typeface="Century Gothic"/>
                        </a:rPr>
                        <a:t>your Reader’s Toolbox if you have trouble reading any </a:t>
                      </a:r>
                      <a:r>
                        <a:rPr lang="en-US" sz="1800" dirty="0" smtClean="0">
                          <a:solidFill>
                            <a:schemeClr val="dk1"/>
                          </a:solidFill>
                          <a:latin typeface="Century Gothic"/>
                          <a:ea typeface="Century Gothic"/>
                          <a:cs typeface="Century Gothic"/>
                          <a:sym typeface="Century Gothic"/>
                        </a:rPr>
                        <a:t>words.</a:t>
                      </a:r>
                      <a:endParaRPr lang="en-US"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Give </a:t>
                      </a:r>
                      <a:r>
                        <a:rPr lang="en-US" sz="1800" dirty="0">
                          <a:solidFill>
                            <a:schemeClr val="dk1"/>
                          </a:solidFill>
                          <a:latin typeface="Century Gothic"/>
                          <a:ea typeface="Century Gothic"/>
                          <a:cs typeface="Century Gothic"/>
                          <a:sym typeface="Century Gothic"/>
                        </a:rPr>
                        <a:t>your partner a star and a step based on the Fluency Rubric.</a:t>
                      </a:r>
                      <a:endParaRPr sz="1800" dirty="0">
                        <a:solidFill>
                          <a:schemeClr val="dk1"/>
                        </a:solidFill>
                        <a:latin typeface="Century Gothic"/>
                        <a:ea typeface="Century Gothic"/>
                        <a:cs typeface="Century Gothic"/>
                        <a:sym typeface="Century Gothic"/>
                      </a:endParaRPr>
                    </a:p>
                  </a:txBody>
                  <a:tcPr marL="121900" marR="121900" marT="121900" marB="121900"/>
                </a:tc>
              </a:tr>
            </a:tbl>
          </a:graphicData>
        </a:graphic>
      </p:graphicFrame>
      <p:pic>
        <p:nvPicPr>
          <p:cNvPr id="456" name="Google Shape;456;p70"/>
          <p:cNvPicPr preferRelativeResize="0"/>
          <p:nvPr/>
        </p:nvPicPr>
        <p:blipFill>
          <a:blip r:embed="rId3">
            <a:alphaModFix/>
          </a:blip>
          <a:stretch>
            <a:fillRect/>
          </a:stretch>
        </p:blipFill>
        <p:spPr>
          <a:xfrm rot="-1022087">
            <a:off x="7231617" y="617688"/>
            <a:ext cx="833615" cy="752374"/>
          </a:xfrm>
          <a:prstGeom prst="rect">
            <a:avLst/>
          </a:prstGeom>
          <a:noFill/>
          <a:ln>
            <a:noFill/>
          </a:ln>
        </p:spPr>
      </p:pic>
      <p:pic>
        <p:nvPicPr>
          <p:cNvPr id="457" name="Google Shape;457;p70"/>
          <p:cNvPicPr preferRelativeResize="0"/>
          <p:nvPr/>
        </p:nvPicPr>
        <p:blipFill>
          <a:blip r:embed="rId4">
            <a:alphaModFix/>
          </a:blip>
          <a:stretch>
            <a:fillRect/>
          </a:stretch>
        </p:blipFill>
        <p:spPr>
          <a:xfrm rot="-515380">
            <a:off x="11431817" y="45306"/>
            <a:ext cx="685569" cy="1050618"/>
          </a:xfrm>
          <a:prstGeom prst="rect">
            <a:avLst/>
          </a:prstGeom>
          <a:noFill/>
          <a:ln>
            <a:noFill/>
          </a:ln>
        </p:spPr>
      </p:pic>
      <p:pic>
        <p:nvPicPr>
          <p:cNvPr id="458" name="Google Shape;458;p70"/>
          <p:cNvPicPr preferRelativeResize="0"/>
          <p:nvPr/>
        </p:nvPicPr>
        <p:blipFill>
          <a:blip r:embed="rId5">
            <a:alphaModFix/>
          </a:blip>
          <a:stretch>
            <a:fillRect/>
          </a:stretch>
        </p:blipFill>
        <p:spPr>
          <a:xfrm rot="-254805">
            <a:off x="2705439" y="448522"/>
            <a:ext cx="1178290" cy="882192"/>
          </a:xfrm>
          <a:prstGeom prst="rect">
            <a:avLst/>
          </a:prstGeom>
          <a:noFill/>
          <a:ln>
            <a:noFill/>
          </a:ln>
        </p:spPr>
      </p:pic>
      <p:sp>
        <p:nvSpPr>
          <p:cNvPr id="459" name="Google Shape;459;p70"/>
          <p:cNvSpPr txBox="1"/>
          <p:nvPr/>
        </p:nvSpPr>
        <p:spPr>
          <a:xfrm>
            <a:off x="2607850" y="559913"/>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t>“?!.,”</a:t>
            </a:r>
            <a:endParaRPr sz="2400" b="1"/>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63"/>
        <p:cNvGrpSpPr/>
        <p:nvPr/>
      </p:nvGrpSpPr>
      <p:grpSpPr>
        <a:xfrm>
          <a:off x="0" y="0"/>
          <a:ext cx="0" cy="0"/>
          <a:chOff x="0" y="0"/>
          <a:chExt cx="0" cy="0"/>
        </a:xfrm>
      </p:grpSpPr>
      <p:graphicFrame>
        <p:nvGraphicFramePr>
          <p:cNvPr id="464" name="Google Shape;464;p71"/>
          <p:cNvGraphicFramePr/>
          <p:nvPr>
            <p:extLst>
              <p:ext uri="{D42A27DB-BD31-4B8C-83A1-F6EECF244321}">
                <p14:modId xmlns:p14="http://schemas.microsoft.com/office/powerpoint/2010/main" val="209407971"/>
              </p:ext>
            </p:extLst>
          </p:nvPr>
        </p:nvGraphicFramePr>
        <p:xfrm>
          <a:off x="121467" y="-33"/>
          <a:ext cx="11962500" cy="6599075"/>
        </p:xfrm>
        <a:graphic>
          <a:graphicData uri="http://schemas.openxmlformats.org/drawingml/2006/table">
            <a:tbl>
              <a:tblPr>
                <a:noFill/>
                <a:tableStyleId>{E3C1C6F3-780C-475F-97C3-8F05FDB8BB8A}</a:tableStyleId>
              </a:tblPr>
              <a:tblGrid>
                <a:gridCol w="2990625"/>
                <a:gridCol w="2990625"/>
                <a:gridCol w="2990625"/>
                <a:gridCol w="2990625"/>
              </a:tblGrid>
              <a:tr h="453125">
                <a:tc>
                  <a:txBody>
                    <a:bodyPr/>
                    <a:lstStyle/>
                    <a:p>
                      <a:pPr marL="0" lvl="0" indent="0" algn="l" rtl="0">
                        <a:spcBef>
                          <a:spcPts val="0"/>
                        </a:spcBef>
                        <a:spcAft>
                          <a:spcPts val="0"/>
                        </a:spcAft>
                        <a:buNone/>
                      </a:pPr>
                      <a:r>
                        <a:rPr lang="en-US" sz="1900" b="1" dirty="0">
                          <a:latin typeface="Century Gothic"/>
                          <a:ea typeface="Century Gothic"/>
                          <a:cs typeface="Century Gothic"/>
                          <a:sym typeface="Century Gothic"/>
                        </a:rPr>
                        <a:t>I Can Read:</a:t>
                      </a:r>
                      <a:endParaRPr sz="1900" b="1"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1. Not Yet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2. Somewhat Fluent</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3. Fluent</a:t>
                      </a:r>
                      <a:endParaRPr sz="1900" b="1">
                        <a:latin typeface="Century Gothic"/>
                        <a:ea typeface="Century Gothic"/>
                        <a:cs typeface="Century Gothic"/>
                        <a:sym typeface="Century Gothic"/>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Smoothly</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Many errors and/or many pauses, sounds choppy</a:t>
                      </a:r>
                      <a:endParaRPr sz="1900">
                        <a:latin typeface="Century Gothic"/>
                        <a:ea typeface="Century Gothic"/>
                        <a:cs typeface="Century Gothic"/>
                        <a:sym typeface="Century Gothic"/>
                      </a:endParaRPr>
                    </a:p>
                    <a:p>
                      <a:pPr marL="0" lvl="0" indent="0" algn="l" rtl="0">
                        <a:spcBef>
                          <a:spcPts val="0"/>
                        </a:spcBef>
                        <a:spcAft>
                          <a:spcPts val="0"/>
                        </a:spcAft>
                        <a:buNone/>
                      </a:pP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Some errors and/or pauses, sometimes sounds choppy</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Minimal or no errors </a:t>
                      </a:r>
                      <a:r>
                        <a:rPr lang="en-US" sz="1900" dirty="0" smtClean="0">
                          <a:latin typeface="Century Gothic"/>
                          <a:ea typeface="Century Gothic"/>
                          <a:cs typeface="Century Gothic"/>
                          <a:sym typeface="Century Gothic"/>
                        </a:rPr>
                        <a:t>and/or </a:t>
                      </a:r>
                      <a:r>
                        <a:rPr lang="en-US" sz="1900" dirty="0">
                          <a:latin typeface="Century Gothic"/>
                          <a:ea typeface="Century Gothic"/>
                          <a:cs typeface="Century Gothic"/>
                          <a:sym typeface="Century Gothic"/>
                        </a:rPr>
                        <a:t>pauses, sounds fluid</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tr>
              <a:tr h="10912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Expression</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Monotone, does not sound natural</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Sometimes </a:t>
                      </a:r>
                      <a:r>
                        <a:rPr lang="en-US" sz="1900" dirty="0" smtClean="0">
                          <a:latin typeface="Century Gothic"/>
                          <a:ea typeface="Century Gothic"/>
                          <a:cs typeface="Century Gothic"/>
                          <a:sym typeface="Century Gothic"/>
                        </a:rPr>
                        <a:t>monotone</a:t>
                      </a:r>
                      <a:r>
                        <a:rPr lang="en-US" sz="1900" dirty="0">
                          <a:latin typeface="Century Gothic"/>
                          <a:ea typeface="Century Gothic"/>
                          <a:cs typeface="Century Gothic"/>
                          <a:sym typeface="Century Gothic"/>
                        </a:rPr>
                        <a:t>, sounds like natural talking sometimes </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Sounds like natural talking while reading</a:t>
                      </a:r>
                      <a:endParaRPr sz="1900">
                        <a:latin typeface="Century Gothic"/>
                        <a:ea typeface="Century Gothic"/>
                        <a:cs typeface="Century Gothic"/>
                        <a:sym typeface="Century Gothic"/>
                      </a:endParaRPr>
                    </a:p>
                  </a:txBody>
                  <a:tcPr marL="121900" marR="121900" marT="121900" marB="121900"/>
                </a:tc>
              </a:tr>
              <a:tr h="21300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With Meaning</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-Not yet attending to</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punctuation.</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-Some </a:t>
                      </a:r>
                      <a:r>
                        <a:rPr lang="en-US" sz="1900" dirty="0" smtClean="0">
                          <a:latin typeface="Century Gothic"/>
                          <a:ea typeface="Century Gothic"/>
                          <a:cs typeface="Century Gothic"/>
                          <a:sym typeface="Century Gothic"/>
                        </a:rPr>
                        <a:t>intonation </a:t>
                      </a:r>
                      <a:r>
                        <a:rPr lang="en-US" sz="1900" dirty="0">
                          <a:latin typeface="Century Gothic"/>
                          <a:ea typeface="Century Gothic"/>
                          <a:cs typeface="Century Gothic"/>
                          <a:sym typeface="Century Gothic"/>
                        </a:rPr>
                        <a:t>that reflects the tone/ mood of the text.</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-Little or no self-</a:t>
                      </a:r>
                      <a:br>
                        <a:rPr lang="en-US" sz="1900" dirty="0">
                          <a:latin typeface="Century Gothic"/>
                          <a:ea typeface="Century Gothic"/>
                          <a:cs typeface="Century Gothic"/>
                          <a:sym typeface="Century Gothic"/>
                        </a:rPr>
                      </a:br>
                      <a:r>
                        <a:rPr lang="en-US" sz="1900" dirty="0">
                          <a:latin typeface="Century Gothic"/>
                          <a:ea typeface="Century Gothic"/>
                          <a:cs typeface="Century Gothic"/>
                          <a:sym typeface="Century Gothic"/>
                        </a:rPr>
                        <a:t>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 attention to</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punctuation.</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a:t>
                      </a:r>
                      <a:r>
                        <a:rPr lang="en-US" sz="1900" dirty="0" smtClean="0">
                          <a:latin typeface="Century Gothic"/>
                          <a:ea typeface="Century Gothic"/>
                          <a:cs typeface="Century Gothic"/>
                          <a:sym typeface="Century Gothic"/>
                        </a:rPr>
                        <a:t>Some</a:t>
                      </a:r>
                      <a:r>
                        <a:rPr lang="en-US" sz="1900" baseline="0" dirty="0">
                          <a:latin typeface="Century Gothic"/>
                          <a:ea typeface="Century Gothic"/>
                          <a:cs typeface="Century Gothic"/>
                          <a:sym typeface="Century Gothic"/>
                        </a:rPr>
                        <a:t> </a:t>
                      </a:r>
                      <a:r>
                        <a:rPr lang="en-US" sz="1900" dirty="0" smtClean="0">
                          <a:latin typeface="Century Gothic"/>
                          <a:ea typeface="Century Gothic"/>
                          <a:cs typeface="Century Gothic"/>
                          <a:sym typeface="Century Gothic"/>
                        </a:rPr>
                        <a:t>intonation </a:t>
                      </a:r>
                      <a:r>
                        <a:rPr lang="en-US" sz="1900" dirty="0">
                          <a:latin typeface="Century Gothic"/>
                          <a:ea typeface="Century Gothic"/>
                          <a:cs typeface="Century Gothic"/>
                          <a:sym typeface="Century Gothic"/>
                        </a:rPr>
                        <a:t>that reflects the tone/ mood of the text.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-Some self-monitoring.</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smtClean="0">
                          <a:latin typeface="Century Gothic"/>
                          <a:ea typeface="Century Gothic"/>
                          <a:cs typeface="Century Gothic"/>
                          <a:sym typeface="Century Gothic"/>
                        </a:rPr>
                        <a:t>-Attention </a:t>
                      </a:r>
                      <a:r>
                        <a:rPr lang="en-US" sz="1900" dirty="0">
                          <a:latin typeface="Century Gothic"/>
                          <a:ea typeface="Century Gothic"/>
                          <a:cs typeface="Century Gothic"/>
                          <a:sym typeface="Century Gothic"/>
                        </a:rPr>
                        <a:t>to punctuation.</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smtClean="0">
                          <a:latin typeface="Century Gothic"/>
                          <a:ea typeface="Century Gothic"/>
                          <a:cs typeface="Century Gothic"/>
                          <a:sym typeface="Century Gothic"/>
                        </a:rPr>
                        <a:t>-Intonation </a:t>
                      </a:r>
                      <a:r>
                        <a:rPr lang="en-US" sz="1900" dirty="0">
                          <a:latin typeface="Century Gothic"/>
                          <a:ea typeface="Century Gothic"/>
                          <a:cs typeface="Century Gothic"/>
                          <a:sym typeface="Century Gothic"/>
                        </a:rPr>
                        <a:t>that reflects</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the tone/ mood of the</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text.</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-Self- monitoring.</a:t>
                      </a:r>
                      <a:endParaRPr sz="1900" dirty="0">
                        <a:latin typeface="Century Gothic"/>
                        <a:ea typeface="Century Gothic"/>
                        <a:cs typeface="Century Gothic"/>
                        <a:sym typeface="Century Gothic"/>
                      </a:endParaRPr>
                    </a:p>
                    <a:p>
                      <a:pPr marL="0" lvl="0" indent="0" algn="l" rtl="0">
                        <a:spcBef>
                          <a:spcPts val="0"/>
                        </a:spcBef>
                        <a:spcAft>
                          <a:spcPts val="0"/>
                        </a:spcAft>
                        <a:buNone/>
                      </a:pPr>
                      <a:endParaRPr sz="1900" dirty="0">
                        <a:latin typeface="Century Gothic"/>
                        <a:ea typeface="Century Gothic"/>
                        <a:cs typeface="Century Gothic"/>
                        <a:sym typeface="Century Gothic"/>
                      </a:endParaRPr>
                    </a:p>
                  </a:txBody>
                  <a:tcPr marL="121900" marR="121900" marT="121900" marB="121900"/>
                </a:tc>
              </a:tr>
              <a:tr h="1280475">
                <a:tc>
                  <a:txBody>
                    <a:bodyPr/>
                    <a:lstStyle/>
                    <a:p>
                      <a:pPr marL="0" lvl="0" indent="0" algn="l" rtl="0">
                        <a:spcBef>
                          <a:spcPts val="0"/>
                        </a:spcBef>
                        <a:spcAft>
                          <a:spcPts val="0"/>
                        </a:spcAft>
                        <a:buNone/>
                      </a:pPr>
                      <a:r>
                        <a:rPr lang="en-US" sz="1900" b="1">
                          <a:latin typeface="Century Gothic"/>
                          <a:ea typeface="Century Gothic"/>
                          <a:cs typeface="Century Gothic"/>
                          <a:sym typeface="Century Gothic"/>
                        </a:rPr>
                        <a:t>Just the Right Speed</a:t>
                      </a:r>
                      <a:endParaRPr sz="19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a:latin typeface="Century Gothic"/>
                          <a:ea typeface="Century Gothic"/>
                          <a:cs typeface="Century Gothic"/>
                          <a:sym typeface="Century Gothic"/>
                        </a:rPr>
                        <a:t>Slow and labored OR rushed throughout the text.</a:t>
                      </a:r>
                      <a:endParaRPr sz="19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Somewhat slow OR</a:t>
                      </a:r>
                      <a:endParaRPr sz="1900" dirty="0">
                        <a:latin typeface="Century Gothic"/>
                        <a:ea typeface="Century Gothic"/>
                        <a:cs typeface="Century Gothic"/>
                        <a:sym typeface="Century Gothic"/>
                      </a:endParaRPr>
                    </a:p>
                    <a:p>
                      <a:pPr marL="0" lvl="0" indent="0" algn="l" rtl="0">
                        <a:spcBef>
                          <a:spcPts val="0"/>
                        </a:spcBef>
                        <a:spcAft>
                          <a:spcPts val="0"/>
                        </a:spcAft>
                        <a:buNone/>
                      </a:pPr>
                      <a:r>
                        <a:rPr lang="en-US" sz="1900" dirty="0">
                          <a:latin typeface="Century Gothic"/>
                          <a:ea typeface="Century Gothic"/>
                          <a:cs typeface="Century Gothic"/>
                          <a:sym typeface="Century Gothic"/>
                        </a:rPr>
                        <a:t>r</a:t>
                      </a:r>
                      <a:r>
                        <a:rPr lang="en-US" sz="1900" dirty="0" smtClean="0">
                          <a:latin typeface="Century Gothic"/>
                          <a:ea typeface="Century Gothic"/>
                          <a:cs typeface="Century Gothic"/>
                          <a:sym typeface="Century Gothic"/>
                        </a:rPr>
                        <a:t>ushed </a:t>
                      </a:r>
                      <a:r>
                        <a:rPr lang="en-US" sz="1900" dirty="0">
                          <a:latin typeface="Century Gothic"/>
                          <a:ea typeface="Century Gothic"/>
                          <a:cs typeface="Century Gothic"/>
                          <a:sym typeface="Century Gothic"/>
                        </a:rPr>
                        <a:t>throughout the text.</a:t>
                      </a:r>
                      <a:endParaRPr sz="19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900" dirty="0">
                          <a:latin typeface="Century Gothic"/>
                          <a:ea typeface="Century Gothic"/>
                          <a:cs typeface="Century Gothic"/>
                          <a:sym typeface="Century Gothic"/>
                        </a:rPr>
                        <a:t>Varies from slow to fast as appropriate </a:t>
                      </a:r>
                      <a:r>
                        <a:rPr lang="en-US" sz="1900" dirty="0" smtClean="0">
                          <a:latin typeface="Century Gothic"/>
                          <a:ea typeface="Century Gothic"/>
                          <a:cs typeface="Century Gothic"/>
                          <a:sym typeface="Century Gothic"/>
                        </a:rPr>
                        <a:t>throughout</a:t>
                      </a:r>
                      <a:r>
                        <a:rPr lang="en-US" sz="1900" baseline="0" dirty="0">
                          <a:latin typeface="Century Gothic"/>
                          <a:ea typeface="Century Gothic"/>
                          <a:cs typeface="Century Gothic"/>
                          <a:sym typeface="Century Gothic"/>
                        </a:rPr>
                        <a:t> </a:t>
                      </a:r>
                      <a:r>
                        <a:rPr lang="en-US" sz="1900" dirty="0" smtClean="0">
                          <a:latin typeface="Century Gothic"/>
                          <a:ea typeface="Century Gothic"/>
                          <a:cs typeface="Century Gothic"/>
                          <a:sym typeface="Century Gothic"/>
                        </a:rPr>
                        <a:t>the </a:t>
                      </a:r>
                      <a:r>
                        <a:rPr lang="en-US" sz="1900" dirty="0">
                          <a:latin typeface="Century Gothic"/>
                          <a:ea typeface="Century Gothic"/>
                          <a:cs typeface="Century Gothic"/>
                          <a:sym typeface="Century Gothic"/>
                        </a:rPr>
                        <a:t>text.</a:t>
                      </a:r>
                      <a:endParaRPr sz="1900" dirty="0">
                        <a:latin typeface="Century Gothic"/>
                        <a:ea typeface="Century Gothic"/>
                        <a:cs typeface="Century Gothic"/>
                        <a:sym typeface="Century Gothic"/>
                      </a:endParaRPr>
                    </a:p>
                  </a:txBody>
                  <a:tcPr marL="121900" marR="121900" marT="121900" marB="121900"/>
                </a:tc>
              </a:tr>
            </a:tbl>
          </a:graphicData>
        </a:graphic>
      </p:graphicFrame>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68"/>
        <p:cNvGrpSpPr/>
        <p:nvPr/>
      </p:nvGrpSpPr>
      <p:grpSpPr>
        <a:xfrm>
          <a:off x="0" y="0"/>
          <a:ext cx="0" cy="0"/>
          <a:chOff x="0" y="0"/>
          <a:chExt cx="0" cy="0"/>
        </a:xfrm>
      </p:grpSpPr>
      <p:sp>
        <p:nvSpPr>
          <p:cNvPr id="469" name="Google Shape;469;p72"/>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a:t>Reader’s Toolbox: </a:t>
            </a:r>
            <a:endParaRPr/>
          </a:p>
          <a:p>
            <a:pPr marL="0" lvl="0" indent="0" algn="l" rtl="0">
              <a:spcBef>
                <a:spcPts val="0"/>
              </a:spcBef>
              <a:spcAft>
                <a:spcPts val="0"/>
              </a:spcAft>
              <a:buNone/>
            </a:pPr>
            <a:r>
              <a:rPr lang="en-US" sz="4300"/>
              <a:t>Use what you know!</a:t>
            </a:r>
            <a:r>
              <a:rPr lang="en-US"/>
              <a:t> </a:t>
            </a:r>
            <a:endParaRPr/>
          </a:p>
          <a:p>
            <a:pPr marL="609600" lvl="0" indent="0" algn="l" rtl="0">
              <a:spcBef>
                <a:spcPts val="0"/>
              </a:spcBef>
              <a:spcAft>
                <a:spcPts val="0"/>
              </a:spcAft>
              <a:buNone/>
            </a:pPr>
            <a:endParaRPr/>
          </a:p>
        </p:txBody>
      </p:sp>
      <p:sp>
        <p:nvSpPr>
          <p:cNvPr id="470" name="Google Shape;470;p72"/>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a:ea typeface="Century Gothic"/>
              <a:cs typeface="Century Gothic"/>
              <a:sym typeface="Century Gothic"/>
            </a:endParaRPr>
          </a:p>
        </p:txBody>
      </p:sp>
      <p:pic>
        <p:nvPicPr>
          <p:cNvPr id="471" name="Google Shape;471;p72"/>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472" name="Google Shape;472;p72"/>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473" name="Google Shape;473;p72"/>
          <p:cNvGraphicFramePr/>
          <p:nvPr>
            <p:extLst>
              <p:ext uri="{D42A27DB-BD31-4B8C-83A1-F6EECF244321}">
                <p14:modId xmlns:p14="http://schemas.microsoft.com/office/powerpoint/2010/main" val="1468737601"/>
              </p:ext>
            </p:extLst>
          </p:nvPr>
        </p:nvGraphicFramePr>
        <p:xfrm>
          <a:off x="6096000" y="280712"/>
          <a:ext cx="5771875" cy="6248300"/>
        </p:xfrm>
        <a:graphic>
          <a:graphicData uri="http://schemas.openxmlformats.org/drawingml/2006/table">
            <a:tbl>
              <a:tblPr>
                <a:noFill/>
                <a:tableStyleId>{E3C1C6F3-780C-475F-97C3-8F05FDB8BB8A}</a:tableStyleId>
              </a:tblPr>
              <a:tblGrid>
                <a:gridCol w="716200"/>
                <a:gridCol w="5055675"/>
              </a:tblGrid>
              <a:tr h="508000">
                <a:tc>
                  <a:txBody>
                    <a:bodyPr/>
                    <a:lstStyle/>
                    <a:p>
                      <a:pPr marL="0" lvl="0" indent="0" algn="l" rtl="0">
                        <a:spcBef>
                          <a:spcPts val="0"/>
                        </a:spcBef>
                        <a:spcAft>
                          <a:spcPts val="0"/>
                        </a:spcAft>
                        <a:buNone/>
                      </a:pPr>
                      <a:r>
                        <a:rPr lang="en-US" sz="1700" dirty="0">
                          <a:latin typeface="Century Gothic"/>
                          <a:ea typeface="Century Gothic"/>
                          <a:cs typeface="Century Gothic"/>
                          <a:sym typeface="Century Gothic"/>
                        </a:rPr>
                        <a:t>1.</a:t>
                      </a:r>
                      <a:endParaRPr sz="17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Sound out the word</a:t>
                      </a:r>
                      <a:r>
                        <a:rPr lang="en-US" sz="17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700" dirty="0">
                        <a:latin typeface="Century Gothic"/>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2.</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Syllable Sleuth: </a:t>
                      </a:r>
                      <a:r>
                        <a:rPr lang="en-US" sz="1700">
                          <a:latin typeface="Century Gothic"/>
                          <a:ea typeface="Century Gothic"/>
                          <a:cs typeface="Century Gothic"/>
                          <a:sym typeface="Century Gothic"/>
                        </a:rPr>
                        <a:t>Break apart long words into syllables, then blend to read the word. </a:t>
                      </a:r>
                      <a:endParaRPr sz="1700">
                        <a:latin typeface="Century Gothic"/>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3.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Word </a:t>
                      </a:r>
                      <a:r>
                        <a:rPr lang="en-US" sz="1700" b="1" dirty="0" smtClean="0">
                          <a:latin typeface="Century Gothic"/>
                          <a:ea typeface="Century Gothic"/>
                          <a:cs typeface="Century Gothic"/>
                          <a:sym typeface="Century Gothic"/>
                        </a:rPr>
                        <a:t>Parts:</a:t>
                      </a:r>
                      <a:r>
                        <a:rPr lang="en-US" sz="1700" dirty="0" smtClean="0">
                          <a:latin typeface="Century Gothic"/>
                          <a:ea typeface="Century Gothic"/>
                          <a:cs typeface="Century Gothic"/>
                          <a:sym typeface="Century Gothic"/>
                        </a:rPr>
                        <a:t> </a:t>
                      </a:r>
                      <a:r>
                        <a:rPr lang="en-US" sz="1700" dirty="0">
                          <a:latin typeface="Century Gothic"/>
                          <a:ea typeface="Century Gothic"/>
                          <a:cs typeface="Century Gothic"/>
                          <a:sym typeface="Century Gothic"/>
                        </a:rPr>
                        <a:t>Does the word have suffixes or prefixes?  Read the word parts first, then use what you know about spelling patterns to read the base word.  Put the parts together to read the word.</a:t>
                      </a:r>
                      <a:endParaRPr sz="1700" dirty="0">
                        <a:latin typeface="Century Gothic"/>
                        <a:ea typeface="Century Gothic"/>
                        <a:cs typeface="Century Gothic"/>
                        <a:sym typeface="Century Gothic"/>
                      </a:endParaRPr>
                    </a:p>
                  </a:txBody>
                  <a:tcPr marL="121900" marR="121900" marT="121900" marB="121900"/>
                </a:tc>
              </a:tr>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4.</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High Frequency Words: </a:t>
                      </a:r>
                      <a:r>
                        <a:rPr lang="en-US" sz="1700" dirty="0">
                          <a:latin typeface="Century Gothic"/>
                          <a:ea typeface="Century Gothic"/>
                          <a:cs typeface="Century Gothic"/>
                          <a:sym typeface="Century Gothic"/>
                        </a:rPr>
                        <a:t>Read high frequency words in a SNAP.  Look to the Interactive Word Wall for help, then try to read the word.</a:t>
                      </a:r>
                      <a:endParaRPr sz="1700" dirty="0">
                        <a:latin typeface="Century Gothic"/>
                        <a:ea typeface="Century Gothic"/>
                        <a:cs typeface="Century Gothic"/>
                        <a:sym typeface="Century Gothic"/>
                      </a:endParaRPr>
                    </a:p>
                  </a:txBody>
                  <a:tcPr marL="121900" marR="121900" marT="121900" marB="121900"/>
                </a:tc>
              </a:tr>
              <a:tr h="13869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5.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Read it </a:t>
                      </a:r>
                      <a:r>
                        <a:rPr lang="en-US" sz="1700" b="1" dirty="0" smtClean="0">
                          <a:latin typeface="Century Gothic"/>
                          <a:ea typeface="Century Gothic"/>
                          <a:cs typeface="Century Gothic"/>
                          <a:sym typeface="Century Gothic"/>
                        </a:rPr>
                        <a:t>Again:</a:t>
                      </a:r>
                      <a:r>
                        <a:rPr lang="en-US" sz="1700" dirty="0" smtClean="0">
                          <a:latin typeface="Century Gothic"/>
                          <a:ea typeface="Century Gothic"/>
                          <a:cs typeface="Century Gothic"/>
                          <a:sym typeface="Century Gothic"/>
                        </a:rPr>
                        <a:t> </a:t>
                      </a:r>
                      <a:r>
                        <a:rPr lang="en-US" sz="1700" dirty="0">
                          <a:latin typeface="Century Gothic"/>
                          <a:ea typeface="Century Gothic"/>
                          <a:cs typeface="Century Gothic"/>
                          <a:sym typeface="Century Gothic"/>
                        </a:rPr>
                        <a:t>Try to read the word again when it does not make sense. For example, try a different vowel sound. Then read the word again.</a:t>
                      </a:r>
                      <a:endParaRPr sz="1700" dirty="0">
                        <a:latin typeface="Century Gothic"/>
                        <a:ea typeface="Century Gothic"/>
                        <a:cs typeface="Century Gothic"/>
                        <a:sym typeface="Century Gothic"/>
                      </a:endParaRPr>
                    </a:p>
                  </a:txBody>
                  <a:tcPr marL="121900" marR="121900" marT="121900" marB="121900"/>
                </a:tc>
              </a:tr>
            </a:tbl>
          </a:graphicData>
        </a:graphic>
      </p:graphicFrame>
      <p:pic>
        <p:nvPicPr>
          <p:cNvPr id="474" name="Google Shape;474;p72"/>
          <p:cNvPicPr preferRelativeResize="0"/>
          <p:nvPr/>
        </p:nvPicPr>
        <p:blipFill>
          <a:blip r:embed="rId4">
            <a:alphaModFix/>
          </a:blip>
          <a:stretch>
            <a:fillRect/>
          </a:stretch>
        </p:blipFill>
        <p:spPr>
          <a:xfrm>
            <a:off x="6119656" y="5921142"/>
            <a:ext cx="599766" cy="508000"/>
          </a:xfrm>
          <a:prstGeom prst="rect">
            <a:avLst/>
          </a:prstGeom>
          <a:noFill/>
          <a:ln>
            <a:noFill/>
          </a:ln>
        </p:spPr>
      </p:pic>
      <p:pic>
        <p:nvPicPr>
          <p:cNvPr id="475" name="Google Shape;475;p72"/>
          <p:cNvPicPr preferRelativeResize="0"/>
          <p:nvPr/>
        </p:nvPicPr>
        <p:blipFill>
          <a:blip r:embed="rId4">
            <a:alphaModFix/>
          </a:blip>
          <a:stretch>
            <a:fillRect/>
          </a:stretch>
        </p:blipFill>
        <p:spPr>
          <a:xfrm rot="10800000">
            <a:off x="6188958" y="999896"/>
            <a:ext cx="599766" cy="508001"/>
          </a:xfrm>
          <a:prstGeom prst="rect">
            <a:avLst/>
          </a:prstGeom>
          <a:noFill/>
          <a:ln>
            <a:noFill/>
          </a:ln>
        </p:spPr>
      </p:pic>
      <p:pic>
        <p:nvPicPr>
          <p:cNvPr id="476" name="Google Shape;476;p72"/>
          <p:cNvPicPr preferRelativeResize="0"/>
          <p:nvPr/>
        </p:nvPicPr>
        <p:blipFill>
          <a:blip r:embed="rId4">
            <a:alphaModFix/>
          </a:blip>
          <a:stretch>
            <a:fillRect/>
          </a:stretch>
        </p:blipFill>
        <p:spPr>
          <a:xfrm>
            <a:off x="6324201" y="2055562"/>
            <a:ext cx="488000" cy="413334"/>
          </a:xfrm>
          <a:prstGeom prst="rect">
            <a:avLst/>
          </a:prstGeom>
          <a:noFill/>
          <a:ln>
            <a:noFill/>
          </a:ln>
        </p:spPr>
      </p:pic>
      <p:pic>
        <p:nvPicPr>
          <p:cNvPr id="477" name="Google Shape;477;p72"/>
          <p:cNvPicPr preferRelativeResize="0"/>
          <p:nvPr/>
        </p:nvPicPr>
        <p:blipFill>
          <a:blip r:embed="rId4">
            <a:alphaModFix/>
          </a:blip>
          <a:stretch>
            <a:fillRect/>
          </a:stretch>
        </p:blipFill>
        <p:spPr>
          <a:xfrm rot="-10799991">
            <a:off x="6119657" y="4554446"/>
            <a:ext cx="599766" cy="508000"/>
          </a:xfrm>
          <a:prstGeom prst="rect">
            <a:avLst/>
          </a:prstGeom>
          <a:noFill/>
          <a:ln>
            <a:noFill/>
          </a:ln>
        </p:spPr>
      </p:pic>
      <p:pic>
        <p:nvPicPr>
          <p:cNvPr id="478" name="Google Shape;478;p72"/>
          <p:cNvPicPr preferRelativeResize="0"/>
          <p:nvPr/>
        </p:nvPicPr>
        <p:blipFill>
          <a:blip r:embed="rId4">
            <a:alphaModFix/>
          </a:blip>
          <a:stretch>
            <a:fillRect/>
          </a:stretch>
        </p:blipFill>
        <p:spPr>
          <a:xfrm>
            <a:off x="6212433" y="3187750"/>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7"/>
          <p:cNvSpPr txBox="1">
            <a:spLocks noGrp="1"/>
          </p:cNvSpPr>
          <p:nvPr>
            <p:ph type="body" idx="1"/>
          </p:nvPr>
        </p:nvSpPr>
        <p:spPr>
          <a:xfrm>
            <a:off x="525625" y="1374987"/>
            <a:ext cx="10515600" cy="4768638"/>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400" b="1" dirty="0"/>
              <a:t>Preparing for Lesson #: 104</a:t>
            </a:r>
            <a:endParaRPr sz="2400" b="1" dirty="0"/>
          </a:p>
          <a:p>
            <a:pPr marL="0" lvl="0" indent="0" algn="l" rtl="0">
              <a:lnSpc>
                <a:spcPct val="100000"/>
              </a:lnSpc>
              <a:spcBef>
                <a:spcPts val="0"/>
              </a:spcBef>
              <a:spcAft>
                <a:spcPts val="0"/>
              </a:spcAft>
              <a:buClr>
                <a:schemeClr val="dk1"/>
              </a:buClr>
              <a:buSzPts val="1100"/>
              <a:buFont typeface="Arial"/>
              <a:buNone/>
            </a:pPr>
            <a:r>
              <a:rPr lang="en-US" sz="2400" b="1" dirty="0"/>
              <a:t>New Materials to Prepare in Advance: </a:t>
            </a:r>
            <a:endParaRPr sz="2400" b="1" dirty="0"/>
          </a:p>
          <a:p>
            <a:pPr marL="457200" lvl="0" indent="-381000" algn="l" rtl="0">
              <a:lnSpc>
                <a:spcPct val="100000"/>
              </a:lnSpc>
              <a:spcBef>
                <a:spcPts val="0"/>
              </a:spcBef>
              <a:spcAft>
                <a:spcPts val="0"/>
              </a:spcAft>
              <a:buSzPts val="2400"/>
              <a:buFont typeface="Century Gothic"/>
              <a:buChar char="●"/>
            </a:pPr>
            <a:r>
              <a:rPr lang="en-US" sz="2400" dirty="0"/>
              <a:t>Enlarged Homophone Demonstration Sentence </a:t>
            </a:r>
            <a:endParaRPr sz="2400" dirty="0"/>
          </a:p>
          <a:p>
            <a:pPr marL="457200" lvl="0" indent="-381000" algn="l" rtl="0">
              <a:lnSpc>
                <a:spcPct val="100000"/>
              </a:lnSpc>
              <a:spcBef>
                <a:spcPts val="1000"/>
              </a:spcBef>
              <a:spcAft>
                <a:spcPts val="0"/>
              </a:spcAft>
              <a:buSzPts val="2400"/>
              <a:buFont typeface="Century Gothic"/>
              <a:buChar char="●"/>
            </a:pPr>
            <a:r>
              <a:rPr lang="en-US" sz="2400" dirty="0"/>
              <a:t>Homophone Word Cards (“wear” &amp; “where”)</a:t>
            </a:r>
            <a:endParaRPr sz="2400" dirty="0"/>
          </a:p>
          <a:p>
            <a:pPr marL="457200" lvl="0" indent="-381000" algn="l" rtl="0">
              <a:lnSpc>
                <a:spcPct val="100000"/>
              </a:lnSpc>
              <a:spcBef>
                <a:spcPts val="1000"/>
              </a:spcBef>
              <a:spcAft>
                <a:spcPts val="0"/>
              </a:spcAft>
              <a:buSzPts val="2400"/>
              <a:buFont typeface="Century Gothic"/>
              <a:buChar char="●"/>
            </a:pPr>
            <a:r>
              <a:rPr lang="en-US" sz="2400" dirty="0"/>
              <a:t>Enlarged Fluency Rubric</a:t>
            </a:r>
            <a:endParaRPr sz="24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400" dirty="0"/>
              <a:t>Enlarged excerpt from “The Lifecycle of Moths and Butterflies”</a:t>
            </a:r>
            <a:endParaRPr sz="2400" dirty="0"/>
          </a:p>
          <a:p>
            <a:pPr marL="457200" marR="0" lvl="0" indent="-381000" algn="l" rtl="0">
              <a:lnSpc>
                <a:spcPct val="100000"/>
              </a:lnSpc>
              <a:spcBef>
                <a:spcPts val="1000"/>
              </a:spcBef>
              <a:spcAft>
                <a:spcPts val="0"/>
              </a:spcAft>
              <a:buSzPts val="2400"/>
              <a:buFont typeface="Century Gothic"/>
              <a:buChar char="●"/>
            </a:pPr>
            <a:r>
              <a:rPr lang="en-US" sz="2400" dirty="0"/>
              <a:t>Student copies of excerpt from decodable “The Lifecycle of Moths and Butterflies” (pages 1 - 3 of decodable)</a:t>
            </a:r>
            <a:endParaRPr sz="2400" dirty="0"/>
          </a:p>
          <a:p>
            <a:pPr marL="0" lvl="0" indent="0" algn="l" rtl="0">
              <a:lnSpc>
                <a:spcPct val="100000"/>
              </a:lnSpc>
              <a:spcBef>
                <a:spcPts val="1000"/>
              </a:spcBef>
              <a:spcAft>
                <a:spcPts val="0"/>
              </a:spcAft>
              <a:buNone/>
            </a:pPr>
            <a:r>
              <a:rPr lang="en-US" sz="2400" b="1" dirty="0"/>
              <a:t>Materials to Gather from Previous Lessons:</a:t>
            </a:r>
            <a:endParaRPr sz="2400" b="1" dirty="0"/>
          </a:p>
          <a:p>
            <a:pPr marL="457200" lvl="0" indent="-381000" algn="l" rtl="0">
              <a:lnSpc>
                <a:spcPct val="100000"/>
              </a:lnSpc>
              <a:spcBef>
                <a:spcPts val="0"/>
              </a:spcBef>
              <a:spcAft>
                <a:spcPts val="0"/>
              </a:spcAft>
              <a:buSzPts val="2400"/>
              <a:buChar char="●"/>
            </a:pPr>
            <a:r>
              <a:rPr lang="en-US" sz="2400" dirty="0"/>
              <a:t>white boards, markers and erasers (or paper, pencil and eraser)</a:t>
            </a:r>
            <a:endParaRPr sz="24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47" name="Google Shape;347;p57"/>
          <p:cNvSpPr txBox="1">
            <a:spLocks noGrp="1"/>
          </p:cNvSpPr>
          <p:nvPr>
            <p:ph type="title"/>
          </p:nvPr>
        </p:nvSpPr>
        <p:spPr>
          <a:xfrm>
            <a:off x="525625" y="49287"/>
            <a:ext cx="108831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4: Part 1: Cycle 21: Lesson 104</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 </a:t>
            </a:r>
            <a:r>
              <a:rPr lang="en-US" b="1" dirty="0">
                <a:latin typeface="Century Gothic"/>
                <a:ea typeface="Century Gothic"/>
                <a:cs typeface="Century Gothic"/>
                <a:sym typeface="Century Gothic"/>
              </a:rPr>
              <a:t>104</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dirty="0">
                <a:latin typeface="Century Gothic"/>
                <a:ea typeface="Century Gothic"/>
                <a:cs typeface="Century Gothic"/>
                <a:sym typeface="Century Gothic"/>
              </a:rPr>
              <a:t>Read Cycle 21 Overview for Lesson 104</a:t>
            </a:r>
            <a:endParaRPr dirty="0">
              <a:latin typeface="Century Gothic"/>
              <a:ea typeface="Century Gothic"/>
              <a:cs typeface="Century Gothic"/>
              <a:sym typeface="Century Gothic"/>
            </a:endParaRPr>
          </a:p>
          <a:p>
            <a:pPr marL="457200" lvl="0" indent="-406400" algn="l" rtl="0">
              <a:lnSpc>
                <a:spcPct val="90000"/>
              </a:lnSpc>
              <a:spcBef>
                <a:spcPts val="0"/>
              </a:spcBef>
              <a:spcAft>
                <a:spcPts val="0"/>
              </a:spcAft>
              <a:buSzPts val="2800"/>
              <a:buFont typeface="Century Gothic"/>
              <a:buChar char="•"/>
            </a:pPr>
            <a:r>
              <a:rPr lang="en-US" dirty="0">
                <a:latin typeface="Century Gothic"/>
                <a:ea typeface="Century Gothic"/>
                <a:cs typeface="Century Gothic"/>
                <a:sym typeface="Century Gothic"/>
              </a:rPr>
              <a:t>Review excerpt from “The Lifecycle of Moths and Butterflies”</a:t>
            </a:r>
            <a:endParaRPr dirty="0">
              <a:latin typeface="Century Gothic"/>
              <a:ea typeface="Century Gothic"/>
              <a:cs typeface="Century Gothic"/>
              <a:sym typeface="Century Gothic"/>
            </a:endParaRPr>
          </a:p>
          <a:p>
            <a:pPr marL="457200" lvl="0" indent="-406400" algn="l" rtl="0">
              <a:lnSpc>
                <a:spcPct val="90000"/>
              </a:lnSpc>
              <a:spcBef>
                <a:spcPts val="0"/>
              </a:spcBef>
              <a:spcAft>
                <a:spcPts val="0"/>
              </a:spcAft>
              <a:buSzPts val="2800"/>
              <a:buFont typeface="Century Gothic"/>
              <a:buChar char="•"/>
            </a:pPr>
            <a:r>
              <a:rPr lang="en-US" dirty="0">
                <a:latin typeface="Century Gothic"/>
                <a:ea typeface="Century Gothic"/>
                <a:cs typeface="Century Gothic"/>
                <a:sym typeface="Century Gothic"/>
              </a:rPr>
              <a:t>Review the Fluency Rubric</a:t>
            </a:r>
            <a:endParaRPr dirty="0">
              <a:latin typeface="Century Gothic"/>
              <a:ea typeface="Century Gothic"/>
              <a:cs typeface="Century Gothic"/>
              <a:sym typeface="Century Gothic"/>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353" name="Google Shape;353;p58"/>
          <p:cNvSpPr txBox="1">
            <a:spLocks noGrp="1"/>
          </p:cNvSpPr>
          <p:nvPr>
            <p:ph type="title"/>
          </p:nvPr>
        </p:nvSpPr>
        <p:spPr>
          <a:xfrm>
            <a:off x="415599" y="445575"/>
            <a:ext cx="11776275"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3600" dirty="0">
                <a:latin typeface="Century Gothic"/>
                <a:ea typeface="Century Gothic"/>
                <a:cs typeface="Century Gothic"/>
                <a:sym typeface="Century Gothic"/>
              </a:rPr>
              <a:t>Grade 2: Module 4: Part 1: Cycle 21: Lesson 104</a:t>
            </a:r>
            <a:endParaRPr sz="36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9"/>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61" name="Google Shape;361;p59"/>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62" name="Google Shape;362;p59"/>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21: Lesson 104</a:t>
            </a:r>
            <a:endParaRPr sz="3200" b="1">
              <a:solidFill>
                <a:srgbClr val="404040"/>
              </a:solidFill>
              <a:latin typeface="Century Gothic"/>
              <a:ea typeface="Century Gothic"/>
              <a:cs typeface="Century Gothic"/>
              <a:sym typeface="Century Gothic"/>
            </a:endParaRPr>
          </a:p>
        </p:txBody>
      </p:sp>
      <p:pic>
        <p:nvPicPr>
          <p:cNvPr id="363" name="Google Shape;363;p59"/>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64" name="Google Shape;364;p59"/>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0"/>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72" name="Google Shape;372;p60"/>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dirty="0">
                <a:solidFill>
                  <a:srgbClr val="FF0000"/>
                </a:solidFill>
              </a:rPr>
              <a:t>Teacher: </a:t>
            </a:r>
            <a:r>
              <a:rPr lang="en-US" sz="3000" dirty="0">
                <a:solidFill>
                  <a:srgbClr val="FF0000"/>
                </a:solidFill>
              </a:rPr>
              <a:t>“Can you tell you tell the difference, the difference, the difference? Can </a:t>
            </a:r>
            <a:r>
              <a:rPr lang="en-US" sz="3000" dirty="0" smtClean="0">
                <a:solidFill>
                  <a:srgbClr val="FF0000"/>
                </a:solidFill>
              </a:rPr>
              <a:t>you tell </a:t>
            </a:r>
            <a:r>
              <a:rPr lang="en-US" sz="3000" dirty="0">
                <a:solidFill>
                  <a:srgbClr val="FF0000"/>
                </a:solidFill>
              </a:rPr>
              <a:t>the difference when two words sound the same?”</a:t>
            </a:r>
            <a:endParaRPr sz="3000" dirty="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dirty="0">
                <a:solidFill>
                  <a:srgbClr val="FF0000"/>
                </a:solidFill>
              </a:rPr>
              <a:t/>
            </a:r>
            <a:br>
              <a:rPr lang="en-US" sz="3000" dirty="0">
                <a:solidFill>
                  <a:srgbClr val="FF0000"/>
                </a:solidFill>
              </a:rPr>
            </a:br>
            <a:r>
              <a:rPr lang="en-US" sz="3000" b="1" dirty="0">
                <a:solidFill>
                  <a:srgbClr val="FF0000"/>
                </a:solidFill>
              </a:rPr>
              <a:t>Students: “</a:t>
            </a:r>
            <a:r>
              <a:rPr lang="en-US" sz="3000" dirty="0">
                <a:solidFill>
                  <a:srgbClr val="FF0000"/>
                </a:solidFill>
              </a:rPr>
              <a:t>Yes, we’ll tell the difference, the difference, the difference. Yes, we’ll </a:t>
            </a:r>
            <a:r>
              <a:rPr lang="en-US" sz="3000" dirty="0" smtClean="0">
                <a:solidFill>
                  <a:srgbClr val="FF0000"/>
                </a:solidFill>
              </a:rPr>
              <a:t>tell the </a:t>
            </a:r>
            <a:r>
              <a:rPr lang="en-US" sz="3000" dirty="0">
                <a:solidFill>
                  <a:srgbClr val="FF0000"/>
                </a:solidFill>
              </a:rPr>
              <a:t>difference by telling what they mean.”</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423863" y="379413"/>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dirty="0"/>
              <a:t> Opening </a:t>
            </a:r>
            <a:r>
              <a:rPr lang="en-US" sz="4200" b="0" i="0" u="none" strike="noStrike" cap="none" dirty="0">
                <a:solidFill>
                  <a:schemeClr val="dk1"/>
                </a:solidFill>
                <a:latin typeface="Century Gothic"/>
                <a:ea typeface="Century Gothic"/>
                <a:cs typeface="Century Gothic"/>
                <a:sym typeface="Century Gothic"/>
              </a:rPr>
              <a:t>Learning Targets</a:t>
            </a:r>
            <a:endParaRPr sz="4200" b="0" i="0" u="none" strike="noStrike" cap="none" dirty="0">
              <a:solidFill>
                <a:schemeClr val="dk1"/>
              </a:solidFill>
              <a:latin typeface="Century Gothic"/>
              <a:ea typeface="Century Gothic"/>
              <a:cs typeface="Century Gothic"/>
              <a:sym typeface="Century Gothic"/>
            </a:endParaRPr>
          </a:p>
        </p:txBody>
      </p:sp>
      <p:sp>
        <p:nvSpPr>
          <p:cNvPr id="379" name="Google Shape;379;p61"/>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a:solidFill>
                  <a:srgbClr val="333333"/>
                </a:solidFill>
                <a:highlight>
                  <a:srgbClr val="FFFFFF"/>
                </a:highlight>
              </a:rPr>
              <a:t>I can use context to help me decode words that have common sounds with different spelling patterns (homophones </a:t>
            </a:r>
            <a:r>
              <a:rPr lang="en-US" sz="3000">
                <a:solidFill>
                  <a:srgbClr val="333333"/>
                </a:solidFill>
                <a:highlight>
                  <a:schemeClr val="lt1"/>
                </a:highlight>
              </a:rPr>
              <a:t>“wear” and “where”</a:t>
            </a:r>
            <a:r>
              <a:rPr lang="en-US" sz="3000">
                <a:solidFill>
                  <a:srgbClr val="333333"/>
                </a:solidFill>
                <a:highlight>
                  <a:srgbClr val="FFFFFF"/>
                </a:highlight>
              </a:rPr>
              <a:t>).</a:t>
            </a: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381" name="Google Shape;381;p61"/>
          <p:cNvPicPr preferRelativeResize="0"/>
          <p:nvPr/>
        </p:nvPicPr>
        <p:blipFill>
          <a:blip r:embed="rId3">
            <a:alphaModFix/>
          </a:blip>
          <a:stretch>
            <a:fillRect/>
          </a:stretch>
        </p:blipFill>
        <p:spPr>
          <a:xfrm>
            <a:off x="11040788" y="5668098"/>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2"/>
          <p:cNvSpPr txBox="1">
            <a:spLocks noGrp="1"/>
          </p:cNvSpPr>
          <p:nvPr>
            <p:ph type="title"/>
          </p:nvPr>
        </p:nvSpPr>
        <p:spPr>
          <a:xfrm>
            <a:off x="284250" y="264763"/>
            <a:ext cx="121920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dirty="0">
                <a:solidFill>
                  <a:srgbClr val="666666"/>
                </a:solidFill>
              </a:rPr>
              <a:t>Words Rule: Homophones</a:t>
            </a:r>
            <a:endParaRPr sz="3600" b="1" dirty="0">
              <a:solidFill>
                <a:srgbClr val="666666"/>
              </a:solidFill>
            </a:endParaRPr>
          </a:p>
        </p:txBody>
      </p:sp>
      <p:sp>
        <p:nvSpPr>
          <p:cNvPr id="387" name="Google Shape;387;p62"/>
          <p:cNvSpPr txBox="1">
            <a:spLocks noGrp="1"/>
          </p:cNvSpPr>
          <p:nvPr>
            <p:ph type="body" idx="1"/>
          </p:nvPr>
        </p:nvSpPr>
        <p:spPr>
          <a:xfrm>
            <a:off x="0" y="1119405"/>
            <a:ext cx="12077700" cy="1281600"/>
          </a:xfrm>
          <a:prstGeom prst="rect">
            <a:avLst/>
          </a:prstGeom>
        </p:spPr>
        <p:txBody>
          <a:bodyPr spcFirstLastPara="1" wrap="square" lIns="91425" tIns="45700" rIns="91425" bIns="45700" anchor="t" anchorCtr="0">
            <a:noAutofit/>
          </a:bodyPr>
          <a:lstStyle/>
          <a:p>
            <a:pPr marL="0" lvl="0" indent="0" algn="ctr" rtl="0">
              <a:lnSpc>
                <a:spcPct val="100000"/>
              </a:lnSpc>
              <a:spcBef>
                <a:spcPts val="0"/>
              </a:spcBef>
              <a:spcAft>
                <a:spcPts val="0"/>
              </a:spcAft>
              <a:buNone/>
            </a:pPr>
            <a:r>
              <a:rPr lang="en-US" sz="4800" dirty="0"/>
              <a:t>  </a:t>
            </a:r>
            <a:r>
              <a:rPr lang="en-US" sz="3600" dirty="0"/>
              <a:t>“Where is the red shirt that you need to wear for the game?”</a:t>
            </a:r>
            <a:endParaRPr sz="3000" dirty="0"/>
          </a:p>
          <a:p>
            <a:pPr marL="0" lvl="0" indent="0" algn="l" rtl="0">
              <a:spcBef>
                <a:spcPts val="1100"/>
              </a:spcBef>
              <a:spcAft>
                <a:spcPts val="0"/>
              </a:spcAft>
              <a:buNone/>
            </a:pPr>
            <a:endParaRPr sz="2400" dirty="0">
              <a:latin typeface="Calibri"/>
              <a:ea typeface="Calibri"/>
              <a:cs typeface="Calibri"/>
              <a:sym typeface="Calibri"/>
            </a:endParaRPr>
          </a:p>
          <a:p>
            <a:pPr marL="0" lvl="0" indent="0" algn="l" rtl="0">
              <a:spcBef>
                <a:spcPts val="1100"/>
              </a:spcBef>
              <a:spcAft>
                <a:spcPts val="0"/>
              </a:spcAft>
              <a:buNone/>
            </a:pPr>
            <a:r>
              <a:rPr lang="en-US" sz="1200" dirty="0">
                <a:latin typeface="Calibri"/>
                <a:ea typeface="Calibri"/>
                <a:cs typeface="Calibri"/>
                <a:sym typeface="Calibri"/>
              </a:rPr>
              <a:t/>
            </a:r>
            <a:br>
              <a:rPr lang="en-US" sz="1200" dirty="0">
                <a:latin typeface="Calibri"/>
                <a:ea typeface="Calibri"/>
                <a:cs typeface="Calibri"/>
                <a:sym typeface="Calibri"/>
              </a:rPr>
            </a:br>
            <a:r>
              <a:rPr lang="en-US" sz="2400" dirty="0"/>
              <a:t> </a:t>
            </a:r>
            <a:r>
              <a:rPr lang="en-US" sz="3200" dirty="0"/>
              <a:t>                       </a:t>
            </a:r>
            <a:endParaRPr sz="3200" dirty="0"/>
          </a:p>
        </p:txBody>
      </p:sp>
      <p:sp>
        <p:nvSpPr>
          <p:cNvPr id="388" name="Google Shape;388;p62"/>
          <p:cNvSpPr txBox="1"/>
          <p:nvPr/>
        </p:nvSpPr>
        <p:spPr>
          <a:xfrm>
            <a:off x="-258750" y="3726558"/>
            <a:ext cx="119094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  					_______ is Paloma’s house?</a:t>
            </a:r>
            <a:endParaRPr sz="3000" dirty="0">
              <a:solidFill>
                <a:schemeClr val="dk1"/>
              </a:solidFill>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3600" dirty="0">
              <a:solidFill>
                <a:schemeClr val="dk1"/>
              </a:solidFill>
              <a:latin typeface="Century Gothic"/>
              <a:ea typeface="Century Gothic"/>
              <a:cs typeface="Century Gothic"/>
              <a:sym typeface="Century Gothic"/>
            </a:endParaRPr>
          </a:p>
        </p:txBody>
      </p:sp>
      <p:sp>
        <p:nvSpPr>
          <p:cNvPr id="389" name="Google Shape;389;p62"/>
          <p:cNvSpPr txBox="1"/>
          <p:nvPr/>
        </p:nvSpPr>
        <p:spPr>
          <a:xfrm>
            <a:off x="2748000" y="2156171"/>
            <a:ext cx="61245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dirty="0"/>
          </a:p>
          <a:p>
            <a:pPr marL="0" lvl="0" indent="457200" algn="l" rtl="0">
              <a:spcBef>
                <a:spcPts val="0"/>
              </a:spcBef>
              <a:spcAft>
                <a:spcPts val="0"/>
              </a:spcAft>
              <a:buClr>
                <a:schemeClr val="dk1"/>
              </a:buClr>
              <a:buSzPts val="1100"/>
              <a:buFont typeface="Arial"/>
              <a:buNone/>
            </a:pPr>
            <a:r>
              <a:rPr lang="en-US" sz="3000" b="1" dirty="0">
                <a:solidFill>
                  <a:srgbClr val="666666"/>
                </a:solidFill>
                <a:latin typeface="Century Gothic"/>
                <a:ea typeface="Century Gothic"/>
                <a:cs typeface="Century Gothic"/>
                <a:sym typeface="Century Gothic"/>
              </a:rPr>
              <a:t>    wear			</a:t>
            </a:r>
            <a:r>
              <a:rPr lang="en-US" sz="3000" b="1" dirty="0" smtClean="0">
                <a:solidFill>
                  <a:srgbClr val="666666"/>
                </a:solidFill>
                <a:latin typeface="Century Gothic"/>
                <a:ea typeface="Century Gothic"/>
                <a:cs typeface="Century Gothic"/>
                <a:sym typeface="Century Gothic"/>
              </a:rPr>
              <a:t>  </a:t>
            </a:r>
            <a:r>
              <a:rPr lang="en-US" sz="3000" b="1" dirty="0">
                <a:solidFill>
                  <a:srgbClr val="666666"/>
                </a:solidFill>
                <a:latin typeface="Century Gothic"/>
                <a:ea typeface="Century Gothic"/>
                <a:cs typeface="Century Gothic"/>
                <a:sym typeface="Century Gothic"/>
              </a:rPr>
              <a:t>where</a:t>
            </a:r>
            <a:endParaRPr sz="3000" b="1" dirty="0">
              <a:solidFill>
                <a:srgbClr val="666666"/>
              </a:solidFill>
              <a:latin typeface="Century Gothic"/>
              <a:ea typeface="Century Gothic"/>
              <a:cs typeface="Century Gothic"/>
              <a:sym typeface="Century Gothic"/>
            </a:endParaRPr>
          </a:p>
        </p:txBody>
      </p:sp>
      <p:sp>
        <p:nvSpPr>
          <p:cNvPr id="390" name="Google Shape;390;p62"/>
          <p:cNvSpPr txBox="1"/>
          <p:nvPr/>
        </p:nvSpPr>
        <p:spPr>
          <a:xfrm>
            <a:off x="-258750" y="4669676"/>
            <a:ext cx="11909400" cy="763500"/>
          </a:xfrm>
          <a:prstGeom prst="rect">
            <a:avLst/>
          </a:prstGeom>
          <a:noFill/>
          <a:ln>
            <a:noFill/>
          </a:ln>
        </p:spPr>
        <p:txBody>
          <a:bodyPr spcFirstLastPara="1" wrap="square" lIns="91425" tIns="91425" rIns="91425" bIns="91425" anchor="t" anchorCtr="0">
            <a:noAutofit/>
          </a:bodyPr>
          <a:lstStyle/>
          <a:p>
            <a:pPr marL="1828800" lvl="0" indent="45720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I wonder ________ the new bakery is being built.</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
        <p:nvSpPr>
          <p:cNvPr id="391" name="Google Shape;391;p62"/>
          <p:cNvSpPr txBox="1"/>
          <p:nvPr/>
        </p:nvSpPr>
        <p:spPr>
          <a:xfrm>
            <a:off x="4345712" y="3824730"/>
            <a:ext cx="17781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panose="020B0502020202020204" pitchFamily="34" charset="0"/>
                <a:ea typeface="Calibri"/>
                <a:cs typeface="Calibri"/>
                <a:sym typeface="Calibri"/>
              </a:rPr>
              <a:t>Where</a:t>
            </a:r>
            <a:endParaRPr sz="3000" dirty="0">
              <a:latin typeface="Century Gothic" panose="020B0502020202020204" pitchFamily="34" charset="0"/>
              <a:ea typeface="Calibri"/>
              <a:cs typeface="Calibri"/>
              <a:sym typeface="Calibri"/>
            </a:endParaRPr>
          </a:p>
        </p:txBody>
      </p:sp>
      <p:sp>
        <p:nvSpPr>
          <p:cNvPr id="392" name="Google Shape;392;p62"/>
          <p:cNvSpPr txBox="1"/>
          <p:nvPr/>
        </p:nvSpPr>
        <p:spPr>
          <a:xfrm>
            <a:off x="3917850" y="4630607"/>
            <a:ext cx="17781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panose="020B0502020202020204" pitchFamily="34" charset="0"/>
                <a:ea typeface="Calibri"/>
                <a:cs typeface="Calibri"/>
                <a:sym typeface="Calibri"/>
              </a:rPr>
              <a:t>where</a:t>
            </a:r>
            <a:endParaRPr sz="3000" dirty="0">
              <a:latin typeface="Century Gothic" panose="020B0502020202020204" pitchFamily="34" charset="0"/>
              <a:ea typeface="Calibri"/>
              <a:cs typeface="Calibri"/>
              <a:sym typeface="Calibri"/>
            </a:endParaRPr>
          </a:p>
        </p:txBody>
      </p:sp>
      <p:sp>
        <p:nvSpPr>
          <p:cNvPr id="393" name="Google Shape;393;p62"/>
          <p:cNvSpPr txBox="1"/>
          <p:nvPr/>
        </p:nvSpPr>
        <p:spPr>
          <a:xfrm>
            <a:off x="84150" y="5417138"/>
            <a:ext cx="12592200" cy="10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Amy decided to  ________ a coat because it will be cold tonight.</a:t>
            </a:r>
            <a:endParaRPr dirty="0">
              <a:latin typeface="Century Gothic"/>
              <a:ea typeface="Century Gothic"/>
              <a:cs typeface="Century Gothic"/>
              <a:sym typeface="Century Gothic"/>
            </a:endParaRPr>
          </a:p>
        </p:txBody>
      </p:sp>
      <p:sp>
        <p:nvSpPr>
          <p:cNvPr id="394" name="Google Shape;394;p62"/>
          <p:cNvSpPr txBox="1"/>
          <p:nvPr/>
        </p:nvSpPr>
        <p:spPr>
          <a:xfrm>
            <a:off x="3607412" y="5401784"/>
            <a:ext cx="14766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wear</a:t>
            </a:r>
            <a:endParaRPr dirty="0">
              <a:latin typeface="Century Gothic"/>
              <a:ea typeface="Century Gothic"/>
              <a:cs typeface="Century Gothic"/>
              <a:sym typeface="Century Gothic"/>
            </a:endParaRPr>
          </a:p>
        </p:txBody>
      </p:sp>
      <p:sp>
        <p:nvSpPr>
          <p:cNvPr id="395" name="Google Shape;395;p62"/>
          <p:cNvSpPr txBox="1"/>
          <p:nvPr/>
        </p:nvSpPr>
        <p:spPr>
          <a:xfrm>
            <a:off x="0" y="3218808"/>
            <a:ext cx="11892113" cy="10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           I should  ________ my new dress today to the program.</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
        <p:nvSpPr>
          <p:cNvPr id="396" name="Google Shape;396;p62"/>
          <p:cNvSpPr txBox="1"/>
          <p:nvPr/>
        </p:nvSpPr>
        <p:spPr>
          <a:xfrm>
            <a:off x="2570160" y="3180988"/>
            <a:ext cx="1960200" cy="552600"/>
          </a:xfrm>
          <a:prstGeom prst="rect">
            <a:avLst/>
          </a:prstGeom>
          <a:noFill/>
          <a:ln>
            <a:noFill/>
          </a:ln>
        </p:spPr>
        <p:txBody>
          <a:bodyPr spcFirstLastPara="1" wrap="square" lIns="91425" tIns="91425" rIns="91425" bIns="91425" anchor="t" anchorCtr="0">
            <a:noAutofit/>
          </a:bodyPr>
          <a:lstStyle/>
          <a:p>
            <a:pPr marL="0" lvl="0" indent="457200" algn="l" rtl="0">
              <a:spcBef>
                <a:spcPts val="0"/>
              </a:spcBef>
              <a:spcAft>
                <a:spcPts val="0"/>
              </a:spcAft>
              <a:buClr>
                <a:schemeClr val="dk1"/>
              </a:buClr>
              <a:buSzPts val="1100"/>
              <a:buFont typeface="Arial"/>
              <a:buNone/>
            </a:pPr>
            <a:r>
              <a:rPr lang="en-US" sz="3000" dirty="0">
                <a:solidFill>
                  <a:schemeClr val="tx1"/>
                </a:solidFill>
                <a:latin typeface="Century Gothic"/>
                <a:ea typeface="Century Gothic"/>
                <a:cs typeface="Century Gothic"/>
                <a:sym typeface="Century Gothic"/>
              </a:rPr>
              <a:t>wear</a:t>
            </a:r>
            <a:endParaRPr sz="3000" dirty="0">
              <a:solidFill>
                <a:schemeClr val="tx1"/>
              </a:solidFill>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
                                        </p:tgtEl>
                                        <p:attrNameLst>
                                          <p:attrName>style.visibility</p:attrName>
                                        </p:attrNameLst>
                                      </p:cBhvr>
                                      <p:to>
                                        <p:strVal val="visible"/>
                                      </p:to>
                                    </p:set>
                                    <p:animEffect transition="in" filter="fade">
                                      <p:cBhvr>
                                        <p:cTn id="7" dur="1000"/>
                                        <p:tgtEl>
                                          <p:spTgt spid="3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95"/>
                                        </p:tgtEl>
                                        <p:attrNameLst>
                                          <p:attrName>style.visibility</p:attrName>
                                        </p:attrNameLst>
                                      </p:cBhvr>
                                      <p:to>
                                        <p:strVal val="visible"/>
                                      </p:to>
                                    </p:set>
                                    <p:animEffect transition="in" filter="fade">
                                      <p:cBhvr>
                                        <p:cTn id="12" dur="1000"/>
                                        <p:tgtEl>
                                          <p:spTgt spid="39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6"/>
                                        </p:tgtEl>
                                        <p:attrNameLst>
                                          <p:attrName>style.visibility</p:attrName>
                                        </p:attrNameLst>
                                      </p:cBhvr>
                                      <p:to>
                                        <p:strVal val="visible"/>
                                      </p:to>
                                    </p:set>
                                    <p:animEffect transition="in" filter="fade">
                                      <p:cBhvr>
                                        <p:cTn id="17" dur="1000"/>
                                        <p:tgtEl>
                                          <p:spTgt spid="39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88"/>
                                        </p:tgtEl>
                                        <p:attrNameLst>
                                          <p:attrName>style.visibility</p:attrName>
                                        </p:attrNameLst>
                                      </p:cBhvr>
                                      <p:to>
                                        <p:strVal val="visible"/>
                                      </p:to>
                                    </p:set>
                                    <p:animEffect transition="in" filter="fade">
                                      <p:cBhvr>
                                        <p:cTn id="22" dur="1000"/>
                                        <p:tgtEl>
                                          <p:spTgt spid="38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1"/>
                                        </p:tgtEl>
                                        <p:attrNameLst>
                                          <p:attrName>style.visibility</p:attrName>
                                        </p:attrNameLst>
                                      </p:cBhvr>
                                      <p:to>
                                        <p:strVal val="visible"/>
                                      </p:to>
                                    </p:set>
                                    <p:animEffect transition="in" filter="fade">
                                      <p:cBhvr>
                                        <p:cTn id="27" dur="1000"/>
                                        <p:tgtEl>
                                          <p:spTgt spid="39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90"/>
                                        </p:tgtEl>
                                        <p:attrNameLst>
                                          <p:attrName>style.visibility</p:attrName>
                                        </p:attrNameLst>
                                      </p:cBhvr>
                                      <p:to>
                                        <p:strVal val="visible"/>
                                      </p:to>
                                    </p:set>
                                    <p:animEffect transition="in" filter="fade">
                                      <p:cBhvr>
                                        <p:cTn id="32" dur="1000"/>
                                        <p:tgtEl>
                                          <p:spTgt spid="390"/>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92"/>
                                        </p:tgtEl>
                                        <p:attrNameLst>
                                          <p:attrName>style.visibility</p:attrName>
                                        </p:attrNameLst>
                                      </p:cBhvr>
                                      <p:to>
                                        <p:strVal val="visible"/>
                                      </p:to>
                                    </p:set>
                                    <p:animEffect transition="in" filter="fade">
                                      <p:cBhvr>
                                        <p:cTn id="37" dur="1000"/>
                                        <p:tgtEl>
                                          <p:spTgt spid="392"/>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393"/>
                                        </p:tgtEl>
                                        <p:attrNameLst>
                                          <p:attrName>style.visibility</p:attrName>
                                        </p:attrNameLst>
                                      </p:cBhvr>
                                      <p:to>
                                        <p:strVal val="visible"/>
                                      </p:to>
                                    </p:set>
                                    <p:animEffect transition="in" filter="fade">
                                      <p:cBhvr>
                                        <p:cTn id="42" dur="1000"/>
                                        <p:tgtEl>
                                          <p:spTgt spid="393"/>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394"/>
                                        </p:tgtEl>
                                        <p:attrNameLst>
                                          <p:attrName>style.visibility</p:attrName>
                                        </p:attrNameLst>
                                      </p:cBhvr>
                                      <p:to>
                                        <p:strVal val="visible"/>
                                      </p:to>
                                    </p:set>
                                    <p:animEffect transition="in" filter="fade">
                                      <p:cBhvr>
                                        <p:cTn id="47" dur="1000"/>
                                        <p:tgtEl>
                                          <p:spTgt spid="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sp>
        <p:nvSpPr>
          <p:cNvPr id="403" name="Google Shape;403;p63"/>
          <p:cNvSpPr txBox="1">
            <a:spLocks noGrp="1"/>
          </p:cNvSpPr>
          <p:nvPr>
            <p:ph type="title"/>
          </p:nvPr>
        </p:nvSpPr>
        <p:spPr>
          <a:xfrm>
            <a:off x="553200" y="3382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404" name="Google Shape;404;p63"/>
          <p:cNvSpPr txBox="1">
            <a:spLocks noGrp="1"/>
          </p:cNvSpPr>
          <p:nvPr>
            <p:ph type="body" idx="2"/>
          </p:nvPr>
        </p:nvSpPr>
        <p:spPr>
          <a:xfrm>
            <a:off x="553200" y="1144775"/>
            <a:ext cx="10876800" cy="465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a:solidFill>
                  <a:srgbClr val="000000"/>
                </a:solidFill>
              </a:rPr>
              <a:t>Teacher: </a:t>
            </a:r>
            <a:r>
              <a:rPr lang="en-US" b="1" dirty="0">
                <a:solidFill>
                  <a:srgbClr val="FF0000"/>
                </a:solidFill>
              </a:rPr>
              <a:t>“Can you read this fluently? Smoothly, with expression, please. Can you read it smoothly with expression and meaning?</a:t>
            </a:r>
            <a:r>
              <a:rPr lang="en-US" b="1" u="none" strike="noStrike" cap="none" dirty="0">
                <a:solidFill>
                  <a:srgbClr val="FF0000"/>
                </a:solidFill>
              </a:rPr>
              <a:t>”</a:t>
            </a:r>
            <a:endParaRPr b="1"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Students: </a:t>
            </a:r>
            <a:r>
              <a:rPr lang="en-US" b="1" dirty="0">
                <a:solidFill>
                  <a:srgbClr val="FF0000"/>
                </a:solidFill>
              </a:rPr>
              <a:t>“Yes, we’ll read it fluently. Not </a:t>
            </a:r>
            <a:r>
              <a:rPr lang="en-US" b="1" dirty="0" smtClean="0">
                <a:solidFill>
                  <a:srgbClr val="FF0000"/>
                </a:solidFill>
              </a:rPr>
              <a:t>too </a:t>
            </a:r>
            <a:r>
              <a:rPr lang="en-US" b="1" dirty="0">
                <a:solidFill>
                  <a:srgbClr val="FF0000"/>
                </a:solidFill>
              </a:rPr>
              <a:t>fast and not </a:t>
            </a:r>
            <a:r>
              <a:rPr lang="en-US" b="1" dirty="0" smtClean="0">
                <a:solidFill>
                  <a:srgbClr val="FF0000"/>
                </a:solidFill>
              </a:rPr>
              <a:t>too </a:t>
            </a:r>
            <a:r>
              <a:rPr lang="en-US" b="1" dirty="0">
                <a:solidFill>
                  <a:srgbClr val="FF0000"/>
                </a:solidFill>
              </a:rPr>
              <a:t>slow. Yes, we’ll read it fluently at just the right speed.” </a:t>
            </a: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together: </a:t>
            </a:r>
            <a:r>
              <a:rPr lang="en-US" b="1"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64"/>
          <p:cNvSpPr txBox="1">
            <a:spLocks noGrp="1"/>
          </p:cNvSpPr>
          <p:nvPr>
            <p:ph type="title"/>
          </p:nvPr>
        </p:nvSpPr>
        <p:spPr>
          <a:xfrm>
            <a:off x="509300" y="310938"/>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dirty="0"/>
              <a:t> Work Time </a:t>
            </a:r>
            <a:r>
              <a:rPr lang="en-US" sz="4200" b="0" i="0" u="none" strike="noStrike" cap="none" dirty="0">
                <a:solidFill>
                  <a:schemeClr val="dk1"/>
                </a:solidFill>
                <a:latin typeface="Century Gothic"/>
                <a:ea typeface="Century Gothic"/>
                <a:cs typeface="Century Gothic"/>
                <a:sym typeface="Century Gothic"/>
              </a:rPr>
              <a:t>Learning Targets</a:t>
            </a:r>
            <a:endParaRPr sz="4200" b="0" i="0" u="none" strike="noStrike" cap="none" dirty="0">
              <a:solidFill>
                <a:schemeClr val="dk1"/>
              </a:solidFill>
              <a:latin typeface="Century Gothic"/>
              <a:ea typeface="Century Gothic"/>
              <a:cs typeface="Century Gothic"/>
              <a:sym typeface="Century Gothic"/>
            </a:endParaRPr>
          </a:p>
        </p:txBody>
      </p:sp>
      <p:sp>
        <p:nvSpPr>
          <p:cNvPr id="411" name="Google Shape;411;p64"/>
          <p:cNvSpPr txBox="1">
            <a:spLocks noGrp="1"/>
          </p:cNvSpPr>
          <p:nvPr>
            <p:ph type="body" idx="1"/>
          </p:nvPr>
        </p:nvSpPr>
        <p:spPr>
          <a:xfrm>
            <a:off x="685800" y="1611825"/>
            <a:ext cx="103391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100000"/>
              </a:lnSpc>
              <a:spcBef>
                <a:spcPts val="1000"/>
              </a:spcBef>
              <a:spcAft>
                <a:spcPts val="0"/>
              </a:spcAft>
              <a:buClr>
                <a:srgbClr val="333333"/>
              </a:buClr>
              <a:buSzPts val="3000"/>
              <a:buChar char="●"/>
            </a:pPr>
            <a:r>
              <a:rPr lang="en-US" sz="3000" dirty="0">
                <a:solidFill>
                  <a:srgbClr val="333333"/>
                </a:solidFill>
                <a:highlight>
                  <a:srgbClr val="FFFFFF"/>
                </a:highlight>
              </a:rPr>
              <a:t>I can read fluently (smoothly, with expression and meaning, rereading and self-correcting when necessary).</a:t>
            </a:r>
            <a:endParaRPr sz="3000"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413" name="Google Shape;413;p64"/>
          <p:cNvPicPr preferRelativeResize="0"/>
          <p:nvPr/>
        </p:nvPicPr>
        <p:blipFill>
          <a:blip r:embed="rId3">
            <a:alphaModFix/>
          </a:blip>
          <a:stretch>
            <a:fillRect/>
          </a:stretch>
        </p:blipFill>
        <p:spPr>
          <a:xfrm>
            <a:off x="11024900" y="5657087"/>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567C6E1-1595-4FD7-92F9-81F6D173CE9C}"/>
</file>

<file path=customXml/itemProps2.xml><?xml version="1.0" encoding="utf-8"?>
<ds:datastoreItem xmlns:ds="http://schemas.openxmlformats.org/officeDocument/2006/customXml" ds:itemID="{C6350855-7EB7-49DE-B962-DD38ADBE609C}"/>
</file>

<file path=customXml/itemProps3.xml><?xml version="1.0" encoding="utf-8"?>
<ds:datastoreItem xmlns:ds="http://schemas.openxmlformats.org/officeDocument/2006/customXml" ds:itemID="{BED7DB20-AC25-4408-8D34-A96110E85724}"/>
</file>

<file path=docProps/app.xml><?xml version="1.0" encoding="utf-8"?>
<Properties xmlns="http://schemas.openxmlformats.org/officeDocument/2006/extended-properties" xmlns:vt="http://schemas.openxmlformats.org/officeDocument/2006/docPropsVTypes">
  <TotalTime>19</TotalTime>
  <Words>4263</Words>
  <Application>Microsoft Office PowerPoint</Application>
  <PresentationFormat>Widescreen</PresentationFormat>
  <Paragraphs>436</Paragraphs>
  <Slides>17</Slides>
  <Notes>17</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17</vt:i4>
      </vt:variant>
    </vt:vector>
  </HeadingPairs>
  <TitlesOfParts>
    <vt:vector size="25" baseType="lpstr">
      <vt:lpstr>Calibri</vt:lpstr>
      <vt:lpstr>Century Gothic</vt:lpstr>
      <vt:lpstr>Times New Roman</vt:lpstr>
      <vt:lpstr>Arial</vt:lpstr>
      <vt:lpstr>Office Theme</vt:lpstr>
      <vt:lpstr>Office Theme</vt:lpstr>
      <vt:lpstr>Office Theme</vt:lpstr>
      <vt:lpstr>Simple Light</vt:lpstr>
      <vt:lpstr>Grade 2: Module 4: Part 1: Cycle 21: Lesson 104 Teacher slide, before teaching.</vt:lpstr>
      <vt:lpstr>Grade 2: Module 4: Part 1: Cycle 21: Lesson 104 Teacher slide, before teaching.</vt:lpstr>
      <vt:lpstr>Grade 2: Module 4: Part 1: Cycle 21: Lesson 104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PowerPoint Presentation</vt:lpstr>
      <vt:lpstr>Reflection Time </vt:lpstr>
      <vt:lpstr>Transition Song  </vt:lpstr>
      <vt:lpstr> Independent Work Learning Target</vt:lpstr>
      <vt:lpstr>PowerPoint Presentation</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21: Lesson 104 Teacher slide, before teaching.</dc:title>
  <dc:creator>nbravo</dc:creator>
  <cp:lastModifiedBy>Nicole Bravo</cp:lastModifiedBy>
  <cp:revision>4</cp:revision>
  <dcterms:modified xsi:type="dcterms:W3CDTF">2019-01-08T03:49:44Z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