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7.xml" ContentType="application/vnd.openxmlformats-officedocument.presentationml.slideLayout+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2.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slideLayouts/slideLayout3.xml" ContentType="application/vnd.openxmlformats-officedocument.presentationml.slideLayout+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582D196-36CA-4988-8985-479D8DF60D4E}">
  <a:tblStyle styleId="{9582D196-36CA-4988-8985-479D8DF60D4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657" autoAdjust="0"/>
  </p:normalViewPr>
  <p:slideViewPr>
    <p:cSldViewPr snapToGrid="0">
      <p:cViewPr varScale="1">
        <p:scale>
          <a:sx n="62" d="100"/>
          <a:sy n="62" d="100"/>
        </p:scale>
        <p:origin x="-238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8" Type="http://schemas.openxmlformats.org/officeDocument/2006/relationships/slide" Target="slides/slide7.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5.xml"/><Relationship Id="rId2" Type="http://schemas.openxmlformats.org/officeDocument/2006/relationships/slide" Target="slides/slide1.xml"/><Relationship Id="rId24" Type="http://schemas.openxmlformats.org/officeDocument/2006/relationships/tableStyles" Target="tableStyles.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theme" Target="theme/theme1.xml"/><Relationship Id="rId15" Type="http://schemas.openxmlformats.org/officeDocument/2006/relationships/slide" Target="slides/slide14.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notesMaster" Target="notesMasters/notesMaster1.xml"/><Relationship Id="rId9" Type="http://schemas.openxmlformats.org/officeDocument/2006/relationships/slide" Target="slides/slide8.xml"/><Relationship Id="rId22" Type="http://schemas.openxmlformats.org/officeDocument/2006/relationships/viewProps" Target="viewProps.xml"/><Relationship Id="rId14" Type="http://schemas.openxmlformats.org/officeDocument/2006/relationships/slide" Target="slides/slide13.xml"/><Relationship Id="rId4" Type="http://schemas.openxmlformats.org/officeDocument/2006/relationships/slide" Target="slides/slide3.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3917260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3/unit-2/lesson-8"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 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8289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2ffa7e9ab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42ffa7e9ab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Close Reading: Excerpt of the Declaration of Independence, Part II</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to refer to the guide for how to integrate the </a:t>
            </a:r>
            <a:r>
              <a:rPr lang="en" sz="1200" b="1" dirty="0">
                <a:solidFill>
                  <a:schemeClr val="dk1"/>
                </a:solidFill>
                <a:latin typeface="Calibri"/>
                <a:ea typeface="Calibri"/>
                <a:cs typeface="Calibri"/>
                <a:sym typeface="Calibri"/>
              </a:rPr>
              <a:t>Close Reading Note-catcher: An Excerpt of the Declaration of Independence, Part II </a:t>
            </a:r>
            <a:r>
              <a:rPr lang="en" sz="1200" dirty="0">
                <a:solidFill>
                  <a:schemeClr val="dk1"/>
                </a:solidFill>
                <a:latin typeface="Calibri"/>
                <a:ea typeface="Calibri"/>
                <a:cs typeface="Calibri"/>
                <a:sym typeface="Calibri"/>
              </a:rPr>
              <a:t>and the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Close Reading Note-catcher: An Excerpt of the Declaration of Independence, Part II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close read is for students to gain a greater understanding of this part of the text to prepare for a text-based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use discussion protocols (e.g., Think-Pair-Share, Conversation Cues, and total participation techniques) to engage all students in collaborative discussion about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Remind </a:t>
            </a:r>
            <a:r>
              <a:rPr lang="en" sz="1200" dirty="0">
                <a:solidFill>
                  <a:schemeClr val="dk1"/>
                </a:solidFill>
                <a:latin typeface="Calibri"/>
                <a:ea typeface="Calibri"/>
                <a:cs typeface="Calibri"/>
                <a:sym typeface="Calibri"/>
              </a:rPr>
              <a:t>students of the vocabulary strategies listed on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whenever the questions require them to determine the meaning of new vocabulary. Remind them to record new vocabulary in their </a:t>
            </a: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and add any new words to the </a:t>
            </a:r>
            <a:r>
              <a:rPr lang="en" sz="1200" b="1" dirty="0">
                <a:solidFill>
                  <a:schemeClr val="dk1"/>
                </a:solidFill>
                <a:latin typeface="Calibri"/>
                <a:ea typeface="Calibri"/>
                <a:cs typeface="Calibri"/>
                <a:sym typeface="Calibri"/>
              </a:rPr>
              <a:t>Academic and Domain-Specific Word Walls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underlining words, invite students to also underline or circle the same words on their text to focus their attention on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has animations that appear upon click.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a:t>
            </a:r>
            <a:r>
              <a:rPr lang="en" sz="1200" i="0" dirty="0">
                <a:solidFill>
                  <a:schemeClr val="dk1"/>
                </a:solidFill>
                <a:latin typeface="Calibri"/>
                <a:ea typeface="Calibri"/>
                <a:cs typeface="Calibri"/>
                <a:sym typeface="Calibri"/>
              </a:rPr>
              <a:t>: “is a history of repeated injuries and usurpations.” </a:t>
            </a:r>
            <a:r>
              <a:rPr lang="en" sz="1200" dirty="0">
                <a:solidFill>
                  <a:schemeClr val="dk1"/>
                </a:solidFill>
                <a:latin typeface="Calibri"/>
                <a:ea typeface="Calibri"/>
                <a:cs typeface="Calibri"/>
                <a:sym typeface="Calibri"/>
              </a:rPr>
              <a:t>Underline the words </a:t>
            </a:r>
            <a:r>
              <a:rPr lang="en" sz="1200" i="1" dirty="0">
                <a:solidFill>
                  <a:schemeClr val="dk1"/>
                </a:solidFill>
                <a:latin typeface="Calibri"/>
                <a:ea typeface="Calibri"/>
                <a:cs typeface="Calibri"/>
                <a:sym typeface="Calibri"/>
              </a:rPr>
              <a:t>injuries</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usurpations</a:t>
            </a:r>
            <a:r>
              <a:rPr lang="en" sz="1200" dirty="0">
                <a:solidFill>
                  <a:schemeClr val="dk1"/>
                </a:solidFill>
                <a:latin typeface="Calibri"/>
                <a:ea typeface="Calibri"/>
                <a:cs typeface="Calibri"/>
                <a:sym typeface="Calibri"/>
              </a:rPr>
              <a:t> and 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“When it says injuries, what do you think it means? Do you think it means the king literally injured people? What else could it mean?”</a:t>
            </a:r>
            <a:r>
              <a:rPr lang="en" sz="1200" b="1" dirty="0">
                <a:solidFill>
                  <a:schemeClr val="dk1"/>
                </a:solidFill>
                <a:latin typeface="Calibri"/>
                <a:ea typeface="Calibri"/>
                <a:cs typeface="Calibri"/>
                <a:sym typeface="Calibri"/>
              </a:rPr>
              <a:t> (caused suffering and damage)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usurpations?”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(taking power and property by force)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“So what are repeated injuries and usurpations?”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(doing things over and over to cause suffering and taking things by force)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would you say this section of the excerpt in your own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(This king has done many things to cause suffering and take things by force.)</a:t>
            </a:r>
            <a:endParaRPr sz="1200" b="1"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engaging in the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recording their ideas in writing: (Partially Filled-in </a:t>
            </a:r>
            <a:r>
              <a:rPr lang="en" sz="1200" b="0" dirty="0">
                <a:solidFill>
                  <a:schemeClr val="dk1"/>
                </a:solidFill>
                <a:latin typeface="Calibri"/>
                <a:ea typeface="Calibri"/>
                <a:cs typeface="Calibri"/>
                <a:sym typeface="Calibri"/>
              </a:rPr>
              <a:t>Note-catcher</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Provide a partially filled-in note-catcher that contains sentence stems or frames as scaffolds.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2799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2ffa7e9ab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42ffa7e9ab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Close Reading: Excerpt of the Declaration of Independence, Part II</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to refer to the guide for how to integrate the </a:t>
            </a:r>
            <a:r>
              <a:rPr lang="en" sz="1200" b="1" dirty="0">
                <a:solidFill>
                  <a:schemeClr val="dk1"/>
                </a:solidFill>
                <a:latin typeface="Calibri"/>
                <a:ea typeface="Calibri"/>
                <a:cs typeface="Calibri"/>
                <a:sym typeface="Calibri"/>
              </a:rPr>
              <a:t>Close Reading Note-catcher: An Excerpt of the Declaration of Independence, Part II </a:t>
            </a:r>
            <a:r>
              <a:rPr lang="en" sz="1200" dirty="0">
                <a:solidFill>
                  <a:schemeClr val="dk1"/>
                </a:solidFill>
                <a:latin typeface="Calibri"/>
                <a:ea typeface="Calibri"/>
                <a:cs typeface="Calibri"/>
                <a:sym typeface="Calibri"/>
              </a:rPr>
              <a:t>and the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Close Reading Note-catcher: An Excerpt of the Declaration of Independence, Part II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close read is for students to gain a greater understanding of this part of the text to prepare for a text-based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use discussion protocols (e.g., Think-Pair-Share, Conversation Cues, and total participation techniques) to engage all students in collaborative discussion about the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the vocabulary strategies listed on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whenever the questions require them to determine the meaning of new vocabulary. Remind them to record new vocabulary in their </a:t>
            </a: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and add any new words to the </a:t>
            </a:r>
            <a:r>
              <a:rPr lang="en" sz="1200" b="1" dirty="0">
                <a:solidFill>
                  <a:schemeClr val="dk1"/>
                </a:solidFill>
                <a:latin typeface="Calibri"/>
                <a:ea typeface="Calibri"/>
                <a:cs typeface="Calibri"/>
                <a:sym typeface="Calibri"/>
              </a:rPr>
              <a:t>Academic and Domain-Specific Word Walls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underlining words, invite students to also underline or circle the same words on their text to focus their attention on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has animations that appear upon click.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a:t>
            </a:r>
            <a:r>
              <a:rPr lang="en" sz="1200" i="0" dirty="0">
                <a:solidFill>
                  <a:schemeClr val="dk1"/>
                </a:solidFill>
                <a:latin typeface="Calibri"/>
                <a:ea typeface="Calibri"/>
                <a:cs typeface="Calibri"/>
                <a:sym typeface="Calibri"/>
              </a:rPr>
              <a:t>: “the establishment of an absolute Tyranny over these states.” </a:t>
            </a:r>
            <a:r>
              <a:rPr lang="en" sz="1200" dirty="0">
                <a:solidFill>
                  <a:schemeClr val="dk1"/>
                </a:solidFill>
                <a:latin typeface="Calibri"/>
                <a:ea typeface="Calibri"/>
                <a:cs typeface="Calibri"/>
                <a:sym typeface="Calibri"/>
              </a:rPr>
              <a:t>Underline </a:t>
            </a:r>
            <a:r>
              <a:rPr lang="en" sz="1200" i="1" dirty="0">
                <a:solidFill>
                  <a:schemeClr val="dk1"/>
                </a:solidFill>
                <a:latin typeface="Calibri"/>
                <a:ea typeface="Calibri"/>
                <a:cs typeface="Calibri"/>
                <a:sym typeface="Calibri"/>
              </a:rPr>
              <a:t>establishment</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tyranny</a:t>
            </a:r>
            <a:r>
              <a:rPr lang="en" sz="1200" dirty="0">
                <a:solidFill>
                  <a:schemeClr val="dk1"/>
                </a:solidFill>
                <a:latin typeface="Calibri"/>
                <a:ea typeface="Calibri"/>
                <a:cs typeface="Calibri"/>
                <a:sym typeface="Calibri"/>
              </a:rPr>
              <a:t> and ask: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establishment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 Can you see a word in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establishment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that you recognize that might help you figure out the meaning of the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(establish, which means to set up; establishment means the process of setting up)</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tyranny</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 You saw this word in your Unit 1 informational texts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(ruling cruelly)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“all having in direct object” and ask: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object mean in this context? Does it mean a thing, like this pencil?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 it means the point or purpose.)</a:t>
            </a:r>
            <a:endParaRPr sz="1200" b="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does this phrase connect the first part of the sentence, about the history of the king, to this part?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says that the point or purpose of the king doing many things to cause suffering and take things by force was to set up a cruel rule of the states.)</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complete their</a:t>
            </a:r>
            <a:r>
              <a:rPr lang="en" sz="1200" b="1" dirty="0">
                <a:solidFill>
                  <a:schemeClr val="dk1"/>
                </a:solidFill>
                <a:latin typeface="Calibri"/>
                <a:ea typeface="Calibri"/>
                <a:cs typeface="Calibri"/>
                <a:sym typeface="Calibri"/>
              </a:rPr>
              <a:t> Close Reading Note-catcher: Excerpt of the Declaration of Independence, Part II </a:t>
            </a:r>
            <a:r>
              <a:rPr lang="en" sz="1200" dirty="0">
                <a:solidFill>
                  <a:schemeClr val="dk1"/>
                </a:solidFill>
                <a:latin typeface="Calibri"/>
                <a:ea typeface="Calibri"/>
                <a:cs typeface="Calibri"/>
                <a:sym typeface="Calibri"/>
              </a:rPr>
              <a:t>in pairs: a pair will choose a character, and both will work together to research in Acts I and II. Ensure students understand that although the excerpt of text talks only about the king, it means the king and the British government he is head of.</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engaging in the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complete the </a:t>
            </a:r>
            <a:r>
              <a:rPr lang="en" sz="1200" b="1" dirty="0">
                <a:solidFill>
                  <a:schemeClr val="dk1"/>
                </a:solidFill>
                <a:latin typeface="Calibri"/>
                <a:ea typeface="Calibri"/>
                <a:cs typeface="Calibri"/>
                <a:sym typeface="Calibri"/>
              </a:rPr>
              <a:t>Close Reading Note-catcher: Excerpt of the Declaration of Independence, Part II </a:t>
            </a:r>
            <a:r>
              <a:rPr lang="en" sz="1200" dirty="0">
                <a:solidFill>
                  <a:schemeClr val="dk1"/>
                </a:solidFill>
                <a:latin typeface="Calibri"/>
                <a:ea typeface="Calibri"/>
                <a:cs typeface="Calibri"/>
                <a:sym typeface="Calibri"/>
              </a:rPr>
              <a:t>in 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recording their ideas in writing: (Partially </a:t>
            </a:r>
            <a:r>
              <a:rPr lang="en" sz="1200" b="0" dirty="0">
                <a:solidFill>
                  <a:schemeClr val="dk1"/>
                </a:solidFill>
                <a:latin typeface="Calibri"/>
                <a:ea typeface="Calibri"/>
                <a:cs typeface="Calibri"/>
                <a:sym typeface="Calibri"/>
              </a:rPr>
              <a:t>Filled-in Note-catcher</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Provide a partially filled-in note-catcher that contains sentence stems or frames as scaffolds.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896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Analyze Character Opinions</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to have pre-determined partners.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complete their</a:t>
            </a:r>
            <a:r>
              <a:rPr lang="en" sz="1200" b="1" dirty="0">
                <a:solidFill>
                  <a:schemeClr val="dk1"/>
                </a:solidFill>
                <a:latin typeface="Calibri"/>
                <a:ea typeface="Calibri"/>
                <a:cs typeface="Calibri"/>
                <a:sym typeface="Calibri"/>
              </a:rPr>
              <a:t> Close Reading Note-catcher: Excerpt of the Declaration of Independence, Part II</a:t>
            </a:r>
            <a:r>
              <a:rPr lang="en" sz="1200" dirty="0">
                <a:solidFill>
                  <a:schemeClr val="dk1"/>
                </a:solidFill>
                <a:latin typeface="Calibri"/>
                <a:ea typeface="Calibri"/>
                <a:cs typeface="Calibri"/>
                <a:sym typeface="Calibri"/>
              </a:rPr>
              <a:t> in pairs: a pair will choose a character, and both will work together to research in Acts I and II. Ensure students understand that although the excerpt of text talks only about the king, it means the king and the British government he is head of.</a:t>
            </a:r>
            <a:endParaRPr sz="120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to find evidence from Acts I and II.</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need to pull a small group to support </a:t>
            </a:r>
            <a:r>
              <a:rPr lang="en" sz="1200" b="0" dirty="0">
                <a:solidFill>
                  <a:schemeClr val="dk1"/>
                </a:solidFill>
                <a:latin typeface="Calibri"/>
                <a:ea typeface="Calibri"/>
                <a:cs typeface="Calibri"/>
                <a:sym typeface="Calibri"/>
              </a:rPr>
              <a:t>completing of note-catcher.</a:t>
            </a:r>
            <a:endParaRPr sz="1200" b="0" dirty="0">
              <a:solidFill>
                <a:schemeClr val="dk1"/>
              </a:solidFill>
              <a:latin typeface="Calibri"/>
              <a:ea typeface="Calibri"/>
              <a:cs typeface="Calibri"/>
              <a:sym typeface="Calibri"/>
            </a:endParaRPr>
          </a:p>
        </p:txBody>
      </p:sp>
      <p:sp>
        <p:nvSpPr>
          <p:cNvPr id="172" name="Google Shape;17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0680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Mid-Unit 2 Assessment: Making Connections between Divided Loyalties and the Declaration of Independence, Part II</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27-</a:t>
            </a:r>
            <a:r>
              <a:rPr lang="en" sz="1200" b="1" dirty="0" smtClean="0">
                <a:solidFill>
                  <a:schemeClr val="dk1"/>
                </a:solidFill>
                <a:latin typeface="Calibri"/>
                <a:ea typeface="Calibri"/>
                <a:cs typeface="Calibri"/>
                <a:sym typeface="Calibri"/>
              </a:rPr>
              <a:t>30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(or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 per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Small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to have pre-determined groups prepared and posted.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Discussion Norms anchor chart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Working to Become Ethical People anchor chart.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should have</a:t>
            </a:r>
            <a:r>
              <a:rPr lang="en" sz="1200" b="1" dirty="0">
                <a:solidFill>
                  <a:schemeClr val="dk1"/>
                </a:solidFill>
                <a:latin typeface="Calibri"/>
                <a:ea typeface="Calibri"/>
                <a:cs typeface="Calibri"/>
                <a:sym typeface="Calibri"/>
              </a:rPr>
              <a:t> Collaborative Discussion Checklist</a:t>
            </a:r>
            <a:r>
              <a:rPr lang="en" sz="1200" dirty="0">
                <a:solidFill>
                  <a:schemeClr val="dk1"/>
                </a:solidFill>
                <a:latin typeface="Calibri"/>
                <a:ea typeface="Calibri"/>
                <a:cs typeface="Calibri"/>
                <a:sym typeface="Calibri"/>
              </a:rPr>
              <a:t> prepared and ready to use to assess students during discussion</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will need</a:t>
            </a:r>
            <a:r>
              <a:rPr lang="en" sz="1200" b="1" dirty="0">
                <a:solidFill>
                  <a:schemeClr val="dk1"/>
                </a:solidFill>
                <a:latin typeface="Calibri"/>
                <a:ea typeface="Calibri"/>
                <a:cs typeface="Calibri"/>
                <a:sym typeface="Calibri"/>
              </a:rPr>
              <a:t> Discussion Notes handout</a:t>
            </a:r>
            <a:r>
              <a:rPr lang="en" sz="1200" dirty="0">
                <a:solidFill>
                  <a:schemeClr val="dk1"/>
                </a:solidFill>
                <a:latin typeface="Calibri"/>
                <a:ea typeface="Calibri"/>
                <a:cs typeface="Calibri"/>
                <a:sym typeface="Calibri"/>
              </a:rPr>
              <a:t> to return to students (from lesson 5).</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should distribute </a:t>
            </a:r>
            <a:r>
              <a:rPr lang="en" sz="1200" b="1" dirty="0">
                <a:solidFill>
                  <a:schemeClr val="dk1"/>
                </a:solidFill>
                <a:latin typeface="Calibri"/>
                <a:ea typeface="Calibri"/>
                <a:cs typeface="Calibri"/>
                <a:sym typeface="Calibri"/>
              </a:rPr>
              <a:t>Tracking Progress: Collaborative Discussion form</a:t>
            </a:r>
            <a:r>
              <a:rPr lang="en" sz="1200" dirty="0">
                <a:solidFill>
                  <a:schemeClr val="dk1"/>
                </a:solidFill>
                <a:latin typeface="Calibri"/>
                <a:ea typeface="Calibri"/>
                <a:cs typeface="Calibri"/>
                <a:sym typeface="Calibri"/>
              </a:rPr>
              <a:t> after student discussion.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independent reading books or other tasks assigned.</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be in small groups of four or five participating in a text-based discussion about their ideas of the opinions of Robert and William about the Declaration of Independence excerpt they read.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groups and reveal the order groups will discuss in, if not already posted.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as you reread aloud the </a:t>
            </a:r>
            <a:r>
              <a:rPr lang="en" sz="1200" b="1" dirty="0">
                <a:solidFill>
                  <a:schemeClr val="dk1"/>
                </a:solidFill>
                <a:latin typeface="Calibri"/>
                <a:ea typeface="Calibri"/>
                <a:cs typeface="Calibri"/>
                <a:sym typeface="Calibri"/>
              </a:rPr>
              <a:t>Collaborative Discussion prompt</a:t>
            </a:r>
            <a:r>
              <a:rPr lang="en" sz="1200" dirty="0">
                <a:solidFill>
                  <a:schemeClr val="dk1"/>
                </a:solidFill>
                <a:latin typeface="Calibri"/>
                <a:ea typeface="Calibri"/>
                <a:cs typeface="Calibri"/>
                <a:sym typeface="Calibri"/>
              </a:rPr>
              <a:t> from the </a:t>
            </a:r>
            <a:r>
              <a:rPr lang="en" sz="1200" b="1" dirty="0">
                <a:solidFill>
                  <a:schemeClr val="dk1"/>
                </a:solidFill>
                <a:latin typeface="Calibri"/>
                <a:ea typeface="Calibri"/>
                <a:cs typeface="Calibri"/>
                <a:sym typeface="Calibri"/>
              </a:rPr>
              <a:t>Mid-Unit 2 Assessment, Part II</a:t>
            </a:r>
            <a:r>
              <a:rPr lang="en" sz="1200" dirty="0">
                <a:solidFill>
                  <a:schemeClr val="dk1"/>
                </a:solidFill>
                <a:latin typeface="Calibri"/>
                <a:ea typeface="Calibri"/>
                <a:cs typeface="Calibri"/>
                <a:sym typeface="Calibri"/>
              </a:rPr>
              <a:t>. Answer any final clarifying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a:t>
            </a:r>
            <a:r>
              <a:rPr lang="en" sz="1200" b="1" dirty="0">
                <a:solidFill>
                  <a:schemeClr val="dk1"/>
                </a:solidFill>
                <a:latin typeface="Calibri"/>
                <a:ea typeface="Calibri"/>
                <a:cs typeface="Calibri"/>
                <a:sym typeface="Calibri"/>
              </a:rPr>
              <a:t>Collaborative Discussion prompt</a:t>
            </a:r>
            <a:r>
              <a:rPr lang="en" sz="1200" dirty="0">
                <a:solidFill>
                  <a:schemeClr val="dk1"/>
                </a:solidFill>
                <a:latin typeface="Calibri"/>
                <a:ea typeface="Calibri"/>
                <a:cs typeface="Calibri"/>
                <a:sym typeface="Calibri"/>
              </a:rPr>
              <a:t> silently in their heads.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as this is an assessment, each group will be called out one at a time to have their discussion. While the other groups are discussing, the rest of the students can read their independent research reading books.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“Knowing that this will be a small group discussion, do you think you need to speak formally or informally? Remember that we speak formally for things like presentations and speeches and informally when we do turn and talks like this one. Why do you think that?” </a:t>
            </a:r>
            <a:r>
              <a:rPr lang="en" sz="1200" b="1" dirty="0">
                <a:solidFill>
                  <a:schemeClr val="dk1"/>
                </a:solidFill>
                <a:latin typeface="Calibri"/>
                <a:ea typeface="Calibri"/>
                <a:cs typeface="Calibri"/>
                <a:sym typeface="Calibri"/>
              </a:rPr>
              <a:t>(informally; it is a small group discussion, not a presentation or a speech)</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specifically on the </a:t>
            </a:r>
            <a:r>
              <a:rPr lang="en" sz="1200" i="1" dirty="0">
                <a:solidFill>
                  <a:schemeClr val="dk1"/>
                </a:solidFill>
                <a:latin typeface="Calibri"/>
                <a:ea typeface="Calibri"/>
                <a:cs typeface="Calibri"/>
                <a:sym typeface="Calibri"/>
              </a:rPr>
              <a:t>cues and responses</a:t>
            </a:r>
            <a:r>
              <a:rPr lang="en" sz="1200" dirty="0">
                <a:solidFill>
                  <a:schemeClr val="dk1"/>
                </a:solidFill>
                <a:latin typeface="Calibri"/>
                <a:ea typeface="Calibri"/>
                <a:cs typeface="Calibri"/>
                <a:sym typeface="Calibri"/>
              </a:rPr>
              <a:t>. Remind them that a discussion is not just about saying what they want to say and then they are done. Effective participation is about listening to others, asking and answering questions to be completely clear about what others are saying, and clarifying their own points.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students’ </a:t>
            </a:r>
            <a:r>
              <a:rPr lang="en" sz="1200" b="1" dirty="0">
                <a:solidFill>
                  <a:schemeClr val="dk1"/>
                </a:solidFill>
                <a:latin typeface="Calibri"/>
                <a:ea typeface="Calibri"/>
                <a:cs typeface="Calibri"/>
                <a:sym typeface="Calibri"/>
              </a:rPr>
              <a:t>Discussion Notes handouts</a:t>
            </a:r>
            <a:r>
              <a:rPr lang="en" sz="1200" dirty="0">
                <a:solidFill>
                  <a:schemeClr val="dk1"/>
                </a:solidFill>
                <a:latin typeface="Calibri"/>
                <a:ea typeface="Calibri"/>
                <a:cs typeface="Calibri"/>
                <a:sym typeface="Calibri"/>
              </a:rPr>
              <a:t> from Lesson 5 and give them 30 seconds to review the goal they set.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remind them that ethical people treat others well and stand up for what is right. Remind them specifically of </a:t>
            </a:r>
            <a:r>
              <a:rPr lang="en" sz="1200" i="1" dirty="0">
                <a:solidFill>
                  <a:schemeClr val="dk1"/>
                </a:solidFill>
                <a:latin typeface="Calibri"/>
                <a:ea typeface="Calibri"/>
                <a:cs typeface="Calibri"/>
                <a:sym typeface="Calibri"/>
              </a:rPr>
              <a:t>respect in preparation for their discussions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use the top box on the </a:t>
            </a:r>
            <a:r>
              <a:rPr lang="en" sz="1200" b="0" dirty="0">
                <a:solidFill>
                  <a:schemeClr val="dk1"/>
                </a:solidFill>
                <a:latin typeface="Calibri"/>
                <a:ea typeface="Calibri"/>
                <a:cs typeface="Calibri"/>
                <a:sym typeface="Calibri"/>
              </a:rPr>
              <a:t>note-catcher </a:t>
            </a:r>
            <a:r>
              <a:rPr lang="en" sz="1200" dirty="0">
                <a:solidFill>
                  <a:schemeClr val="dk1"/>
                </a:solidFill>
                <a:latin typeface="Calibri"/>
                <a:ea typeface="Calibri"/>
                <a:cs typeface="Calibri"/>
                <a:sym typeface="Calibri"/>
              </a:rPr>
              <a:t>on their assessment paper during the discussion should they wish to capture questions or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One by one, call groups over for their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Allocate each group 5 minutes for discussion. Use the </a:t>
            </a:r>
            <a:r>
              <a:rPr lang="en" sz="1200" b="1" dirty="0">
                <a:solidFill>
                  <a:schemeClr val="dk1"/>
                </a:solidFill>
                <a:latin typeface="Calibri"/>
                <a:ea typeface="Calibri"/>
                <a:cs typeface="Calibri"/>
                <a:sym typeface="Calibri"/>
              </a:rPr>
              <a:t>Collaborative Discussion Checklist</a:t>
            </a:r>
            <a:r>
              <a:rPr lang="en" sz="1200" dirty="0">
                <a:solidFill>
                  <a:schemeClr val="dk1"/>
                </a:solidFill>
                <a:latin typeface="Calibri"/>
                <a:ea typeface="Calibri"/>
                <a:cs typeface="Calibri"/>
                <a:sym typeface="Calibri"/>
              </a:rPr>
              <a:t> to assess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they have finished their discussion, invite students to independently reflect on their learning in the “My learning about the text from this discussion” box, and to complete a </a:t>
            </a:r>
            <a:r>
              <a:rPr lang="en" sz="1200" b="1" dirty="0">
                <a:solidFill>
                  <a:schemeClr val="dk1"/>
                </a:solidFill>
                <a:latin typeface="Calibri"/>
                <a:ea typeface="Calibri"/>
                <a:cs typeface="Calibri"/>
                <a:sym typeface="Calibri"/>
              </a:rPr>
              <a:t>Tracking Progress: Collaborative Discussion form</a:t>
            </a:r>
            <a:r>
              <a:rPr lang="en" sz="1200" dirty="0">
                <a:solidFill>
                  <a:schemeClr val="dk1"/>
                </a:solidFill>
                <a:latin typeface="Calibri"/>
                <a:ea typeface="Calibri"/>
                <a:cs typeface="Calibri"/>
                <a:sym typeface="Calibri"/>
              </a:rPr>
              <a:t>, finding evidence for the criteria related to SL.4.1c.</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a:t>
            </a:r>
            <a:r>
              <a:rPr lang="en" sz="1200" b="1" dirty="0">
                <a:solidFill>
                  <a:schemeClr val="dk1"/>
                </a:solidFill>
                <a:latin typeface="Calibri"/>
                <a:ea typeface="Calibri"/>
                <a:cs typeface="Calibri"/>
                <a:sym typeface="Calibri"/>
              </a:rPr>
              <a:t>Discussion Notes handouts.</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Collaborative Discussion Checklist</a:t>
            </a:r>
            <a:r>
              <a:rPr lang="en" sz="1200" dirty="0">
                <a:solidFill>
                  <a:schemeClr val="dk1"/>
                </a:solidFill>
                <a:latin typeface="Calibri"/>
                <a:ea typeface="Calibri"/>
                <a:cs typeface="Calibri"/>
                <a:sym typeface="Calibri"/>
              </a:rPr>
              <a:t> to assess students.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and persistence: Invite students to share with an elbow partner how they followed discussion norms from previous text-based discussions.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(Processing Time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Before beginning the text-based discussion, consider allowing time for students to think about William’s and Robert’s thoughts/feelings in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so far. Invite them to consider the opinion they shared for each character in the text-based discussion in Lesson 5 as they think.</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9" name="Google Shape;17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8786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2ffa7e9ab_0_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Reflecting on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Student 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protocol for students to self-assess against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support with learning target in the future.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
        <p:nvSpPr>
          <p:cNvPr id="186" name="Google Shape;186;g42ffa7e9ab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73893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354573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80211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M3 </a:t>
            </a:r>
            <a:r>
              <a:rPr lang="en" sz="1200" dirty="0" smtClean="0">
                <a:solidFill>
                  <a:schemeClr val="dk1"/>
                </a:solidFill>
                <a:latin typeface="Calibri"/>
                <a:ea typeface="Calibri"/>
                <a:cs typeface="Calibri"/>
                <a:sym typeface="Calibri"/>
              </a:rPr>
              <a:t>U</a:t>
            </a:r>
            <a:r>
              <a:rPr lang="en-US" sz="1200" smtClean="0">
                <a:solidFill>
                  <a:schemeClr val="dk1"/>
                </a:solidFill>
                <a:latin typeface="Calibri"/>
                <a:ea typeface="Calibri"/>
                <a:cs typeface="Calibri"/>
                <a:sym typeface="Calibri"/>
              </a:rPr>
              <a:t>2</a:t>
            </a:r>
            <a:r>
              <a:rPr lang="en"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spcBef>
                <a:spcPts val="0"/>
              </a:spcBef>
              <a:spcAft>
                <a:spcPts val="0"/>
              </a:spcAft>
              <a:buClr>
                <a:srgbClr val="000000"/>
              </a:buClr>
              <a:buSzPts val="1100"/>
              <a:buFont typeface="Arial"/>
              <a:buNone/>
            </a:pP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09" name="Google Shape;209;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4505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 </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https://curriculum.eleducation.org/curriculum/ela/grade-4/module-3/unit-2/lesson-8</a:t>
            </a:r>
            <a:endParaRPr sz="1200" u="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984314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u="none" strike="noStrike" cap="none" dirty="0">
                <a:solidFill>
                  <a:schemeClr val="dk1"/>
                </a:solidFill>
                <a:latin typeface="Calibri"/>
                <a:ea typeface="Calibri"/>
                <a:cs typeface="Calibri"/>
                <a:sym typeface="Calibri"/>
              </a:rPr>
              <a:t>New Materials to Prepare in Advance: </a:t>
            </a:r>
            <a:endParaRPr sz="120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Mid-Unit 2 Assessment: Reading and Discussing Divided Loyalties, Part II</a:t>
            </a:r>
            <a:r>
              <a:rPr lang="en" sz="1200" dirty="0">
                <a:solidFill>
                  <a:schemeClr val="dk1"/>
                </a:solidFill>
                <a:latin typeface="Calibri"/>
                <a:ea typeface="Calibri"/>
                <a:cs typeface="Calibri"/>
                <a:sym typeface="Calibri"/>
              </a:rPr>
              <a:t> (one per student; see Assessment Overview and Resources)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An Excerpt of the Declaration of Independence, Part II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An Excerpt of the Declaration of Independence, Part II</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An Excerpt of the Declaration of Independence, Part II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Independent research reading books </a:t>
            </a:r>
            <a:r>
              <a:rPr lang="en" sz="1200" dirty="0">
                <a:solidFill>
                  <a:schemeClr val="dk1"/>
                </a:solidFill>
                <a:latin typeface="Calibri"/>
                <a:ea typeface="Calibri"/>
                <a:cs typeface="Calibri"/>
                <a:sym typeface="Calibri"/>
              </a:rPr>
              <a:t>(one per student)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Collaborative Discussion Checklist (</a:t>
            </a:r>
            <a:r>
              <a:rPr lang="en" sz="1200" dirty="0">
                <a:solidFill>
                  <a:schemeClr val="dk1"/>
                </a:solidFill>
                <a:latin typeface="Calibri"/>
                <a:ea typeface="Calibri"/>
                <a:cs typeface="Calibri"/>
                <a:sym typeface="Calibri"/>
              </a:rPr>
              <a:t>one per discussion group; for teacher reference; see the Tools page)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Collaborative Discussion form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Paragraph: Act II, Scene 2—Abigail (example,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none" strike="noStrike" cap="none"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Notes </a:t>
            </a:r>
            <a:r>
              <a:rPr lang="en" sz="1200" dirty="0">
                <a:solidFill>
                  <a:schemeClr val="dk1"/>
                </a:solidFill>
                <a:latin typeface="Calibri"/>
                <a:ea typeface="Calibri"/>
                <a:cs typeface="Calibri"/>
                <a:sym typeface="Calibri"/>
              </a:rPr>
              <a:t>(from Lesson 5;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none" strike="noStrike" cap="none" dirty="0">
                <a:solidFill>
                  <a:schemeClr val="dk1"/>
                </a:solidFill>
                <a:latin typeface="Calibri"/>
                <a:ea typeface="Calibri"/>
                <a:cs typeface="Calibri"/>
                <a:sym typeface="Calibri"/>
              </a:rPr>
              <a:t>Prepare classroom systems for active learning:</a:t>
            </a:r>
            <a:endParaRPr sz="120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9890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Thumb-O-Meter </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Turn and Talk</a:t>
            </a:r>
            <a:endParaRPr sz="120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5437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 name="Google Shape;11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solidFill>
                  <a:schemeClr val="dk1"/>
                </a:solidFill>
                <a:latin typeface="Calibri"/>
                <a:ea typeface="Calibri"/>
                <a:cs typeface="Calibri"/>
                <a:sym typeface="Calibri"/>
              </a:rPr>
              <a:t>The basic design of this lesson supports students by inviting them to complete an assessment task similar to the classroom task completed in Lesson 5.</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solidFill>
                  <a:schemeClr val="dk1"/>
                </a:solidFill>
                <a:latin typeface="Calibri"/>
                <a:ea typeface="Calibri"/>
                <a:cs typeface="Calibri"/>
                <a:sym typeface="Calibri"/>
              </a:rPr>
              <a:t>ELLs may find the assessment challenging due to the complexity of the language and content in the excerpt of the Declaration of Independence and the cognitive demand of determining a character’s opinion of this text. As students have participated in a text-based discussion only once in this unit, they may find it particularly overwhelming. Consider providing additional time for students to orally process their thoughts with a partner before the text-based discussion and to focus on key examples as they did in Lesson 5. Encourage students to consult classroom resources and give them specific, positive feedback on the progress they’ve made learning English.</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solidFill>
                  <a:schemeClr val="dk1"/>
                </a:solidFill>
                <a:latin typeface="Calibri"/>
                <a:ea typeface="Calibri"/>
                <a:cs typeface="Calibri"/>
                <a:sym typeface="Calibri"/>
              </a:rPr>
              <a:t>After the assessment, ask students to discuss which assessment task was easiest and which was most difficult, and why. In future lessons and for homework, focus on the language skills that will help students address these assessment challenges.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solidFill>
                  <a:schemeClr val="dk1"/>
                </a:solidFill>
                <a:latin typeface="Calibri"/>
                <a:ea typeface="Calibri"/>
                <a:cs typeface="Calibri"/>
                <a:sym typeface="Calibri"/>
              </a:rPr>
              <a:t>Make sure that students understand the assessment directions. Answer their questions, refraining from supplying answers to the assessment questions themselves. See additional support in the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solidFill>
                  <a:schemeClr val="dk1"/>
                </a:solidFill>
                <a:latin typeface="Calibri"/>
                <a:ea typeface="Calibri"/>
                <a:cs typeface="Calibri"/>
                <a:sym typeface="Calibri"/>
              </a:rPr>
              <a:t>Allow students to review </a:t>
            </a:r>
            <a:r>
              <a:rPr lang="en" sz="1200" b="0" dirty="0">
                <a:solidFill>
                  <a:schemeClr val="dk1"/>
                </a:solidFill>
                <a:latin typeface="Calibri"/>
                <a:ea typeface="Calibri"/>
                <a:cs typeface="Calibri"/>
                <a:sym typeface="Calibri"/>
              </a:rPr>
              <a:t>note-catchers,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Word Wall</a:t>
            </a:r>
            <a:r>
              <a:rPr lang="en" sz="1200" dirty="0">
                <a:solidFill>
                  <a:schemeClr val="dk1"/>
                </a:solidFill>
                <a:latin typeface="Calibri"/>
                <a:ea typeface="Calibri"/>
                <a:cs typeface="Calibri"/>
                <a:sym typeface="Calibri"/>
              </a:rPr>
              <a:t>, and their </a:t>
            </a: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0382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 name="Google Shape;12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65154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 name="Google Shape;13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and build students enthusiasm for the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21653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Reviewing Learning Targets</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r>
              <a:rPr lang="en" sz="1200" b="1" dirty="0">
                <a:solidFill>
                  <a:schemeClr val="dk1"/>
                </a:solidFill>
                <a:latin typeface="Calibri"/>
                <a:ea typeface="Calibri"/>
                <a:cs typeface="Calibri"/>
                <a:sym typeface="Calibri"/>
              </a:rPr>
              <a:t>/Pairs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to pre-determine partners.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a:t>
            </a:r>
            <a:r>
              <a:rPr lang="en" sz="1200" dirty="0">
                <a:solidFill>
                  <a:schemeClr val="dk1"/>
                </a:solidFill>
                <a:latin typeface="Calibri"/>
                <a:ea typeface="Calibri"/>
                <a:cs typeface="Calibri"/>
                <a:sym typeface="Calibri"/>
              </a:rPr>
              <a:t>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closely read an excerpt of the Declaration of Independence to restate it in my own words.”</a:t>
            </a:r>
            <a:endParaRPr sz="1200" b="1"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make connections between an excerpt of the Declaration of Independence and the opinions of characters in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follow discussion norms to participate in a productive discussion about opinions of the characters in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needed, review the meaning of the words: restate, opinions, and productive.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this lesson they will complete Part II of their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a text-based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as you read learning targets.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differentiated mentors by purposefully pre-selecting student partnerships. You may need to coach the mentor to engage with his or her partner and share his or her thought processes. This can be done during questioning as you circulate the room.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that they worked toward each learning target in previous lessons.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3" name="Google Shape;14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53943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Close Reading: Excerpt of the Declaration of Independence, Part II</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Close Readers Do These Things anchor chart.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2 Assessment: Reading and Discussing </a:t>
            </a: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Part II </a:t>
            </a:r>
            <a:r>
              <a:rPr lang="en" sz="1200" dirty="0">
                <a:solidFill>
                  <a:schemeClr val="dk1"/>
                </a:solidFill>
                <a:latin typeface="Calibri"/>
                <a:ea typeface="Calibri"/>
                <a:cs typeface="Calibri"/>
                <a:sym typeface="Calibri"/>
              </a:rPr>
              <a:t>and read the directions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clarifying questions.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aloud the excerpt of the Declaration of Independence at the top of their assessment sheet.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do you notice about this excerpt?” </a:t>
            </a:r>
            <a:r>
              <a:rPr lang="en" sz="1200" b="1" dirty="0">
                <a:solidFill>
                  <a:schemeClr val="dk1"/>
                </a:solidFill>
                <a:latin typeface="Calibri"/>
                <a:ea typeface="Calibri"/>
                <a:cs typeface="Calibri"/>
                <a:sym typeface="Calibri"/>
              </a:rPr>
              <a:t>(Student responses will vary, but may include: Like Part I of the declaration, this part is also very complex and difficult to understand)</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and review the characteristics of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collaboration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explain they will be using this and their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text during the close read that follows.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discussing question during Turn and Talk.</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p:txBody>
      </p:sp>
      <p:sp>
        <p:nvSpPr>
          <p:cNvPr id="150" name="Google Shape;15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4201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0" name="Google Shape;90;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3/unit-2/lesson-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628650" y="3750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200" b="0" i="0" u="none" strike="noStrike" cap="none" dirty="0">
                <a:solidFill>
                  <a:schemeClr val="dk1"/>
                </a:solidFill>
                <a:latin typeface="Century Gothic"/>
                <a:ea typeface="Century Gothic"/>
                <a:cs typeface="Century Gothic"/>
                <a:sym typeface="Century Gothic"/>
              </a:rPr>
              <a:t>This lesson will take approximately </a:t>
            </a:r>
            <a:r>
              <a:rPr lang="en" sz="1200" dirty="0">
                <a:latin typeface="Century Gothic"/>
                <a:ea typeface="Century Gothic"/>
                <a:cs typeface="Century Gothic"/>
                <a:sym typeface="Century Gothic"/>
              </a:rPr>
              <a:t>65-75</a:t>
            </a:r>
            <a:r>
              <a:rPr lang="en" sz="1200" b="0" i="0" u="none" strike="noStrike" cap="none" dirty="0">
                <a:solidFill>
                  <a:schemeClr val="dk1"/>
                </a:solidFill>
                <a:latin typeface="Century Gothic"/>
                <a:ea typeface="Century Gothic"/>
                <a:cs typeface="Century Gothic"/>
                <a:sym typeface="Century Gothic"/>
              </a:rPr>
              <a:t> minutes to complete. </a:t>
            </a: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200" b="0" i="0" u="none" strike="noStrike" cap="none" dirty="0">
                <a:solidFill>
                  <a:schemeClr val="dk1"/>
                </a:solidFill>
                <a:latin typeface="Century Gothic"/>
                <a:ea typeface="Century Gothic"/>
                <a:cs typeface="Century Gothic"/>
                <a:sym typeface="Century Gothic"/>
              </a:rPr>
              <a:t>The purpose of today’s lesson is to:</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90000"/>
              </a:lnSpc>
              <a:spcBef>
                <a:spcPts val="0"/>
              </a:spcBef>
              <a:spcAft>
                <a:spcPts val="0"/>
              </a:spcAft>
              <a:buSzPts val="1200"/>
              <a:buFont typeface="Century Gothic"/>
              <a:buChar char="●"/>
            </a:pPr>
            <a:r>
              <a:rPr lang="en" sz="1200" dirty="0">
                <a:latin typeface="Century Gothic"/>
                <a:ea typeface="Century Gothic"/>
                <a:cs typeface="Century Gothic"/>
                <a:sym typeface="Century Gothic"/>
              </a:rPr>
              <a:t>This lesson mirrors many of the routines in Lesson 5. In this lesson, students closely read another excerpt of the Declaration of Independence to prepare for a text-based discussion about what characters from </a:t>
            </a:r>
            <a:r>
              <a:rPr lang="en" sz="1200" i="1" dirty="0">
                <a:latin typeface="Century Gothic"/>
                <a:ea typeface="Century Gothic"/>
                <a:cs typeface="Century Gothic"/>
                <a:sym typeface="Century Gothic"/>
              </a:rPr>
              <a:t>Divided Loyalties</a:t>
            </a:r>
            <a:r>
              <a:rPr lang="en" sz="1200" dirty="0">
                <a:latin typeface="Century Gothic"/>
                <a:ea typeface="Century Gothic"/>
                <a:cs typeface="Century Gothic"/>
                <a:sym typeface="Century Gothic"/>
              </a:rPr>
              <a:t> would think of it for Part II of their </a:t>
            </a:r>
            <a:r>
              <a:rPr lang="en" sz="1200" b="1" dirty="0">
                <a:latin typeface="Century Gothic"/>
                <a:ea typeface="Century Gothic"/>
                <a:cs typeface="Century Gothic"/>
                <a:sym typeface="Century Gothic"/>
              </a:rPr>
              <a:t>mid-unit assessment</a:t>
            </a:r>
            <a:r>
              <a:rPr lang="en" sz="1200" dirty="0">
                <a:latin typeface="Century Gothic"/>
                <a:ea typeface="Century Gothic"/>
                <a:cs typeface="Century Gothic"/>
                <a:sym typeface="Century Gothic"/>
              </a:rPr>
              <a:t>.</a:t>
            </a:r>
            <a:endParaRPr sz="1200" dirty="0">
              <a:latin typeface="Century Gothic"/>
              <a:ea typeface="Century Gothic"/>
              <a:cs typeface="Century Gothic"/>
              <a:sym typeface="Century Gothic"/>
            </a:endParaRPr>
          </a:p>
          <a:p>
            <a:pPr marL="457200" marR="0" lvl="0" indent="-304800" algn="l" rtl="0">
              <a:lnSpc>
                <a:spcPct val="90000"/>
              </a:lnSpc>
              <a:spcBef>
                <a:spcPts val="0"/>
              </a:spcBef>
              <a:spcAft>
                <a:spcPts val="0"/>
              </a:spcAft>
              <a:buSzPts val="1200"/>
              <a:buFont typeface="Century Gothic"/>
              <a:buChar char="●"/>
            </a:pPr>
            <a:r>
              <a:rPr lang="en" sz="1200" dirty="0">
                <a:latin typeface="Century Gothic"/>
                <a:ea typeface="Century Gothic"/>
                <a:cs typeface="Century Gothic"/>
                <a:sym typeface="Century Gothic"/>
              </a:rPr>
              <a:t>To hear all students discuss, create groups of four or five and provide 5 minutes for each group’s discussion. When students are not involved in the discussions, they should read independently or complete unfinished work from previous lessons.</a:t>
            </a:r>
            <a:endParaRPr sz="1200" dirty="0">
              <a:latin typeface="Century Gothic"/>
              <a:ea typeface="Century Gothic"/>
              <a:cs typeface="Century Gothic"/>
              <a:sym typeface="Century Gothic"/>
            </a:endParaRPr>
          </a:p>
          <a:p>
            <a:pPr marL="457200" marR="0" lvl="0" indent="-304800" algn="l" rtl="0">
              <a:lnSpc>
                <a:spcPct val="90000"/>
              </a:lnSpc>
              <a:spcBef>
                <a:spcPts val="0"/>
              </a:spcBef>
              <a:spcAft>
                <a:spcPts val="0"/>
              </a:spcAft>
              <a:buSzPts val="1200"/>
              <a:buFont typeface="Century Gothic"/>
              <a:buChar char="●"/>
            </a:pPr>
            <a:r>
              <a:rPr lang="en" sz="1200" dirty="0">
                <a:latin typeface="Century Gothic"/>
                <a:ea typeface="Century Gothic"/>
                <a:cs typeface="Century Gothic"/>
                <a:sym typeface="Century Gothic"/>
              </a:rPr>
              <a:t>After the </a:t>
            </a:r>
            <a:r>
              <a:rPr lang="en" sz="1200" b="1" dirty="0">
                <a:latin typeface="Century Gothic"/>
                <a:ea typeface="Century Gothic"/>
                <a:cs typeface="Century Gothic"/>
                <a:sym typeface="Century Gothic"/>
              </a:rPr>
              <a:t>mid-unit assessment</a:t>
            </a:r>
            <a:r>
              <a:rPr lang="en" sz="1200" dirty="0">
                <a:latin typeface="Century Gothic"/>
                <a:ea typeface="Century Gothic"/>
                <a:cs typeface="Century Gothic"/>
                <a:sym typeface="Century Gothic"/>
              </a:rPr>
              <a:t>, students use the </a:t>
            </a:r>
            <a:r>
              <a:rPr lang="en" sz="1200" b="1" dirty="0">
                <a:latin typeface="Century Gothic"/>
                <a:ea typeface="Century Gothic"/>
                <a:cs typeface="Century Gothic"/>
                <a:sym typeface="Century Gothic"/>
              </a:rPr>
              <a:t>Tracking Progress: Collaborative Discussion recording form</a:t>
            </a:r>
            <a:r>
              <a:rPr lang="en" sz="1200" dirty="0">
                <a:latin typeface="Century Gothic"/>
                <a:ea typeface="Century Gothic"/>
                <a:cs typeface="Century Gothic"/>
                <a:sym typeface="Century Gothic"/>
              </a:rPr>
              <a:t> to formally keep track of and reflect on their own learning.</a:t>
            </a:r>
            <a:endParaRPr sz="1200" dirty="0">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2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200" b="0" i="0" u="none" strike="noStrike" cap="none" dirty="0">
                <a:solidFill>
                  <a:schemeClr val="dk1"/>
                </a:solidFill>
                <a:latin typeface="Century Gothic"/>
                <a:ea typeface="Century Gothic"/>
                <a:cs typeface="Century Gothic"/>
                <a:sym typeface="Century Gothic"/>
              </a:rPr>
              <a:t>The Learning Targets for students today are:</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90000"/>
              </a:lnSpc>
              <a:spcBef>
                <a:spcPts val="800"/>
              </a:spcBef>
              <a:spcAft>
                <a:spcPts val="0"/>
              </a:spcAft>
              <a:buSzPts val="1200"/>
              <a:buFont typeface="Century Gothic"/>
              <a:buAutoNum type="arabicPeriod"/>
            </a:pPr>
            <a:r>
              <a:rPr lang="en" sz="1200" dirty="0">
                <a:latin typeface="Century Gothic"/>
                <a:ea typeface="Century Gothic"/>
                <a:cs typeface="Century Gothic"/>
                <a:sym typeface="Century Gothic"/>
              </a:rPr>
              <a:t>I can closely read an excerpt of the Declaration of Independence to restate it in my own words. </a:t>
            </a:r>
            <a:endParaRPr sz="1200" dirty="0">
              <a:latin typeface="Century Gothic"/>
              <a:ea typeface="Century Gothic"/>
              <a:cs typeface="Century Gothic"/>
              <a:sym typeface="Century Gothic"/>
            </a:endParaRPr>
          </a:p>
          <a:p>
            <a:pPr marL="457200" marR="0" lvl="0" indent="-304800" algn="l" rtl="0">
              <a:lnSpc>
                <a:spcPct val="90000"/>
              </a:lnSpc>
              <a:spcBef>
                <a:spcPts val="0"/>
              </a:spcBef>
              <a:spcAft>
                <a:spcPts val="0"/>
              </a:spcAft>
              <a:buSzPts val="1200"/>
              <a:buFont typeface="Century Gothic"/>
              <a:buAutoNum type="arabicPeriod"/>
            </a:pPr>
            <a:r>
              <a:rPr lang="en" sz="1200" dirty="0">
                <a:latin typeface="Century Gothic"/>
                <a:ea typeface="Century Gothic"/>
                <a:cs typeface="Century Gothic"/>
                <a:sym typeface="Century Gothic"/>
              </a:rPr>
              <a:t>I can make connections between an excerpt of the Declaration of Independence and the opinions of characters in </a:t>
            </a:r>
            <a:r>
              <a:rPr lang="en" sz="1200" i="1" dirty="0">
                <a:latin typeface="Century Gothic"/>
                <a:ea typeface="Century Gothic"/>
                <a:cs typeface="Century Gothic"/>
                <a:sym typeface="Century Gothic"/>
              </a:rPr>
              <a:t>Divided Loyalties. </a:t>
            </a:r>
            <a:endParaRPr sz="1200" i="1" dirty="0">
              <a:latin typeface="Century Gothic"/>
              <a:ea typeface="Century Gothic"/>
              <a:cs typeface="Century Gothic"/>
              <a:sym typeface="Century Gothic"/>
            </a:endParaRPr>
          </a:p>
          <a:p>
            <a:pPr marL="457200" marR="0" lvl="0" indent="-304800" algn="l" rtl="0">
              <a:lnSpc>
                <a:spcPct val="90000"/>
              </a:lnSpc>
              <a:spcBef>
                <a:spcPts val="0"/>
              </a:spcBef>
              <a:spcAft>
                <a:spcPts val="0"/>
              </a:spcAft>
              <a:buSzPts val="1200"/>
              <a:buFont typeface="Century Gothic"/>
              <a:buAutoNum type="arabicPeriod"/>
            </a:pPr>
            <a:r>
              <a:rPr lang="en" sz="1200" dirty="0">
                <a:latin typeface="Century Gothic"/>
                <a:ea typeface="Century Gothic"/>
                <a:cs typeface="Century Gothic"/>
                <a:sym typeface="Century Gothic"/>
              </a:rPr>
              <a:t>I can follow discussion norms to participate in a productive discussion about opinions of the characters in </a:t>
            </a:r>
            <a:r>
              <a:rPr lang="en" sz="1200" i="1" dirty="0">
                <a:latin typeface="Century Gothic"/>
                <a:ea typeface="Century Gothic"/>
                <a:cs typeface="Century Gothic"/>
                <a:sym typeface="Century Gothic"/>
              </a:rPr>
              <a:t>Divided Loyalties. </a:t>
            </a:r>
            <a:endParaRPr sz="1200" i="1"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2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2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2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Close Read: </a:t>
            </a:r>
            <a:r>
              <a:rPr lang="en" sz="3000" b="1" dirty="0">
                <a:latin typeface="Century Gothic"/>
                <a:ea typeface="Century Gothic"/>
                <a:cs typeface="Century Gothic"/>
                <a:sym typeface="Century Gothic"/>
              </a:rPr>
              <a:t>Declaration of Independence, Part II</a:t>
            </a:r>
            <a:endParaRPr sz="2600" b="1"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sp>
        <p:nvSpPr>
          <p:cNvPr id="161" name="Google Shape;161;p23"/>
          <p:cNvSpPr txBox="1">
            <a:spLocks noGrp="1"/>
          </p:cNvSpPr>
          <p:nvPr>
            <p:ph type="body" idx="1"/>
          </p:nvPr>
        </p:nvSpPr>
        <p:spPr>
          <a:xfrm>
            <a:off x="628650" y="1186750"/>
            <a:ext cx="7886700" cy="1573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a:latin typeface="Century Gothic"/>
                <a:ea typeface="Century Gothic"/>
                <a:cs typeface="Century Gothic"/>
                <a:sym typeface="Century Gothic"/>
              </a:rPr>
              <a:t>“The history of the present King of Great Britain is a history of repeated </a:t>
            </a:r>
            <a:r>
              <a:rPr lang="en" sz="3000" u="sng">
                <a:latin typeface="Century Gothic"/>
                <a:ea typeface="Century Gothic"/>
                <a:cs typeface="Century Gothic"/>
                <a:sym typeface="Century Gothic"/>
              </a:rPr>
              <a:t>injuries </a:t>
            </a:r>
            <a:r>
              <a:rPr lang="en" sz="3000">
                <a:latin typeface="Century Gothic"/>
                <a:ea typeface="Century Gothic"/>
                <a:cs typeface="Century Gothic"/>
                <a:sym typeface="Century Gothic"/>
              </a:rPr>
              <a:t>and </a:t>
            </a:r>
            <a:r>
              <a:rPr lang="en" sz="3000" u="sng">
                <a:latin typeface="Century Gothic"/>
                <a:ea typeface="Century Gothic"/>
                <a:cs typeface="Century Gothic"/>
                <a:sym typeface="Century Gothic"/>
              </a:rPr>
              <a:t>usurpations</a:t>
            </a:r>
            <a:r>
              <a:rPr lang="en" sz="3000">
                <a:latin typeface="Century Gothic"/>
                <a:ea typeface="Century Gothic"/>
                <a:cs typeface="Century Gothic"/>
                <a:sym typeface="Century Gothic"/>
              </a:rPr>
              <a:t>.”</a:t>
            </a:r>
            <a:endParaRPr sz="3000">
              <a:latin typeface="Century Gothic"/>
              <a:ea typeface="Century Gothic"/>
              <a:cs typeface="Century Gothic"/>
              <a:sym typeface="Century Gothic"/>
            </a:endParaRPr>
          </a:p>
        </p:txBody>
      </p:sp>
      <p:sp>
        <p:nvSpPr>
          <p:cNvPr id="162" name="Google Shape;162;p23"/>
          <p:cNvSpPr txBox="1"/>
          <p:nvPr/>
        </p:nvSpPr>
        <p:spPr>
          <a:xfrm>
            <a:off x="724425" y="2839750"/>
            <a:ext cx="7791000" cy="147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entury Gothic"/>
                <a:ea typeface="Century Gothic"/>
                <a:cs typeface="Century Gothic"/>
                <a:sym typeface="Century Gothic"/>
              </a:rPr>
              <a:t>When it says injuries, what do you think it means? Do you think it means the king literally injured people? What else could it mean?</a:t>
            </a:r>
            <a:endParaRPr sz="1200" b="1">
              <a:latin typeface="Century Gothic"/>
              <a:ea typeface="Century Gothic"/>
              <a:cs typeface="Century Gothic"/>
              <a:sym typeface="Century Gothic"/>
            </a:endParaRPr>
          </a:p>
          <a:p>
            <a:pPr marL="0" lvl="0" indent="0" algn="l" rtl="0">
              <a:spcBef>
                <a:spcPts val="0"/>
              </a:spcBef>
              <a:spcAft>
                <a:spcPts val="0"/>
              </a:spcAft>
              <a:buNone/>
            </a:pPr>
            <a:endParaRPr sz="1200" b="1">
              <a:latin typeface="Century Gothic"/>
              <a:ea typeface="Century Gothic"/>
              <a:cs typeface="Century Gothic"/>
              <a:sym typeface="Century Gothic"/>
            </a:endParaRPr>
          </a:p>
          <a:p>
            <a:pPr marL="0" lvl="0" indent="0" algn="l" rtl="0">
              <a:spcBef>
                <a:spcPts val="0"/>
              </a:spcBef>
              <a:spcAft>
                <a:spcPts val="0"/>
              </a:spcAft>
              <a:buNone/>
            </a:pPr>
            <a:r>
              <a:rPr lang="en" sz="1200" b="1">
                <a:latin typeface="Century Gothic"/>
                <a:ea typeface="Century Gothic"/>
                <a:cs typeface="Century Gothic"/>
                <a:sym typeface="Century Gothic"/>
              </a:rPr>
              <a:t>What are usurpations?</a:t>
            </a:r>
            <a:endParaRPr sz="1200" b="1">
              <a:latin typeface="Century Gothic"/>
              <a:ea typeface="Century Gothic"/>
              <a:cs typeface="Century Gothic"/>
              <a:sym typeface="Century Gothic"/>
            </a:endParaRPr>
          </a:p>
          <a:p>
            <a:pPr marL="0" lvl="0" indent="0" algn="l" rtl="0">
              <a:spcBef>
                <a:spcPts val="0"/>
              </a:spcBef>
              <a:spcAft>
                <a:spcPts val="0"/>
              </a:spcAft>
              <a:buNone/>
            </a:pPr>
            <a:endParaRPr sz="1200" b="1">
              <a:latin typeface="Century Gothic"/>
              <a:ea typeface="Century Gothic"/>
              <a:cs typeface="Century Gothic"/>
              <a:sym typeface="Century Gothic"/>
            </a:endParaRPr>
          </a:p>
          <a:p>
            <a:pPr marL="0" lvl="0" indent="0" algn="l" rtl="0">
              <a:spcBef>
                <a:spcPts val="0"/>
              </a:spcBef>
              <a:spcAft>
                <a:spcPts val="0"/>
              </a:spcAft>
              <a:buNone/>
            </a:pPr>
            <a:r>
              <a:rPr lang="en" sz="1200" b="1">
                <a:latin typeface="Century Gothic"/>
                <a:ea typeface="Century Gothic"/>
                <a:cs typeface="Century Gothic"/>
                <a:sym typeface="Century Gothic"/>
              </a:rPr>
              <a:t>So what are repeated injuries and usurpations?</a:t>
            </a:r>
            <a:endParaRPr sz="1200" b="1">
              <a:latin typeface="Century Gothic"/>
              <a:ea typeface="Century Gothic"/>
              <a:cs typeface="Century Gothic"/>
              <a:sym typeface="Century Gothic"/>
            </a:endParaRPr>
          </a:p>
          <a:p>
            <a:pPr marL="0" lvl="0" indent="0" algn="l" rtl="0">
              <a:spcBef>
                <a:spcPts val="0"/>
              </a:spcBef>
              <a:spcAft>
                <a:spcPts val="0"/>
              </a:spcAft>
              <a:buNone/>
            </a:pPr>
            <a:endParaRPr sz="12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b="1">
                <a:latin typeface="Century Gothic"/>
                <a:ea typeface="Century Gothic"/>
                <a:cs typeface="Century Gothic"/>
                <a:sym typeface="Century Gothic"/>
              </a:rPr>
              <a:t>How would you say this section of the excerpt in your own words?</a:t>
            </a:r>
            <a:endParaRPr sz="1200" b="1">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2">
                                            <p:txEl>
                                              <p:pRg st="0" end="0"/>
                                            </p:txEl>
                                          </p:spTgt>
                                        </p:tgtEl>
                                        <p:attrNameLst>
                                          <p:attrName>style.visibility</p:attrName>
                                        </p:attrNameLst>
                                      </p:cBhvr>
                                      <p:to>
                                        <p:strVal val="visible"/>
                                      </p:to>
                                    </p:set>
                                    <p:animEffect transition="in" filter="fade">
                                      <p:cBhvr>
                                        <p:cTn id="7" dur="1000"/>
                                        <p:tgtEl>
                                          <p:spTgt spid="1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2">
                                            <p:txEl>
                                              <p:pRg st="1" end="1"/>
                                            </p:txEl>
                                          </p:spTgt>
                                        </p:tgtEl>
                                        <p:attrNameLst>
                                          <p:attrName>style.visibility</p:attrName>
                                        </p:attrNameLst>
                                      </p:cBhvr>
                                      <p:to>
                                        <p:strVal val="visible"/>
                                      </p:to>
                                    </p:set>
                                    <p:animEffect transition="in" filter="fade">
                                      <p:cBhvr>
                                        <p:cTn id="12" dur="1000"/>
                                        <p:tgtEl>
                                          <p:spTgt spid="16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2">
                                            <p:txEl>
                                              <p:pRg st="2" end="2"/>
                                            </p:txEl>
                                          </p:spTgt>
                                        </p:tgtEl>
                                        <p:attrNameLst>
                                          <p:attrName>style.visibility</p:attrName>
                                        </p:attrNameLst>
                                      </p:cBhvr>
                                      <p:to>
                                        <p:strVal val="visible"/>
                                      </p:to>
                                    </p:set>
                                    <p:animEffect transition="in" filter="fade">
                                      <p:cBhvr>
                                        <p:cTn id="17" dur="1000"/>
                                        <p:tgtEl>
                                          <p:spTgt spid="16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2">
                                            <p:txEl>
                                              <p:pRg st="3" end="3"/>
                                            </p:txEl>
                                          </p:spTgt>
                                        </p:tgtEl>
                                        <p:attrNameLst>
                                          <p:attrName>style.visibility</p:attrName>
                                        </p:attrNameLst>
                                      </p:cBhvr>
                                      <p:to>
                                        <p:strVal val="visible"/>
                                      </p:to>
                                    </p:set>
                                    <p:animEffect transition="in" filter="fade">
                                      <p:cBhvr>
                                        <p:cTn id="22" dur="1000"/>
                                        <p:tgtEl>
                                          <p:spTgt spid="16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2">
                                            <p:txEl>
                                              <p:pRg st="4" end="4"/>
                                            </p:txEl>
                                          </p:spTgt>
                                        </p:tgtEl>
                                        <p:attrNameLst>
                                          <p:attrName>style.visibility</p:attrName>
                                        </p:attrNameLst>
                                      </p:cBhvr>
                                      <p:to>
                                        <p:strVal val="visible"/>
                                      </p:to>
                                    </p:set>
                                    <p:animEffect transition="in" filter="fade">
                                      <p:cBhvr>
                                        <p:cTn id="27" dur="1000"/>
                                        <p:tgtEl>
                                          <p:spTgt spid="16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2">
                                            <p:txEl>
                                              <p:pRg st="5" end="5"/>
                                            </p:txEl>
                                          </p:spTgt>
                                        </p:tgtEl>
                                        <p:attrNameLst>
                                          <p:attrName>style.visibility</p:attrName>
                                        </p:attrNameLst>
                                      </p:cBhvr>
                                      <p:to>
                                        <p:strVal val="visible"/>
                                      </p:to>
                                    </p:set>
                                    <p:animEffect transition="in" filter="fade">
                                      <p:cBhvr>
                                        <p:cTn id="32" dur="1000"/>
                                        <p:tgtEl>
                                          <p:spTgt spid="16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2">
                                            <p:txEl>
                                              <p:pRg st="6" end="6"/>
                                            </p:txEl>
                                          </p:spTgt>
                                        </p:tgtEl>
                                        <p:attrNameLst>
                                          <p:attrName>style.visibility</p:attrName>
                                        </p:attrNameLst>
                                      </p:cBhvr>
                                      <p:to>
                                        <p:strVal val="visible"/>
                                      </p:to>
                                    </p:set>
                                    <p:animEffect transition="in" filter="fade">
                                      <p:cBhvr>
                                        <p:cTn id="37" dur="1000"/>
                                        <p:tgtEl>
                                          <p:spTgt spid="16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2">
                                            <p:txEl>
                                              <p:pRg st="7" end="7"/>
                                            </p:txEl>
                                          </p:spTgt>
                                        </p:tgtEl>
                                        <p:attrNameLst>
                                          <p:attrName>style.visibility</p:attrName>
                                        </p:attrNameLst>
                                      </p:cBhvr>
                                      <p:to>
                                        <p:strVal val="visible"/>
                                      </p:to>
                                    </p:set>
                                    <p:animEffect transition="in" filter="fade">
                                      <p:cBhvr>
                                        <p:cTn id="42" dur="1000"/>
                                        <p:tgtEl>
                                          <p:spTgt spid="16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4"/>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Close Read: </a:t>
            </a:r>
            <a:r>
              <a:rPr lang="en" sz="3000" b="1" dirty="0">
                <a:latin typeface="Century Gothic"/>
                <a:ea typeface="Century Gothic"/>
                <a:cs typeface="Century Gothic"/>
                <a:sym typeface="Century Gothic"/>
              </a:rPr>
              <a:t>Declaration of Independence, Part II</a:t>
            </a:r>
            <a:endParaRPr sz="2600" b="1"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sp>
        <p:nvSpPr>
          <p:cNvPr id="168" name="Google Shape;168;p24"/>
          <p:cNvSpPr txBox="1">
            <a:spLocks noGrp="1"/>
          </p:cNvSpPr>
          <p:nvPr>
            <p:ph type="body" idx="1"/>
          </p:nvPr>
        </p:nvSpPr>
        <p:spPr>
          <a:xfrm>
            <a:off x="628650" y="1186750"/>
            <a:ext cx="7886700" cy="1573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a:latin typeface="Century Gothic"/>
                <a:ea typeface="Century Gothic"/>
                <a:cs typeface="Century Gothic"/>
                <a:sym typeface="Century Gothic"/>
              </a:rPr>
              <a:t>“... all having in direct object the </a:t>
            </a:r>
            <a:r>
              <a:rPr lang="en" sz="3000" u="sng">
                <a:latin typeface="Century Gothic"/>
                <a:ea typeface="Century Gothic"/>
                <a:cs typeface="Century Gothic"/>
                <a:sym typeface="Century Gothic"/>
              </a:rPr>
              <a:t>establishment</a:t>
            </a:r>
            <a:r>
              <a:rPr lang="en" sz="3000">
                <a:latin typeface="Century Gothic"/>
                <a:ea typeface="Century Gothic"/>
                <a:cs typeface="Century Gothic"/>
                <a:sym typeface="Century Gothic"/>
              </a:rPr>
              <a:t> of an absolute </a:t>
            </a:r>
            <a:r>
              <a:rPr lang="en" sz="3000" u="sng">
                <a:latin typeface="Century Gothic"/>
                <a:ea typeface="Century Gothic"/>
                <a:cs typeface="Century Gothic"/>
                <a:sym typeface="Century Gothic"/>
              </a:rPr>
              <a:t>Tyranny </a:t>
            </a:r>
            <a:r>
              <a:rPr lang="en" sz="3000">
                <a:latin typeface="Century Gothic"/>
                <a:ea typeface="Century Gothic"/>
                <a:cs typeface="Century Gothic"/>
                <a:sym typeface="Century Gothic"/>
              </a:rPr>
              <a:t>over these states.”</a:t>
            </a:r>
            <a:endParaRPr sz="3000">
              <a:latin typeface="Century Gothic"/>
              <a:ea typeface="Century Gothic"/>
              <a:cs typeface="Century Gothic"/>
              <a:sym typeface="Century Gothic"/>
            </a:endParaRPr>
          </a:p>
        </p:txBody>
      </p:sp>
      <p:sp>
        <p:nvSpPr>
          <p:cNvPr id="169" name="Google Shape;169;p24"/>
          <p:cNvSpPr txBox="1"/>
          <p:nvPr/>
        </p:nvSpPr>
        <p:spPr>
          <a:xfrm>
            <a:off x="724425" y="2839750"/>
            <a:ext cx="7791000" cy="147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entury Gothic"/>
                <a:ea typeface="Century Gothic"/>
                <a:cs typeface="Century Gothic"/>
                <a:sym typeface="Century Gothic"/>
              </a:rPr>
              <a:t>What does </a:t>
            </a:r>
            <a:r>
              <a:rPr lang="en" sz="1200" b="1" i="1" dirty="0">
                <a:latin typeface="Century Gothic"/>
                <a:ea typeface="Century Gothic"/>
                <a:cs typeface="Century Gothic"/>
                <a:sym typeface="Century Gothic"/>
              </a:rPr>
              <a:t>establishment</a:t>
            </a:r>
            <a:r>
              <a:rPr lang="en" sz="1200" b="1" dirty="0">
                <a:latin typeface="Century Gothic"/>
                <a:ea typeface="Century Gothic"/>
                <a:cs typeface="Century Gothic"/>
                <a:sym typeface="Century Gothic"/>
              </a:rPr>
              <a:t> mean? Can you see a word in </a:t>
            </a:r>
            <a:r>
              <a:rPr lang="en" sz="1200" b="1" i="1" dirty="0">
                <a:latin typeface="Century Gothic"/>
                <a:ea typeface="Century Gothic"/>
                <a:cs typeface="Century Gothic"/>
                <a:sym typeface="Century Gothic"/>
              </a:rPr>
              <a:t>establishment</a:t>
            </a:r>
            <a:r>
              <a:rPr lang="en" sz="1200" b="1" dirty="0">
                <a:latin typeface="Century Gothic"/>
                <a:ea typeface="Century Gothic"/>
                <a:cs typeface="Century Gothic"/>
                <a:sym typeface="Century Gothic"/>
              </a:rPr>
              <a:t> that you recognize that might help you figure out the meaning of the word?</a:t>
            </a:r>
            <a:endParaRPr sz="1200" b="1" dirty="0">
              <a:latin typeface="Century Gothic"/>
              <a:ea typeface="Century Gothic"/>
              <a:cs typeface="Century Gothic"/>
              <a:sym typeface="Century Gothic"/>
            </a:endParaRPr>
          </a:p>
          <a:p>
            <a:pPr marL="0" lvl="0" indent="0" algn="l" rtl="0">
              <a:spcBef>
                <a:spcPts val="0"/>
              </a:spcBef>
              <a:spcAft>
                <a:spcPts val="0"/>
              </a:spcAft>
              <a:buNone/>
            </a:pPr>
            <a:endParaRPr sz="1200" b="1" dirty="0">
              <a:latin typeface="Century Gothic"/>
              <a:ea typeface="Century Gothic"/>
              <a:cs typeface="Century Gothic"/>
              <a:sym typeface="Century Gothic"/>
            </a:endParaRPr>
          </a:p>
          <a:p>
            <a:pPr marL="0" lvl="0" indent="0" algn="l" rtl="0">
              <a:spcBef>
                <a:spcPts val="0"/>
              </a:spcBef>
              <a:spcAft>
                <a:spcPts val="0"/>
              </a:spcAft>
              <a:buNone/>
            </a:pPr>
            <a:r>
              <a:rPr lang="en" sz="1200" b="1" dirty="0">
                <a:latin typeface="Century Gothic"/>
                <a:ea typeface="Century Gothic"/>
                <a:cs typeface="Century Gothic"/>
                <a:sym typeface="Century Gothic"/>
              </a:rPr>
              <a:t>What does </a:t>
            </a:r>
            <a:r>
              <a:rPr lang="en" sz="1200" b="1" i="1" dirty="0">
                <a:latin typeface="Century Gothic"/>
                <a:ea typeface="Century Gothic"/>
                <a:cs typeface="Century Gothic"/>
                <a:sym typeface="Century Gothic"/>
              </a:rPr>
              <a:t>tyranny</a:t>
            </a:r>
            <a:r>
              <a:rPr lang="en" sz="1200" b="1" dirty="0">
                <a:latin typeface="Century Gothic"/>
                <a:ea typeface="Century Gothic"/>
                <a:cs typeface="Century Gothic"/>
                <a:sym typeface="Century Gothic"/>
              </a:rPr>
              <a:t> mean? You saw this word in your Unit 1 informational </a:t>
            </a:r>
            <a:r>
              <a:rPr lang="en" sz="1200" b="1" dirty="0" smtClean="0">
                <a:latin typeface="Century Gothic"/>
                <a:ea typeface="Century Gothic"/>
                <a:cs typeface="Century Gothic"/>
                <a:sym typeface="Century Gothic"/>
              </a:rPr>
              <a:t>texts</a:t>
            </a:r>
            <a:r>
              <a:rPr lang="en-US" sz="1200" b="1" dirty="0" smtClean="0">
                <a:latin typeface="Century Gothic"/>
                <a:ea typeface="Century Gothic"/>
                <a:cs typeface="Century Gothic"/>
                <a:sym typeface="Century Gothic"/>
              </a:rPr>
              <a:t>.</a:t>
            </a:r>
            <a:endParaRPr sz="1200" b="1" dirty="0">
              <a:latin typeface="Century Gothic"/>
              <a:ea typeface="Century Gothic"/>
              <a:cs typeface="Century Gothic"/>
              <a:sym typeface="Century Gothic"/>
            </a:endParaRPr>
          </a:p>
          <a:p>
            <a:pPr marL="0" lvl="0" indent="0" algn="l" rtl="0">
              <a:spcBef>
                <a:spcPts val="0"/>
              </a:spcBef>
              <a:spcAft>
                <a:spcPts val="0"/>
              </a:spcAft>
              <a:buNone/>
            </a:pPr>
            <a:endParaRPr sz="1200" b="1" dirty="0">
              <a:latin typeface="Century Gothic"/>
              <a:ea typeface="Century Gothic"/>
              <a:cs typeface="Century Gothic"/>
              <a:sym typeface="Century Gothic"/>
            </a:endParaRPr>
          </a:p>
          <a:p>
            <a:pPr marL="0" lvl="0" indent="0" algn="l" rtl="0">
              <a:spcBef>
                <a:spcPts val="0"/>
              </a:spcBef>
              <a:spcAft>
                <a:spcPts val="0"/>
              </a:spcAft>
              <a:buNone/>
            </a:pPr>
            <a:r>
              <a:rPr lang="en" sz="1200" b="1" dirty="0">
                <a:latin typeface="Century Gothic"/>
                <a:ea typeface="Century Gothic"/>
                <a:cs typeface="Century Gothic"/>
                <a:sym typeface="Century Gothic"/>
              </a:rPr>
              <a:t>What does </a:t>
            </a:r>
            <a:r>
              <a:rPr lang="en" sz="1200" b="1" i="1" dirty="0">
                <a:latin typeface="Century Gothic"/>
                <a:ea typeface="Century Gothic"/>
                <a:cs typeface="Century Gothic"/>
                <a:sym typeface="Century Gothic"/>
              </a:rPr>
              <a:t>object</a:t>
            </a:r>
            <a:r>
              <a:rPr lang="en" sz="1200" b="1" dirty="0">
                <a:latin typeface="Century Gothic"/>
                <a:ea typeface="Century Gothic"/>
                <a:cs typeface="Century Gothic"/>
                <a:sym typeface="Century Gothic"/>
              </a:rPr>
              <a:t> mean in this context? Does it mean a thing, like this pencil?</a:t>
            </a:r>
            <a:endParaRPr sz="1200" b="1" dirty="0">
              <a:latin typeface="Century Gothic"/>
              <a:ea typeface="Century Gothic"/>
              <a:cs typeface="Century Gothic"/>
              <a:sym typeface="Century Gothic"/>
            </a:endParaRPr>
          </a:p>
          <a:p>
            <a:pPr marL="0" lvl="0" indent="0" algn="l" rtl="0">
              <a:spcBef>
                <a:spcPts val="0"/>
              </a:spcBef>
              <a:spcAft>
                <a:spcPts val="0"/>
              </a:spcAft>
              <a:buNone/>
            </a:pPr>
            <a:endParaRPr sz="1200" b="1" dirty="0">
              <a:latin typeface="Century Gothic"/>
              <a:ea typeface="Century Gothic"/>
              <a:cs typeface="Century Gothic"/>
              <a:sym typeface="Century Gothic"/>
            </a:endParaRPr>
          </a:p>
          <a:p>
            <a:pPr marL="0" lvl="0" indent="0" algn="l" rtl="0">
              <a:spcBef>
                <a:spcPts val="0"/>
              </a:spcBef>
              <a:spcAft>
                <a:spcPts val="0"/>
              </a:spcAft>
              <a:buNone/>
            </a:pPr>
            <a:r>
              <a:rPr lang="en" sz="1200" b="1" dirty="0">
                <a:latin typeface="Century Gothic"/>
                <a:ea typeface="Century Gothic"/>
                <a:cs typeface="Century Gothic"/>
                <a:sym typeface="Century Gothic"/>
              </a:rPr>
              <a:t>How does this phrase connect the first part of the sentence, about the history of the king, to this part?</a:t>
            </a:r>
            <a:endParaRPr sz="1200" b="1"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9">
                                            <p:txEl>
                                              <p:pRg st="0" end="0"/>
                                            </p:txEl>
                                          </p:spTgt>
                                        </p:tgtEl>
                                        <p:attrNameLst>
                                          <p:attrName>style.visibility</p:attrName>
                                        </p:attrNameLst>
                                      </p:cBhvr>
                                      <p:to>
                                        <p:strVal val="visible"/>
                                      </p:to>
                                    </p:set>
                                    <p:animEffect transition="in" filter="fade">
                                      <p:cBhvr>
                                        <p:cTn id="7" dur="1000"/>
                                        <p:tgtEl>
                                          <p:spTgt spid="1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9">
                                            <p:txEl>
                                              <p:pRg st="2" end="2"/>
                                            </p:txEl>
                                          </p:spTgt>
                                        </p:tgtEl>
                                        <p:attrNameLst>
                                          <p:attrName>style.visibility</p:attrName>
                                        </p:attrNameLst>
                                      </p:cBhvr>
                                      <p:to>
                                        <p:strVal val="visible"/>
                                      </p:to>
                                    </p:set>
                                    <p:animEffect transition="in" filter="fade">
                                      <p:cBhvr>
                                        <p:cTn id="12" dur="1000"/>
                                        <p:tgtEl>
                                          <p:spTgt spid="16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9">
                                            <p:txEl>
                                              <p:pRg st="4" end="4"/>
                                            </p:txEl>
                                          </p:spTgt>
                                        </p:tgtEl>
                                        <p:attrNameLst>
                                          <p:attrName>style.visibility</p:attrName>
                                        </p:attrNameLst>
                                      </p:cBhvr>
                                      <p:to>
                                        <p:strVal val="visible"/>
                                      </p:to>
                                    </p:set>
                                    <p:animEffect transition="in" filter="fade">
                                      <p:cBhvr>
                                        <p:cTn id="17" dur="1000"/>
                                        <p:tgtEl>
                                          <p:spTgt spid="16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9">
                                            <p:txEl>
                                              <p:pRg st="6" end="6"/>
                                            </p:txEl>
                                          </p:spTgt>
                                        </p:tgtEl>
                                        <p:attrNameLst>
                                          <p:attrName>style.visibility</p:attrName>
                                        </p:attrNameLst>
                                      </p:cBhvr>
                                      <p:to>
                                        <p:strVal val="visible"/>
                                      </p:to>
                                    </p:set>
                                    <p:animEffect transition="in" filter="fade">
                                      <p:cBhvr>
                                        <p:cTn id="22" dur="1000"/>
                                        <p:tgtEl>
                                          <p:spTgt spid="16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5"/>
          <p:cNvSpPr txBox="1">
            <a:spLocks noGrp="1"/>
          </p:cNvSpPr>
          <p:nvPr>
            <p:ph type="title"/>
          </p:nvPr>
        </p:nvSpPr>
        <p:spPr>
          <a:xfrm>
            <a:off x="628650" y="273850"/>
            <a:ext cx="4142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500">
                <a:latin typeface="Century Gothic"/>
                <a:ea typeface="Century Gothic"/>
                <a:cs typeface="Century Gothic"/>
                <a:sym typeface="Century Gothic"/>
              </a:rPr>
              <a:t>Analyzing Character Opinions </a:t>
            </a:r>
            <a:endParaRPr sz="25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500" b="0" i="0" u="none" strike="noStrike" cap="none">
              <a:solidFill>
                <a:schemeClr val="dk1"/>
              </a:solidFill>
              <a:latin typeface="Century Gothic"/>
              <a:ea typeface="Century Gothic"/>
              <a:cs typeface="Century Gothic"/>
              <a:sym typeface="Century Gothic"/>
            </a:endParaRPr>
          </a:p>
        </p:txBody>
      </p:sp>
      <p:sp>
        <p:nvSpPr>
          <p:cNvPr id="175" name="Google Shape;175;p25"/>
          <p:cNvSpPr txBox="1">
            <a:spLocks noGrp="1"/>
          </p:cNvSpPr>
          <p:nvPr>
            <p:ph type="body" idx="1"/>
          </p:nvPr>
        </p:nvSpPr>
        <p:spPr>
          <a:xfrm>
            <a:off x="628650" y="1268050"/>
            <a:ext cx="39435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800" b="1"/>
              <a:t>DIRECTIONS:</a:t>
            </a:r>
            <a:endParaRPr sz="1800" b="1"/>
          </a:p>
          <a:p>
            <a:pPr marL="0" lvl="0" indent="0" algn="l" rtl="0">
              <a:lnSpc>
                <a:spcPct val="115000"/>
              </a:lnSpc>
              <a:spcBef>
                <a:spcPts val="0"/>
              </a:spcBef>
              <a:spcAft>
                <a:spcPts val="0"/>
              </a:spcAft>
              <a:buNone/>
            </a:pPr>
            <a:r>
              <a:rPr lang="en" sz="1800" b="1"/>
              <a:t>With a partner…</a:t>
            </a:r>
            <a:endParaRPr sz="1800" b="1"/>
          </a:p>
          <a:p>
            <a:pPr marL="457200" lvl="0" indent="-342900" algn="l" rtl="0">
              <a:lnSpc>
                <a:spcPct val="115000"/>
              </a:lnSpc>
              <a:spcBef>
                <a:spcPts val="0"/>
              </a:spcBef>
              <a:spcAft>
                <a:spcPts val="0"/>
              </a:spcAft>
              <a:buSzPts val="1800"/>
              <a:buAutoNum type="arabicPeriod"/>
            </a:pPr>
            <a:r>
              <a:rPr lang="en" sz="1800" b="1"/>
              <a:t>Choose one character in </a:t>
            </a:r>
            <a:r>
              <a:rPr lang="en" sz="1800" b="1" i="1"/>
              <a:t>Divided Loyalties</a:t>
            </a:r>
            <a:endParaRPr sz="1800" b="1" i="1"/>
          </a:p>
          <a:p>
            <a:pPr marL="457200" lvl="0" indent="-342900" algn="l" rtl="0">
              <a:lnSpc>
                <a:spcPct val="115000"/>
              </a:lnSpc>
              <a:spcBef>
                <a:spcPts val="0"/>
              </a:spcBef>
              <a:spcAft>
                <a:spcPts val="0"/>
              </a:spcAft>
              <a:buSzPts val="1800"/>
              <a:buAutoNum type="arabicPeriod"/>
            </a:pPr>
            <a:r>
              <a:rPr lang="en" sz="1800" b="1"/>
              <a:t>Complete graphic organizer: </a:t>
            </a:r>
            <a:endParaRPr sz="1800" b="1"/>
          </a:p>
          <a:p>
            <a:pPr marL="914400" lvl="1" indent="-342900" algn="l" rtl="0">
              <a:lnSpc>
                <a:spcPct val="115000"/>
              </a:lnSpc>
              <a:spcBef>
                <a:spcPts val="0"/>
              </a:spcBef>
              <a:spcAft>
                <a:spcPts val="0"/>
              </a:spcAft>
              <a:buSzPts val="1800"/>
              <a:buAutoNum type="alphaLcPeriod"/>
            </a:pPr>
            <a:r>
              <a:rPr lang="en" b="1"/>
              <a:t>What would the character think of this excerpt?</a:t>
            </a:r>
            <a:endParaRPr b="1"/>
          </a:p>
          <a:p>
            <a:pPr marL="914400" lvl="1" indent="-342900" algn="l" rtl="0">
              <a:lnSpc>
                <a:spcPct val="115000"/>
              </a:lnSpc>
              <a:spcBef>
                <a:spcPts val="0"/>
              </a:spcBef>
              <a:spcAft>
                <a:spcPts val="0"/>
              </a:spcAft>
              <a:buSzPts val="1800"/>
              <a:buAutoNum type="alphaLcPeriod"/>
            </a:pPr>
            <a:r>
              <a:rPr lang="en" b="1"/>
              <a:t>Would she/he agree?  Why or why not?</a:t>
            </a:r>
            <a:endParaRPr b="1"/>
          </a:p>
          <a:p>
            <a:pPr marL="457200" lvl="0" indent="-342900" algn="l" rtl="0">
              <a:lnSpc>
                <a:spcPct val="115000"/>
              </a:lnSpc>
              <a:spcBef>
                <a:spcPts val="0"/>
              </a:spcBef>
              <a:spcAft>
                <a:spcPts val="0"/>
              </a:spcAft>
              <a:buSzPts val="1800"/>
              <a:buAutoNum type="arabicPeriod"/>
            </a:pPr>
            <a:r>
              <a:rPr lang="en" sz="1800" b="1"/>
              <a:t>Provide evidence of your opinion.</a:t>
            </a:r>
            <a:endParaRPr sz="1800" b="1"/>
          </a:p>
        </p:txBody>
      </p:sp>
      <p:pic>
        <p:nvPicPr>
          <p:cNvPr id="176" name="Google Shape;176;p25"/>
          <p:cNvPicPr preferRelativeResize="0"/>
          <p:nvPr/>
        </p:nvPicPr>
        <p:blipFill rotWithShape="1">
          <a:blip r:embed="rId3">
            <a:alphaModFix/>
          </a:blip>
          <a:srcRect l="2409" r="7010"/>
          <a:stretch/>
        </p:blipFill>
        <p:spPr>
          <a:xfrm>
            <a:off x="4982775" y="273850"/>
            <a:ext cx="3752083" cy="437795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628650" y="273850"/>
            <a:ext cx="4248300" cy="840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Collaborative Discussion</a:t>
            </a:r>
            <a:endParaRPr sz="3300" b="0" i="0" u="none" strike="noStrike" cap="none">
              <a:solidFill>
                <a:schemeClr val="dk1"/>
              </a:solidFill>
              <a:latin typeface="Century Gothic"/>
              <a:ea typeface="Century Gothic"/>
              <a:cs typeface="Century Gothic"/>
              <a:sym typeface="Century Gothic"/>
            </a:endParaRPr>
          </a:p>
        </p:txBody>
      </p:sp>
      <p:sp>
        <p:nvSpPr>
          <p:cNvPr id="182" name="Google Shape;182;p26"/>
          <p:cNvSpPr txBox="1">
            <a:spLocks noGrp="1"/>
          </p:cNvSpPr>
          <p:nvPr>
            <p:ph type="body" idx="1"/>
          </p:nvPr>
        </p:nvSpPr>
        <p:spPr>
          <a:xfrm>
            <a:off x="628650" y="1432675"/>
            <a:ext cx="3763200" cy="30846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90000"/>
              </a:lnSpc>
              <a:spcBef>
                <a:spcPts val="0"/>
              </a:spcBef>
              <a:spcAft>
                <a:spcPts val="0"/>
              </a:spcAft>
              <a:buClr>
                <a:schemeClr val="dk1"/>
              </a:buClr>
              <a:buSzPts val="2100"/>
              <a:buFont typeface="Calibri"/>
              <a:buAutoNum type="arabicPeriod"/>
            </a:pPr>
            <a:r>
              <a:rPr lang="en" dirty="0"/>
              <a:t>Please find your group.  </a:t>
            </a:r>
            <a:endParaRPr dirty="0"/>
          </a:p>
          <a:p>
            <a:pPr marL="457200" marR="0" lvl="0" indent="-361950" algn="l" rtl="0">
              <a:lnSpc>
                <a:spcPct val="90000"/>
              </a:lnSpc>
              <a:spcBef>
                <a:spcPts val="0"/>
              </a:spcBef>
              <a:spcAft>
                <a:spcPts val="0"/>
              </a:spcAft>
              <a:buSzPts val="2100"/>
              <a:buAutoNum type="arabicPeriod"/>
            </a:pPr>
            <a:r>
              <a:rPr lang="en" dirty="0"/>
              <a:t>Groups will participate in discussions one group at a time.  </a:t>
            </a:r>
            <a:endParaRPr dirty="0"/>
          </a:p>
          <a:p>
            <a:pPr marL="457200" marR="0" lvl="0" indent="-361950" algn="l" rtl="0">
              <a:lnSpc>
                <a:spcPct val="90000"/>
              </a:lnSpc>
              <a:spcBef>
                <a:spcPts val="0"/>
              </a:spcBef>
              <a:spcAft>
                <a:spcPts val="0"/>
              </a:spcAft>
              <a:buSzPts val="2100"/>
              <a:buAutoNum type="arabicPeriod"/>
            </a:pPr>
            <a:r>
              <a:rPr lang="en" dirty="0"/>
              <a:t>When you are not in discussion group you will read silently.</a:t>
            </a:r>
            <a:endParaRPr dirty="0"/>
          </a:p>
          <a:p>
            <a:pPr marL="457200" marR="0" lvl="0" indent="-361950" algn="l" rtl="0">
              <a:lnSpc>
                <a:spcPct val="90000"/>
              </a:lnSpc>
              <a:spcBef>
                <a:spcPts val="0"/>
              </a:spcBef>
              <a:spcAft>
                <a:spcPts val="0"/>
              </a:spcAft>
              <a:buSzPts val="2100"/>
              <a:buAutoNum type="arabicPeriod"/>
            </a:pPr>
            <a:r>
              <a:rPr lang="en" dirty="0"/>
              <a:t>When your group is done  you will complete </a:t>
            </a:r>
            <a:r>
              <a:rPr lang="en" b="1" dirty="0"/>
              <a:t>Tracking Progress form</a:t>
            </a:r>
            <a:r>
              <a:rPr lang="en" dirty="0"/>
              <a:t>.</a:t>
            </a:r>
            <a:endParaRPr dirty="0"/>
          </a:p>
        </p:txBody>
      </p:sp>
      <p:pic>
        <p:nvPicPr>
          <p:cNvPr id="183" name="Google Shape;183;p26"/>
          <p:cNvPicPr preferRelativeResize="0"/>
          <p:nvPr/>
        </p:nvPicPr>
        <p:blipFill>
          <a:blip r:embed="rId3">
            <a:alphaModFix/>
          </a:blip>
          <a:stretch>
            <a:fillRect/>
          </a:stretch>
        </p:blipFill>
        <p:spPr>
          <a:xfrm>
            <a:off x="4735949" y="130888"/>
            <a:ext cx="4062026" cy="46468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7"/>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Reflecting on Learning Targets</a:t>
            </a:r>
            <a:endParaRPr sz="3300" b="0" i="0" u="none" strike="noStrike" cap="none">
              <a:solidFill>
                <a:schemeClr val="dk1"/>
              </a:solidFill>
              <a:latin typeface="Century Gothic"/>
              <a:ea typeface="Century Gothic"/>
              <a:cs typeface="Century Gothic"/>
              <a:sym typeface="Century Gothic"/>
            </a:endParaRPr>
          </a:p>
        </p:txBody>
      </p:sp>
      <p:sp>
        <p:nvSpPr>
          <p:cNvPr id="189" name="Google Shape;189;p27"/>
          <p:cNvSpPr txBox="1">
            <a:spLocks noGrp="1"/>
          </p:cNvSpPr>
          <p:nvPr>
            <p:ph type="body" idx="1"/>
          </p:nvPr>
        </p:nvSpPr>
        <p:spPr>
          <a:xfrm>
            <a:off x="448750" y="1369219"/>
            <a:ext cx="80666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600"/>
              </a:spcBef>
              <a:spcAft>
                <a:spcPts val="0"/>
              </a:spcAft>
              <a:buSzPts val="2400"/>
              <a:buFont typeface="Century Gothic"/>
              <a:buAutoNum type="arabicPeriod"/>
            </a:pPr>
            <a:r>
              <a:rPr lang="en" sz="2400" dirty="0">
                <a:latin typeface="Century Gothic"/>
                <a:ea typeface="Century Gothic"/>
                <a:cs typeface="Century Gothic"/>
                <a:sym typeface="Century Gothic"/>
              </a:rPr>
              <a:t>I can closely read an excerpt of the Declaration of Independence to </a:t>
            </a:r>
            <a:r>
              <a:rPr lang="en" sz="2400" u="sng" dirty="0">
                <a:latin typeface="Century Gothic"/>
                <a:ea typeface="Century Gothic"/>
                <a:cs typeface="Century Gothic"/>
                <a:sym typeface="Century Gothic"/>
              </a:rPr>
              <a:t>restate </a:t>
            </a:r>
            <a:r>
              <a:rPr lang="en" sz="2400" dirty="0">
                <a:latin typeface="Century Gothic"/>
                <a:ea typeface="Century Gothic"/>
                <a:cs typeface="Century Gothic"/>
                <a:sym typeface="Century Gothic"/>
              </a:rPr>
              <a:t>it in my own words. </a:t>
            </a:r>
            <a:endParaRPr sz="2400" dirty="0">
              <a:latin typeface="Century Gothic"/>
              <a:ea typeface="Century Gothic"/>
              <a:cs typeface="Century Gothic"/>
              <a:sym typeface="Century Gothic"/>
            </a:endParaRPr>
          </a:p>
          <a:p>
            <a:pPr marL="457200" lvl="0" indent="-381000" algn="l" rtl="0">
              <a:spcBef>
                <a:spcPts val="600"/>
              </a:spcBef>
              <a:spcAft>
                <a:spcPts val="0"/>
              </a:spcAft>
              <a:buSzPts val="2400"/>
              <a:buFont typeface="Century Gothic"/>
              <a:buAutoNum type="arabicPeriod"/>
            </a:pPr>
            <a:r>
              <a:rPr lang="en" sz="2400" dirty="0">
                <a:latin typeface="Century Gothic"/>
                <a:ea typeface="Century Gothic"/>
                <a:cs typeface="Century Gothic"/>
                <a:sym typeface="Century Gothic"/>
              </a:rPr>
              <a:t>I can make connections between an excerpt of the Declaration of Independence and the </a:t>
            </a:r>
            <a:r>
              <a:rPr lang="en" sz="2400" u="sng" dirty="0">
                <a:latin typeface="Century Gothic"/>
                <a:ea typeface="Century Gothic"/>
                <a:cs typeface="Century Gothic"/>
                <a:sym typeface="Century Gothic"/>
              </a:rPr>
              <a:t>opinions</a:t>
            </a:r>
            <a:r>
              <a:rPr lang="en" sz="2400" dirty="0">
                <a:latin typeface="Century Gothic"/>
                <a:ea typeface="Century Gothic"/>
                <a:cs typeface="Century Gothic"/>
                <a:sym typeface="Century Gothic"/>
              </a:rPr>
              <a:t> of characters in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457200" lvl="0" indent="-381000" algn="l" rtl="0">
              <a:spcBef>
                <a:spcPts val="600"/>
              </a:spcBef>
              <a:spcAft>
                <a:spcPts val="0"/>
              </a:spcAft>
              <a:buSzPts val="2400"/>
              <a:buFont typeface="Century Gothic"/>
              <a:buAutoNum type="arabicPeriod"/>
            </a:pPr>
            <a:r>
              <a:rPr lang="en" sz="2400" dirty="0">
                <a:latin typeface="Century Gothic"/>
                <a:ea typeface="Century Gothic"/>
                <a:cs typeface="Century Gothic"/>
                <a:sym typeface="Century Gothic"/>
              </a:rPr>
              <a:t>I can follow discussion norms to participate in a </a:t>
            </a:r>
            <a:r>
              <a:rPr lang="en" sz="2400" u="sng" dirty="0">
                <a:latin typeface="Century Gothic"/>
                <a:ea typeface="Century Gothic"/>
                <a:cs typeface="Century Gothic"/>
                <a:sym typeface="Century Gothic"/>
              </a:rPr>
              <a:t>productive</a:t>
            </a:r>
            <a:r>
              <a:rPr lang="en" sz="2400" dirty="0">
                <a:latin typeface="Century Gothic"/>
                <a:ea typeface="Century Gothic"/>
                <a:cs typeface="Century Gothic"/>
                <a:sym typeface="Century Gothic"/>
              </a:rPr>
              <a:t> discussion about opinions of the characters in </a:t>
            </a:r>
            <a:r>
              <a:rPr lang="en" sz="2400" i="1" dirty="0">
                <a:latin typeface="Century Gothic"/>
                <a:ea typeface="Century Gothic"/>
                <a:cs typeface="Century Gothic"/>
                <a:sym typeface="Century Gothic"/>
              </a:rPr>
              <a:t>Divided Loyalties. </a:t>
            </a:r>
            <a:endParaRPr sz="2400" i="1" dirty="0">
              <a:latin typeface="Century Gothic"/>
              <a:ea typeface="Century Gothic"/>
              <a:cs typeface="Century Gothic"/>
              <a:sym typeface="Century Gothic"/>
            </a:endParaRPr>
          </a:p>
          <a:p>
            <a:pPr marL="457200" lvl="0" indent="0" algn="l" rtl="0">
              <a:spcBef>
                <a:spcPts val="800"/>
              </a:spcBef>
              <a:spcAft>
                <a:spcPts val="0"/>
              </a:spcAft>
              <a:buNone/>
            </a:pPr>
            <a:endParaRPr sz="1800" i="1" dirty="0">
              <a:latin typeface="Century Gothic"/>
              <a:ea typeface="Century Gothic"/>
              <a:cs typeface="Century Gothic"/>
              <a:sym typeface="Century Gothic"/>
            </a:endParaRPr>
          </a:p>
          <a:p>
            <a:pPr marL="457200" lvl="0" indent="0" algn="l" rtl="0">
              <a:spcBef>
                <a:spcPts val="800"/>
              </a:spcBef>
              <a:spcAft>
                <a:spcPts val="0"/>
              </a:spcAft>
              <a:buNone/>
            </a:pPr>
            <a:endParaRPr sz="3000" b="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3000" dirty="0">
              <a:latin typeface="Century Gothic"/>
              <a:ea typeface="Century Gothic"/>
              <a:cs typeface="Century Gothic"/>
              <a:sym typeface="Century Gothic"/>
            </a:endParaRPr>
          </a:p>
        </p:txBody>
      </p:sp>
      <p:pic>
        <p:nvPicPr>
          <p:cNvPr id="190" name="Google Shape;190;p27"/>
          <p:cNvPicPr preferRelativeResize="0"/>
          <p:nvPr/>
        </p:nvPicPr>
        <p:blipFill>
          <a:blip r:embed="rId3">
            <a:alphaModFix/>
          </a:blip>
          <a:stretch>
            <a:fillRect/>
          </a:stretch>
        </p:blipFill>
        <p:spPr>
          <a:xfrm>
            <a:off x="8447316" y="4354286"/>
            <a:ext cx="584139" cy="549136"/>
          </a:xfrm>
          <a:prstGeom prst="rect">
            <a:avLst/>
          </a:prstGeom>
          <a:noFill/>
          <a:ln>
            <a:noFill/>
          </a:ln>
        </p:spPr>
      </p:pic>
      <p:pic>
        <p:nvPicPr>
          <p:cNvPr id="191" name="Google Shape;191;p27"/>
          <p:cNvPicPr preferRelativeResize="0"/>
          <p:nvPr/>
        </p:nvPicPr>
        <p:blipFill rotWithShape="1">
          <a:blip r:embed="rId4">
            <a:alphaModFix/>
          </a:blip>
          <a:srcRect/>
          <a:stretch/>
        </p:blipFill>
        <p:spPr>
          <a:xfrm>
            <a:off x="7892581" y="4330722"/>
            <a:ext cx="572700" cy="57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197" name="Google Shape;197;p28"/>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chemeClr val="tx1"/>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smtClean="0">
                <a:solidFill>
                  <a:schemeClr val="tx1"/>
                </a:solidFill>
                <a:sym typeface="Century Gothic"/>
              </a:rPr>
              <a:t>Accountable </a:t>
            </a:r>
            <a:r>
              <a:rPr lang="en" sz="1800" b="0" i="0" u="none" strike="noStrike" cap="none" dirty="0">
                <a:solidFill>
                  <a:schemeClr val="tx1"/>
                </a:solidFill>
                <a:sym typeface="Century Gothic"/>
              </a:rPr>
              <a:t>Research </a:t>
            </a:r>
            <a:r>
              <a:rPr lang="en" sz="1800" b="0" i="0" u="none" strike="noStrike" cap="none" dirty="0" smtClean="0">
                <a:solidFill>
                  <a:schemeClr val="tx1"/>
                </a:solidFill>
                <a:sym typeface="Century Gothic"/>
              </a:rPr>
              <a:t>Reading</a:t>
            </a:r>
            <a:r>
              <a:rPr lang="en-US" sz="1800" b="0" i="0" u="none" strike="noStrike" cap="none" dirty="0" smtClean="0">
                <a:solidFill>
                  <a:schemeClr val="tx1"/>
                </a:solidFill>
                <a:sym typeface="Century Gothic"/>
              </a:rPr>
              <a:t>:</a:t>
            </a:r>
            <a:r>
              <a:rPr lang="en" sz="1800" b="0" i="0" u="none" strike="noStrike" cap="none" dirty="0" smtClean="0">
                <a:solidFill>
                  <a:schemeClr val="tx1"/>
                </a:solidFill>
                <a:sym typeface="Century Gothic"/>
              </a:rPr>
              <a:t> </a:t>
            </a:r>
            <a:r>
              <a:rPr lang="en" sz="1800" b="0" i="0" u="none" strike="noStrike" cap="none" dirty="0">
                <a:solidFill>
                  <a:schemeClr val="tx1"/>
                </a:solidFill>
                <a:sym typeface="Century Gothic"/>
              </a:rPr>
              <a:t>Select a prompt to respond to in the front of your independent reading journal.</a:t>
            </a:r>
            <a:endParaRPr sz="1800" b="0" i="0" u="none" strike="noStrike" cap="none" dirty="0">
              <a:solidFill>
                <a:schemeClr val="tx1"/>
              </a:solidFill>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198" name="Google Shape;198;p28"/>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9"/>
          <p:cNvSpPr txBox="1">
            <a:spLocks noGrp="1"/>
          </p:cNvSpPr>
          <p:nvPr>
            <p:ph type="title"/>
          </p:nvPr>
        </p:nvSpPr>
        <p:spPr>
          <a:xfrm>
            <a:off x="311700" y="17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04" name="Google Shape;204;p29"/>
          <p:cNvSpPr txBox="1">
            <a:spLocks noGrp="1"/>
          </p:cNvSpPr>
          <p:nvPr>
            <p:ph type="body" idx="1"/>
          </p:nvPr>
        </p:nvSpPr>
        <p:spPr>
          <a:xfrm>
            <a:off x="466675" y="74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05" name="Google Shape;205;p29"/>
          <p:cNvSpPr txBox="1">
            <a:spLocks noGrp="1"/>
          </p:cNvSpPr>
          <p:nvPr>
            <p:ph type="body" idx="2"/>
          </p:nvPr>
        </p:nvSpPr>
        <p:spPr>
          <a:xfrm>
            <a:off x="466675" y="1554925"/>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0"/>
          <p:cNvSpPr txBox="1">
            <a:spLocks noGrp="1"/>
          </p:cNvSpPr>
          <p:nvPr>
            <p:ph type="title"/>
          </p:nvPr>
        </p:nvSpPr>
        <p:spPr>
          <a:xfrm>
            <a:off x="628650" y="1136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12" name="Google Shape;212;p30"/>
          <p:cNvSpPr txBox="1">
            <a:spLocks noGrp="1"/>
          </p:cNvSpPr>
          <p:nvPr>
            <p:ph type="body" idx="1"/>
          </p:nvPr>
        </p:nvSpPr>
        <p:spPr>
          <a:xfrm>
            <a:off x="628650" y="532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13" name="Google Shape;213;p30"/>
          <p:cNvGraphicFramePr/>
          <p:nvPr/>
        </p:nvGraphicFramePr>
        <p:xfrm>
          <a:off x="952500" y="2695200"/>
          <a:ext cx="7239000" cy="1859219"/>
        </p:xfrm>
        <a:graphic>
          <a:graphicData uri="http://schemas.openxmlformats.org/drawingml/2006/table">
            <a:tbl>
              <a:tblPr>
                <a:noFill/>
                <a:tableStyleId>{9582D196-36CA-4988-8985-479D8DF60D4E}</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400" b="1" i="0" u="none" strike="noStrike" cap="none" dirty="0">
                <a:solidFill>
                  <a:schemeClr val="dk1"/>
                </a:solidFill>
                <a:latin typeface="Century Gothic"/>
                <a:ea typeface="Century Gothic"/>
                <a:cs typeface="Century Gothic"/>
                <a:sym typeface="Century Gothic"/>
              </a:rPr>
              <a:t>Preparing for Lesson </a:t>
            </a:r>
            <a:r>
              <a:rPr lang="en" sz="1400" b="1" dirty="0">
                <a:latin typeface="Century Gothic"/>
                <a:ea typeface="Century Gothic"/>
                <a:cs typeface="Century Gothic"/>
                <a:sym typeface="Century Gothic"/>
              </a:rPr>
              <a:t>8</a:t>
            </a:r>
            <a:r>
              <a:rPr lang="en" sz="1400" b="1" i="0" u="none" strike="noStrike" cap="none" dirty="0">
                <a:solidFill>
                  <a:schemeClr val="dk1"/>
                </a:solidFill>
                <a:latin typeface="Century Gothic"/>
                <a:ea typeface="Century Gothic"/>
                <a:cs typeface="Century Gothic"/>
                <a:sym typeface="Century Gothic"/>
              </a:rPr>
              <a:t>: </a:t>
            </a:r>
            <a:r>
              <a:rPr lang="en" sz="1400" b="0" i="0" u="none" strike="noStrike" cap="none" dirty="0">
                <a:solidFill>
                  <a:schemeClr val="dk1"/>
                </a:solidFill>
                <a:latin typeface="Century Gothic"/>
                <a:ea typeface="Century Gothic"/>
                <a:cs typeface="Century Gothic"/>
                <a:sym typeface="Century Gothic"/>
              </a:rPr>
              <a:t>Pre-reading and Preparing:</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4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400" b="0" i="0" u="none" strike="noStrike" cap="none" dirty="0">
              <a:solidFill>
                <a:schemeClr val="dk1"/>
              </a:solidFill>
              <a:latin typeface="Century Gothic"/>
              <a:ea typeface="Century Gothic"/>
              <a:cs typeface="Century Gothic"/>
              <a:sym typeface="Century Gothic"/>
            </a:endParaRPr>
          </a:p>
          <a:p>
            <a:pPr marL="139700" marR="0" lvl="0" indent="0" algn="l" rtl="0">
              <a:lnSpc>
                <a:spcPct val="100000"/>
              </a:lnSpc>
              <a:spcBef>
                <a:spcPts val="0"/>
              </a:spcBef>
              <a:spcAft>
                <a:spcPts val="0"/>
              </a:spcAft>
              <a:buClr>
                <a:schemeClr val="dk1"/>
              </a:buClr>
              <a:buSzPts val="1400"/>
              <a:buNone/>
            </a:pPr>
            <a:r>
              <a:rPr lang="en" sz="1400" b="0" i="0" u="none" strike="noStrike" cap="none" dirty="0">
                <a:solidFill>
                  <a:schemeClr val="dk1"/>
                </a:solidFill>
                <a:latin typeface="Century Gothic"/>
                <a:ea typeface="Century Gothic"/>
                <a:cs typeface="Century Gothic"/>
                <a:sym typeface="Century Gothic"/>
              </a:rPr>
              <a:t>Read through Lesson </a:t>
            </a:r>
            <a:r>
              <a:rPr lang="en" sz="1400" dirty="0">
                <a:latin typeface="Century Gothic"/>
                <a:ea typeface="Century Gothic"/>
                <a:cs typeface="Century Gothic"/>
                <a:sym typeface="Century Gothic"/>
              </a:rPr>
              <a:t>8</a:t>
            </a:r>
            <a:r>
              <a:rPr lang="en" sz="1400" b="0" i="0" u="none" strike="noStrike" cap="none" dirty="0">
                <a:solidFill>
                  <a:schemeClr val="dk1"/>
                </a:solidFill>
                <a:latin typeface="Century Gothic"/>
                <a:ea typeface="Century Gothic"/>
                <a:cs typeface="Century Gothic"/>
                <a:sym typeface="Century Gothic"/>
              </a:rPr>
              <a:t> </a:t>
            </a:r>
            <a:r>
              <a:rPr lang="en" sz="1400" b="0" i="0" u="sng" strike="noStrike" cap="none" dirty="0">
                <a:solidFill>
                  <a:schemeClr val="hlink"/>
                </a:solidFill>
                <a:latin typeface="Century Gothic"/>
                <a:ea typeface="Century Gothic"/>
                <a:cs typeface="Century Gothic"/>
                <a:sym typeface="Century Gothic"/>
                <a:hlinkClick r:id="rId3"/>
              </a:rPr>
              <a:t>Here</a:t>
            </a:r>
            <a:r>
              <a:rPr lang="en" sz="1400" u="sng" dirty="0">
                <a:solidFill>
                  <a:schemeClr val="hlink"/>
                </a:solidFill>
                <a:latin typeface="Century Gothic"/>
                <a:ea typeface="Century Gothic"/>
                <a:cs typeface="Century Gothic"/>
                <a:sym typeface="Century Gothic"/>
                <a:hlinkClick r:id="rId3"/>
              </a:rPr>
              <a:t>.</a:t>
            </a:r>
            <a:r>
              <a:rPr lang="en" sz="1400" b="0" i="0" u="none" strike="noStrike" cap="none" dirty="0">
                <a:solidFill>
                  <a:schemeClr val="dk1"/>
                </a:solidFill>
                <a:latin typeface="Century Gothic"/>
                <a:ea typeface="Century Gothic"/>
                <a:cs typeface="Century Gothic"/>
                <a:sym typeface="Century Gothic"/>
              </a:rPr>
              <a:t> </a:t>
            </a:r>
            <a:endParaRPr lang="en-US" sz="1400" b="0" i="0" u="none" strike="noStrike" cap="none" dirty="0" smtClean="0">
              <a:solidFill>
                <a:schemeClr val="dk1"/>
              </a:solidFill>
              <a:latin typeface="Century Gothic"/>
              <a:ea typeface="Century Gothic"/>
              <a:cs typeface="Century Gothic"/>
              <a:sym typeface="Century Gothic"/>
            </a:endParaRPr>
          </a:p>
          <a:p>
            <a:pPr marL="139700" marR="0" lvl="0" indent="0" algn="l" rtl="0">
              <a:lnSpc>
                <a:spcPct val="100000"/>
              </a:lnSpc>
              <a:spcBef>
                <a:spcPts val="0"/>
              </a:spcBef>
              <a:spcAft>
                <a:spcPts val="0"/>
              </a:spcAft>
              <a:buClr>
                <a:schemeClr val="dk1"/>
              </a:buClr>
              <a:buSzPts val="1400"/>
              <a:buNone/>
            </a:pP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dirty="0">
                <a:latin typeface="Century Gothic"/>
                <a:ea typeface="Century Gothic"/>
                <a:cs typeface="Century Gothic"/>
                <a:sym typeface="Century Gothic"/>
              </a:rPr>
              <a:t>There are a number of teacher reference materials included in this </a:t>
            </a:r>
            <a:r>
              <a:rPr lang="en" sz="1400" dirty="0" smtClean="0">
                <a:latin typeface="Century Gothic"/>
                <a:ea typeface="Century Gothic"/>
                <a:cs typeface="Century Gothic"/>
                <a:sym typeface="Century Gothic"/>
              </a:rPr>
              <a:t>lesson</a:t>
            </a:r>
            <a:r>
              <a:rPr lang="en-US" sz="1400" dirty="0" smtClean="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 </a:t>
            </a:r>
            <a:r>
              <a:rPr lang="en-US" sz="1400" dirty="0"/>
              <a:t>R</a:t>
            </a:r>
            <a:r>
              <a:rPr lang="en" sz="1400" dirty="0" smtClean="0">
                <a:latin typeface="Century Gothic"/>
                <a:ea typeface="Century Gothic"/>
                <a:cs typeface="Century Gothic"/>
                <a:sym typeface="Century Gothic"/>
              </a:rPr>
              <a:t>eview </a:t>
            </a:r>
            <a:r>
              <a:rPr lang="en" sz="1400" dirty="0">
                <a:latin typeface="Century Gothic"/>
                <a:ea typeface="Century Gothic"/>
                <a:cs typeface="Century Gothic"/>
                <a:sym typeface="Century Gothic"/>
              </a:rPr>
              <a:t>teacher references before beginning the lesson. </a:t>
            </a:r>
            <a:r>
              <a:rPr lang="en" sz="1400" i="1" dirty="0" smtClean="0">
                <a:latin typeface="Century Gothic"/>
                <a:ea typeface="Century Gothic"/>
                <a:cs typeface="Century Gothic"/>
                <a:sym typeface="Century Gothic"/>
              </a:rPr>
              <a:t>( </a:t>
            </a:r>
            <a:r>
              <a:rPr lang="en" sz="1400" b="1" i="1" dirty="0">
                <a:latin typeface="Century Gothic"/>
                <a:ea typeface="Century Gothic"/>
                <a:cs typeface="Century Gothic"/>
                <a:sym typeface="Century Gothic"/>
              </a:rPr>
              <a:t>Close Reading Guide: An Excerpt of the Declaration of Independence, Part II, Close Reading Note-catcher: An Excerpt of the Declaration of Independence, Part II, </a:t>
            </a:r>
            <a:r>
              <a:rPr lang="en" sz="1400" i="1" dirty="0">
                <a:latin typeface="Century Gothic"/>
                <a:ea typeface="Century Gothic"/>
                <a:cs typeface="Century Gothic"/>
                <a:sym typeface="Century Gothic"/>
              </a:rPr>
              <a:t> and </a:t>
            </a:r>
            <a:r>
              <a:rPr lang="en" sz="1400" b="1" i="1" dirty="0">
                <a:latin typeface="Century Gothic"/>
                <a:ea typeface="Century Gothic"/>
                <a:cs typeface="Century Gothic"/>
                <a:sym typeface="Century Gothic"/>
              </a:rPr>
              <a:t>Character Analysis Paragraph: Act II, Scene 2—Abigail</a:t>
            </a:r>
            <a:r>
              <a:rPr lang="en" sz="1400" i="1" dirty="0">
                <a:latin typeface="Century Gothic"/>
                <a:ea typeface="Century Gothic"/>
                <a:cs typeface="Century Gothic"/>
                <a:sym typeface="Century Gothic"/>
              </a:rPr>
              <a:t>)</a:t>
            </a:r>
            <a:endParaRPr sz="1400" i="1" dirty="0">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dirty="0">
                <a:latin typeface="Century Gothic"/>
                <a:ea typeface="Century Gothic"/>
                <a:cs typeface="Century Gothic"/>
                <a:sym typeface="Century Gothic"/>
              </a:rPr>
              <a:t>Strategically pair students for close reading in Work Time A, with at least one strong reader per pair.</a:t>
            </a:r>
            <a:endParaRPr sz="1400" dirty="0">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dirty="0">
                <a:latin typeface="Century Gothic"/>
                <a:ea typeface="Century Gothic"/>
                <a:cs typeface="Century Gothic"/>
                <a:sym typeface="Century Gothic"/>
              </a:rPr>
              <a:t>Determine:</a:t>
            </a:r>
            <a:endParaRPr sz="1400" dirty="0">
              <a:latin typeface="Century Gothic"/>
              <a:ea typeface="Century Gothic"/>
              <a:cs typeface="Century Gothic"/>
              <a:sym typeface="Century Gothic"/>
            </a:endParaRPr>
          </a:p>
          <a:p>
            <a:pPr marL="914400" marR="0" lvl="1" indent="-317500" algn="l" rtl="0">
              <a:lnSpc>
                <a:spcPct val="100000"/>
              </a:lnSpc>
              <a:spcBef>
                <a:spcPts val="0"/>
              </a:spcBef>
              <a:spcAft>
                <a:spcPts val="0"/>
              </a:spcAft>
              <a:buSzPts val="1400"/>
              <a:buChar char="•"/>
            </a:pPr>
            <a:r>
              <a:rPr lang="en" sz="1400" dirty="0">
                <a:latin typeface="Century Gothic"/>
                <a:ea typeface="Century Gothic"/>
                <a:cs typeface="Century Gothic"/>
                <a:sym typeface="Century Gothic"/>
              </a:rPr>
              <a:t>Student groups of four or five for the text-based discussion.</a:t>
            </a:r>
            <a:endParaRPr sz="1400" dirty="0">
              <a:latin typeface="Century Gothic"/>
              <a:ea typeface="Century Gothic"/>
              <a:cs typeface="Century Gothic"/>
              <a:sym typeface="Century Gothic"/>
            </a:endParaRPr>
          </a:p>
          <a:p>
            <a:pPr marL="914400" marR="0" lvl="1" indent="-317500" algn="l" rtl="0">
              <a:lnSpc>
                <a:spcPct val="100000"/>
              </a:lnSpc>
              <a:spcBef>
                <a:spcPts val="0"/>
              </a:spcBef>
              <a:spcAft>
                <a:spcPts val="0"/>
              </a:spcAft>
              <a:buSzPts val="1400"/>
              <a:buChar char="•"/>
            </a:pPr>
            <a:r>
              <a:rPr lang="en" sz="1400" dirty="0">
                <a:latin typeface="Century Gothic"/>
                <a:ea typeface="Century Gothic"/>
                <a:cs typeface="Century Gothic"/>
                <a:sym typeface="Century Gothic"/>
              </a:rPr>
              <a:t>An order in which groups will discuss.</a:t>
            </a:r>
            <a:endParaRPr sz="1400" dirty="0">
              <a:latin typeface="Century Gothic"/>
              <a:ea typeface="Century Gothic"/>
              <a:cs typeface="Century Gothic"/>
              <a:sym typeface="Century Gothic"/>
            </a:endParaRPr>
          </a:p>
          <a:p>
            <a:pPr marL="0" marR="0" lvl="0" indent="0" algn="l" rtl="0">
              <a:lnSpc>
                <a:spcPct val="200000"/>
              </a:lnSpc>
              <a:spcBef>
                <a:spcPts val="0"/>
              </a:spcBef>
              <a:spcAft>
                <a:spcPts val="0"/>
              </a:spcAft>
              <a:buNone/>
            </a:pPr>
            <a:endParaRPr sz="1400" dirty="0">
              <a:latin typeface="Century Gothic"/>
              <a:ea typeface="Century Gothic"/>
              <a:cs typeface="Century Gothic"/>
              <a:sym typeface="Century Gothic"/>
            </a:endParaRPr>
          </a:p>
          <a:p>
            <a:pPr marL="457200" marR="0" lvl="0" indent="0" algn="l" rtl="0">
              <a:lnSpc>
                <a:spcPct val="200000"/>
              </a:lnSpc>
              <a:spcBef>
                <a:spcPts val="0"/>
              </a:spcBef>
              <a:spcAft>
                <a:spcPts val="0"/>
              </a:spcAft>
              <a:buNone/>
            </a:pPr>
            <a:endParaRPr sz="14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8</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dirty="0">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Prepare one </a:t>
            </a:r>
            <a:r>
              <a:rPr lang="en" sz="1800" b="1" dirty="0">
                <a:latin typeface="Century Gothic"/>
                <a:ea typeface="Century Gothic"/>
                <a:cs typeface="Century Gothic"/>
                <a:sym typeface="Century Gothic"/>
              </a:rPr>
              <a:t>Collaborative Discussion Checklist </a:t>
            </a:r>
            <a:r>
              <a:rPr lang="en" sz="1800" dirty="0">
                <a:latin typeface="Century Gothic"/>
                <a:ea typeface="Century Gothic"/>
                <a:cs typeface="Century Gothic"/>
                <a:sym typeface="Century Gothic"/>
              </a:rPr>
              <a:t>per discussion group (see Assessment Overview and Resources).</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Gather </a:t>
            </a:r>
            <a:r>
              <a:rPr lang="en" sz="1800" b="1" dirty="0">
                <a:latin typeface="Century Gothic"/>
                <a:ea typeface="Century Gothic"/>
                <a:cs typeface="Century Gothic"/>
                <a:sym typeface="Century Gothic"/>
              </a:rPr>
              <a:t>Tracking Progress folders</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Post: Learning targets and applicable anchor charts (see Materials list).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endParaRPr sz="18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8</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the Thumb-O-Meter </a:t>
            </a:r>
            <a:r>
              <a:rPr lang="en" sz="2400" b="0" i="0" u="none" strike="noStrike" cap="none">
                <a:solidFill>
                  <a:schemeClr val="dk1"/>
                </a:solidFill>
                <a:latin typeface="Century Gothic"/>
                <a:ea typeface="Century Gothic"/>
                <a:cs typeface="Century Gothic"/>
                <a:sym typeface="Century Gothic"/>
              </a:rPr>
              <a:t> protocol</a:t>
            </a:r>
            <a:r>
              <a:rPr lang="en" sz="2400">
                <a:latin typeface="Century Gothic"/>
                <a:ea typeface="Century Gothic"/>
                <a:cs typeface="Century Gothic"/>
                <a:sym typeface="Century Gothic"/>
              </a:rPr>
              <a:t> to check for understanding and Turn and talk Protocol to increase engagement.</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5" name="Google Shape;115;p17"/>
          <p:cNvPicPr preferRelativeResize="0"/>
          <p:nvPr/>
        </p:nvPicPr>
        <p:blipFill rotWithShape="1">
          <a:blip r:embed="rId3">
            <a:alphaModFix/>
          </a:blip>
          <a:srcRect/>
          <a:stretch/>
        </p:blipFill>
        <p:spPr>
          <a:xfrm>
            <a:off x="8155550" y="4178390"/>
            <a:ext cx="572700" cy="572700"/>
          </a:xfrm>
          <a:prstGeom prst="rect">
            <a:avLst/>
          </a:prstGeom>
          <a:noFill/>
          <a:ln>
            <a:noFill/>
          </a:ln>
        </p:spPr>
      </p:pic>
      <p:pic>
        <p:nvPicPr>
          <p:cNvPr id="116" name="Google Shape;116;p17"/>
          <p:cNvPicPr preferRelativeResize="0"/>
          <p:nvPr/>
        </p:nvPicPr>
        <p:blipFill>
          <a:blip r:embed="rId4">
            <a:alphaModFix/>
          </a:blip>
          <a:stretch>
            <a:fillRect/>
          </a:stretch>
        </p:blipFill>
        <p:spPr>
          <a:xfrm>
            <a:off x="7229825" y="4178400"/>
            <a:ext cx="789375" cy="789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000" i="0" u="none" strike="noStrike" cap="none">
                <a:solidFill>
                  <a:schemeClr val="dk1"/>
                </a:solidFill>
                <a:latin typeface="Century Gothic"/>
                <a:ea typeface="Century Gothic"/>
                <a:cs typeface="Century Gothic"/>
                <a:sym typeface="Century Gothic"/>
              </a:rPr>
              <a:t>Grade 4: Module 3: Unit </a:t>
            </a:r>
            <a:r>
              <a:rPr lang="en" sz="3000">
                <a:latin typeface="Century Gothic"/>
                <a:ea typeface="Century Gothic"/>
                <a:cs typeface="Century Gothic"/>
                <a:sym typeface="Century Gothic"/>
              </a:rPr>
              <a:t>2</a:t>
            </a:r>
            <a:r>
              <a:rPr lang="en" sz="3000" i="0" u="none" strike="noStrike" cap="none">
                <a:solidFill>
                  <a:schemeClr val="dk1"/>
                </a:solidFill>
                <a:latin typeface="Century Gothic"/>
                <a:ea typeface="Century Gothic"/>
                <a:cs typeface="Century Gothic"/>
                <a:sym typeface="Century Gothic"/>
              </a:rPr>
              <a:t>: Lesson </a:t>
            </a:r>
            <a:r>
              <a:rPr lang="en" sz="3000">
                <a:latin typeface="Century Gothic"/>
                <a:ea typeface="Century Gothic"/>
                <a:cs typeface="Century Gothic"/>
                <a:sym typeface="Century Gothic"/>
              </a:rPr>
              <a:t>8</a:t>
            </a:r>
            <a:endParaRPr sz="30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000" i="0" u="none" strike="noStrike" cap="none">
              <a:solidFill>
                <a:schemeClr val="dk1"/>
              </a:solidFill>
              <a:latin typeface="Century Gothic"/>
              <a:ea typeface="Century Gothic"/>
              <a:cs typeface="Century Gothic"/>
              <a:sym typeface="Century Gothic"/>
            </a:endParaRPr>
          </a:p>
        </p:txBody>
      </p:sp>
      <p:sp>
        <p:nvSpPr>
          <p:cNvPr id="122" name="Google Shape;122;p18"/>
          <p:cNvSpPr txBox="1">
            <a:spLocks noGrp="1"/>
          </p:cNvSpPr>
          <p:nvPr>
            <p:ph type="body" idx="1"/>
          </p:nvPr>
        </p:nvSpPr>
        <p:spPr>
          <a:xfrm>
            <a:off x="574050" y="1158325"/>
            <a:ext cx="7941300" cy="3474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8</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10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If students receive accommodations for assessments, communicate with the cooperating service providers regarding the practices of instruction in use during this study as well as the goals of the assessment.</a:t>
            </a:r>
            <a:endParaRPr sz="180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Some students may require longer than the time allotted to complete the assessment.</a:t>
            </a:r>
            <a:endParaRPr sz="180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a:latin typeface="Century Gothic"/>
              <a:ea typeface="Century Gothic"/>
              <a:cs typeface="Century Gothic"/>
              <a:sym typeface="Century Gothic"/>
            </a:endParaRPr>
          </a:p>
        </p:txBody>
      </p:sp>
      <p:sp>
        <p:nvSpPr>
          <p:cNvPr id="123" name="Google Shape;123;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5" name="Google Shape;125;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9"/>
        <p:cNvGrpSpPr/>
        <p:nvPr/>
      </p:nvGrpSpPr>
      <p:grpSpPr>
        <a:xfrm>
          <a:off x="0" y="0"/>
          <a:ext cx="0" cy="0"/>
          <a:chOff x="0" y="0"/>
          <a:chExt cx="0" cy="0"/>
        </a:xfrm>
      </p:grpSpPr>
      <p:pic>
        <p:nvPicPr>
          <p:cNvPr id="130" name="Google Shape;130;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1" name="Google Shape;131;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2" name="Google Shape;132;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133" name="Google Shape;133;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4" name="Google Shape;134;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40" name="Google Shape;140;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i="0" u="none" strike="noStrike" cap="none" dirty="0">
                <a:solidFill>
                  <a:schemeClr val="dk1"/>
                </a:solidFill>
                <a:latin typeface="Century Gothic"/>
                <a:ea typeface="Century Gothic"/>
                <a:cs typeface="Century Gothic"/>
                <a:sym typeface="Century Gothic"/>
              </a:rPr>
              <a:t>What are we learning and doing today?</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Participating in a close read of the Declaration of Independence.</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Having a text-based discussion with our peers which completes Part II of our </a:t>
            </a:r>
            <a:r>
              <a:rPr lang="en" sz="2400" b="1" dirty="0">
                <a:latin typeface="Century Gothic"/>
                <a:ea typeface="Century Gothic"/>
                <a:cs typeface="Century Gothic"/>
                <a:sym typeface="Century Gothic"/>
              </a:rPr>
              <a:t>Mid-Unit Assessment</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46" name="Google Shape;146;p21"/>
          <p:cNvSpPr txBox="1">
            <a:spLocks noGrp="1"/>
          </p:cNvSpPr>
          <p:nvPr>
            <p:ph type="body" idx="1"/>
          </p:nvPr>
        </p:nvSpPr>
        <p:spPr>
          <a:xfrm>
            <a:off x="448750" y="1369219"/>
            <a:ext cx="80666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600"/>
              </a:spcBef>
              <a:spcAft>
                <a:spcPts val="0"/>
              </a:spcAft>
              <a:buSzPts val="2400"/>
              <a:buFont typeface="Century Gothic"/>
              <a:buAutoNum type="arabicPeriod"/>
            </a:pPr>
            <a:r>
              <a:rPr lang="en" sz="2400" dirty="0">
                <a:latin typeface="Century Gothic"/>
                <a:ea typeface="Century Gothic"/>
                <a:cs typeface="Century Gothic"/>
                <a:sym typeface="Century Gothic"/>
              </a:rPr>
              <a:t>I can closely read an excerpt of the Declaration of Independence to </a:t>
            </a:r>
            <a:r>
              <a:rPr lang="en" sz="2400" u="sng" dirty="0">
                <a:latin typeface="Century Gothic"/>
                <a:ea typeface="Century Gothic"/>
                <a:cs typeface="Century Gothic"/>
                <a:sym typeface="Century Gothic"/>
              </a:rPr>
              <a:t>restate </a:t>
            </a:r>
            <a:r>
              <a:rPr lang="en" sz="2400" dirty="0">
                <a:latin typeface="Century Gothic"/>
                <a:ea typeface="Century Gothic"/>
                <a:cs typeface="Century Gothic"/>
                <a:sym typeface="Century Gothic"/>
              </a:rPr>
              <a:t>it in my own words. </a:t>
            </a:r>
            <a:endParaRPr sz="2400" dirty="0">
              <a:latin typeface="Century Gothic"/>
              <a:ea typeface="Century Gothic"/>
              <a:cs typeface="Century Gothic"/>
              <a:sym typeface="Century Gothic"/>
            </a:endParaRPr>
          </a:p>
          <a:p>
            <a:pPr marL="457200" lvl="0" indent="-381000" algn="l" rtl="0">
              <a:spcBef>
                <a:spcPts val="600"/>
              </a:spcBef>
              <a:spcAft>
                <a:spcPts val="0"/>
              </a:spcAft>
              <a:buSzPts val="2400"/>
              <a:buFont typeface="Century Gothic"/>
              <a:buAutoNum type="arabicPeriod"/>
            </a:pPr>
            <a:r>
              <a:rPr lang="en" sz="2400" dirty="0">
                <a:latin typeface="Century Gothic"/>
                <a:ea typeface="Century Gothic"/>
                <a:cs typeface="Century Gothic"/>
                <a:sym typeface="Century Gothic"/>
              </a:rPr>
              <a:t>I can make connections between an excerpt of the Declaration of Independence and the </a:t>
            </a:r>
            <a:r>
              <a:rPr lang="en" sz="2400" u="sng" dirty="0">
                <a:latin typeface="Century Gothic"/>
                <a:ea typeface="Century Gothic"/>
                <a:cs typeface="Century Gothic"/>
                <a:sym typeface="Century Gothic"/>
              </a:rPr>
              <a:t>opinions</a:t>
            </a:r>
            <a:r>
              <a:rPr lang="en" sz="2400" dirty="0">
                <a:latin typeface="Century Gothic"/>
                <a:ea typeface="Century Gothic"/>
                <a:cs typeface="Century Gothic"/>
                <a:sym typeface="Century Gothic"/>
              </a:rPr>
              <a:t> of characters in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457200" lvl="0" indent="-381000" algn="l" rtl="0">
              <a:spcBef>
                <a:spcPts val="600"/>
              </a:spcBef>
              <a:spcAft>
                <a:spcPts val="0"/>
              </a:spcAft>
              <a:buSzPts val="2400"/>
              <a:buFont typeface="Century Gothic"/>
              <a:buAutoNum type="arabicPeriod"/>
            </a:pPr>
            <a:r>
              <a:rPr lang="en" sz="2400" dirty="0">
                <a:latin typeface="Century Gothic"/>
                <a:ea typeface="Century Gothic"/>
                <a:cs typeface="Century Gothic"/>
                <a:sym typeface="Century Gothic"/>
              </a:rPr>
              <a:t>I can follow discussion norms to participate in a </a:t>
            </a:r>
            <a:r>
              <a:rPr lang="en" sz="2400" u="sng" dirty="0">
                <a:latin typeface="Century Gothic"/>
                <a:ea typeface="Century Gothic"/>
                <a:cs typeface="Century Gothic"/>
                <a:sym typeface="Century Gothic"/>
              </a:rPr>
              <a:t>productive</a:t>
            </a:r>
            <a:r>
              <a:rPr lang="en" sz="2400" dirty="0">
                <a:latin typeface="Century Gothic"/>
                <a:ea typeface="Century Gothic"/>
                <a:cs typeface="Century Gothic"/>
                <a:sym typeface="Century Gothic"/>
              </a:rPr>
              <a:t> discussion about opinions of the characters in </a:t>
            </a:r>
            <a:r>
              <a:rPr lang="en" sz="2400" i="1" dirty="0">
                <a:latin typeface="Century Gothic"/>
                <a:ea typeface="Century Gothic"/>
                <a:cs typeface="Century Gothic"/>
                <a:sym typeface="Century Gothic"/>
              </a:rPr>
              <a:t>Divided Loyalties. </a:t>
            </a:r>
            <a:endParaRPr sz="2400" i="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endParaRPr sz="2400" dirty="0">
              <a:latin typeface="Century Gothic"/>
              <a:ea typeface="Century Gothic"/>
              <a:cs typeface="Century Gothic"/>
              <a:sym typeface="Century Gothic"/>
            </a:endParaRPr>
          </a:p>
          <a:p>
            <a:pPr marL="0" lvl="0" indent="0" algn="l" rtl="0">
              <a:spcBef>
                <a:spcPts val="800"/>
              </a:spcBef>
              <a:spcAft>
                <a:spcPts val="0"/>
              </a:spcAft>
              <a:buNone/>
            </a:pPr>
            <a:endParaRPr sz="1800" i="1" dirty="0">
              <a:latin typeface="Century Gothic"/>
              <a:ea typeface="Century Gothic"/>
              <a:cs typeface="Century Gothic"/>
              <a:sym typeface="Century Gothic"/>
            </a:endParaRPr>
          </a:p>
          <a:p>
            <a:pPr marL="457200" lvl="0" indent="0" algn="l" rtl="0">
              <a:spcBef>
                <a:spcPts val="800"/>
              </a:spcBef>
              <a:spcAft>
                <a:spcPts val="0"/>
              </a:spcAft>
              <a:buNone/>
            </a:pPr>
            <a:endParaRPr sz="3000" b="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3000" dirty="0">
              <a:latin typeface="Century Gothic"/>
              <a:ea typeface="Century Gothic"/>
              <a:cs typeface="Century Gothic"/>
              <a:sym typeface="Century Gothic"/>
            </a:endParaRPr>
          </a:p>
        </p:txBody>
      </p:sp>
      <p:pic>
        <p:nvPicPr>
          <p:cNvPr id="147" name="Google Shape;147;p21"/>
          <p:cNvPicPr preferRelativeResize="0"/>
          <p:nvPr/>
        </p:nvPicPr>
        <p:blipFill>
          <a:blip r:embed="rId3">
            <a:alphaModFix/>
          </a:blip>
          <a:stretch>
            <a:fillRect/>
          </a:stretch>
        </p:blipFill>
        <p:spPr>
          <a:xfrm>
            <a:off x="8425543" y="4336776"/>
            <a:ext cx="616993" cy="59168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603875" y="1034500"/>
            <a:ext cx="341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Close Read: Declaration of Independence, Part II</a:t>
            </a:r>
            <a:endParaRPr sz="2600">
              <a:latin typeface="Century Gothic"/>
              <a:ea typeface="Century Gothic"/>
              <a:cs typeface="Century Gothic"/>
              <a:sym typeface="Century Gothic"/>
            </a:endParaRPr>
          </a:p>
        </p:txBody>
      </p:sp>
      <p:pic>
        <p:nvPicPr>
          <p:cNvPr id="153" name="Google Shape;153;p22"/>
          <p:cNvPicPr preferRelativeResize="0"/>
          <p:nvPr/>
        </p:nvPicPr>
        <p:blipFill>
          <a:blip r:embed="rId3">
            <a:alphaModFix/>
          </a:blip>
          <a:stretch>
            <a:fillRect/>
          </a:stretch>
        </p:blipFill>
        <p:spPr>
          <a:xfrm>
            <a:off x="8444781" y="4397830"/>
            <a:ext cx="544286" cy="550432"/>
          </a:xfrm>
          <a:prstGeom prst="rect">
            <a:avLst/>
          </a:prstGeom>
          <a:noFill/>
          <a:ln>
            <a:noFill/>
          </a:ln>
        </p:spPr>
      </p:pic>
      <p:pic>
        <p:nvPicPr>
          <p:cNvPr id="154" name="Google Shape;154;p22"/>
          <p:cNvPicPr preferRelativeResize="0"/>
          <p:nvPr/>
        </p:nvPicPr>
        <p:blipFill>
          <a:blip r:embed="rId4">
            <a:alphaModFix/>
          </a:blip>
          <a:stretch>
            <a:fillRect/>
          </a:stretch>
        </p:blipFill>
        <p:spPr>
          <a:xfrm>
            <a:off x="4382875" y="154725"/>
            <a:ext cx="3971749" cy="4357076"/>
          </a:xfrm>
          <a:prstGeom prst="rect">
            <a:avLst/>
          </a:prstGeom>
          <a:noFill/>
          <a:ln>
            <a:noFill/>
          </a:ln>
        </p:spPr>
      </p:pic>
      <p:sp>
        <p:nvSpPr>
          <p:cNvPr id="155" name="Google Shape;155;p22"/>
          <p:cNvSpPr txBox="1"/>
          <p:nvPr/>
        </p:nvSpPr>
        <p:spPr>
          <a:xfrm>
            <a:off x="615775" y="2644200"/>
            <a:ext cx="3767100" cy="78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i="1">
                <a:latin typeface="Century Gothic"/>
                <a:ea typeface="Century Gothic"/>
                <a:cs typeface="Century Gothic"/>
                <a:sym typeface="Century Gothic"/>
              </a:rPr>
              <a:t>What do you notice about this excerpt?</a:t>
            </a:r>
            <a:endParaRPr sz="1800" b="1" i="1">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D3B7736-238E-4215-BAB4-34425A5F0414}"/>
</file>

<file path=customXml/itemProps2.xml><?xml version="1.0" encoding="utf-8"?>
<ds:datastoreItem xmlns:ds="http://schemas.openxmlformats.org/officeDocument/2006/customXml" ds:itemID="{65AFDA42-9C60-43E5-8C75-B90516968DE2}"/>
</file>

<file path=customXml/itemProps3.xml><?xml version="1.0" encoding="utf-8"?>
<ds:datastoreItem xmlns:ds="http://schemas.openxmlformats.org/officeDocument/2006/customXml" ds:itemID="{7508D722-D3AF-4569-98A3-0B83CFCA9E2B}"/>
</file>

<file path=docProps/app.xml><?xml version="1.0" encoding="utf-8"?>
<Properties xmlns="http://schemas.openxmlformats.org/officeDocument/2006/extended-properties" xmlns:vt="http://schemas.openxmlformats.org/officeDocument/2006/docPropsVTypes">
  <TotalTime>81</TotalTime>
  <Words>4923</Words>
  <Application>Microsoft Macintosh PowerPoint</Application>
  <PresentationFormat>On-screen Show (16:9)</PresentationFormat>
  <Paragraphs>394</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Calibri</vt:lpstr>
      <vt:lpstr>Century Gothic</vt:lpstr>
      <vt:lpstr>Office Theme</vt:lpstr>
      <vt:lpstr>Grade 4: Module 3: Unit 2: Lesson 8 Teacher slide, before teaching.</vt:lpstr>
      <vt:lpstr>Grade 4: Module 3 Unit 2: Lesson 8 Teacher slide, before teaching.</vt:lpstr>
      <vt:lpstr>Grade 4: Module 3: Unit 2: Lesson 8 Teacher slide, before teaching.</vt:lpstr>
      <vt:lpstr>Grade 4: Module 3: Unit 2: Lesson 8 Teacher slide, before teaching.</vt:lpstr>
      <vt:lpstr>Grade 4: Module 3: Unit 2: Lesson 8 Teacher slide, before teaching </vt:lpstr>
      <vt:lpstr>Grade 4: Module 3:  Unit 2: Lesson 8</vt:lpstr>
      <vt:lpstr>Hello, Students!</vt:lpstr>
      <vt:lpstr>Reviewing Learning Targets</vt:lpstr>
      <vt:lpstr>Close Read: Declaration of Independence, Part II</vt:lpstr>
      <vt:lpstr>Close Read: Declaration of Independence, Part II </vt:lpstr>
      <vt:lpstr>Close Read: Declaration of Independence, Part II </vt:lpstr>
      <vt:lpstr>Analyzing Character Opinions  </vt:lpstr>
      <vt:lpstr>Collaborative Discussion</vt:lpstr>
      <vt:lpstr>Reflecting on Learning Targets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8 Teacher slide, before teaching.</dc:title>
  <dc:creator>nbravo</dc:creator>
  <cp:lastModifiedBy>Alexander Specht</cp:lastModifiedBy>
  <cp:revision>6</cp:revision>
  <dcterms:modified xsi:type="dcterms:W3CDTF">2018-10-21T04:20:24Z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