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71CA7B04-09B9-4F72-8036-607C5655E0FE}">
  <a:tblStyle styleId="{71CA7B04-09B9-4F72-8036-607C5655E0F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149" autoAdjust="0"/>
  </p:normalViewPr>
  <p:slideViewPr>
    <p:cSldViewPr snapToGrid="0">
      <p:cViewPr varScale="1">
        <p:scale>
          <a:sx n="120" d="100"/>
          <a:sy n="120" d="100"/>
        </p:scale>
        <p:origin x="-768" y="-112"/>
      </p:cViewPr>
      <p:guideLst>
        <p:guide orient="horz" pos="1620"/>
        <p:guide pos="2880"/>
      </p:guideLst>
    </p:cSldViewPr>
  </p:slideViewPr>
  <p:notesTextViewPr>
    <p:cViewPr>
      <p:scale>
        <a:sx n="1" d="1"/>
        <a:sy n="1" d="1"/>
      </p:scale>
      <p:origin x="0" y="83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8" Type="http://schemas.openxmlformats.org/officeDocument/2006/relationships/slide" Target="slides/slide6.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printerSettings" Target="printerSettings/printerSettings1.bin"/><Relationship Id="rId9" Type="http://schemas.openxmlformats.org/officeDocument/2006/relationships/slide" Target="slides/slide7.xml"/><Relationship Id="rId22" Type="http://schemas.openxmlformats.org/officeDocument/2006/relationships/theme" Target="theme/theme1.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791877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Compound words are two words within one word that make a new meaning.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71993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Display/project </a:t>
            </a:r>
            <a:r>
              <a:rPr lang="en" sz="1200" b="1"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and randomly read aloud words</a:t>
            </a:r>
            <a:r>
              <a:rPr lang="en"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“Here are words from the poem as well as new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each word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notice about the similarities and differences of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some are compound words and some are not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i="0" dirty="0" smtClean="0">
                <a:solidFill>
                  <a:schemeClr val="dk1"/>
                </a:solidFill>
                <a:latin typeface="Calibri"/>
                <a:ea typeface="Calibri"/>
                <a:cs typeface="Calibri"/>
                <a:sym typeface="Calibri"/>
              </a:rPr>
              <a:t>Ask: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do you notice about the words that aren’t compound words</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(when you divide them by syllable, they don’t make two separate words).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When you split those words by syllable, it makes a part of a word, not two full words. That means they are not compound words.”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That’s right, Compound words are special words that can be separated into two different words and put back together to make one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sort words into two different groups: Compound Words and Not Compound Words. I’ll read the word, then we will decide where to write it on this T-chart. The first word is ‘bedtime.’ Think about both syllables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hear two words inside of this word?” </a:t>
            </a:r>
            <a:r>
              <a:rPr lang="en" sz="1200" b="1" dirty="0">
                <a:solidFill>
                  <a:schemeClr val="dk1"/>
                </a:solidFill>
                <a:latin typeface="Calibri"/>
                <a:ea typeface="Calibri"/>
                <a:cs typeface="Calibri"/>
                <a:sym typeface="Calibri"/>
              </a:rPr>
              <a:t>(yes)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column does it go into?” </a:t>
            </a:r>
            <a:r>
              <a:rPr lang="en" sz="1200" b="1" dirty="0">
                <a:solidFill>
                  <a:schemeClr val="dk1"/>
                </a:solidFill>
                <a:latin typeface="Calibri"/>
                <a:ea typeface="Calibri"/>
                <a:cs typeface="Calibri"/>
                <a:sym typeface="Calibri"/>
              </a:rPr>
              <a:t>(compound)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“bedtime” in the Compound column on the </a:t>
            </a:r>
            <a:r>
              <a:rPr lang="en" sz="1200" b="1" dirty="0">
                <a:solidFill>
                  <a:schemeClr val="dk1"/>
                </a:solidFill>
                <a:latin typeface="Calibri"/>
                <a:ea typeface="Calibri"/>
                <a:cs typeface="Calibri"/>
                <a:sym typeface="Calibri"/>
              </a:rPr>
              <a:t>enlarged Compound Words vs. Not Compound Words T-chart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practice reading and writing these words with a partner. First, you will read a word, and your partner will decide if the word is a compound word or not. Then you will check it together with the Word Card and put it in the right column on the t-chart. Then you will switch roles so your partner will read a Word Card and you will write the word. When you sorted all the words on the T-chart, you will take turns reading the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a:t>
            </a:r>
            <a:r>
              <a:rPr lang="en" sz="1200" b="1"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and the T-Chart to students as they partner together to practice sorting and spelling compound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 Cards equally with partner and take turns reading compound words words: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A reads word.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B identifies whether it is a compound word or </a:t>
            </a:r>
            <a:r>
              <a:rPr lang="en" sz="1200" dirty="0" smtClean="0">
                <a:solidFill>
                  <a:schemeClr val="dk1"/>
                </a:solidFill>
                <a:latin typeface="Calibri"/>
                <a:ea typeface="Calibri"/>
                <a:cs typeface="Calibri"/>
                <a:sym typeface="Calibri"/>
              </a:rPr>
              <a:t>not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Student B writes word in appropriate column.</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switch roles.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take turns reading all words written.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At the end, project slide, click on slide for students to check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and spelling compound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701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901700" marR="0" lvl="2"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i="0" dirty="0">
                <a:latin typeface="Calibri"/>
                <a:ea typeface="Calibri"/>
                <a:cs typeface="Calibri"/>
                <a:sym typeface="Calibri"/>
              </a:rPr>
              <a:t>(examples: </a:t>
            </a:r>
            <a:r>
              <a:rPr lang="en" sz="1200" b="1" i="0" dirty="0">
                <a:latin typeface="Calibri"/>
                <a:ea typeface="Calibri"/>
                <a:cs typeface="Calibri"/>
                <a:sym typeface="Calibri"/>
              </a:rPr>
              <a:t>be able to do something on your own, be able to help myself with something</a:t>
            </a:r>
            <a:r>
              <a:rPr lang="en" sz="1200" i="0" dirty="0">
                <a:latin typeface="Calibri"/>
                <a:ea typeface="Calibri"/>
                <a:cs typeface="Calibri"/>
                <a:sym typeface="Calibri"/>
              </a:rPr>
              <a:t>)</a:t>
            </a:r>
            <a:r>
              <a:rPr lang="en" sz="1200" i="1" dirty="0">
                <a:latin typeface="Calibri"/>
                <a:ea typeface="Calibri"/>
                <a:cs typeface="Calibri"/>
                <a:sym typeface="Calibri"/>
              </a:rPr>
              <a:t> “What does it mean to be an independent reader?” </a:t>
            </a:r>
            <a:r>
              <a:rPr lang="en" sz="1200" i="0" dirty="0">
                <a:latin typeface="Calibri"/>
                <a:ea typeface="Calibri"/>
                <a:cs typeface="Calibri"/>
                <a:sym typeface="Calibri"/>
              </a:rPr>
              <a:t>(examples: </a:t>
            </a:r>
            <a:r>
              <a:rPr lang="en" sz="1200" b="1" i="0" dirty="0">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0" dirty="0">
                <a:latin typeface="Calibri"/>
                <a:ea typeface="Calibri"/>
                <a:cs typeface="Calibri"/>
                <a:sym typeface="Calibri"/>
              </a:rPr>
              <a:t>)</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p:txBody>
      </p:sp>
      <p:sp>
        <p:nvSpPr>
          <p:cNvPr id="208" name="Google Shape;208;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9" name="Google Shape;209;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2197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a:t>
            </a:r>
            <a:r>
              <a:rPr lang="en" sz="1200" dirty="0" smtClean="0">
                <a:solidFill>
                  <a:schemeClr val="dk1"/>
                </a:solidFill>
                <a:latin typeface="Calibri"/>
                <a:ea typeface="Calibri"/>
                <a:cs typeface="Calibri"/>
                <a:sym typeface="Calibri"/>
              </a:rPr>
              <a:t>Dell</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80876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23876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Teacher Delegated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r>
              <a:rPr lang="en" sz="1200" b="1" dirty="0">
                <a:solidFill>
                  <a:schemeClr val="dk1"/>
                </a:solidFill>
                <a:latin typeface="Calibri"/>
                <a:ea typeface="Calibri"/>
                <a:cs typeface="Calibri"/>
                <a:sym typeface="Calibri"/>
              </a:rPr>
              <a:t>Word list for Words Rule </a:t>
            </a:r>
            <a:r>
              <a:rPr lang="en" sz="1200" dirty="0">
                <a:solidFill>
                  <a:schemeClr val="dk1"/>
                </a:solidFill>
                <a:latin typeface="Calibri"/>
                <a:ea typeface="Calibri"/>
                <a:cs typeface="Calibri"/>
                <a:sym typeface="Calibri"/>
              </a:rPr>
              <a:t>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Words Rule: Words Rule words </a:t>
            </a:r>
            <a:r>
              <a:rPr lang="en" sz="1200" dirty="0">
                <a:solidFill>
                  <a:schemeClr val="dk1"/>
                </a:solidFill>
                <a:latin typeface="Calibri"/>
                <a:ea typeface="Calibri"/>
                <a:cs typeface="Calibri"/>
                <a:sym typeface="Calibri"/>
              </a:rPr>
              <a:t>(projected or posted or copy provided)</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whiteboards, white board markers and erasers or paper and pencils.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Sentence Builder: Sentence Builder sentences, word list (projected or posted or copy provided); whiteboards, white board markers and erasers or paper and pencils.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Partner Reading: copy per student or student pair of “The Tree House Sleepover” poem from lesson opening</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Fluency Rubric</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Reader’s Toolbox, anchor chart, etc. for student reference.</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their Reader’s Toolbox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8615236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a5c4c3de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4a5c4c3de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14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5302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poem: “The Tree House Sleepover” for display (or write on chart paper or project slide for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Enlarged Compound Words. Vs. Noncompound Words T-Chart </a:t>
            </a:r>
            <a:r>
              <a:rPr lang="en" sz="1200" dirty="0">
                <a:solidFill>
                  <a:schemeClr val="dk1"/>
                </a:solidFill>
                <a:latin typeface="Calibri"/>
                <a:ea typeface="Calibri"/>
                <a:cs typeface="Calibri"/>
                <a:sym typeface="Calibri"/>
              </a:rPr>
              <a:t>(one per pair)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Words Rule Word Cards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(one per pair of students) or paper and pencils.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a:t>
            </a:r>
            <a:r>
              <a:rPr lang="en" sz="1200" dirty="0" smtClean="0">
                <a:solidFill>
                  <a:schemeClr val="dk1"/>
                </a:solidFill>
                <a:latin typeface="Calibri"/>
                <a:ea typeface="Calibri"/>
                <a:cs typeface="Calibri"/>
                <a:sym typeface="Calibri"/>
              </a:rPr>
              <a:t>partners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3699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4, Cycle 24 Overview </a:t>
            </a:r>
            <a:r>
              <a:rPr lang="en" sz="1200" dirty="0">
                <a:solidFill>
                  <a:schemeClr val="dk1"/>
                </a:solidFill>
                <a:latin typeface="Calibri"/>
                <a:ea typeface="Calibri"/>
                <a:cs typeface="Calibri"/>
                <a:sym typeface="Calibri"/>
              </a:rPr>
              <a:t>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99.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Independent and Small Group Work guidance </a:t>
            </a:r>
            <a:r>
              <a:rPr lang="en" sz="1200" dirty="0">
                <a:solidFill>
                  <a:schemeClr val="dk1"/>
                </a:solidFill>
                <a:latin typeface="Calibri"/>
                <a:ea typeface="Calibri"/>
                <a:cs typeface="Calibri"/>
                <a:sym typeface="Calibri"/>
              </a:rPr>
              <a:t>in the </a:t>
            </a:r>
            <a:r>
              <a:rPr lang="en" sz="1200" b="1" dirty="0">
                <a:solidFill>
                  <a:schemeClr val="dk1"/>
                </a:solidFill>
                <a:latin typeface="Calibri"/>
                <a:ea typeface="Calibri"/>
                <a:cs typeface="Calibri"/>
                <a:sym typeface="Calibri"/>
              </a:rPr>
              <a:t>Skills Block Resource Manual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441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familiar with the magic “e” syllable type (CVCe). The “a-t-e” spelling at the end of some of the words produces the expected long “a” sound, while other times it produces the schwa sound. In this lesson, students examine the difference.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Knowledge of compound </a:t>
            </a:r>
            <a:r>
              <a:rPr lang="en" sz="1200" dirty="0" smtClean="0">
                <a:solidFill>
                  <a:schemeClr val="dk1"/>
                </a:solidFill>
                <a:latin typeface="Calibri"/>
                <a:ea typeface="Calibri"/>
                <a:cs typeface="Calibri"/>
                <a:sym typeface="Calibri"/>
              </a:rPr>
              <a:t>words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modules in the Grade 1 curriculum, students worked with five syllable types </a:t>
            </a:r>
            <a:r>
              <a:rPr lang="en" sz="1200" dirty="0" smtClean="0">
                <a:solidFill>
                  <a:schemeClr val="dk1"/>
                </a:solidFill>
                <a:latin typeface="Calibri"/>
                <a:ea typeface="Calibri"/>
                <a:cs typeface="Calibri"/>
                <a:sym typeface="Calibri"/>
              </a:rPr>
              <a:t>(written </a:t>
            </a:r>
            <a:r>
              <a:rPr lang="en" sz="1200" dirty="0">
                <a:solidFill>
                  <a:schemeClr val="dk1"/>
                </a:solidFill>
                <a:latin typeface="Calibri"/>
                <a:ea typeface="Calibri"/>
                <a:cs typeface="Calibri"/>
                <a:sym typeface="Calibri"/>
              </a:rPr>
              <a:t>patterns representing a vowel sound). These include closed (CVC), open (CV), magic “e” (CVCe), r-controlled, and vowel teams (CVVC, CVV). In this lesson, students practice decoding two-syllable words using combinations of those syllable types.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Closing of Grade 2 lessons, students have been reflecting on key character elements necessary for learning. In Module 1, they considered what it means to become proficient or “really good” at something and reflected on ways they take responsibility in the process of becoming proficient readers. In Module 2, students considered the role of goal setting in the process and identified concrete knowledge or skills to work on. In Module 3, they reflected on the power of collaboration to help themselves and others “grow and flourish” </a:t>
            </a:r>
            <a:r>
              <a:rPr lang="en" sz="1200" dirty="0" smtClean="0">
                <a:solidFill>
                  <a:schemeClr val="dk1"/>
                </a:solidFill>
                <a:latin typeface="Calibri"/>
                <a:ea typeface="Calibri"/>
                <a:cs typeface="Calibri"/>
                <a:sym typeface="Calibri"/>
              </a:rPr>
              <a:t>(become </a:t>
            </a:r>
            <a:r>
              <a:rPr lang="en" sz="1200" dirty="0">
                <a:solidFill>
                  <a:schemeClr val="dk1"/>
                </a:solidFill>
                <a:latin typeface="Calibri"/>
                <a:ea typeface="Calibri"/>
                <a:cs typeface="Calibri"/>
                <a:sym typeface="Calibri"/>
              </a:rPr>
              <a:t>proficient readers and writers). By Module 4, students are applying these habits of character. They now have strategies and a sense of confidence that has built a strong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foundation for Module 4: independence.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Ability to define the meaning of all compound words </a:t>
            </a:r>
            <a:r>
              <a:rPr lang="en" sz="1200" dirty="0" smtClean="0">
                <a:solidFill>
                  <a:schemeClr val="dk1"/>
                </a:solidFill>
                <a:latin typeface="Calibri"/>
                <a:ea typeface="Calibri"/>
                <a:cs typeface="Calibri"/>
                <a:sym typeface="Calibri"/>
              </a:rPr>
              <a:t>used</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identify </a:t>
            </a:r>
            <a:r>
              <a:rPr lang="en" sz="1200" dirty="0">
                <a:solidFill>
                  <a:schemeClr val="dk1"/>
                </a:solidFill>
                <a:latin typeface="Calibri"/>
                <a:ea typeface="Calibri"/>
                <a:cs typeface="Calibri"/>
                <a:sym typeface="Calibri"/>
              </a:rPr>
              <a:t>words that share the same final spelling pattern from the </a:t>
            </a:r>
            <a:r>
              <a:rPr lang="en" sz="1200" dirty="0" smtClean="0">
                <a:solidFill>
                  <a:schemeClr val="dk1"/>
                </a:solidFill>
                <a:latin typeface="Calibri"/>
                <a:ea typeface="Calibri"/>
                <a:cs typeface="Calibri"/>
                <a:sym typeface="Calibri"/>
              </a:rPr>
              <a:t>poem</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compound </a:t>
            </a:r>
            <a:r>
              <a:rPr lang="en" sz="1200" dirty="0" smtClean="0">
                <a:solidFill>
                  <a:schemeClr val="dk1"/>
                </a:solidFill>
                <a:latin typeface="Calibri"/>
                <a:ea typeface="Calibri"/>
                <a:cs typeface="Calibri"/>
                <a:sym typeface="Calibri"/>
              </a:rPr>
              <a:t>words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 that spelling pattern in writing words with those sounds on white boards.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compound, syllables, similarities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tree house, sleepover, firefly (T)</a:t>
            </a:r>
            <a:endParaRPr sz="1200" dirty="0">
              <a:latin typeface="Calibri"/>
              <a:ea typeface="Calibri"/>
              <a:cs typeface="Calibri"/>
              <a:sym typeface="Calibri"/>
            </a:endParaRPr>
          </a:p>
        </p:txBody>
      </p:sp>
    </p:spTree>
    <p:extLst>
      <p:ext uri="{BB962C8B-B14F-4D97-AF65-F5344CB8AC3E}">
        <p14:creationId xmlns:p14="http://schemas.microsoft.com/office/powerpoint/2010/main" val="1266392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“I’m a Little Teapot.”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a poem together and listen for the rhymes.”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5368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a poem and listen for words. ”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8507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8248bb06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8248bb06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5 - 8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says: “T</a:t>
            </a:r>
            <a:r>
              <a:rPr lang="en" sz="1200" i="1" dirty="0">
                <a:solidFill>
                  <a:schemeClr val="dk1"/>
                </a:solidFill>
                <a:latin typeface="Calibri"/>
                <a:ea typeface="Calibri"/>
                <a:cs typeface="Calibri"/>
                <a:sym typeface="Calibri"/>
              </a:rPr>
              <a:t>oday we are going to read a poem together. First, you will follow along as I read. Then we will read it together and think about the words we read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poem “The Tree House Sleepover.”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read this poem aloud together. While we are reading, we can practice our rules of fluency so that we read smoothly, with expression, with meaning, and at just the right speed.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poem chorally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reading! Now take a minute to read the poem to yourself while you think about words that have two words in one. See if you can find some words that have two words inside of them, and then you will share your thoughts with an elbow partner.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to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turn to an elbow partner and talk about the words you discovered that have two words inside of 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with an elbow partner. (</a:t>
            </a:r>
            <a:r>
              <a:rPr lang="en" sz="1200" b="1" dirty="0">
                <a:solidFill>
                  <a:schemeClr val="dk1"/>
                </a:solidFill>
                <a:latin typeface="Calibri"/>
                <a:ea typeface="Calibri"/>
                <a:cs typeface="Calibri"/>
                <a:sym typeface="Calibri"/>
              </a:rPr>
              <a:t>answers will vary; any compound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These words are called compound words. There are two words that make one meaning</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take a closer look at what compound words are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poem and identifying compound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help in Opening A, including ELLs: Consider providing picture cards of nouns in “The Treehouse Sleepover” to support comprehension.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students in the Partial Alphabetic phase with students in the Consolidated phase for step 6, allowing them to whisper-read the poem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116070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4542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take a closer look to read and spell words.” </a:t>
            </a:r>
            <a:r>
              <a:rPr lang="en" sz="1200" dirty="0">
                <a:solidFill>
                  <a:schemeClr val="dk1"/>
                </a:solidFill>
                <a:latin typeface="Calibri"/>
                <a:ea typeface="Calibri"/>
                <a:cs typeface="Calibri"/>
                <a:sym typeface="Calibri"/>
              </a:rPr>
              <a:t> 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29582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196350" y="325629"/>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24: Lesson 116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196350" y="1214014"/>
            <a:ext cx="8520600" cy="2987871"/>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r>
              <a:rPr lang="en" i="1" dirty="0"/>
              <a:t>In Lesson 116, students engage with Poem Launch: “The Tree House Sleepover” which includes compound words. Students identify the compound words as they read the poem both aloud with the teacher and independently. During Words Rule Work time, students continue to work with the compound words.</a:t>
            </a:r>
            <a:endParaRPr i="1" dirty="0"/>
          </a:p>
          <a:p>
            <a:pPr marL="0" lvl="0" indent="0" algn="l" rtl="0">
              <a:lnSpc>
                <a:spcPct val="70000"/>
              </a:lnSpc>
              <a:spcBef>
                <a:spcPts val="800"/>
              </a:spcBef>
              <a:spcAft>
                <a:spcPts val="0"/>
              </a:spcAft>
              <a:buClr>
                <a:schemeClr val="dk1"/>
              </a:buClr>
              <a:buSzPts val="1100"/>
              <a:buFont typeface="Arial"/>
              <a:buNone/>
            </a:pPr>
            <a:r>
              <a:rPr lang="en" sz="2000" b="1" i="1" dirty="0">
                <a:solidFill>
                  <a:schemeClr val="dk1"/>
                </a:solidFill>
              </a:rPr>
              <a:t>Be sure that students pay careful attention to:</a:t>
            </a:r>
            <a:endParaRPr sz="2000" b="1" dirty="0">
              <a:solidFill>
                <a:schemeClr val="dk1"/>
              </a:solidFill>
            </a:endParaRPr>
          </a:p>
          <a:p>
            <a:pPr marL="457200" lvl="0" indent="-355600" algn="l" rtl="0">
              <a:spcBef>
                <a:spcPts val="800"/>
              </a:spcBef>
              <a:spcAft>
                <a:spcPts val="0"/>
              </a:spcAft>
              <a:buClr>
                <a:schemeClr val="dk1"/>
              </a:buClr>
              <a:buSzPts val="2000"/>
              <a:buChar char="•"/>
            </a:pPr>
            <a:r>
              <a:rPr lang="en" sz="2000" dirty="0"/>
              <a:t>Identify compound words </a:t>
            </a:r>
            <a:endParaRPr sz="2000" dirty="0"/>
          </a:p>
          <a:p>
            <a:pPr marL="457200" lvl="0" indent="-355600" algn="l" rtl="0">
              <a:spcBef>
                <a:spcPts val="800"/>
              </a:spcBef>
              <a:spcAft>
                <a:spcPts val="0"/>
              </a:spcAft>
              <a:buClr>
                <a:schemeClr val="dk1"/>
              </a:buClr>
              <a:buSzPts val="2000"/>
              <a:buChar char="•"/>
            </a:pPr>
            <a:r>
              <a:rPr lang="en" sz="2000" dirty="0"/>
              <a:t>Tell the meaning of each word</a:t>
            </a:r>
            <a:endParaRPr sz="2000" dirty="0"/>
          </a:p>
          <a:p>
            <a:pPr marL="177800" lvl="0" indent="0" algn="l" rtl="0">
              <a:spcBef>
                <a:spcPts val="800"/>
              </a:spcBef>
              <a:spcAft>
                <a:spcPts val="0"/>
              </a:spcAft>
              <a:buNone/>
            </a:pPr>
            <a:endParaRPr sz="20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5"/>
          <p:cNvSpPr txBox="1"/>
          <p:nvPr/>
        </p:nvSpPr>
        <p:spPr>
          <a:xfrm>
            <a:off x="259600" y="104525"/>
            <a:ext cx="6678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rgbClr val="666666"/>
                </a:solidFill>
                <a:latin typeface="Century Gothic"/>
                <a:ea typeface="Century Gothic"/>
                <a:cs typeface="Century Gothic"/>
                <a:sym typeface="Century Gothic"/>
              </a:rPr>
              <a:t>Words Rule!</a:t>
            </a:r>
            <a:endParaRPr b="1">
              <a:solidFill>
                <a:srgbClr val="666666"/>
              </a:solidFill>
            </a:endParaRPr>
          </a:p>
        </p:txBody>
      </p:sp>
      <p:graphicFrame>
        <p:nvGraphicFramePr>
          <p:cNvPr id="200" name="Google Shape;200;p35"/>
          <p:cNvGraphicFramePr/>
          <p:nvPr/>
        </p:nvGraphicFramePr>
        <p:xfrm>
          <a:off x="3707600" y="191200"/>
          <a:ext cx="5263475" cy="4952300"/>
        </p:xfrm>
        <a:graphic>
          <a:graphicData uri="http://schemas.openxmlformats.org/drawingml/2006/table">
            <a:tbl>
              <a:tblPr>
                <a:noFill/>
                <a:tableStyleId>{71CA7B04-09B9-4F72-8036-607C5655E0FE}</a:tableStyleId>
              </a:tblPr>
              <a:tblGrid>
                <a:gridCol w="2539250"/>
                <a:gridCol w="2724225"/>
              </a:tblGrid>
              <a:tr h="647425">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Compound Words</a:t>
                      </a:r>
                      <a:endParaRPr sz="1800" b="1">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Not Compound Words</a:t>
                      </a:r>
                      <a:endParaRPr sz="1800" b="1">
                        <a:latin typeface="Century Gothic"/>
                        <a:ea typeface="Century Gothic"/>
                        <a:cs typeface="Century Gothic"/>
                        <a:sym typeface="Century Gothic"/>
                      </a:endParaRPr>
                    </a:p>
                  </a:txBody>
                  <a:tcPr marL="91425" marR="91425" marT="91425" marB="91425">
                    <a:solidFill>
                      <a:srgbClr val="D9D9D9"/>
                    </a:solidFill>
                  </a:tcPr>
                </a:tc>
              </a:tr>
              <a:tr h="4304875">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sp>
        <p:nvSpPr>
          <p:cNvPr id="201" name="Google Shape;201;p35"/>
          <p:cNvSpPr txBox="1"/>
          <p:nvPr/>
        </p:nvSpPr>
        <p:spPr>
          <a:xfrm>
            <a:off x="7049975" y="972725"/>
            <a:ext cx="1131900" cy="4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	</a:t>
            </a:r>
            <a:endParaRPr sz="1800" b="1">
              <a:latin typeface="Century Gothic"/>
              <a:ea typeface="Century Gothic"/>
              <a:cs typeface="Century Gothic"/>
              <a:sym typeface="Century Gothic"/>
            </a:endParaRPr>
          </a:p>
        </p:txBody>
      </p:sp>
      <p:sp>
        <p:nvSpPr>
          <p:cNvPr id="202" name="Google Shape;202;p35"/>
          <p:cNvSpPr txBox="1"/>
          <p:nvPr/>
        </p:nvSpPr>
        <p:spPr>
          <a:xfrm>
            <a:off x="4433975" y="972725"/>
            <a:ext cx="1609800" cy="296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2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Bedtime</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Moonlight</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Firefly</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Pancakes </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Doghouse</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Humpback </a:t>
            </a:r>
            <a:endParaRPr sz="2000">
              <a:latin typeface="Century Gothic"/>
              <a:ea typeface="Century Gothic"/>
              <a:cs typeface="Century Gothic"/>
              <a:sym typeface="Century Gothic"/>
            </a:endParaRPr>
          </a:p>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03" name="Google Shape;203;p35"/>
          <p:cNvSpPr txBox="1"/>
          <p:nvPr/>
        </p:nvSpPr>
        <p:spPr>
          <a:xfrm>
            <a:off x="175525" y="1218571"/>
            <a:ext cx="3384104" cy="249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Bedtime        </a:t>
            </a:r>
            <a:r>
              <a:rPr lang="en" sz="1800" b="1" dirty="0" smtClean="0">
                <a:solidFill>
                  <a:schemeClr val="dk1"/>
                </a:solidFill>
                <a:latin typeface="Century Gothic"/>
                <a:ea typeface="Century Gothic"/>
                <a:cs typeface="Century Gothic"/>
                <a:sym typeface="Century Gothic"/>
              </a:rPr>
              <a:t>       </a:t>
            </a:r>
            <a:r>
              <a:rPr lang="en" sz="1800" b="1" dirty="0">
                <a:solidFill>
                  <a:schemeClr val="dk1"/>
                </a:solidFill>
                <a:latin typeface="Century Gothic"/>
                <a:ea typeface="Century Gothic"/>
                <a:cs typeface="Century Gothic"/>
                <a:sym typeface="Century Gothic"/>
              </a:rPr>
              <a:t>moonlight</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Pancakes     </a:t>
            </a:r>
            <a:r>
              <a:rPr lang="en" sz="1800" b="1" dirty="0" smtClean="0">
                <a:solidFill>
                  <a:schemeClr val="dk1"/>
                </a:solidFill>
                <a:latin typeface="Century Gothic"/>
                <a:ea typeface="Century Gothic"/>
                <a:cs typeface="Century Gothic"/>
                <a:sym typeface="Century Gothic"/>
              </a:rPr>
              <a:t>        </a:t>
            </a:r>
            <a:r>
              <a:rPr lang="en" sz="1800" b="1" dirty="0">
                <a:solidFill>
                  <a:schemeClr val="dk1"/>
                </a:solidFill>
                <a:latin typeface="Century Gothic"/>
                <a:ea typeface="Century Gothic"/>
                <a:cs typeface="Century Gothic"/>
                <a:sym typeface="Century Gothic"/>
              </a:rPr>
              <a:t>dazzle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Bundle		  firefly</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Maple		  jacket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Mascot		  doghouse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Respond	  retire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Humpback 	  polite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Cabin 		  rocket 		</a:t>
            </a:r>
            <a:endParaRPr sz="1800" b="1" dirty="0">
              <a:solidFill>
                <a:schemeClr val="dk1"/>
              </a:solidFill>
              <a:latin typeface="Century Gothic"/>
              <a:ea typeface="Century Gothic"/>
              <a:cs typeface="Century Gothic"/>
              <a:sym typeface="Century Gothic"/>
            </a:endParaRPr>
          </a:p>
        </p:txBody>
      </p:sp>
      <p:sp>
        <p:nvSpPr>
          <p:cNvPr id="204" name="Google Shape;204;p35"/>
          <p:cNvSpPr txBox="1"/>
          <p:nvPr/>
        </p:nvSpPr>
        <p:spPr>
          <a:xfrm>
            <a:off x="6387825" y="1148075"/>
            <a:ext cx="2350800" cy="351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Bundle</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Dazzle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Maple</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Jacket</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Mascot</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Respond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Retire</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Polite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Cabin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Rocket </a:t>
            </a:r>
            <a:endParaRPr sz="1800">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1000"/>
                                        <p:tgtEl>
                                          <p:spTgt spid="20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
                                        </p:tgtEl>
                                        <p:attrNameLst>
                                          <p:attrName>style.visibility</p:attrName>
                                        </p:attrNameLst>
                                      </p:cBhvr>
                                      <p:to>
                                        <p:strVal val="visible"/>
                                      </p:to>
                                    </p:set>
                                    <p:animEffect transition="in" filter="fade">
                                      <p:cBhvr>
                                        <p:cTn id="12" dur="10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6"/>
          <p:cNvSpPr txBox="1">
            <a:spLocks noGrp="1"/>
          </p:cNvSpPr>
          <p:nvPr>
            <p:ph type="title"/>
          </p:nvPr>
        </p:nvSpPr>
        <p:spPr>
          <a:xfrm>
            <a:off x="428141"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12" name="Google Shape;212;p36"/>
          <p:cNvSpPr txBox="1">
            <a:spLocks noGrp="1"/>
          </p:cNvSpPr>
          <p:nvPr>
            <p:ph type="body" idx="1"/>
          </p:nvPr>
        </p:nvSpPr>
        <p:spPr>
          <a:xfrm>
            <a:off x="3728891" y="1403294"/>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213" name="Google Shape;213;p36"/>
          <p:cNvPicPr preferRelativeResize="0"/>
          <p:nvPr/>
        </p:nvPicPr>
        <p:blipFill>
          <a:blip r:embed="rId3">
            <a:alphaModFix/>
          </a:blip>
          <a:stretch>
            <a:fillRect/>
          </a:stretch>
        </p:blipFill>
        <p:spPr>
          <a:xfrm>
            <a:off x="547475" y="1288600"/>
            <a:ext cx="2288274" cy="22882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19" name="Google Shape;219;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a:solidFill>
                  <a:schemeClr val="dk1"/>
                </a:solidFill>
              </a:rPr>
              <a:t>It’s Time to Go to Work</a:t>
            </a: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600" i="1">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25" name="Google Shape;225;p38"/>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a:solidFill>
                  <a:schemeClr val="dk1"/>
                </a:solidFill>
              </a:rPr>
              <a:t>I can use what I know </a:t>
            </a:r>
            <a:r>
              <a:rPr lang="en" sz="2400"/>
              <a:t>about vowel spelling patterns to read, group and spell words.</a:t>
            </a:r>
            <a:endParaRPr sz="2400"/>
          </a:p>
          <a:p>
            <a:pPr marL="457200" lvl="0" indent="-381000" algn="l" rtl="0">
              <a:lnSpc>
                <a:spcPct val="100000"/>
              </a:lnSpc>
              <a:spcBef>
                <a:spcPts val="1700"/>
              </a:spcBef>
              <a:spcAft>
                <a:spcPts val="0"/>
              </a:spcAft>
              <a:buSzPts val="2400"/>
              <a:buChar char="•"/>
            </a:pPr>
            <a:r>
              <a:rPr lang="en" sz="2400"/>
              <a:t>I can write a sentence with correct spacing, capitalization and punctuation.</a:t>
            </a:r>
            <a:endParaRPr sz="2400"/>
          </a:p>
          <a:p>
            <a:pPr marL="457200" lvl="0" indent="-381000" algn="l" rtl="0">
              <a:lnSpc>
                <a:spcPct val="100000"/>
              </a:lnSpc>
              <a:spcBef>
                <a:spcPts val="1700"/>
              </a:spcBef>
              <a:spcAft>
                <a:spcPts val="0"/>
              </a:spcAft>
              <a:buSzPts val="2400"/>
              <a:buChar char="•"/>
            </a:pPr>
            <a:r>
              <a:rPr lang="en" sz="2400"/>
              <a:t>I can read fluently (smoothly, with expression and meaning, and just the right speed; rereading and self-correcting when necessary).</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solidFill>
                <a:schemeClr val="dk1"/>
              </a:solidFill>
              <a:highlight>
                <a:srgbClr val="FFFF00"/>
              </a:highlight>
            </a:endParaRPr>
          </a:p>
          <a:p>
            <a:pPr marL="457200" lvl="0" indent="0" algn="l" rtl="0">
              <a:lnSpc>
                <a:spcPct val="150000"/>
              </a:lnSpc>
              <a:spcBef>
                <a:spcPts val="1700"/>
              </a:spcBef>
              <a:spcAft>
                <a:spcPts val="0"/>
              </a:spcAft>
              <a:buNone/>
            </a:pPr>
            <a:endParaRPr sz="2400">
              <a:solidFill>
                <a:schemeClr val="dk1"/>
              </a:solidFill>
              <a:highlight>
                <a:srgbClr val="FFFF00"/>
              </a:highlight>
            </a:endParaRPr>
          </a:p>
        </p:txBody>
      </p:sp>
      <p:pic>
        <p:nvPicPr>
          <p:cNvPr id="226" name="Google Shape;226;p38"/>
          <p:cNvPicPr preferRelativeResize="0"/>
          <p:nvPr/>
        </p:nvPicPr>
        <p:blipFill>
          <a:blip r:embed="rId3">
            <a:alphaModFix/>
          </a:blip>
          <a:stretch>
            <a:fillRect/>
          </a:stretch>
        </p:blipFill>
        <p:spPr>
          <a:xfrm>
            <a:off x="8314546" y="4247292"/>
            <a:ext cx="829454" cy="67898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graphicFrame>
        <p:nvGraphicFramePr>
          <p:cNvPr id="231" name="Google Shape;231;p39"/>
          <p:cNvGraphicFramePr/>
          <p:nvPr>
            <p:extLst>
              <p:ext uri="{D42A27DB-BD31-4B8C-83A1-F6EECF244321}">
                <p14:modId xmlns:p14="http://schemas.microsoft.com/office/powerpoint/2010/main" val="754332754"/>
              </p:ext>
            </p:extLst>
          </p:nvPr>
        </p:nvGraphicFramePr>
        <p:xfrm>
          <a:off x="0" y="26525"/>
          <a:ext cx="9144000" cy="5071185"/>
        </p:xfrm>
        <a:graphic>
          <a:graphicData uri="http://schemas.openxmlformats.org/drawingml/2006/table">
            <a:tbl>
              <a:tblPr>
                <a:noFill/>
                <a:tableStyleId>{71CA7B04-09B9-4F72-8036-607C5655E0FE}</a:tableStyleId>
              </a:tblPr>
              <a:tblGrid>
                <a:gridCol w="2927750"/>
                <a:gridCol w="2994575"/>
                <a:gridCol w="3221675"/>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tr>
              <a:tr h="4522575">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Make </a:t>
                      </a:r>
                      <a:r>
                        <a:rPr lang="en" sz="1500" dirty="0">
                          <a:solidFill>
                            <a:schemeClr val="dk1"/>
                          </a:solidFill>
                          <a:latin typeface="Century Gothic"/>
                          <a:ea typeface="Century Gothic"/>
                          <a:cs typeface="Century Gothic"/>
                          <a:sym typeface="Century Gothic"/>
                        </a:rPr>
                        <a:t>columns for “compound words” or “non compound words” across the top of your board or </a:t>
                      </a:r>
                      <a:r>
                        <a:rPr lang="en" sz="1500" dirty="0" smtClean="0">
                          <a:solidFill>
                            <a:schemeClr val="dk1"/>
                          </a:solidFill>
                          <a:latin typeface="Century Gothic"/>
                          <a:ea typeface="Century Gothic"/>
                          <a:cs typeface="Century Gothic"/>
                          <a:sym typeface="Century Gothic"/>
                        </a:rPr>
                        <a:t>paper.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Take </a:t>
                      </a:r>
                      <a:r>
                        <a:rPr lang="en" sz="1500" dirty="0">
                          <a:solidFill>
                            <a:schemeClr val="dk1"/>
                          </a:solidFill>
                          <a:latin typeface="Century Gothic"/>
                          <a:ea typeface="Century Gothic"/>
                          <a:cs typeface="Century Gothic"/>
                          <a:sym typeface="Century Gothic"/>
                        </a:rPr>
                        <a:t>turns reading words and grouping compound </a:t>
                      </a:r>
                      <a:r>
                        <a:rPr lang="en" sz="1500" dirty="0" smtClean="0">
                          <a:solidFill>
                            <a:schemeClr val="dk1"/>
                          </a:solidFill>
                          <a:latin typeface="Century Gothic"/>
                          <a:ea typeface="Century Gothic"/>
                          <a:cs typeface="Century Gothic"/>
                          <a:sym typeface="Century Gothic"/>
                        </a:rPr>
                        <a:t>words</a:t>
                      </a:r>
                      <a:r>
                        <a:rPr lang="en-US" sz="1500" dirty="0" smtClean="0">
                          <a:solidFill>
                            <a:schemeClr val="dk1"/>
                          </a:solidFill>
                          <a:latin typeface="Century Gothic"/>
                          <a:ea typeface="Century Gothic"/>
                          <a:cs typeface="Century Gothic"/>
                          <a:sym typeface="Century Gothic"/>
                        </a:rPr>
                        <a:t>.</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Read </a:t>
                      </a:r>
                      <a:r>
                        <a:rPr lang="en" sz="1500" dirty="0">
                          <a:solidFill>
                            <a:schemeClr val="dk1"/>
                          </a:solidFill>
                          <a:latin typeface="Century Gothic"/>
                          <a:ea typeface="Century Gothic"/>
                          <a:cs typeface="Century Gothic"/>
                          <a:sym typeface="Century Gothic"/>
                        </a:rPr>
                        <a:t>all the words together, then take turns reading the words to each other.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the Reader’s Toolbox if you have trouble reading a </a:t>
                      </a:r>
                      <a:r>
                        <a:rPr lang="en" sz="1500" dirty="0" smtClean="0">
                          <a:solidFill>
                            <a:schemeClr val="dk1"/>
                          </a:solidFill>
                          <a:latin typeface="Century Gothic"/>
                          <a:ea typeface="Century Gothic"/>
                          <a:cs typeface="Century Gothic"/>
                          <a:sym typeface="Century Gothic"/>
                        </a:rPr>
                        <a:t>word.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Tell </a:t>
                      </a:r>
                      <a:r>
                        <a:rPr lang="en" sz="1500" dirty="0">
                          <a:solidFill>
                            <a:schemeClr val="dk1"/>
                          </a:solidFill>
                          <a:latin typeface="Century Gothic"/>
                          <a:ea typeface="Century Gothic"/>
                          <a:cs typeface="Century Gothic"/>
                          <a:sym typeface="Century Gothic"/>
                        </a:rPr>
                        <a:t>each other a sentence using as many of the words you can.</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a:ea typeface="Century Gothic"/>
                          <a:cs typeface="Century Gothic"/>
                          <a:sym typeface="Century Gothic"/>
                        </a:rPr>
                        <a:t>Take </a:t>
                      </a:r>
                      <a:r>
                        <a:rPr lang="en" sz="1650" dirty="0">
                          <a:solidFill>
                            <a:schemeClr val="dk1"/>
                          </a:solidFill>
                          <a:latin typeface="Century Gothic"/>
                          <a:ea typeface="Century Gothic"/>
                          <a:cs typeface="Century Gothic"/>
                          <a:sym typeface="Century Gothic"/>
                        </a:rPr>
                        <a:t>turns using the words to fill in the blanks and writing the sentences  on your board or </a:t>
                      </a:r>
                      <a:r>
                        <a:rPr lang="en" sz="1650" dirty="0" smtClean="0">
                          <a:solidFill>
                            <a:schemeClr val="dk1"/>
                          </a:solidFill>
                          <a:latin typeface="Century Gothic"/>
                          <a:ea typeface="Century Gothic"/>
                          <a:cs typeface="Century Gothic"/>
                          <a:sym typeface="Century Gothic"/>
                        </a:rPr>
                        <a:t>paper.</a:t>
                      </a:r>
                      <a:endParaRPr lang="en" sz="16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a:ea typeface="Century Gothic"/>
                          <a:cs typeface="Century Gothic"/>
                          <a:sym typeface="Century Gothic"/>
                        </a:rPr>
                        <a:t>Take </a:t>
                      </a:r>
                      <a:r>
                        <a:rPr lang="en" sz="1650" dirty="0">
                          <a:solidFill>
                            <a:schemeClr val="dk1"/>
                          </a:solidFill>
                          <a:latin typeface="Century Gothic"/>
                          <a:ea typeface="Century Gothic"/>
                          <a:cs typeface="Century Gothic"/>
                          <a:sym typeface="Century Gothic"/>
                        </a:rPr>
                        <a:t>turns so each partner writes a </a:t>
                      </a:r>
                      <a:r>
                        <a:rPr lang="en" sz="1650" dirty="0" smtClean="0">
                          <a:solidFill>
                            <a:schemeClr val="dk1"/>
                          </a:solidFill>
                          <a:latin typeface="Century Gothic"/>
                          <a:ea typeface="Century Gothic"/>
                          <a:cs typeface="Century Gothic"/>
                          <a:sym typeface="Century Gothic"/>
                        </a:rPr>
                        <a:t>sentence.</a:t>
                      </a:r>
                      <a:endParaRPr lang="en" sz="16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a:ea typeface="Century Gothic"/>
                          <a:cs typeface="Century Gothic"/>
                          <a:sym typeface="Century Gothic"/>
                        </a:rPr>
                        <a:t>Read </a:t>
                      </a:r>
                      <a:r>
                        <a:rPr lang="en" sz="1650" dirty="0">
                          <a:solidFill>
                            <a:schemeClr val="dk1"/>
                          </a:solidFill>
                          <a:latin typeface="Century Gothic"/>
                          <a:ea typeface="Century Gothic"/>
                          <a:cs typeface="Century Gothic"/>
                          <a:sym typeface="Century Gothic"/>
                        </a:rPr>
                        <a:t>the sentences together with your partner, then take turns reading them to each </a:t>
                      </a:r>
                      <a:r>
                        <a:rPr lang="en" sz="1650" dirty="0" smtClean="0">
                          <a:solidFill>
                            <a:schemeClr val="dk1"/>
                          </a:solidFill>
                          <a:latin typeface="Century Gothic"/>
                          <a:ea typeface="Century Gothic"/>
                          <a:cs typeface="Century Gothic"/>
                          <a:sym typeface="Century Gothic"/>
                        </a:rPr>
                        <a:t>other.</a:t>
                      </a:r>
                      <a:endParaRPr lang="en" sz="16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a:ea typeface="Century Gothic"/>
                          <a:cs typeface="Century Gothic"/>
                          <a:sym typeface="Century Gothic"/>
                        </a:rPr>
                        <a:t>Use </a:t>
                      </a:r>
                      <a:r>
                        <a:rPr lang="en" sz="1650" dirty="0">
                          <a:solidFill>
                            <a:schemeClr val="dk1"/>
                          </a:solidFill>
                          <a:latin typeface="Century Gothic"/>
                          <a:ea typeface="Century Gothic"/>
                          <a:cs typeface="Century Gothic"/>
                          <a:sym typeface="Century Gothic"/>
                        </a:rPr>
                        <a:t>the Reader’s Toolbox if you have trouble reading a word.</a:t>
                      </a:r>
                      <a:endParaRPr sz="16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Are </a:t>
                      </a:r>
                      <a:r>
                        <a:rPr lang="en" sz="1550"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Read </a:t>
                      </a:r>
                      <a:r>
                        <a:rPr lang="en" sz="1550" dirty="0">
                          <a:solidFill>
                            <a:schemeClr val="dk1"/>
                          </a:solidFill>
                          <a:latin typeface="Century Gothic"/>
                          <a:ea typeface="Century Gothic"/>
                          <a:cs typeface="Century Gothic"/>
                          <a:sym typeface="Century Gothic"/>
                        </a:rPr>
                        <a:t>“The Tree House Sleepover” together, using the same voice. </a:t>
                      </a: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Then</a:t>
                      </a:r>
                      <a:r>
                        <a:rPr lang="en" sz="1550" dirty="0">
                          <a:solidFill>
                            <a:schemeClr val="dk1"/>
                          </a:solidFill>
                          <a:latin typeface="Century Gothic"/>
                          <a:ea typeface="Century Gothic"/>
                          <a:cs typeface="Century Gothic"/>
                          <a:sym typeface="Century Gothic"/>
                        </a:rPr>
                        <a:t>, take turns reading “The Tree House Sleepover” one line at a time. Change your voice with each line you </a:t>
                      </a:r>
                      <a:r>
                        <a:rPr lang="en" sz="1550" dirty="0" smtClean="0">
                          <a:solidFill>
                            <a:schemeClr val="dk1"/>
                          </a:solidFill>
                          <a:latin typeface="Century Gothic"/>
                          <a:ea typeface="Century Gothic"/>
                          <a:cs typeface="Century Gothic"/>
                          <a:sym typeface="Century Gothic"/>
                        </a:rPr>
                        <a:t>read.</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Use </a:t>
                      </a:r>
                      <a:r>
                        <a:rPr lang="en" sz="1550" dirty="0">
                          <a:solidFill>
                            <a:schemeClr val="dk1"/>
                          </a:solidFill>
                          <a:latin typeface="Century Gothic"/>
                          <a:ea typeface="Century Gothic"/>
                          <a:cs typeface="Century Gothic"/>
                          <a:sym typeface="Century Gothic"/>
                        </a:rPr>
                        <a:t>the Reader’s Toolbox if you have trouble reading a </a:t>
                      </a:r>
                      <a:r>
                        <a:rPr lang="en" sz="1550" dirty="0" smtClean="0">
                          <a:solidFill>
                            <a:schemeClr val="dk1"/>
                          </a:solidFill>
                          <a:latin typeface="Century Gothic"/>
                          <a:ea typeface="Century Gothic"/>
                          <a:cs typeface="Century Gothic"/>
                          <a:sym typeface="Century Gothic"/>
                        </a:rPr>
                        <a:t>word.</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Check </a:t>
                      </a:r>
                      <a:r>
                        <a:rPr lang="en" sz="1550" dirty="0">
                          <a:solidFill>
                            <a:schemeClr val="dk1"/>
                          </a:solidFill>
                          <a:latin typeface="Century Gothic"/>
                          <a:ea typeface="Century Gothic"/>
                          <a:cs typeface="Century Gothic"/>
                          <a:sym typeface="Century Gothic"/>
                        </a:rPr>
                        <a:t>the </a:t>
                      </a:r>
                      <a:r>
                        <a:rPr lang="en" sz="1550" b="1" dirty="0">
                          <a:solidFill>
                            <a:schemeClr val="dk1"/>
                          </a:solidFill>
                          <a:latin typeface="Century Gothic"/>
                          <a:ea typeface="Century Gothic"/>
                          <a:cs typeface="Century Gothic"/>
                          <a:sym typeface="Century Gothic"/>
                        </a:rPr>
                        <a:t>Fluency Rubric</a:t>
                      </a:r>
                      <a:r>
                        <a:rPr lang="en" sz="1550" dirty="0">
                          <a:solidFill>
                            <a:schemeClr val="dk1"/>
                          </a:solidFill>
                          <a:latin typeface="Century Gothic"/>
                          <a:ea typeface="Century Gothic"/>
                          <a:cs typeface="Century Gothic"/>
                          <a:sym typeface="Century Gothic"/>
                        </a:rPr>
                        <a:t>.  Did you read </a:t>
                      </a:r>
                      <a:r>
                        <a:rPr lang="en" sz="1550" i="1" dirty="0">
                          <a:solidFill>
                            <a:schemeClr val="dk1"/>
                          </a:solidFill>
                          <a:latin typeface="Century Gothic"/>
                          <a:ea typeface="Century Gothic"/>
                          <a:cs typeface="Century Gothic"/>
                          <a:sym typeface="Century Gothic"/>
                        </a:rPr>
                        <a:t>smoothly</a:t>
                      </a:r>
                      <a:r>
                        <a:rPr lang="en" sz="1550" dirty="0">
                          <a:solidFill>
                            <a:schemeClr val="dk1"/>
                          </a:solidFill>
                          <a:latin typeface="Century Gothic"/>
                          <a:ea typeface="Century Gothic"/>
                          <a:cs typeface="Century Gothic"/>
                          <a:sym typeface="Century Gothic"/>
                        </a:rPr>
                        <a:t>, </a:t>
                      </a:r>
                      <a:r>
                        <a:rPr lang="en" sz="1550" i="1" dirty="0">
                          <a:solidFill>
                            <a:schemeClr val="dk1"/>
                          </a:solidFill>
                          <a:latin typeface="Century Gothic"/>
                          <a:ea typeface="Century Gothic"/>
                          <a:cs typeface="Century Gothic"/>
                          <a:sym typeface="Century Gothic"/>
                        </a:rPr>
                        <a:t>with expression &amp; meaning</a:t>
                      </a:r>
                      <a:r>
                        <a:rPr lang="en" sz="1550" dirty="0">
                          <a:solidFill>
                            <a:schemeClr val="dk1"/>
                          </a:solidFill>
                          <a:latin typeface="Century Gothic"/>
                          <a:ea typeface="Century Gothic"/>
                          <a:cs typeface="Century Gothic"/>
                          <a:sym typeface="Century Gothic"/>
                        </a:rPr>
                        <a:t> and at </a:t>
                      </a:r>
                      <a:r>
                        <a:rPr lang="en" sz="1550" i="1" dirty="0">
                          <a:solidFill>
                            <a:schemeClr val="dk1"/>
                          </a:solidFill>
                          <a:latin typeface="Century Gothic"/>
                          <a:ea typeface="Century Gothic"/>
                          <a:cs typeface="Century Gothic"/>
                          <a:sym typeface="Century Gothic"/>
                        </a:rPr>
                        <a:t>just the right speed?</a:t>
                      </a:r>
                      <a:endParaRPr sz="155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232" name="Google Shape;232;p39"/>
          <p:cNvPicPr preferRelativeResize="0"/>
          <p:nvPr/>
        </p:nvPicPr>
        <p:blipFill>
          <a:blip r:embed="rId3">
            <a:alphaModFix/>
          </a:blip>
          <a:stretch>
            <a:fillRect/>
          </a:stretch>
        </p:blipFill>
        <p:spPr>
          <a:xfrm>
            <a:off x="0" y="0"/>
            <a:ext cx="618750" cy="499575"/>
          </a:xfrm>
          <a:prstGeom prst="rect">
            <a:avLst/>
          </a:prstGeom>
          <a:noFill/>
          <a:ln>
            <a:noFill/>
          </a:ln>
        </p:spPr>
      </p:pic>
      <p:pic>
        <p:nvPicPr>
          <p:cNvPr id="233" name="Google Shape;233;p39"/>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34" name="Google Shape;234;p39"/>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40"/>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240" name="Google Shape;240;p40"/>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41" name="Google Shape;241;p40"/>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42" name="Google Shape;242;p40"/>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43" name="Google Shape;243;p40"/>
          <p:cNvGraphicFramePr/>
          <p:nvPr>
            <p:extLst>
              <p:ext uri="{D42A27DB-BD31-4B8C-83A1-F6EECF244321}">
                <p14:modId xmlns:p14="http://schemas.microsoft.com/office/powerpoint/2010/main" val="67366219"/>
              </p:ext>
            </p:extLst>
          </p:nvPr>
        </p:nvGraphicFramePr>
        <p:xfrm>
          <a:off x="4572000" y="19125"/>
          <a:ext cx="4328900" cy="4743374"/>
        </p:xfrm>
        <a:graphic>
          <a:graphicData uri="http://schemas.openxmlformats.org/drawingml/2006/table">
            <a:tbl>
              <a:tblPr>
                <a:noFill/>
                <a:tableStyleId>{71CA7B04-09B9-4F72-8036-607C5655E0FE}</a:tableStyleId>
              </a:tblPr>
              <a:tblGrid>
                <a:gridCol w="537150"/>
                <a:gridCol w="3791750"/>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 Frequency Words: </a:t>
                      </a:r>
                      <a:r>
                        <a:rPr lang="en" sz="1300" dirty="0">
                          <a:latin typeface="Century Gothic"/>
                          <a:ea typeface="Century Gothic"/>
                          <a:cs typeface="Century Gothic"/>
                          <a:sym typeface="Century Gothic"/>
                        </a:rPr>
                        <a:t>Read high frequency words in a SNAP.  Look to the </a:t>
                      </a:r>
                      <a:r>
                        <a:rPr lang="en" sz="1300" b="1" dirty="0">
                          <a:latin typeface="Century Gothic"/>
                          <a:ea typeface="Century Gothic"/>
                          <a:cs typeface="Century Gothic"/>
                          <a:sym typeface="Century Gothic"/>
                        </a:rPr>
                        <a:t>Interactive Word Wall </a:t>
                      </a:r>
                      <a:r>
                        <a:rPr lang="en" sz="1300" dirty="0">
                          <a:latin typeface="Century Gothic"/>
                          <a:ea typeface="Century Gothic"/>
                          <a:cs typeface="Century Gothic"/>
                          <a:sym typeface="Century Gothic"/>
                        </a:rPr>
                        <a:t>for help, then try to read the word.</a:t>
                      </a:r>
                      <a:endParaRPr sz="1300" dirty="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 </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244" name="Google Shape;244;p40"/>
          <p:cNvPicPr preferRelativeResize="0"/>
          <p:nvPr/>
        </p:nvPicPr>
        <p:blipFill>
          <a:blip r:embed="rId4">
            <a:alphaModFix/>
          </a:blip>
          <a:stretch>
            <a:fillRect/>
          </a:stretch>
        </p:blipFill>
        <p:spPr>
          <a:xfrm>
            <a:off x="4572000" y="4332025"/>
            <a:ext cx="449825" cy="381000"/>
          </a:xfrm>
          <a:prstGeom prst="rect">
            <a:avLst/>
          </a:prstGeom>
          <a:noFill/>
          <a:ln>
            <a:noFill/>
          </a:ln>
        </p:spPr>
      </p:pic>
      <p:pic>
        <p:nvPicPr>
          <p:cNvPr id="245" name="Google Shape;245;p40"/>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46" name="Google Shape;246;p40"/>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247" name="Google Shape;247;p40"/>
          <p:cNvPicPr preferRelativeResize="0"/>
          <p:nvPr/>
        </p:nvPicPr>
        <p:blipFill>
          <a:blip r:embed="rId4">
            <a:alphaModFix/>
          </a:blip>
          <a:stretch>
            <a:fillRect/>
          </a:stretch>
        </p:blipFill>
        <p:spPr>
          <a:xfrm rot="-10799989">
            <a:off x="4572012" y="3421212"/>
            <a:ext cx="449825" cy="381000"/>
          </a:xfrm>
          <a:prstGeom prst="rect">
            <a:avLst/>
          </a:prstGeom>
          <a:noFill/>
          <a:ln>
            <a:noFill/>
          </a:ln>
        </p:spPr>
      </p:pic>
      <p:pic>
        <p:nvPicPr>
          <p:cNvPr id="248" name="Google Shape;248;p40"/>
          <p:cNvPicPr preferRelativeResize="0"/>
          <p:nvPr/>
        </p:nvPicPr>
        <p:blipFill>
          <a:blip r:embed="rId4">
            <a:alphaModFix/>
          </a:blip>
          <a:stretch>
            <a:fillRect/>
          </a:stretch>
        </p:blipFill>
        <p:spPr>
          <a:xfrm>
            <a:off x="4572000" y="2293588"/>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1146579"/>
            <a:ext cx="8520600" cy="317505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sz="1800" b="1" dirty="0">
                <a:solidFill>
                  <a:schemeClr val="dk1"/>
                </a:solidFill>
              </a:rPr>
              <a:t>Materials and classroom preparation</a:t>
            </a:r>
            <a:endParaRPr sz="1800"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sz="1800" dirty="0">
                <a:solidFill>
                  <a:schemeClr val="dk1"/>
                </a:solidFill>
              </a:rPr>
              <a:t>Materials to prepare in advance: (see Notes)</a:t>
            </a:r>
            <a:endParaRPr sz="1800" dirty="0">
              <a:solidFill>
                <a:schemeClr val="dk1"/>
              </a:solidFill>
            </a:endParaRPr>
          </a:p>
          <a:p>
            <a:pPr marL="914400" lvl="1" indent="-355600" algn="l" rtl="0">
              <a:lnSpc>
                <a:spcPct val="115000"/>
              </a:lnSpc>
              <a:spcBef>
                <a:spcPts val="0"/>
              </a:spcBef>
              <a:spcAft>
                <a:spcPts val="0"/>
              </a:spcAft>
              <a:buClr>
                <a:schemeClr val="dk1"/>
              </a:buClr>
              <a:buSzPts val="2000"/>
              <a:buChar char="•"/>
            </a:pPr>
            <a:r>
              <a:rPr lang="en" dirty="0"/>
              <a:t>Enlarged poem: “The Tree House Sleepover” (to display)</a:t>
            </a:r>
            <a:endParaRPr dirty="0"/>
          </a:p>
          <a:p>
            <a:pPr marL="914400" lvl="1" indent="-355600" algn="l" rtl="0">
              <a:lnSpc>
                <a:spcPct val="115000"/>
              </a:lnSpc>
              <a:spcBef>
                <a:spcPts val="0"/>
              </a:spcBef>
              <a:spcAft>
                <a:spcPts val="0"/>
              </a:spcAft>
              <a:buClr>
                <a:schemeClr val="dk1"/>
              </a:buClr>
              <a:buSzPts val="2000"/>
              <a:buChar char="•"/>
            </a:pPr>
            <a:r>
              <a:rPr lang="en" b="1" dirty="0"/>
              <a:t>Enlarged Compound Words vs. Noncompound Words T-Chart </a:t>
            </a:r>
            <a:endParaRPr b="1" dirty="0"/>
          </a:p>
          <a:p>
            <a:pPr marL="914400" lvl="1" indent="-355600" algn="l" rtl="0">
              <a:lnSpc>
                <a:spcPct val="115000"/>
              </a:lnSpc>
              <a:spcBef>
                <a:spcPts val="0"/>
              </a:spcBef>
              <a:spcAft>
                <a:spcPts val="0"/>
              </a:spcAft>
              <a:buClr>
                <a:schemeClr val="dk1"/>
              </a:buClr>
              <a:buSzPts val="2000"/>
              <a:buChar char="•"/>
            </a:pPr>
            <a:r>
              <a:rPr lang="en" b="1" dirty="0"/>
              <a:t>Compound Words vs. Noncompound Words T-Chart </a:t>
            </a:r>
            <a:r>
              <a:rPr lang="en" dirty="0"/>
              <a:t>(one per pair)</a:t>
            </a:r>
            <a:endParaRPr dirty="0"/>
          </a:p>
          <a:p>
            <a:pPr marL="914400" lvl="1" indent="-355600" algn="l" rtl="0">
              <a:lnSpc>
                <a:spcPct val="115000"/>
              </a:lnSpc>
              <a:spcBef>
                <a:spcPts val="0"/>
              </a:spcBef>
              <a:spcAft>
                <a:spcPts val="0"/>
              </a:spcAft>
              <a:buClr>
                <a:schemeClr val="dk1"/>
              </a:buClr>
              <a:buSzPts val="2000"/>
              <a:buChar char="•"/>
            </a:pPr>
            <a:r>
              <a:rPr lang="en" b="1" dirty="0"/>
              <a:t>Words Rule Word Cards or Word List</a:t>
            </a:r>
            <a:endParaRPr b="1" dirty="0"/>
          </a:p>
          <a:p>
            <a:pPr marL="0" lvl="0" indent="0" algn="l" rtl="0">
              <a:lnSpc>
                <a:spcPct val="120000"/>
              </a:lnSpc>
              <a:spcBef>
                <a:spcPts val="800"/>
              </a:spcBef>
              <a:spcAft>
                <a:spcPts val="0"/>
              </a:spcAft>
              <a:buNone/>
            </a:pPr>
            <a:r>
              <a:rPr lang="en" sz="1800" b="1" dirty="0">
                <a:solidFill>
                  <a:schemeClr val="dk1"/>
                </a:solidFill>
              </a:rPr>
              <a:t>Materials to Gather from Previous Lessons:</a:t>
            </a:r>
            <a:endParaRPr sz="1800" b="1" dirty="0">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1800" dirty="0"/>
              <a:t>White board, white board markers and erasers (one per pair) or paper and pencils</a:t>
            </a:r>
            <a:endParaRPr sz="1800" dirty="0"/>
          </a:p>
          <a:p>
            <a:pPr marL="177800" lvl="0" indent="0" algn="l" rtl="0">
              <a:lnSpc>
                <a:spcPct val="115000"/>
              </a:lnSpc>
              <a:spcBef>
                <a:spcPts val="800"/>
              </a:spcBef>
              <a:spcAft>
                <a:spcPts val="0"/>
              </a:spcAft>
              <a:buNone/>
            </a:pP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24: </a:t>
            </a:r>
            <a:r>
              <a:rPr lang="en" sz="2800" dirty="0" smtClean="0"/>
              <a:t>Lesson </a:t>
            </a:r>
            <a:r>
              <a:rPr lang="en" sz="2800" dirty="0"/>
              <a:t>116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116</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Clr>
                <a:schemeClr val="dk1"/>
              </a:buClr>
              <a:buSzPts val="2100"/>
              <a:buChar char="•"/>
            </a:pPr>
            <a:r>
              <a:rPr lang="en" b="1" dirty="0">
                <a:solidFill>
                  <a:schemeClr val="dk1"/>
                </a:solidFill>
              </a:rPr>
              <a:t>Read Cycle </a:t>
            </a:r>
            <a:r>
              <a:rPr lang="en" b="1" dirty="0"/>
              <a:t>24 </a:t>
            </a:r>
            <a:r>
              <a:rPr lang="en" b="1" dirty="0">
                <a:solidFill>
                  <a:schemeClr val="dk1"/>
                </a:solidFill>
              </a:rPr>
              <a:t>Overview </a:t>
            </a:r>
            <a:r>
              <a:rPr lang="en" dirty="0">
                <a:solidFill>
                  <a:schemeClr val="dk1"/>
                </a:solidFill>
              </a:rPr>
              <a:t>(pages </a:t>
            </a:r>
            <a:r>
              <a:rPr lang="en" dirty="0"/>
              <a:t>99 </a:t>
            </a:r>
            <a:r>
              <a:rPr lang="en" dirty="0">
                <a:solidFill>
                  <a:schemeClr val="dk1"/>
                </a:solidFill>
              </a:rPr>
              <a:t>in </a:t>
            </a:r>
            <a:r>
              <a:rPr lang="en" b="1" dirty="0">
                <a:solidFill>
                  <a:schemeClr val="dk1"/>
                </a:solidFill>
              </a:rPr>
              <a:t>Teacher Guide</a:t>
            </a:r>
            <a:r>
              <a:rPr lang="en" dirty="0">
                <a:solidFill>
                  <a:schemeClr val="dk1"/>
                </a:solidFill>
              </a:rPr>
              <a:t>)</a:t>
            </a:r>
            <a:endParaRPr dirty="0">
              <a:solidFill>
                <a:schemeClr val="dk1"/>
              </a:solidFill>
            </a:endParaRPr>
          </a:p>
          <a:p>
            <a:pPr marL="457200" lvl="0" indent="-361950" algn="l" rtl="0">
              <a:spcBef>
                <a:spcPts val="0"/>
              </a:spcBef>
              <a:spcAft>
                <a:spcPts val="0"/>
              </a:spcAft>
              <a:buSzPts val="2100"/>
              <a:buChar char="•"/>
            </a:pPr>
            <a:r>
              <a:rPr lang="en" dirty="0"/>
              <a:t>Review the </a:t>
            </a:r>
            <a:r>
              <a:rPr lang="en" b="1" dirty="0"/>
              <a:t>Syllabication Guidance Document </a:t>
            </a:r>
            <a:r>
              <a:rPr lang="en" dirty="0"/>
              <a:t>(pages 27-29 in </a:t>
            </a:r>
            <a:r>
              <a:rPr lang="en" b="1" dirty="0"/>
              <a:t>Skills Block Resource Manual</a:t>
            </a:r>
            <a:r>
              <a:rPr lang="en" dirty="0"/>
              <a:t>)</a:t>
            </a:r>
            <a:endParaRPr dirty="0"/>
          </a:p>
          <a:p>
            <a:pPr marL="457200" lvl="0" indent="-361950" algn="l" rtl="0">
              <a:spcBef>
                <a:spcPts val="0"/>
              </a:spcBef>
              <a:spcAft>
                <a:spcPts val="0"/>
              </a:spcAft>
              <a:buSzPts val="2100"/>
              <a:buChar char="•"/>
            </a:pPr>
            <a:r>
              <a:rPr lang="en" dirty="0"/>
              <a:t>Review </a:t>
            </a:r>
            <a:r>
              <a:rPr lang="en" b="1" dirty="0"/>
              <a:t>Independent and Small Group Work guidance</a:t>
            </a:r>
            <a:r>
              <a:rPr lang="en" dirty="0"/>
              <a:t> (</a:t>
            </a:r>
            <a:r>
              <a:rPr lang="en" b="1" dirty="0"/>
              <a:t>Skills Block Resource Manual</a:t>
            </a:r>
            <a:r>
              <a:rPr lang="en" dirty="0"/>
              <a:t>)</a:t>
            </a: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highlight>
                <a:srgbClr val="FFFF00"/>
              </a:highlight>
            </a:endParaRPr>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24: Lesson 116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58" name="Google Shape;158;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9" name="Google Shape;159;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0" name="Google Shape;160;p2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24: Lesson 116</a:t>
            </a:r>
            <a:endParaRPr sz="3200" b="1">
              <a:solidFill>
                <a:srgbClr val="404040"/>
              </a:solidFill>
              <a:latin typeface="Century Gothic"/>
              <a:ea typeface="Century Gothic"/>
              <a:cs typeface="Century Gothic"/>
              <a:sym typeface="Century Gothic"/>
            </a:endParaRPr>
          </a:p>
        </p:txBody>
      </p:sp>
      <p:pic>
        <p:nvPicPr>
          <p:cNvPr id="161" name="Google Shape;161;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2" name="Google Shape;162;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8" name="Google Shape;168;p30"/>
          <p:cNvSpPr txBox="1">
            <a:spLocks noGrp="1"/>
          </p:cNvSpPr>
          <p:nvPr>
            <p:ph type="body" idx="1"/>
          </p:nvPr>
        </p:nvSpPr>
        <p:spPr>
          <a:xfrm>
            <a:off x="311700" y="12933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200" b="1" i="1">
                <a:solidFill>
                  <a:srgbClr val="FF0000"/>
                </a:solidFill>
              </a:rPr>
              <a:t>“Now let’s read the poem, line by line.                                 Open up your ears to find the rhyme.                                    When we read together, we sound great.</a:t>
            </a:r>
            <a:br>
              <a:rPr lang="en" sz="2200" b="1" i="1">
                <a:solidFill>
                  <a:srgbClr val="FF0000"/>
                </a:solidFill>
              </a:rPr>
            </a:br>
            <a:r>
              <a:rPr lang="en" sz="2200" b="1" i="1">
                <a:solidFill>
                  <a:srgbClr val="FF0000"/>
                </a:solidFill>
              </a:rPr>
              <a:t>Listen up to the rhymes we make.”</a:t>
            </a:r>
            <a:endParaRPr sz="2200" b="1"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74" name="Google Shape;174;p31"/>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dirty="0"/>
              <a:t>I can identify compound words in “The Treehouse </a:t>
            </a:r>
            <a:r>
              <a:rPr lang="en" sz="2400" dirty="0" smtClean="0"/>
              <a:t>Sleepover</a:t>
            </a:r>
            <a:r>
              <a:rPr lang="en-US" sz="2400" dirty="0" smtClean="0"/>
              <a:t>.</a:t>
            </a:r>
            <a:r>
              <a:rPr lang="en" sz="2400" dirty="0" smtClean="0"/>
              <a:t>”</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p:txBody>
      </p:sp>
      <p:pic>
        <p:nvPicPr>
          <p:cNvPr id="175" name="Google Shape;175;p31"/>
          <p:cNvPicPr preferRelativeResize="0"/>
          <p:nvPr/>
        </p:nvPicPr>
        <p:blipFill>
          <a:blip r:embed="rId3">
            <a:alphaModFix/>
          </a:blip>
          <a:stretch>
            <a:fillRect/>
          </a:stretch>
        </p:blipFill>
        <p:spPr>
          <a:xfrm>
            <a:off x="8284029" y="4288970"/>
            <a:ext cx="775488" cy="6328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p:nvPr/>
        </p:nvSpPr>
        <p:spPr>
          <a:xfrm>
            <a:off x="1356571" y="449422"/>
            <a:ext cx="6606600" cy="3926636"/>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dirty="0">
                <a:solidFill>
                  <a:srgbClr val="FF0000"/>
                </a:solidFill>
                <a:latin typeface="Century Gothic"/>
                <a:ea typeface="Century Gothic"/>
                <a:cs typeface="Century Gothic"/>
                <a:sym typeface="Century Gothic"/>
              </a:rPr>
              <a:t>The Tree House Sleepover </a:t>
            </a:r>
            <a:endParaRPr sz="2400" b="1" dirty="0">
              <a:solidFill>
                <a:srgbClr val="FF0000"/>
              </a:solidFill>
              <a:latin typeface="Century Gothic"/>
              <a:ea typeface="Century Gothic"/>
              <a:cs typeface="Century Gothic"/>
              <a:sym typeface="Century Gothic"/>
            </a:endParaRPr>
          </a:p>
          <a:p>
            <a:pPr marL="0" lvl="0" indent="0" algn="l" rtl="0">
              <a:spcBef>
                <a:spcPts val="0"/>
              </a:spcBef>
              <a:spcAft>
                <a:spcPts val="0"/>
              </a:spcAft>
              <a:buNone/>
            </a:pPr>
            <a:endParaRPr sz="2400" b="1" dirty="0">
              <a:solidFill>
                <a:srgbClr val="FF0000"/>
              </a:solidFill>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One night at bedtime, I stayed outside,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Under the moonlight, up in the tree house, where it was easy to hide.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Nobody saw me, tucked out of sight.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A branch for my bedroom, a firefly became my nightlight.</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I dreamed of a big, colorful butterfly in flight.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In the morning, I saw a doghouse to my right.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Walked past the goldfish who were still asleep.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Can’t wait to have pancakes for my morning treat!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431443" y="315686"/>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latin typeface="Century Gothic" panose="020B0502020202020204" pitchFamily="34" charset="0"/>
                <a:ea typeface="Calibri"/>
                <a:cs typeface="Calibri"/>
                <a:sym typeface="Calibri"/>
              </a:rPr>
              <a:t>Transition Song</a:t>
            </a:r>
            <a:endParaRPr dirty="0">
              <a:latin typeface="Century Gothic" panose="020B0502020202020204" pitchFamily="34" charset="0"/>
              <a:ea typeface="Calibri"/>
              <a:cs typeface="Calibri"/>
              <a:sym typeface="Calibri"/>
            </a:endParaRPr>
          </a:p>
        </p:txBody>
      </p:sp>
      <p:sp>
        <p:nvSpPr>
          <p:cNvPr id="187" name="Google Shape;187;p33"/>
          <p:cNvSpPr txBox="1">
            <a:spLocks noGrp="1"/>
          </p:cNvSpPr>
          <p:nvPr>
            <p:ph type="body" idx="1"/>
          </p:nvPr>
        </p:nvSpPr>
        <p:spPr>
          <a:xfrm>
            <a:off x="311700" y="1095214"/>
            <a:ext cx="8520600" cy="3422357"/>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b="1" dirty="0">
                <a:solidFill>
                  <a:srgbClr val="FF0000"/>
                </a:solidFill>
                <a:latin typeface="Century Gothic" panose="020B0502020202020204" pitchFamily="34" charset="0"/>
                <a:ea typeface="Calibri"/>
                <a:cs typeface="Calibri"/>
                <a:sym typeface="Calibri"/>
              </a:rPr>
              <a:t>Teacher: </a:t>
            </a:r>
            <a:r>
              <a:rPr lang="en" sz="2400" i="1" dirty="0">
                <a:solidFill>
                  <a:srgbClr val="FF0000"/>
                </a:solidFill>
                <a:latin typeface="Century Gothic" panose="020B0502020202020204" pitchFamily="34" charset="0"/>
                <a:ea typeface="Calibri"/>
                <a:cs typeface="Calibri"/>
                <a:sym typeface="Calibri"/>
              </a:rPr>
              <a:t>“Can  you take a closer look, a closer look, a closer look? Can you take a closer look at some words today?”</a:t>
            </a:r>
            <a:endParaRPr sz="2400" i="1" dirty="0">
              <a:solidFill>
                <a:srgbClr val="FF0000"/>
              </a:solidFill>
              <a:latin typeface="Century Gothic" panose="020B0502020202020204" pitchFamily="34" charset="0"/>
              <a:ea typeface="Calibri"/>
              <a:cs typeface="Calibri"/>
              <a:sym typeface="Calibri"/>
            </a:endParaRPr>
          </a:p>
          <a:p>
            <a:pPr marL="0" lvl="0" indent="0" algn="ctr" rtl="0">
              <a:lnSpc>
                <a:spcPct val="150000"/>
              </a:lnSpc>
              <a:spcBef>
                <a:spcPts val="800"/>
              </a:spcBef>
              <a:spcAft>
                <a:spcPts val="0"/>
              </a:spcAft>
              <a:buNone/>
            </a:pPr>
            <a:r>
              <a:rPr lang="en" sz="2400" b="1" dirty="0">
                <a:solidFill>
                  <a:srgbClr val="FF0000"/>
                </a:solidFill>
                <a:latin typeface="Century Gothic" panose="020B0502020202020204" pitchFamily="34" charset="0"/>
                <a:ea typeface="Calibri"/>
                <a:cs typeface="Calibri"/>
                <a:sym typeface="Calibri"/>
              </a:rPr>
              <a:t>Students: </a:t>
            </a:r>
            <a:r>
              <a:rPr lang="en" sz="2400" dirty="0">
                <a:solidFill>
                  <a:srgbClr val="FF0000"/>
                </a:solidFill>
                <a:latin typeface="Century Gothic" panose="020B0502020202020204" pitchFamily="34" charset="0"/>
                <a:ea typeface="Calibri"/>
                <a:cs typeface="Calibri"/>
                <a:sym typeface="Calibri"/>
              </a:rPr>
              <a:t>“</a:t>
            </a:r>
            <a:r>
              <a:rPr lang="en" sz="2400" i="1" dirty="0">
                <a:solidFill>
                  <a:srgbClr val="FF0000"/>
                </a:solidFill>
                <a:latin typeface="Century Gothic" panose="020B0502020202020204" pitchFamily="34" charset="0"/>
                <a:ea typeface="Calibri"/>
                <a:cs typeface="Calibri"/>
                <a:sym typeface="Calibri"/>
              </a:rPr>
              <a:t>Yes, we’ll take a closer look, a closer look.  Yes, we’ll take a closer look to group the words today.”</a:t>
            </a:r>
            <a:endParaRPr sz="2400" i="1" dirty="0">
              <a:solidFill>
                <a:srgbClr val="FF0000"/>
              </a:solidFill>
              <a:latin typeface="Century Gothic" panose="020B0502020202020204" pitchFamily="34" charset="0"/>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93" name="Google Shape;193;p34"/>
          <p:cNvSpPr txBox="1">
            <a:spLocks noGrp="1"/>
          </p:cNvSpPr>
          <p:nvPr>
            <p:ph type="body" idx="1"/>
          </p:nvPr>
        </p:nvSpPr>
        <p:spPr>
          <a:xfrm>
            <a:off x="183525" y="3341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a:p>
          <a:p>
            <a:pPr marL="457200" lvl="0" indent="-393700" algn="l" rtl="0">
              <a:lnSpc>
                <a:spcPct val="115000"/>
              </a:lnSpc>
              <a:spcBef>
                <a:spcPts val="1700"/>
              </a:spcBef>
              <a:spcAft>
                <a:spcPts val="0"/>
              </a:spcAft>
              <a:buSzPts val="2600"/>
              <a:buChar char="•"/>
            </a:pPr>
            <a:r>
              <a:rPr lang="en" sz="2600"/>
              <a:t>I can identify, read, and spell compound words.</a:t>
            </a:r>
            <a:endParaRPr sz="2600"/>
          </a:p>
          <a:p>
            <a:pPr marL="177800" lvl="0" indent="0" algn="l" rtl="0">
              <a:lnSpc>
                <a:spcPct val="150000"/>
              </a:lnSpc>
              <a:spcBef>
                <a:spcPts val="1700"/>
              </a:spcBef>
              <a:spcAft>
                <a:spcPts val="0"/>
              </a:spcAft>
              <a:buNone/>
            </a:pPr>
            <a:endParaRPr sz="2400"/>
          </a:p>
        </p:txBody>
      </p:sp>
      <p:pic>
        <p:nvPicPr>
          <p:cNvPr id="194" name="Google Shape;194;p34"/>
          <p:cNvPicPr preferRelativeResize="0"/>
          <p:nvPr/>
        </p:nvPicPr>
        <p:blipFill>
          <a:blip r:embed="rId3">
            <a:alphaModFix/>
          </a:blip>
          <a:stretch>
            <a:fillRect/>
          </a:stretch>
        </p:blipFill>
        <p:spPr>
          <a:xfrm>
            <a:off x="8294914" y="4245429"/>
            <a:ext cx="763243" cy="634992"/>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4BE5FC2-AA0A-490D-A7EE-888F5380FAC7}"/>
</file>

<file path=customXml/itemProps2.xml><?xml version="1.0" encoding="utf-8"?>
<ds:datastoreItem xmlns:ds="http://schemas.openxmlformats.org/officeDocument/2006/customXml" ds:itemID="{9F53FDB2-24D8-4588-98EA-75363DDA3DF6}"/>
</file>

<file path=customXml/itemProps3.xml><?xml version="1.0" encoding="utf-8"?>
<ds:datastoreItem xmlns:ds="http://schemas.openxmlformats.org/officeDocument/2006/customXml" ds:itemID="{5834E9F6-7E90-4945-9D16-829FD7C07899}"/>
</file>

<file path=docProps/app.xml><?xml version="1.0" encoding="utf-8"?>
<Properties xmlns="http://schemas.openxmlformats.org/officeDocument/2006/extended-properties" xmlns:vt="http://schemas.openxmlformats.org/officeDocument/2006/docPropsVTypes">
  <TotalTime>12</TotalTime>
  <Words>3863</Words>
  <Application>Microsoft Macintosh PowerPoint</Application>
  <PresentationFormat>On-screen Show (16:9)</PresentationFormat>
  <Paragraphs>372</Paragraphs>
  <Slides>15</Slides>
  <Notes>15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15</vt:i4>
      </vt:variant>
    </vt:vector>
  </HeadingPairs>
  <TitlesOfParts>
    <vt:vector size="19" baseType="lpstr">
      <vt:lpstr>Century Gothic</vt:lpstr>
      <vt:lpstr>Calibri</vt:lpstr>
      <vt:lpstr>Office Theme</vt:lpstr>
      <vt:lpstr>Simple Light</vt:lpstr>
      <vt:lpstr>Grade 2: Module 4: Part 2: Cycle 24: Lesson 116 Teacher slide, before teaching.</vt:lpstr>
      <vt:lpstr>Grade 2: Module 4: Part 2: Cycle 24: Lesson 116 Teacher slide, before teaching.</vt:lpstr>
      <vt:lpstr>Grade 2: Module 4: Part 2: Cycle 24: Lesson 116 Teacher slide, before teaching.</vt:lpstr>
      <vt:lpstr>PowerPoint Presentation</vt:lpstr>
      <vt:lpstr>Transition Song</vt:lpstr>
      <vt:lpstr>Opening Learning Targets   </vt:lpstr>
      <vt:lpstr>PowerPoint Presentation</vt:lpstr>
      <vt:lpstr>Transition Song</vt:lpstr>
      <vt:lpstr>Work Time Learning Targets   </vt:lpstr>
      <vt:lpstr>PowerPoint Presentation</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24: Lesson 116 Teacher slide, before teaching.</dc:title>
  <dc:creator>nbravo</dc:creator>
  <cp:lastModifiedBy>Alexander Specht</cp:lastModifiedBy>
  <cp:revision>4</cp:revision>
  <dcterms:modified xsi:type="dcterms:W3CDTF">2019-01-08T18:29:21Z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