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59" r:id="rId4"/>
  </p:sldMasterIdLst>
  <p:notesMasterIdLst>
    <p:notesMasterId r:id="rId17"/>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Lst>
  <p:sldSz cx="12192000" cy="6858000"/>
  <p:notesSz cx="6858000" cy="9144000"/>
  <p:embeddedFontLst>
    <p:embeddedFont>
      <p:font typeface="Calibri" panose="020F0502020204030204" pitchFamily="34" charset="0"/>
      <p:regular r:id="rId18"/>
      <p:bold r:id="rId19"/>
      <p:italic r:id="rId20"/>
      <p:boldItalic r:id="rId21"/>
    </p:embeddedFont>
    <p:embeddedFont>
      <p:font typeface="Century Gothic" panose="020B0502020202020204" pitchFamily="34" charset="0"/>
      <p:regular r:id="rId22"/>
      <p:bold r:id="rId23"/>
      <p:italic r:id="rId24"/>
      <p:boldItalic r:id="rId25"/>
    </p:embeddedFont>
    <p:embeddedFont>
      <p:font typeface="Overlock" panose="020B0604020202020204" charset="0"/>
      <p:regular r:id="rId26"/>
      <p:bold r:id="rId27"/>
      <p:italic r:id="rId28"/>
      <p:boldItalic r:id="rId2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FEE27893-5AC8-4F7D-BDAA-9B3FC10E45BC}" v="33" dt="2018-09-06T20:41:17.63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MasterView">
  <p:normalViewPr>
    <p:restoredLeft sz="15620"/>
    <p:restoredTop sz="70736" autoAdjust="0"/>
  </p:normalViewPr>
  <p:slideViewPr>
    <p:cSldViewPr snapToGrid="0">
      <p:cViewPr varScale="1">
        <p:scale>
          <a:sx n="116" d="100"/>
          <a:sy n="116" d="100"/>
        </p:scale>
        <p:origin x="354" y="96"/>
      </p:cViewPr>
      <p:guideLst>
        <p:guide orient="horz" pos="2160"/>
        <p:guide pos="384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9.xml"/><Relationship Id="rId18" Type="http://schemas.openxmlformats.org/officeDocument/2006/relationships/font" Target="fonts/font1.fntdata"/><Relationship Id="rId26" Type="http://schemas.openxmlformats.org/officeDocument/2006/relationships/font" Target="fonts/font9.fntdata"/><Relationship Id="rId3" Type="http://schemas.openxmlformats.org/officeDocument/2006/relationships/customXml" Target="../customXml/item3.xml"/><Relationship Id="rId21" Type="http://schemas.openxmlformats.org/officeDocument/2006/relationships/font" Target="fonts/font4.fntdata"/><Relationship Id="rId34" Type="http://schemas.microsoft.com/office/2016/11/relationships/changesInfo" Target="changesInfos/changesInfo1.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5" Type="http://schemas.openxmlformats.org/officeDocument/2006/relationships/font" Target="fonts/font8.fntdata"/><Relationship Id="rId33"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font" Target="fonts/font3.fntdata"/><Relationship Id="rId29" Type="http://schemas.openxmlformats.org/officeDocument/2006/relationships/font" Target="fonts/font12.fntdata"/><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font" Target="fonts/font7.fntdata"/><Relationship Id="rId32" Type="http://schemas.openxmlformats.org/officeDocument/2006/relationships/theme" Target="theme/theme1.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font" Target="fonts/font6.fntdata"/><Relationship Id="rId28" Type="http://schemas.openxmlformats.org/officeDocument/2006/relationships/font" Target="fonts/font11.fntdata"/><Relationship Id="rId10" Type="http://schemas.openxmlformats.org/officeDocument/2006/relationships/slide" Target="slides/slide6.xml"/><Relationship Id="rId19" Type="http://schemas.openxmlformats.org/officeDocument/2006/relationships/font" Target="fonts/font2.fntdata"/><Relationship Id="rId31"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font" Target="fonts/font5.fntdata"/><Relationship Id="rId27" Type="http://schemas.openxmlformats.org/officeDocument/2006/relationships/font" Target="fonts/font10.fntdata"/><Relationship Id="rId30" Type="http://schemas.openxmlformats.org/officeDocument/2006/relationships/presProps" Target="presProps.xml"/><Relationship Id="rId35" Type="http://schemas.microsoft.com/office/2015/10/relationships/revisionInfo" Target="revisionInfo.xml"/><Relationship Id="rId8" Type="http://schemas.openxmlformats.org/officeDocument/2006/relationships/slide" Target="slides/slide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Natalie Ivey" userId="2c81a4b0-7596-4a42-b4da-e7aac4dfeff9" providerId="ADAL" clId="{FEE27893-5AC8-4F7D-BDAA-9B3FC10E45BC}"/>
    <pc:docChg chg="modSld modMainMaster">
      <pc:chgData name="Natalie Ivey" userId="2c81a4b0-7596-4a42-b4da-e7aac4dfeff9" providerId="ADAL" clId="{FEE27893-5AC8-4F7D-BDAA-9B3FC10E45BC}" dt="2018-09-06T20:41:17.639" v="32" actId="1076"/>
      <pc:docMkLst>
        <pc:docMk/>
      </pc:docMkLst>
      <pc:sldChg chg="addSp modSp">
        <pc:chgData name="Natalie Ivey" userId="2c81a4b0-7596-4a42-b4da-e7aac4dfeff9" providerId="ADAL" clId="{FEE27893-5AC8-4F7D-BDAA-9B3FC10E45BC}" dt="2018-09-06T20:39:20.325" v="3" actId="1076"/>
        <pc:sldMkLst>
          <pc:docMk/>
          <pc:sldMk cId="0" sldId="258"/>
        </pc:sldMkLst>
        <pc:picChg chg="add mod">
          <ac:chgData name="Natalie Ivey" userId="2c81a4b0-7596-4a42-b4da-e7aac4dfeff9" providerId="ADAL" clId="{FEE27893-5AC8-4F7D-BDAA-9B3FC10E45BC}" dt="2018-09-06T20:39:20.325" v="3" actId="1076"/>
          <ac:picMkLst>
            <pc:docMk/>
            <pc:sldMk cId="0" sldId="258"/>
            <ac:picMk id="3" creationId="{B405BDB5-EF00-4551-8105-5BFE7D8E1A76}"/>
          </ac:picMkLst>
        </pc:picChg>
      </pc:sldChg>
      <pc:sldChg chg="addSp delSp modSp">
        <pc:chgData name="Natalie Ivey" userId="2c81a4b0-7596-4a42-b4da-e7aac4dfeff9" providerId="ADAL" clId="{FEE27893-5AC8-4F7D-BDAA-9B3FC10E45BC}" dt="2018-09-06T20:40:24.583" v="23" actId="14100"/>
        <pc:sldMkLst>
          <pc:docMk/>
          <pc:sldMk cId="0" sldId="266"/>
        </pc:sldMkLst>
        <pc:spChg chg="mod">
          <ac:chgData name="Natalie Ivey" userId="2c81a4b0-7596-4a42-b4da-e7aac4dfeff9" providerId="ADAL" clId="{FEE27893-5AC8-4F7D-BDAA-9B3FC10E45BC}" dt="2018-09-06T20:40:24.583" v="23" actId="14100"/>
          <ac:spMkLst>
            <pc:docMk/>
            <pc:sldMk cId="0" sldId="266"/>
            <ac:spMk id="164" creationId="{00000000-0000-0000-0000-000000000000}"/>
          </ac:spMkLst>
        </pc:spChg>
        <pc:spChg chg="mod">
          <ac:chgData name="Natalie Ivey" userId="2c81a4b0-7596-4a42-b4da-e7aac4dfeff9" providerId="ADAL" clId="{FEE27893-5AC8-4F7D-BDAA-9B3FC10E45BC}" dt="2018-09-06T20:39:32.525" v="5" actId="14100"/>
          <ac:spMkLst>
            <pc:docMk/>
            <pc:sldMk cId="0" sldId="266"/>
            <ac:spMk id="165" creationId="{00000000-0000-0000-0000-000000000000}"/>
          </ac:spMkLst>
        </pc:spChg>
        <pc:picChg chg="add del mod">
          <ac:chgData name="Natalie Ivey" userId="2c81a4b0-7596-4a42-b4da-e7aac4dfeff9" providerId="ADAL" clId="{FEE27893-5AC8-4F7D-BDAA-9B3FC10E45BC}" dt="2018-09-06T20:40:02.906" v="15"/>
          <ac:picMkLst>
            <pc:docMk/>
            <pc:sldMk cId="0" sldId="266"/>
            <ac:picMk id="3" creationId="{3FFD3D6B-5663-4F6C-B1DE-42B60E58B429}"/>
          </ac:picMkLst>
        </pc:picChg>
        <pc:picChg chg="add mod">
          <ac:chgData name="Natalie Ivey" userId="2c81a4b0-7596-4a42-b4da-e7aac4dfeff9" providerId="ADAL" clId="{FEE27893-5AC8-4F7D-BDAA-9B3FC10E45BC}" dt="2018-09-06T20:40:19.966" v="21" actId="1076"/>
          <ac:picMkLst>
            <pc:docMk/>
            <pc:sldMk cId="0" sldId="266"/>
            <ac:picMk id="5" creationId="{7487E49F-BE66-4FC0-8E8F-9AE75AA35238}"/>
          </ac:picMkLst>
        </pc:picChg>
      </pc:sldChg>
      <pc:sldMasterChg chg="addSp modSp">
        <pc:chgData name="Natalie Ivey" userId="2c81a4b0-7596-4a42-b4da-e7aac4dfeff9" providerId="ADAL" clId="{FEE27893-5AC8-4F7D-BDAA-9B3FC10E45BC}" dt="2018-09-06T20:41:17.639" v="32" actId="1076"/>
        <pc:sldMasterMkLst>
          <pc:docMk/>
          <pc:sldMasterMk cId="0" sldId="2147483659"/>
        </pc:sldMasterMkLst>
        <pc:picChg chg="add mod">
          <ac:chgData name="Natalie Ivey" userId="2c81a4b0-7596-4a42-b4da-e7aac4dfeff9" providerId="ADAL" clId="{FEE27893-5AC8-4F7D-BDAA-9B3FC10E45BC}" dt="2018-09-06T20:40:45.919" v="25" actId="1076"/>
          <ac:picMkLst>
            <pc:docMk/>
            <pc:sldMasterMk cId="0" sldId="2147483659"/>
            <ac:picMk id="3" creationId="{6F12EFD9-14A9-49B5-BAF8-80EE8CCC9573}"/>
          </ac:picMkLst>
        </pc:picChg>
        <pc:picChg chg="add mod">
          <ac:chgData name="Natalie Ivey" userId="2c81a4b0-7596-4a42-b4da-e7aac4dfeff9" providerId="ADAL" clId="{FEE27893-5AC8-4F7D-BDAA-9B3FC10E45BC}" dt="2018-09-06T20:41:07.949" v="30" actId="1076"/>
          <ac:picMkLst>
            <pc:docMk/>
            <pc:sldMasterMk cId="0" sldId="2147483659"/>
            <ac:picMk id="5" creationId="{68574D1E-DBB3-4E74-A1E1-48292B20CFC5}"/>
          </ac:picMkLst>
        </pc:picChg>
        <pc:picChg chg="add mod">
          <ac:chgData name="Natalie Ivey" userId="2c81a4b0-7596-4a42-b4da-e7aac4dfeff9" providerId="ADAL" clId="{FEE27893-5AC8-4F7D-BDAA-9B3FC10E45BC}" dt="2018-09-06T20:41:17.639" v="32" actId="1076"/>
          <ac:picMkLst>
            <pc:docMk/>
            <pc:sldMasterMk cId="0" sldId="2147483659"/>
            <ac:picMk id="7" creationId="{52301B8F-1441-4525-8A1A-D706168EA3AE}"/>
          </ac:picMkLst>
        </pc:picChg>
      </pc:sldMasterChg>
    </pc:docChg>
  </pc:docChgLst>
  <pc:docChgLst>
    <pc:chgData name="April Imperio" userId="S::april.imperio@detroitk12.org::016b43d7-eba5-4d9b-8296-c2a9482fb2a0" providerId="AD" clId="Web-{EC8B51B1-608D-CE02-030B-47E81CA56E2A}"/>
    <pc:docChg chg="addSld">
      <pc:chgData name="April Imperio" userId="S::april.imperio@detroitk12.org::016b43d7-eba5-4d9b-8296-c2a9482fb2a0" providerId="AD" clId="Web-{EC8B51B1-608D-CE02-030B-47E81CA56E2A}" dt="2019-03-26T00:37:49.202" v="0"/>
      <pc:docMkLst>
        <pc:docMk/>
      </pc:docMkLst>
      <pc:sldChg chg="add">
        <pc:chgData name="April Imperio" userId="S::april.imperio@detroitk12.org::016b43d7-eba5-4d9b-8296-c2a9482fb2a0" providerId="AD" clId="Web-{EC8B51B1-608D-CE02-030B-47E81CA56E2A}" dt="2019-03-26T00:37:49.202" v="0"/>
        <pc:sldMkLst>
          <pc:docMk/>
          <pc:sldMk cId="773606386" sldId="267"/>
        </pc:sldMkLst>
      </pc:sldChg>
    </pc:docChg>
  </pc:docChgLst>
  <pc:docChgLst>
    <pc:chgData clId="Web-{0A88F5E1-0DEE-41F6-BCFF-BFA857FCA2B1}"/>
    <pc:docChg chg="modSld">
      <pc:chgData name="" userId="" providerId="" clId="Web-{0A88F5E1-0DEE-41F6-BCFF-BFA857FCA2B1}" dt="2018-08-10T06:08:31.756" v="2" actId="14100"/>
      <pc:docMkLst>
        <pc:docMk/>
      </pc:docMkLst>
      <pc:sldChg chg="addSp modSp">
        <pc:chgData name="" userId="" providerId="" clId="Web-{0A88F5E1-0DEE-41F6-BCFF-BFA857FCA2B1}" dt="2018-08-10T06:08:31.756" v="2" actId="14100"/>
        <pc:sldMkLst>
          <pc:docMk/>
          <pc:sldMk cId="0" sldId="260"/>
        </pc:sldMkLst>
        <pc:picChg chg="add mod">
          <ac:chgData name="" userId="" providerId="" clId="Web-{0A88F5E1-0DEE-41F6-BCFF-BFA857FCA2B1}" dt="2018-08-10T06:08:31.756" v="2" actId="14100"/>
          <ac:picMkLst>
            <pc:docMk/>
            <pc:sldMk cId="0" sldId="260"/>
            <ac:picMk id="2" creationId="{22E91C9F-5FF8-4876-9600-7818B7950CFE}"/>
          </ac:picMkLst>
        </pc:pic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403423013"/>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381000" y="685800"/>
            <a:ext cx="6096000" cy="34290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rtl="0">
              <a:spcBef>
                <a:spcPts val="0"/>
              </a:spcBef>
              <a:spcAft>
                <a:spcPts val="0"/>
              </a:spcAft>
              <a:buSzPts val="1200"/>
              <a:buFont typeface="Calibri"/>
              <a:buChar char="●"/>
            </a:pPr>
            <a:r>
              <a:rPr lang="en-US"/>
              <a:t>In this lesson, there are 5 minutes set aside to address common mistakes you may have noticed while grading student essays. A sample structure is provided during Work Time A. Focus the lesson on a common conventions error you noticed as you assessed the draft essays. </a:t>
            </a:r>
            <a:endParaRPr/>
          </a:p>
          <a:p>
            <a:pPr marL="914400" lvl="1" indent="-304800" rtl="0">
              <a:spcBef>
                <a:spcPts val="0"/>
              </a:spcBef>
              <a:spcAft>
                <a:spcPts val="0"/>
              </a:spcAft>
              <a:buSzPts val="1200"/>
              <a:buFont typeface="Calibri"/>
              <a:buChar char="○"/>
            </a:pPr>
            <a:r>
              <a:rPr lang="en-US"/>
              <a:t>In advance: Look over the graded essays and find a common conventions error. Craft a mini-lesson to address the error (a sample structure is provided in the lesson).</a:t>
            </a:r>
            <a:endParaRPr/>
          </a:p>
          <a:p>
            <a:pPr marL="457200" lvl="0" indent="-304800" rtl="0">
              <a:spcBef>
                <a:spcPts val="0"/>
              </a:spcBef>
              <a:spcAft>
                <a:spcPts val="0"/>
              </a:spcAft>
              <a:buSzPts val="1200"/>
              <a:buFont typeface="Calibri"/>
              <a:buChar char="●"/>
            </a:pPr>
            <a:r>
              <a:rPr lang="en-US"/>
              <a:t>Some students may need more help revising than others. There is space for this during the revision time. </a:t>
            </a:r>
            <a:endParaRPr/>
          </a:p>
          <a:p>
            <a:pPr marL="457200" lvl="0" indent="-304800" rtl="0">
              <a:spcBef>
                <a:spcPts val="0"/>
              </a:spcBef>
              <a:spcAft>
                <a:spcPts val="0"/>
              </a:spcAft>
              <a:buSzPts val="1200"/>
              <a:buFont typeface="Calibri"/>
              <a:buChar char="●"/>
            </a:pPr>
            <a:r>
              <a:rPr lang="en-US"/>
              <a:t>If students did not use computers to draft their essays in Lesson 16, consider giving them more time to revise and rewrite their essays. </a:t>
            </a:r>
            <a:endParaRPr/>
          </a:p>
          <a:p>
            <a:pPr marL="457200" lvl="0" indent="-304800" rtl="0">
              <a:spcBef>
                <a:spcPts val="0"/>
              </a:spcBef>
              <a:spcAft>
                <a:spcPts val="0"/>
              </a:spcAft>
              <a:buSzPts val="1200"/>
              <a:buFont typeface="Calibri"/>
              <a:buChar char="●"/>
            </a:pPr>
            <a:r>
              <a:rPr lang="en-US"/>
              <a:t>Have independent activities ready for students who finish revising early. </a:t>
            </a:r>
            <a:endParaRPr/>
          </a:p>
          <a:p>
            <a:pPr marL="457200" lvl="0" indent="-304800" rtl="0">
              <a:spcBef>
                <a:spcPts val="0"/>
              </a:spcBef>
              <a:spcAft>
                <a:spcPts val="0"/>
              </a:spcAft>
              <a:buSzPts val="1200"/>
              <a:buFont typeface="Calibri"/>
              <a:buChar char="●"/>
            </a:pPr>
            <a:r>
              <a:rPr lang="en-US"/>
              <a:t>Since not all students may finish their revisions during this class, have students email their files, check out a computer, work on their draft at home if handwriting, or come in during an off period or after school to finish. Consider extending the due date for students who do not have access to a computer at home.</a:t>
            </a:r>
            <a:endParaRPr/>
          </a:p>
          <a:p>
            <a:pPr marL="0" lvl="0" indent="0" rtl="0">
              <a:spcBef>
                <a:spcPts val="0"/>
              </a:spcBef>
              <a:spcAft>
                <a:spcPts val="0"/>
              </a:spcAft>
              <a:buNone/>
            </a:pPr>
            <a:endParaRPr/>
          </a:p>
        </p:txBody>
      </p:sp>
    </p:spTree>
    <p:extLst>
      <p:ext uri="{BB962C8B-B14F-4D97-AF65-F5344CB8AC3E}">
        <p14:creationId xmlns:p14="http://schemas.microsoft.com/office/powerpoint/2010/main" val="98659752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3cd5f9a590_0_5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53" name="Google Shape;153;g3cd5f9a590_0_59: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100"/>
              <a:buFont typeface="Arial"/>
              <a:buNone/>
            </a:pPr>
            <a:r>
              <a:rPr lang="en-US" b="1" dirty="0"/>
              <a:t>Student Grouping: Whole Group</a:t>
            </a:r>
            <a:endParaRPr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100"/>
              <a:buFont typeface="Arial"/>
              <a:buNone/>
            </a:pPr>
            <a:r>
              <a:rPr lang="en-US" dirty="0"/>
              <a:t>Teaching </a:t>
            </a:r>
            <a:r>
              <a:rPr lang="en-US"/>
              <a:t>Notes:</a:t>
            </a:r>
            <a:r>
              <a:rPr lang="en-US" baseline="0" dirty="0"/>
              <a:t> </a:t>
            </a:r>
            <a:r>
              <a:rPr lang="en-US"/>
              <a:t>None</a:t>
            </a:r>
            <a:endParaRPr dirty="0"/>
          </a:p>
          <a:p>
            <a:pPr marL="914400" lvl="0" indent="0">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Read the slide aloud.</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focus their attention on the slide.</a:t>
            </a:r>
            <a:endParaRPr dirty="0"/>
          </a:p>
          <a:p>
            <a:pPr marL="0" lvl="0" indent="0">
              <a:spcBef>
                <a:spcPts val="0"/>
              </a:spcBef>
              <a:spcAft>
                <a:spcPts val="0"/>
              </a:spcAft>
              <a:buClr>
                <a:schemeClr val="dk1"/>
              </a:buClr>
              <a:buSzPts val="1100"/>
              <a:buFont typeface="Arial"/>
              <a:buNone/>
            </a:pPr>
            <a:endParaRPr dirty="0"/>
          </a:p>
          <a:p>
            <a:pPr marL="0" lvl="0" indent="0">
              <a:spcBef>
                <a:spcPts val="0"/>
              </a:spcBef>
              <a:spcAft>
                <a:spcPts val="0"/>
              </a:spcAft>
              <a:buClr>
                <a:schemeClr val="dk1"/>
              </a:buClr>
              <a:buSzPts val="1100"/>
              <a:buFont typeface="Arial"/>
              <a:buNone/>
            </a:pPr>
            <a:r>
              <a:rPr lang="en-US" dirty="0"/>
              <a:t>Support for Students Who Need It: </a:t>
            </a:r>
            <a:endParaRPr dirty="0"/>
          </a:p>
          <a:p>
            <a:pPr marL="457200" lvl="0" indent="-304800" rtl="0">
              <a:spcBef>
                <a:spcPts val="0"/>
              </a:spcBef>
              <a:spcAft>
                <a:spcPts val="0"/>
              </a:spcAft>
              <a:buSzPts val="1200"/>
              <a:buFont typeface="Calibri"/>
              <a:buChar char="●"/>
            </a:pPr>
            <a:r>
              <a:rPr lang="en-US" dirty="0"/>
              <a:t>Adjust the deadline as needed if certain students need more time to finish.</a:t>
            </a:r>
            <a:endParaRPr dirty="0"/>
          </a:p>
        </p:txBody>
      </p:sp>
      <p:sp>
        <p:nvSpPr>
          <p:cNvPr id="154" name="Google Shape;154;g3cd5f9a590_0_59: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10</a:t>
            </a:fld>
            <a:endParaRPr/>
          </a:p>
        </p:txBody>
      </p:sp>
    </p:spTree>
    <p:extLst>
      <p:ext uri="{BB962C8B-B14F-4D97-AF65-F5344CB8AC3E}">
        <p14:creationId xmlns:p14="http://schemas.microsoft.com/office/powerpoint/2010/main" val="19416733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9"/>
        <p:cNvGrpSpPr/>
        <p:nvPr/>
      </p:nvGrpSpPr>
      <p:grpSpPr>
        <a:xfrm>
          <a:off x="0" y="0"/>
          <a:ext cx="0" cy="0"/>
          <a:chOff x="0" y="0"/>
          <a:chExt cx="0" cy="0"/>
        </a:xfrm>
      </p:grpSpPr>
      <p:sp>
        <p:nvSpPr>
          <p:cNvPr id="160" name="Google Shape;160;p2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61" name="Google Shape;161;p2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0" i="0" u="none" strike="noStrike" cap="none" dirty="0">
                <a:solidFill>
                  <a:schemeClr val="dk1"/>
                </a:solidFill>
                <a:latin typeface="Calibri"/>
                <a:ea typeface="Calibri"/>
                <a:cs typeface="Calibri"/>
                <a:sym typeface="Calibri"/>
              </a:rPr>
              <a:t>Teaching Notes:</a:t>
            </a:r>
          </a:p>
          <a:p>
            <a:pPr marL="0" marR="0" lvl="0" indent="0" algn="l" rtl="0">
              <a:lnSpc>
                <a:spcPct val="100000"/>
              </a:lnSpc>
              <a:spcBef>
                <a:spcPts val="0"/>
              </a:spcBef>
              <a:spcAft>
                <a:spcPts val="0"/>
              </a:spcAft>
              <a:buClr>
                <a:srgbClr val="000000"/>
              </a:buClr>
              <a:buSzPts val="1400"/>
              <a:buFont typeface="Arial"/>
              <a:buNone/>
            </a:pPr>
            <a:r>
              <a:rPr lang="en-US" sz="1200" b="0" i="0" u="none" strike="noStrike" cap="none" dirty="0">
                <a:solidFill>
                  <a:schemeClr val="dk1"/>
                </a:solidFill>
                <a:latin typeface="Calibri"/>
                <a:ea typeface="Calibri"/>
                <a:cs typeface="Calibri"/>
                <a:sym typeface="Calibri"/>
              </a:rPr>
              <a:t>Today is a day off from reading fluency and the assigned texts. Support students</a:t>
            </a:r>
            <a:r>
              <a:rPr lang="en-US" sz="1200" b="0" i="0" u="none" strike="noStrike" cap="none" baseline="0" dirty="0">
                <a:solidFill>
                  <a:schemeClr val="dk1"/>
                </a:solidFill>
                <a:latin typeface="Calibri"/>
                <a:ea typeface="Calibri"/>
                <a:cs typeface="Calibri"/>
                <a:sym typeface="Calibri"/>
              </a:rPr>
              <a:t> who need extra attention in developing their thoughts in  writing. If students are in good shape with their drafts, they can read </a:t>
            </a:r>
            <a:r>
              <a:rPr lang="en-US" sz="1200" b="0" i="0" u="none" strike="noStrike" cap="none" baseline="0">
                <a:solidFill>
                  <a:schemeClr val="dk1"/>
                </a:solidFill>
                <a:latin typeface="Calibri"/>
                <a:ea typeface="Calibri"/>
                <a:cs typeface="Calibri"/>
                <a:sym typeface="Calibri"/>
              </a:rPr>
              <a:t>or work independently.</a:t>
            </a:r>
            <a:endParaRPr sz="1200" b="0" i="0" u="none" strike="noStrike" cap="none">
              <a:solidFill>
                <a:schemeClr val="dk1"/>
              </a:solidFill>
              <a:latin typeface="Calibri"/>
              <a:ea typeface="Calibri"/>
              <a:cs typeface="Calibri"/>
              <a:sym typeface="Calibri"/>
            </a:endParaRPr>
          </a:p>
        </p:txBody>
      </p:sp>
      <p:sp>
        <p:nvSpPr>
          <p:cNvPr id="162" name="Google Shape;162;p2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11</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8304881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
        <p:cNvGrpSpPr/>
        <p:nvPr/>
      </p:nvGrpSpPr>
      <p:grpSpPr>
        <a:xfrm>
          <a:off x="0" y="0"/>
          <a:ext cx="0" cy="0"/>
          <a:chOff x="0" y="0"/>
          <a:chExt cx="0" cy="0"/>
        </a:xfrm>
      </p:grpSpPr>
      <p:sp>
        <p:nvSpPr>
          <p:cNvPr id="91" name="Google Shape;91;p3: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92" name="Google Shape;92;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rtl="0">
              <a:spcBef>
                <a:spcPts val="0"/>
              </a:spcBef>
              <a:spcAft>
                <a:spcPts val="0"/>
              </a:spcAft>
              <a:buNone/>
            </a:pPr>
            <a:r>
              <a:rPr lang="en-US" dirty="0"/>
              <a:t>New Materials to Prepare in Advance: </a:t>
            </a:r>
            <a:endParaRPr dirty="0"/>
          </a:p>
          <a:p>
            <a:pPr marL="457200" lvl="0" indent="-304800" rtl="0">
              <a:spcBef>
                <a:spcPts val="0"/>
              </a:spcBef>
              <a:spcAft>
                <a:spcPts val="0"/>
              </a:spcAft>
              <a:buClr>
                <a:schemeClr val="dk1"/>
              </a:buClr>
              <a:buSzPts val="1200"/>
              <a:buFont typeface="Calibri"/>
              <a:buChar char="●"/>
            </a:pPr>
            <a:r>
              <a:rPr lang="en-US" dirty="0"/>
              <a:t>None</a:t>
            </a:r>
            <a:endParaRPr dirty="0"/>
          </a:p>
          <a:p>
            <a:pPr marL="457200" lvl="0" indent="0" rtl="0">
              <a:spcBef>
                <a:spcPts val="0"/>
              </a:spcBef>
              <a:spcAft>
                <a:spcPts val="0"/>
              </a:spcAft>
              <a:buNone/>
            </a:pPr>
            <a:endParaRPr dirty="0"/>
          </a:p>
          <a:p>
            <a:pPr marL="0" lvl="0" indent="0" rtl="0">
              <a:spcBef>
                <a:spcPts val="0"/>
              </a:spcBef>
              <a:spcAft>
                <a:spcPts val="0"/>
              </a:spcAft>
              <a:buNone/>
            </a:pPr>
            <a:r>
              <a:rPr lang="en-US" dirty="0"/>
              <a:t>Materials to Gather from Previous Lessons:</a:t>
            </a:r>
            <a:endParaRPr dirty="0"/>
          </a:p>
          <a:p>
            <a:pPr marL="457200" lvl="0" indent="-304800" rtl="0">
              <a:lnSpc>
                <a:spcPct val="90000"/>
              </a:lnSpc>
              <a:spcBef>
                <a:spcPts val="1000"/>
              </a:spcBef>
              <a:spcAft>
                <a:spcPts val="0"/>
              </a:spcAft>
              <a:buSzPts val="1200"/>
              <a:buFont typeface="Calibri"/>
              <a:buChar char="●"/>
            </a:pPr>
            <a:r>
              <a:rPr lang="en-US" dirty="0"/>
              <a:t>Document camera, if available</a:t>
            </a:r>
            <a:endParaRPr dirty="0"/>
          </a:p>
          <a:p>
            <a:pPr marL="457200" lvl="0" indent="-304800" rtl="0">
              <a:lnSpc>
                <a:spcPct val="90000"/>
              </a:lnSpc>
              <a:spcBef>
                <a:spcPts val="0"/>
              </a:spcBef>
              <a:spcAft>
                <a:spcPts val="0"/>
              </a:spcAft>
              <a:buSzPts val="1200"/>
              <a:buFont typeface="Calibri"/>
              <a:buChar char="●"/>
            </a:pPr>
            <a:r>
              <a:rPr lang="en-US" b="1" dirty="0"/>
              <a:t>What Makes a Literary Analysis Essay Effective? anchor chart </a:t>
            </a:r>
            <a:r>
              <a:rPr lang="en-US" dirty="0"/>
              <a:t>(begun in Lesson 11)</a:t>
            </a:r>
            <a:endParaRPr dirty="0"/>
          </a:p>
          <a:p>
            <a:pPr marL="457200" lvl="0" indent="-304800" rtl="0">
              <a:lnSpc>
                <a:spcPct val="90000"/>
              </a:lnSpc>
              <a:spcBef>
                <a:spcPts val="0"/>
              </a:spcBef>
              <a:spcAft>
                <a:spcPts val="0"/>
              </a:spcAft>
              <a:buSzPts val="1200"/>
              <a:buFont typeface="Calibri"/>
              <a:buChar char="●"/>
            </a:pPr>
            <a:r>
              <a:rPr lang="en-US" b="1" dirty="0"/>
              <a:t>Tips on Using Quotes </a:t>
            </a:r>
            <a:r>
              <a:rPr lang="en-US" dirty="0"/>
              <a:t>(from Lesson 11; students’ copies)</a:t>
            </a:r>
            <a:endParaRPr dirty="0"/>
          </a:p>
          <a:p>
            <a:pPr marL="457200" lvl="0" indent="-304800" rtl="0">
              <a:lnSpc>
                <a:spcPct val="90000"/>
              </a:lnSpc>
              <a:spcBef>
                <a:spcPts val="0"/>
              </a:spcBef>
              <a:spcAft>
                <a:spcPts val="0"/>
              </a:spcAft>
              <a:buSzPts val="1200"/>
              <a:buFont typeface="Calibri"/>
              <a:buChar char="●"/>
            </a:pPr>
            <a:r>
              <a:rPr lang="en-US" i="1" dirty="0"/>
              <a:t>A Long Walk to Water </a:t>
            </a:r>
            <a:r>
              <a:rPr lang="en-US" dirty="0"/>
              <a:t>(book; one per student) </a:t>
            </a:r>
            <a:endParaRPr dirty="0"/>
          </a:p>
          <a:p>
            <a:pPr marL="457200" lvl="0" indent="-304800" rtl="0">
              <a:lnSpc>
                <a:spcPct val="90000"/>
              </a:lnSpc>
              <a:spcBef>
                <a:spcPts val="0"/>
              </a:spcBef>
              <a:spcAft>
                <a:spcPts val="0"/>
              </a:spcAft>
              <a:buSzPts val="1200"/>
              <a:buFont typeface="Calibri"/>
              <a:buChar char="●"/>
            </a:pPr>
            <a:r>
              <a:rPr lang="en-US" dirty="0"/>
              <a:t>Computers, if available</a:t>
            </a:r>
            <a:endParaRPr dirty="0"/>
          </a:p>
          <a:p>
            <a:pPr marL="0" lvl="0" indent="0" rtl="0">
              <a:spcBef>
                <a:spcPts val="0"/>
              </a:spcBef>
              <a:spcAft>
                <a:spcPts val="0"/>
              </a:spcAft>
              <a:buClr>
                <a:srgbClr val="000000"/>
              </a:buClr>
              <a:buSzPts val="1400"/>
              <a:buFont typeface="Arial"/>
              <a:buNone/>
            </a:pPr>
            <a:endParaRPr dirty="0"/>
          </a:p>
          <a:p>
            <a:pPr marL="0" lvl="0" indent="0">
              <a:spcBef>
                <a:spcPts val="0"/>
              </a:spcBef>
              <a:spcAft>
                <a:spcPts val="0"/>
              </a:spcAft>
              <a:buNone/>
            </a:pPr>
            <a:r>
              <a:rPr lang="en-US" dirty="0"/>
              <a:t>Protocols to review: </a:t>
            </a:r>
            <a:endParaRPr dirty="0"/>
          </a:p>
          <a:p>
            <a:pPr marL="457200" lvl="0" indent="-304800" rtl="0">
              <a:spcBef>
                <a:spcPts val="0"/>
              </a:spcBef>
              <a:spcAft>
                <a:spcPts val="0"/>
              </a:spcAft>
              <a:buSzPts val="1200"/>
              <a:buFont typeface="Calibri"/>
              <a:buChar char="●"/>
            </a:pPr>
            <a:r>
              <a:rPr lang="en-US" dirty="0"/>
              <a:t>None</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i="0" u="none" strike="noStrike" cap="none" dirty="0">
                <a:solidFill>
                  <a:schemeClr val="dk1"/>
                </a:solidFill>
              </a:rPr>
              <a:t>Prepare classroom systems for active learning:</a:t>
            </a:r>
            <a:endParaRPr i="0" u="none" strike="noStrike" cap="none" dirty="0">
              <a:solidFill>
                <a:schemeClr val="dk1"/>
              </a:solidFill>
            </a:endParaRPr>
          </a:p>
          <a:p>
            <a:pPr marL="457200" lvl="0" indent="-304800" rtl="0">
              <a:spcBef>
                <a:spcPts val="0"/>
              </a:spcBef>
              <a:spcAft>
                <a:spcPts val="0"/>
              </a:spcAft>
              <a:buSzPts val="1200"/>
              <a:buFont typeface="Calibri"/>
              <a:buChar char="●"/>
            </a:pPr>
            <a:r>
              <a:rPr lang="en-US" dirty="0"/>
              <a:t>Look over the graded essays and find a common conventions error. Craft a mini-lesson to address the error (a sample structure is provided in the lesson).</a:t>
            </a:r>
            <a:endParaRPr dirty="0"/>
          </a:p>
        </p:txBody>
      </p:sp>
      <p:sp>
        <p:nvSpPr>
          <p:cNvPr id="93" name="Google Shape;93;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92386796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g3ca0aac430_0_5: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99" name="Google Shape;99;g3ca0aac430_0_5: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457200" lvl="0" indent="-317500">
              <a:spcBef>
                <a:spcPts val="0"/>
              </a:spcBef>
              <a:spcAft>
                <a:spcPts val="0"/>
              </a:spcAft>
              <a:buSzPts val="1400"/>
              <a:buChar char="●"/>
            </a:pPr>
            <a:r>
              <a:rPr lang="en-US"/>
              <a:t>Display this slide as students enter the classroom.</a:t>
            </a:r>
            <a:endParaRPr/>
          </a:p>
        </p:txBody>
      </p:sp>
      <p:sp>
        <p:nvSpPr>
          <p:cNvPr id="100" name="Google Shape;100;g3ca0aac430_0_5: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3</a:t>
            </a:fld>
            <a:endParaRPr/>
          </a:p>
        </p:txBody>
      </p:sp>
    </p:spTree>
    <p:extLst>
      <p:ext uri="{BB962C8B-B14F-4D97-AF65-F5344CB8AC3E}">
        <p14:creationId xmlns:p14="http://schemas.microsoft.com/office/powerpoint/2010/main" val="32559348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9: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05" name="Google Shape;105;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a:solidFill>
                  <a:schemeClr val="dk1"/>
                </a:solidFill>
              </a:rPr>
              <a:t>Student Grouping: Whole Group</a:t>
            </a:r>
            <a:endParaRPr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endParaRPr dirty="0"/>
          </a:p>
          <a:p>
            <a:pPr marL="457200" marR="0" lvl="0" indent="-317500" algn="l" rtl="0">
              <a:lnSpc>
                <a:spcPct val="100000"/>
              </a:lnSpc>
              <a:spcBef>
                <a:spcPts val="0"/>
              </a:spcBef>
              <a:spcAft>
                <a:spcPts val="0"/>
              </a:spcAft>
              <a:buSzPct val="100000"/>
              <a:buChar char="●"/>
            </a:pPr>
            <a:r>
              <a:rPr lang="en-US" dirty="0"/>
              <a:t>Returning to their essay after a few days away allows both time for you, the teacher, to give feedback, and also for students to look at their writing with fresh eyes.</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dirty="0"/>
          </a:p>
          <a:p>
            <a:pPr marL="457200" marR="0" lvl="0" indent="-304800" algn="l" rtl="0">
              <a:lnSpc>
                <a:spcPct val="100000"/>
              </a:lnSpc>
              <a:spcBef>
                <a:spcPts val="0"/>
              </a:spcBef>
              <a:spcAft>
                <a:spcPts val="0"/>
              </a:spcAft>
              <a:buClr>
                <a:schemeClr val="dk1"/>
              </a:buClr>
              <a:buSzPts val="1200"/>
              <a:buFont typeface="Calibri"/>
              <a:buAutoNum type="arabicPeriod"/>
            </a:pPr>
            <a:r>
              <a:rPr lang="en-US" sz="1200" i="0" u="none" strike="noStrike" cap="none" dirty="0">
                <a:solidFill>
                  <a:schemeClr val="dk1"/>
                </a:solidFill>
              </a:rPr>
              <a:t>Read the slide aloud – explain as needed. </a:t>
            </a:r>
            <a:endParaRPr dirty="0"/>
          </a:p>
          <a:p>
            <a:pPr marL="0" marR="0" lvl="0" indent="0" algn="l" rtl="0">
              <a:lnSpc>
                <a:spcPct val="100000"/>
              </a:lnSpc>
              <a:spcBef>
                <a:spcPts val="0"/>
              </a:spcBef>
              <a:spcAft>
                <a:spcPts val="0"/>
              </a:spcAft>
              <a:buClr>
                <a:srgbClr val="000000"/>
              </a:buClr>
              <a:buSzPts val="1400"/>
              <a:buFont typeface="Arial"/>
              <a:buNone/>
            </a:pPr>
            <a:endParaRPr sz="1200" i="0" u="none" strike="noStrike" cap="none" dirty="0">
              <a:solidFill>
                <a:schemeClr val="dk1"/>
              </a:solidFill>
            </a:endParaRPr>
          </a:p>
          <a:p>
            <a:pPr marL="0" marR="0" lvl="0" indent="0" algn="l" rtl="0">
              <a:lnSpc>
                <a:spcPct val="100000"/>
              </a:lnSpc>
              <a:spcBef>
                <a:spcPts val="0"/>
              </a:spcBef>
              <a:spcAft>
                <a:spcPts val="0"/>
              </a:spcAft>
              <a:buClr>
                <a:srgbClr val="000000"/>
              </a:buClr>
              <a:buSzPts val="1400"/>
              <a:buFont typeface="Arial"/>
              <a:buNone/>
            </a:pPr>
            <a:r>
              <a:rPr lang="en-US" dirty="0"/>
              <a:t>Student Look-</a:t>
            </a:r>
            <a:r>
              <a:rPr lang="en-US" dirty="0" err="1"/>
              <a:t>Fors</a:t>
            </a:r>
            <a:r>
              <a:rPr lang="en-US" dirty="0"/>
              <a:t>/Listen-</a:t>
            </a:r>
            <a:r>
              <a:rPr lang="en-US" dirty="0" err="1"/>
              <a:t>Fors</a:t>
            </a:r>
            <a:r>
              <a:rPr lang="en-US" dirty="0"/>
              <a:t>: </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Students will direct their attention towards the slide. </a:t>
            </a:r>
            <a:r>
              <a:rPr lang="en-US" sz="1200" i="0" u="none" strike="noStrike" cap="none" dirty="0">
                <a:solidFill>
                  <a:schemeClr val="dk1"/>
                </a:solidFill>
              </a:rPr>
              <a:t> </a:t>
            </a:r>
            <a:endParaRPr sz="1200" i="0" u="none" strike="noStrike" cap="none" dirty="0">
              <a:solidFill>
                <a:schemeClr val="dk1"/>
              </a:solidFill>
            </a:endParaRPr>
          </a:p>
          <a:p>
            <a:pPr marL="0" marR="0" lvl="0" indent="0" algn="l" rtl="0">
              <a:lnSpc>
                <a:spcPct val="100000"/>
              </a:lnSpc>
              <a:spcBef>
                <a:spcPts val="0"/>
              </a:spcBef>
              <a:spcAft>
                <a:spcPts val="0"/>
              </a:spcAft>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a:p>
            <a:pPr marL="0" marR="0" lvl="0" indent="0" algn="l" rtl="0">
              <a:lnSpc>
                <a:spcPct val="100000"/>
              </a:lnSpc>
              <a:spcBef>
                <a:spcPts val="0"/>
              </a:spcBef>
              <a:spcAft>
                <a:spcPts val="0"/>
              </a:spcAft>
              <a:buNone/>
            </a:pPr>
            <a:endParaRPr dirty="0"/>
          </a:p>
        </p:txBody>
      </p:sp>
      <p:sp>
        <p:nvSpPr>
          <p:cNvPr id="106" name="Google Shape;106;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4</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4453949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1"/>
        <p:cNvGrpSpPr/>
        <p:nvPr/>
      </p:nvGrpSpPr>
      <p:grpSpPr>
        <a:xfrm>
          <a:off x="0" y="0"/>
          <a:ext cx="0" cy="0"/>
          <a:chOff x="0" y="0"/>
          <a:chExt cx="0" cy="0"/>
        </a:xfrm>
      </p:grpSpPr>
      <p:sp>
        <p:nvSpPr>
          <p:cNvPr id="112" name="Google Shape;112;g3cd1a7264a_0_0: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13" name="Google Shape;113;g3cd1a7264a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Clr>
                <a:schemeClr val="dk1"/>
              </a:buClr>
              <a:buSzPts val="1200"/>
              <a:buFont typeface="Calibri"/>
              <a:buNone/>
            </a:pPr>
            <a:r>
              <a:rPr lang="en-US" b="1" dirty="0"/>
              <a:t>Suggested slide pacing: 3-5 minutes</a:t>
            </a:r>
            <a:endParaRPr dirty="0"/>
          </a:p>
          <a:p>
            <a:pPr marL="0" lvl="0" indent="0">
              <a:spcBef>
                <a:spcPts val="0"/>
              </a:spcBef>
              <a:spcAft>
                <a:spcPts val="0"/>
              </a:spcAft>
              <a:buClr>
                <a:schemeClr val="dk1"/>
              </a:buClr>
              <a:buSzPts val="1100"/>
              <a:buFont typeface="Arial"/>
              <a:buNone/>
            </a:pPr>
            <a:r>
              <a:rPr lang="en-US" b="1" dirty="0"/>
              <a:t>Student Grouping: Whole Group, Partners</a:t>
            </a:r>
            <a:endParaRPr b="1" dirty="0"/>
          </a:p>
          <a:p>
            <a:pPr marL="0" lvl="0" indent="0">
              <a:spcBef>
                <a:spcPts val="0"/>
              </a:spcBef>
              <a:spcAft>
                <a:spcPts val="0"/>
              </a:spcAft>
              <a:buClr>
                <a:schemeClr val="dk1"/>
              </a:buClr>
              <a:buSzPts val="1100"/>
              <a:buFont typeface="Arial"/>
              <a:buNone/>
            </a:pPr>
            <a:endParaRPr b="1" dirty="0"/>
          </a:p>
          <a:p>
            <a:pPr marL="0" lvl="0" indent="0">
              <a:spcBef>
                <a:spcPts val="0"/>
              </a:spcBef>
              <a:spcAft>
                <a:spcPts val="0"/>
              </a:spcAft>
              <a:buClr>
                <a:schemeClr val="dk1"/>
              </a:buClr>
              <a:buSzPts val="1200"/>
              <a:buFont typeface="Calibri"/>
              <a:buNone/>
            </a:pPr>
            <a:r>
              <a:rPr lang="en-US" b="1" dirty="0"/>
              <a:t>Work Time A. Introducing Performance Task and Selecting Organizing Ideas </a:t>
            </a:r>
            <a:endParaRPr b="1" dirty="0"/>
          </a:p>
          <a:p>
            <a:pPr marL="0" lvl="0" indent="0">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dirty="0"/>
              <a:t>Teaching Notes: </a:t>
            </a:r>
            <a:endParaRPr dirty="0"/>
          </a:p>
          <a:p>
            <a:pPr marL="457200" lvl="0" indent="-304800" rtl="0">
              <a:spcBef>
                <a:spcPts val="0"/>
              </a:spcBef>
              <a:spcAft>
                <a:spcPts val="0"/>
              </a:spcAft>
              <a:buSzPts val="1200"/>
              <a:buFont typeface="Calibri"/>
              <a:buChar char="●"/>
            </a:pPr>
            <a:r>
              <a:rPr lang="en-US" dirty="0"/>
              <a:t>Checking in with learning targets helps students self-assess their learning. This research-based strategy supports struggling learners most.</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None/>
            </a:pPr>
            <a:r>
              <a:rPr lang="en-US" dirty="0"/>
              <a:t>Teacher Actions:</a:t>
            </a:r>
            <a:endParaRPr dirty="0"/>
          </a:p>
          <a:p>
            <a:pPr marL="457200" lvl="0" indent="-304800" rtl="0">
              <a:spcBef>
                <a:spcPts val="0"/>
              </a:spcBef>
              <a:spcAft>
                <a:spcPts val="0"/>
              </a:spcAft>
              <a:buSzPts val="1200"/>
              <a:buFont typeface="Calibri"/>
              <a:buAutoNum type="arabicPeriod"/>
            </a:pPr>
            <a:r>
              <a:rPr lang="en-US" dirty="0"/>
              <a:t>Read the first sentence on the slide, and the first two learning targets, aloud.</a:t>
            </a:r>
            <a:endParaRPr dirty="0"/>
          </a:p>
          <a:p>
            <a:pPr marL="457200" lvl="0" indent="-304800" rtl="0">
              <a:spcBef>
                <a:spcPts val="0"/>
              </a:spcBef>
              <a:spcAft>
                <a:spcPts val="0"/>
              </a:spcAft>
              <a:buSzPts val="1200"/>
              <a:buFont typeface="Calibri"/>
              <a:buAutoNum type="arabicPeriod"/>
            </a:pPr>
            <a:r>
              <a:rPr lang="en-US" dirty="0"/>
              <a:t>Invite students to read the other learning targets. Ask students to work with their seat partners and assign each pair a learning target to discuss.</a:t>
            </a:r>
            <a:endParaRPr dirty="0"/>
          </a:p>
          <a:p>
            <a:pPr marL="457200" lvl="0" indent="-304800" rtl="0">
              <a:spcBef>
                <a:spcPts val="0"/>
              </a:spcBef>
              <a:spcAft>
                <a:spcPts val="0"/>
              </a:spcAft>
              <a:buSzPts val="1200"/>
              <a:buFont typeface="Calibri"/>
              <a:buAutoNum type="arabicPeriod"/>
            </a:pPr>
            <a:r>
              <a:rPr lang="en-US" dirty="0"/>
              <a:t>Give students 1 or 2 minutes to discuss. </a:t>
            </a:r>
            <a:endParaRPr dirty="0"/>
          </a:p>
          <a:p>
            <a:pPr marL="457200" lvl="0" indent="-304800" rtl="0">
              <a:spcBef>
                <a:spcPts val="0"/>
              </a:spcBef>
              <a:spcAft>
                <a:spcPts val="0"/>
              </a:spcAft>
              <a:buSzPts val="1200"/>
              <a:buFont typeface="Calibri"/>
              <a:buAutoNum type="arabicPeriod"/>
            </a:pPr>
            <a:r>
              <a:rPr lang="en-US" dirty="0"/>
              <a:t>Cold call on pairs to explain to the class what their learning target means. </a:t>
            </a:r>
            <a:endParaRPr dirty="0"/>
          </a:p>
          <a:p>
            <a:pPr marL="457200" lvl="0" indent="-304800" rtl="0">
              <a:spcBef>
                <a:spcPts val="0"/>
              </a:spcBef>
              <a:spcAft>
                <a:spcPts val="0"/>
              </a:spcAft>
              <a:buSzPts val="1200"/>
              <a:buFont typeface="Calibri"/>
              <a:buAutoNum type="arabicPeriod"/>
            </a:pPr>
            <a:r>
              <a:rPr lang="en-US" dirty="0"/>
              <a:t>Let students know that they should focus their revisions on meeting these learning targets.</a:t>
            </a:r>
            <a:endParaRPr dirty="0"/>
          </a:p>
          <a:p>
            <a:pPr marL="0" lvl="0" indent="0">
              <a:spcBef>
                <a:spcPts val="0"/>
              </a:spcBef>
              <a:spcAft>
                <a:spcPts val="0"/>
              </a:spcAft>
              <a:buClr>
                <a:schemeClr val="dk1"/>
              </a:buClr>
              <a:buSzPts val="1200"/>
              <a:buFont typeface="Calibri"/>
              <a:buNone/>
            </a:pPr>
            <a:endParaRPr dirty="0"/>
          </a:p>
          <a:p>
            <a:pPr marL="0" lvl="0" indent="0">
              <a:spcBef>
                <a:spcPts val="0"/>
              </a:spcBef>
              <a:spcAft>
                <a:spcPts val="0"/>
              </a:spcAft>
              <a:buClr>
                <a:schemeClr val="dk1"/>
              </a:buClr>
              <a:buSzPts val="1200"/>
              <a:buFont typeface="Calibri"/>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might say things like, “Using feedback from others means looking at what my teacher said about my essay and improving my essay based on the changes she suggested.”</a:t>
            </a:r>
            <a:endParaRPr dirty="0"/>
          </a:p>
          <a:p>
            <a:pPr marL="0" lvl="0" indent="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 None</a:t>
            </a:r>
            <a:endParaRPr dirty="0"/>
          </a:p>
        </p:txBody>
      </p:sp>
      <p:sp>
        <p:nvSpPr>
          <p:cNvPr id="114" name="Google Shape;114;g3cd1a7264a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5</a:t>
            </a:fld>
            <a:endParaRPr/>
          </a:p>
        </p:txBody>
      </p:sp>
    </p:spTree>
    <p:extLst>
      <p:ext uri="{BB962C8B-B14F-4D97-AF65-F5344CB8AC3E}">
        <p14:creationId xmlns:p14="http://schemas.microsoft.com/office/powerpoint/2010/main" val="144329650"/>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9"/>
        <p:cNvGrpSpPr/>
        <p:nvPr/>
      </p:nvGrpSpPr>
      <p:grpSpPr>
        <a:xfrm>
          <a:off x="0" y="0"/>
          <a:ext cx="0" cy="0"/>
          <a:chOff x="0" y="0"/>
          <a:chExt cx="0" cy="0"/>
        </a:xfrm>
      </p:grpSpPr>
      <p:sp>
        <p:nvSpPr>
          <p:cNvPr id="120" name="Google Shape;120;g3cc4792d9f_0_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21" name="Google Shape;121;g3cc4792d9f_0_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rgbClr val="000000"/>
              </a:buClr>
              <a:buSzPts val="1100"/>
              <a:buFont typeface="Arial"/>
              <a:buNone/>
            </a:pPr>
            <a:r>
              <a:rPr lang="en-US" b="1" dirty="0"/>
              <a:t>Suggested slide pacing: 5-10 minutes </a:t>
            </a:r>
            <a:endParaRPr dirty="0"/>
          </a:p>
          <a:p>
            <a:pPr marL="0" lvl="0" indent="0" rtl="0">
              <a:spcBef>
                <a:spcPts val="0"/>
              </a:spcBef>
              <a:spcAft>
                <a:spcPts val="0"/>
              </a:spcAft>
              <a:buClr>
                <a:srgbClr val="000000"/>
              </a:buClr>
              <a:buSzPts val="1100"/>
              <a:buFont typeface="Arial"/>
              <a:buNone/>
            </a:pPr>
            <a:r>
              <a:rPr lang="en-US" b="1" dirty="0"/>
              <a:t>Student Grouping: Whole Group</a:t>
            </a:r>
            <a:endParaRPr b="1"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b="1" dirty="0"/>
              <a:t>Work Time A. Modeling: Gathering Evidence from Informational Texts</a:t>
            </a:r>
            <a:endParaRPr dirty="0"/>
          </a:p>
          <a:p>
            <a:pPr marL="0" lvl="0" indent="0" rtl="0">
              <a:spcBef>
                <a:spcPts val="0"/>
              </a:spcBef>
              <a:spcAft>
                <a:spcPts val="0"/>
              </a:spcAft>
              <a:buClr>
                <a:srgbClr val="000000"/>
              </a:buClr>
              <a:buSzPts val="1100"/>
              <a:buFont typeface="Arial"/>
              <a:buNone/>
            </a:pPr>
            <a:endParaRPr b="1" dirty="0"/>
          </a:p>
          <a:p>
            <a:pPr marL="0" lvl="0" indent="0" rtl="0">
              <a:spcBef>
                <a:spcPts val="0"/>
              </a:spcBef>
              <a:spcAft>
                <a:spcPts val="0"/>
              </a:spcAft>
              <a:buClr>
                <a:srgbClr val="000000"/>
              </a:buClr>
              <a:buSzPts val="1100"/>
              <a:buFont typeface="Arial"/>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If many students are struggling with finding evidence in informational texts, consider making the first part of Work Time a guided whole-class practice. Select a survival factor likely to be used by many students and direct students to a particular text. Discuss possible entries on the graphic organizer, making sure students can complete this work independently.</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Tell students that you noticed a common error in their essays (for instance, comma splices or inconsistent capitalization). </a:t>
            </a:r>
            <a:endParaRPr dirty="0"/>
          </a:p>
          <a:p>
            <a:pPr marL="457200" lvl="0" indent="-304800" rtl="0">
              <a:spcBef>
                <a:spcPts val="0"/>
              </a:spcBef>
              <a:spcAft>
                <a:spcPts val="0"/>
              </a:spcAft>
              <a:buClr>
                <a:schemeClr val="dk1"/>
              </a:buClr>
              <a:buSzPts val="1200"/>
              <a:buFont typeface="Calibri"/>
              <a:buAutoNum type="arabicPeriod"/>
            </a:pPr>
            <a:r>
              <a:rPr lang="en-US" dirty="0"/>
              <a:t>On the document camera or board, show an example of the error. Explain why it is incorrect.</a:t>
            </a:r>
            <a:endParaRPr dirty="0"/>
          </a:p>
          <a:p>
            <a:pPr marL="457200" lvl="0" indent="-304800" rtl="0">
              <a:spcBef>
                <a:spcPts val="0"/>
              </a:spcBef>
              <a:spcAft>
                <a:spcPts val="0"/>
              </a:spcAft>
              <a:buClr>
                <a:schemeClr val="dk1"/>
              </a:buClr>
              <a:buSzPts val="1200"/>
              <a:buFont typeface="Calibri"/>
              <a:buAutoNum type="arabicPeriod"/>
            </a:pPr>
            <a:r>
              <a:rPr lang="en-US" dirty="0"/>
              <a:t>Model how to revise and correct the error. </a:t>
            </a:r>
            <a:endParaRPr dirty="0"/>
          </a:p>
          <a:p>
            <a:pPr marL="457200" lvl="0" indent="-304800" rtl="0">
              <a:spcBef>
                <a:spcPts val="0"/>
              </a:spcBef>
              <a:spcAft>
                <a:spcPts val="0"/>
              </a:spcAft>
              <a:buClr>
                <a:schemeClr val="dk1"/>
              </a:buClr>
              <a:buSzPts val="1200"/>
              <a:buFont typeface="Calibri"/>
              <a:buAutoNum type="arabicPeriod"/>
            </a:pPr>
            <a:r>
              <a:rPr lang="en-US" dirty="0"/>
              <a:t>Check for understanding. Ask students to give you a thumbs-up if they understand the error and how to fix it when revising, or a thumbs-down if they don’t understand fully. </a:t>
            </a:r>
            <a:endParaRPr dirty="0"/>
          </a:p>
          <a:p>
            <a:pPr marL="457200" lvl="0" indent="-304800" rtl="0">
              <a:spcBef>
                <a:spcPts val="0"/>
              </a:spcBef>
              <a:spcAft>
                <a:spcPts val="0"/>
              </a:spcAft>
              <a:buClr>
                <a:schemeClr val="dk1"/>
              </a:buClr>
              <a:buSzPts val="1200"/>
              <a:buFont typeface="Calibri"/>
              <a:buAutoNum type="arabicPeriod"/>
            </a:pPr>
            <a:r>
              <a:rPr lang="en-US" dirty="0"/>
              <a:t>If many students give a thumbs-down, show another example of the error. Ask students to think about how to fix it. </a:t>
            </a:r>
            <a:endParaRPr dirty="0"/>
          </a:p>
          <a:p>
            <a:pPr marL="457200" lvl="0" indent="-304800" rtl="0">
              <a:spcBef>
                <a:spcPts val="0"/>
              </a:spcBef>
              <a:spcAft>
                <a:spcPts val="0"/>
              </a:spcAft>
              <a:buClr>
                <a:schemeClr val="dk1"/>
              </a:buClr>
              <a:buSzPts val="1200"/>
              <a:buFont typeface="Calibri"/>
              <a:buAutoNum type="arabicPeriod"/>
            </a:pPr>
            <a:r>
              <a:rPr lang="en-US" dirty="0"/>
              <a:t>Cold call on a student to suggest how to correct it. If the answer is incorrect, clarify. Again ask students to give you a thumbs-up/-down. If some students are still struggling, consider checking in with them individually.</a:t>
            </a:r>
            <a:endParaRPr dirty="0"/>
          </a:p>
          <a:p>
            <a:pPr marL="0" lvl="0" indent="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A majority of students will give a “thumbs up” to indicate their understanding of the error. </a:t>
            </a:r>
            <a:endParaRPr dirty="0"/>
          </a:p>
          <a:p>
            <a:pPr marL="0" lvl="0" indent="0" rtl="0">
              <a:spcBef>
                <a:spcPts val="0"/>
              </a:spcBef>
              <a:spcAft>
                <a:spcPts val="0"/>
              </a:spcAft>
              <a:buClr>
                <a:srgbClr val="000000"/>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Support for Any Students Who Need It:</a:t>
            </a:r>
            <a:endParaRPr dirty="0"/>
          </a:p>
          <a:p>
            <a:pPr marL="457200" marR="0" lvl="0" indent="-304800" algn="l" rtl="0">
              <a:lnSpc>
                <a:spcPct val="100000"/>
              </a:lnSpc>
              <a:spcBef>
                <a:spcPts val="0"/>
              </a:spcBef>
              <a:spcAft>
                <a:spcPts val="0"/>
              </a:spcAft>
              <a:buClr>
                <a:schemeClr val="dk1"/>
              </a:buClr>
              <a:buSzPts val="1200"/>
              <a:buFont typeface="Calibri"/>
              <a:buChar char="●"/>
            </a:pPr>
            <a:r>
              <a:rPr lang="en-US" dirty="0"/>
              <a:t>If students don’t know how to fix the error you’re noting, explain directly how to fix it. </a:t>
            </a:r>
            <a:endParaRPr dirty="0"/>
          </a:p>
        </p:txBody>
      </p:sp>
      <p:sp>
        <p:nvSpPr>
          <p:cNvPr id="122" name="Google Shape;122;g3cc4792d9f_0_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6</a:t>
            </a:fld>
            <a:endParaRPr/>
          </a:p>
        </p:txBody>
      </p:sp>
    </p:spTree>
    <p:extLst>
      <p:ext uri="{BB962C8B-B14F-4D97-AF65-F5344CB8AC3E}">
        <p14:creationId xmlns:p14="http://schemas.microsoft.com/office/powerpoint/2010/main" val="198125748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7"/>
        <p:cNvGrpSpPr/>
        <p:nvPr/>
      </p:nvGrpSpPr>
      <p:grpSpPr>
        <a:xfrm>
          <a:off x="0" y="0"/>
          <a:ext cx="0" cy="0"/>
          <a:chOff x="0" y="0"/>
          <a:chExt cx="0" cy="0"/>
        </a:xfrm>
      </p:grpSpPr>
      <p:sp>
        <p:nvSpPr>
          <p:cNvPr id="128" name="Google Shape;128;p11: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29" name="Google Shape;129;p1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US" b="1" dirty="0"/>
              <a:t>Suggested slide pacing</a:t>
            </a:r>
            <a:r>
              <a:rPr lang="en-US" b="1" i="0" u="none" strike="noStrike" cap="none" dirty="0">
                <a:solidFill>
                  <a:schemeClr val="dk1"/>
                </a:solidFill>
              </a:rPr>
              <a:t>: </a:t>
            </a:r>
            <a:r>
              <a:rPr lang="en-US" b="1" dirty="0"/>
              <a:t>5-7</a:t>
            </a:r>
            <a:r>
              <a:rPr lang="en-US" b="1" i="0" u="none" strike="noStrike" cap="none" dirty="0">
                <a:solidFill>
                  <a:schemeClr val="dk1"/>
                </a:solidFill>
              </a:rPr>
              <a:t> minutes</a:t>
            </a:r>
            <a:endParaRPr dirty="0"/>
          </a:p>
          <a:p>
            <a:pPr marL="0" marR="0" lvl="0" indent="0" algn="l" rtl="0">
              <a:lnSpc>
                <a:spcPct val="100000"/>
              </a:lnSpc>
              <a:spcBef>
                <a:spcPts val="0"/>
              </a:spcBef>
              <a:spcAft>
                <a:spcPts val="0"/>
              </a:spcAft>
              <a:buClr>
                <a:schemeClr val="dk1"/>
              </a:buClr>
              <a:buSzPts val="1200"/>
              <a:buFont typeface="Calibri"/>
              <a:buNone/>
            </a:pPr>
            <a:r>
              <a:rPr lang="en-US" b="1" i="0" u="none" strike="noStrike" cap="none" dirty="0">
                <a:solidFill>
                  <a:schemeClr val="dk1"/>
                </a:solidFill>
              </a:rPr>
              <a:t>Student Grouping: </a:t>
            </a:r>
            <a:r>
              <a:rPr lang="en-US" b="1" dirty="0"/>
              <a:t>Whole Group</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b="1" dirty="0"/>
          </a:p>
          <a:p>
            <a:pPr marL="0" lvl="0" indent="0">
              <a:spcBef>
                <a:spcPts val="0"/>
              </a:spcBef>
              <a:spcAft>
                <a:spcPts val="0"/>
              </a:spcAft>
              <a:buClr>
                <a:schemeClr val="dk1"/>
              </a:buClr>
              <a:buSzPts val="1200"/>
              <a:buFont typeface="Calibri"/>
              <a:buNone/>
            </a:pPr>
            <a:r>
              <a:rPr lang="en-US" b="1" dirty="0"/>
              <a:t>Work Time B. Return Draft Essays with Feedback    </a:t>
            </a:r>
            <a:endParaRPr b="1" i="1" dirty="0"/>
          </a:p>
          <a:p>
            <a:pPr marL="0" lvl="0" indent="0"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a:t>
            </a:r>
            <a:endParaRPr dirty="0"/>
          </a:p>
          <a:p>
            <a:pPr marL="457200" marR="0" lvl="0" indent="-304800" algn="l" rtl="0">
              <a:lnSpc>
                <a:spcPct val="100000"/>
              </a:lnSpc>
              <a:spcBef>
                <a:spcPts val="0"/>
              </a:spcBef>
              <a:spcAft>
                <a:spcPts val="0"/>
              </a:spcAft>
              <a:buSzPts val="1200"/>
              <a:buFont typeface="Calibri"/>
              <a:buChar char="●"/>
            </a:pPr>
            <a:r>
              <a:rPr lang="en-US" dirty="0"/>
              <a:t>Giving students time to review feedback helps them develop a plan for revision.</a:t>
            </a:r>
            <a:endParaRPr dirty="0"/>
          </a:p>
          <a:p>
            <a:pPr marL="0" marR="0" lvl="0" indent="0" algn="l" rtl="0">
              <a:lnSpc>
                <a:spcPct val="100000"/>
              </a:lnSpc>
              <a:spcBef>
                <a:spcPts val="0"/>
              </a:spcBef>
              <a:spcAft>
                <a:spcPts val="0"/>
              </a:spcAft>
              <a:buClr>
                <a:schemeClr val="dk1"/>
              </a:buClr>
              <a:buSzPts val="1200"/>
              <a:buFont typeface="Calibri"/>
              <a:buNone/>
            </a:pPr>
            <a:endParaRPr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Read the first two sentences of the slide aloud. Alternatively, create a “Help List” on the board and invite students to add their names to it if they need questions answered. </a:t>
            </a:r>
            <a:endParaRPr dirty="0"/>
          </a:p>
          <a:p>
            <a:pPr marL="457200" marR="0" lvl="0" indent="-304800" algn="l" rtl="0">
              <a:lnSpc>
                <a:spcPct val="100000"/>
              </a:lnSpc>
              <a:spcBef>
                <a:spcPts val="0"/>
              </a:spcBef>
              <a:spcAft>
                <a:spcPts val="0"/>
              </a:spcAft>
              <a:buSzPts val="1200"/>
              <a:buFont typeface="Calibri"/>
              <a:buAutoNum type="arabicPeriod"/>
            </a:pPr>
            <a:r>
              <a:rPr lang="en-US" dirty="0"/>
              <a:t>Return students’ draft essays.</a:t>
            </a:r>
            <a:endParaRPr dirty="0"/>
          </a:p>
          <a:p>
            <a:pPr marL="457200" marR="0" lvl="0" indent="-304800" algn="l" rtl="0">
              <a:lnSpc>
                <a:spcPct val="100000"/>
              </a:lnSpc>
              <a:spcBef>
                <a:spcPts val="0"/>
              </a:spcBef>
              <a:spcAft>
                <a:spcPts val="0"/>
              </a:spcAft>
              <a:buSzPts val="1200"/>
              <a:buFont typeface="Calibri"/>
              <a:buAutoNum type="arabicPeriod"/>
            </a:pPr>
            <a:r>
              <a:rPr lang="en-US" dirty="0"/>
              <a:t>Ask students if they think anything should be added to the </a:t>
            </a:r>
            <a:r>
              <a:rPr lang="en-US" b="1" dirty="0"/>
              <a:t>What Makes a Literary Analysis Essay Effective? anchor chart</a:t>
            </a:r>
            <a:r>
              <a:rPr lang="en-US" dirty="0"/>
              <a:t>. If needed, invite students to add other criteria to the chart.</a:t>
            </a:r>
            <a:endParaRPr dirty="0"/>
          </a:p>
          <a:p>
            <a:pPr marL="457200" marR="0" lvl="0" indent="-304800" algn="l" rtl="0">
              <a:lnSpc>
                <a:spcPct val="100000"/>
              </a:lnSpc>
              <a:spcBef>
                <a:spcPts val="0"/>
              </a:spcBef>
              <a:spcAft>
                <a:spcPts val="0"/>
              </a:spcAft>
              <a:buSzPts val="1200"/>
              <a:buFont typeface="Calibri"/>
              <a:buAutoNum type="arabicPeriod"/>
            </a:pPr>
            <a:r>
              <a:rPr lang="en-US" dirty="0"/>
              <a:t>Have students take out their </a:t>
            </a:r>
            <a:r>
              <a:rPr lang="en-US" b="1" dirty="0"/>
              <a:t>Tips on Using Quotes handout </a:t>
            </a:r>
            <a:r>
              <a:rPr lang="en-US" dirty="0"/>
              <a:t>to refer to if they have errors related to their use of quotes which need to be revised.</a:t>
            </a:r>
            <a:endParaRPr dirty="0"/>
          </a:p>
          <a:p>
            <a:pPr marL="0" marR="0" lvl="0" indent="0" algn="l" rtl="0">
              <a:lnSpc>
                <a:spcPct val="100000"/>
              </a:lnSpc>
              <a:spcBef>
                <a:spcPts val="0"/>
              </a:spcBef>
              <a:spcAft>
                <a:spcPts val="0"/>
              </a:spcAft>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i="0" u="none" strike="noStrike" cap="none" dirty="0">
              <a:solidFill>
                <a:schemeClr val="dk1"/>
              </a:solidFill>
            </a:endParaRPr>
          </a:p>
          <a:p>
            <a:pPr marL="457200" lvl="0" indent="-304800" rtl="0">
              <a:spcBef>
                <a:spcPts val="0"/>
              </a:spcBef>
              <a:spcAft>
                <a:spcPts val="0"/>
              </a:spcAft>
              <a:buClr>
                <a:schemeClr val="dk1"/>
              </a:buClr>
              <a:buSzPts val="1200"/>
              <a:buFont typeface="Calibri"/>
              <a:buChar char="●"/>
            </a:pPr>
            <a:r>
              <a:rPr lang="en-US" dirty="0"/>
              <a:t>All students will be reading carefully; some students might raise their hands to ask questions.</a:t>
            </a:r>
            <a:endParaRPr dirty="0"/>
          </a:p>
          <a:p>
            <a:pPr marL="0" marR="0" lvl="0" indent="0" algn="l" rtl="0">
              <a:lnSpc>
                <a:spcPct val="100000"/>
              </a:lnSpc>
              <a:spcBef>
                <a:spcPts val="0"/>
              </a:spcBef>
              <a:spcAft>
                <a:spcPts val="0"/>
              </a:spcAft>
              <a:buNone/>
            </a:pPr>
            <a:endParaRPr dirty="0"/>
          </a:p>
          <a:p>
            <a:pPr marL="0" lvl="0" indent="0">
              <a:spcBef>
                <a:spcPts val="0"/>
              </a:spcBef>
              <a:spcAft>
                <a:spcPts val="0"/>
              </a:spcAft>
              <a:buNone/>
            </a:pPr>
            <a:r>
              <a:rPr lang="en-US" dirty="0"/>
              <a:t>Support for Any Students Who Need It:</a:t>
            </a:r>
            <a:endParaRPr dirty="0"/>
          </a:p>
          <a:p>
            <a:pPr marL="457200" lvl="0" indent="-317500" rtl="0">
              <a:spcBef>
                <a:spcPts val="0"/>
              </a:spcBef>
              <a:spcAft>
                <a:spcPts val="0"/>
              </a:spcAft>
              <a:buSzPct val="100000"/>
              <a:buChar char="●"/>
            </a:pPr>
            <a:r>
              <a:rPr lang="en-US" dirty="0"/>
              <a:t>Use your judgment about what students should revise. For instance, if students did not have a thesis statement, they should start there.</a:t>
            </a:r>
          </a:p>
          <a:p>
            <a:pPr marL="457200" lvl="0" indent="-317500" rtl="0">
              <a:spcBef>
                <a:spcPts val="0"/>
              </a:spcBef>
              <a:spcAft>
                <a:spcPts val="0"/>
              </a:spcAft>
              <a:buSzPct val="100000"/>
              <a:buChar char="●"/>
            </a:pPr>
            <a:r>
              <a:rPr lang="en-US" dirty="0"/>
              <a:t>Some ELL students may need more scaffolding to revise. It can be helpful to give their feedback as a set of step-by-step instructions. For instance:</a:t>
            </a:r>
            <a:endParaRPr dirty="0"/>
          </a:p>
          <a:p>
            <a:pPr marL="914400" lvl="1" indent="-304800" rtl="0">
              <a:spcBef>
                <a:spcPts val="0"/>
              </a:spcBef>
              <a:spcAft>
                <a:spcPts val="0"/>
              </a:spcAft>
              <a:buClr>
                <a:schemeClr val="dk1"/>
              </a:buClr>
              <a:buSzPts val="1200"/>
              <a:buFont typeface="Calibri"/>
              <a:buChar char="○"/>
            </a:pPr>
            <a:r>
              <a:rPr lang="en-US" dirty="0"/>
              <a:t>The circled words are misspelled. Get a dictionary and use it to correct the circled words.</a:t>
            </a:r>
            <a:endParaRPr dirty="0"/>
          </a:p>
          <a:p>
            <a:pPr marL="914400" lvl="1" indent="-304800" rtl="0">
              <a:spcBef>
                <a:spcPts val="0"/>
              </a:spcBef>
              <a:spcAft>
                <a:spcPts val="0"/>
              </a:spcAft>
              <a:buClr>
                <a:schemeClr val="dk1"/>
              </a:buClr>
              <a:buSzPts val="1200"/>
              <a:buFont typeface="Calibri"/>
              <a:buChar char="○"/>
            </a:pPr>
            <a:r>
              <a:rPr lang="en-US" dirty="0"/>
              <a:t>The underlined sentences are run-ons. Find them and correct them by adding a full stop and capitalizing the first letter of the new sentence.</a:t>
            </a:r>
            <a:endParaRPr dirty="0"/>
          </a:p>
          <a:p>
            <a:pPr marL="457200" lvl="0" indent="-304800" rtl="0">
              <a:spcBef>
                <a:spcPts val="0"/>
              </a:spcBef>
              <a:spcAft>
                <a:spcPts val="0"/>
              </a:spcAft>
              <a:buClr>
                <a:schemeClr val="dk1"/>
              </a:buClr>
              <a:buSzPts val="1200"/>
              <a:buFont typeface="Calibri"/>
              <a:buChar char="●"/>
            </a:pPr>
            <a:r>
              <a:rPr lang="en-US" dirty="0"/>
              <a:t>An alternative: with student permission, choose one essay to model revising on, choosing only 3-4 features to fix. Model how you would help that student revise.</a:t>
            </a:r>
            <a:endParaRPr dirty="0"/>
          </a:p>
          <a:p>
            <a:pPr marL="0" lvl="0" indent="0" rtl="0">
              <a:spcBef>
                <a:spcPts val="0"/>
              </a:spcBef>
              <a:spcAft>
                <a:spcPts val="0"/>
              </a:spcAft>
              <a:buNone/>
            </a:pPr>
            <a:endParaRPr dirty="0"/>
          </a:p>
        </p:txBody>
      </p:sp>
      <p:sp>
        <p:nvSpPr>
          <p:cNvPr id="130" name="Google Shape;130;p1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91132397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g3e0eba8d36_2_4: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37" name="Google Shape;137;g3e0eba8d36_2_4: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rtl="0">
              <a:spcBef>
                <a:spcPts val="0"/>
              </a:spcBef>
              <a:spcAft>
                <a:spcPts val="0"/>
              </a:spcAft>
              <a:buClr>
                <a:schemeClr val="dk1"/>
              </a:buClr>
              <a:buSzPts val="1200"/>
              <a:buFont typeface="Calibri"/>
              <a:buNone/>
            </a:pPr>
            <a:r>
              <a:rPr lang="en-US" b="1" dirty="0"/>
              <a:t>Suggested slide pacing: 28-35 minutes</a:t>
            </a:r>
            <a:endParaRPr dirty="0"/>
          </a:p>
          <a:p>
            <a:pPr marL="0" lvl="0" indent="0" rtl="0">
              <a:spcBef>
                <a:spcPts val="0"/>
              </a:spcBef>
              <a:spcAft>
                <a:spcPts val="0"/>
              </a:spcAft>
              <a:buClr>
                <a:schemeClr val="dk1"/>
              </a:buClr>
              <a:buSzPts val="1200"/>
              <a:buFont typeface="Calibri"/>
              <a:buNone/>
            </a:pPr>
            <a:r>
              <a:rPr lang="en-US" b="1" dirty="0"/>
              <a:t>Student Grouping: Individual</a:t>
            </a:r>
            <a:endParaRPr b="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b="1" dirty="0"/>
              <a:t>Work Time C. Essay Revision  </a:t>
            </a:r>
            <a:endParaRPr b="1" i="1" dirty="0"/>
          </a:p>
          <a:p>
            <a:pPr marL="0" lvl="0" indent="0" rtl="0">
              <a:spcBef>
                <a:spcPts val="0"/>
              </a:spcBef>
              <a:spcAft>
                <a:spcPts val="0"/>
              </a:spcAft>
              <a:buClr>
                <a:schemeClr val="dk1"/>
              </a:buClr>
              <a:buSzPts val="1200"/>
              <a:buFont typeface="Calibri"/>
              <a:buNone/>
            </a:pPr>
            <a:endParaRPr b="1" dirty="0"/>
          </a:p>
          <a:p>
            <a:pPr marL="0" lvl="0" indent="0" rtl="0">
              <a:spcBef>
                <a:spcPts val="0"/>
              </a:spcBef>
              <a:spcAft>
                <a:spcPts val="0"/>
              </a:spcAft>
              <a:buClr>
                <a:schemeClr val="dk1"/>
              </a:buClr>
              <a:buSzPts val="1200"/>
              <a:buFont typeface="Calibri"/>
              <a:buNone/>
            </a:pPr>
            <a:r>
              <a:rPr lang="en-US" dirty="0"/>
              <a:t>Teaching Notes:</a:t>
            </a:r>
            <a:endParaRPr dirty="0"/>
          </a:p>
          <a:p>
            <a:pPr marL="457200" lvl="0" indent="-304800" rtl="0">
              <a:spcBef>
                <a:spcPts val="0"/>
              </a:spcBef>
              <a:spcAft>
                <a:spcPts val="0"/>
              </a:spcAft>
              <a:buClr>
                <a:schemeClr val="dk1"/>
              </a:buClr>
              <a:buSzPts val="1200"/>
              <a:buFont typeface="Calibri"/>
              <a:buChar char="●"/>
            </a:pPr>
            <a:r>
              <a:rPr lang="en-US" dirty="0"/>
              <a:t>Revision is a very important part of the writing process, allowing students to grow as writers and learn how to incorporate feedback. But it can be daunting! Consider using the </a:t>
            </a:r>
            <a:r>
              <a:rPr lang="en-US" b="1" dirty="0"/>
              <a:t>What Makes an Effective Essay chart</a:t>
            </a:r>
            <a:r>
              <a:rPr lang="en-US" dirty="0"/>
              <a:t> as a way to help students choose which criteria the teacher feedback indicates they most need to concentrate on.</a:t>
            </a:r>
            <a:endParaRPr dirty="0"/>
          </a:p>
          <a:p>
            <a:pPr marL="0" lvl="0" indent="0" rtl="0">
              <a:spcBef>
                <a:spcPts val="0"/>
              </a:spcBef>
              <a:spcAft>
                <a:spcPts val="0"/>
              </a:spcAft>
              <a:buClr>
                <a:schemeClr val="dk1"/>
              </a:buClr>
              <a:buSzPts val="1200"/>
              <a:buFont typeface="Calibri"/>
              <a:buNone/>
            </a:pPr>
            <a:endParaRPr dirty="0"/>
          </a:p>
          <a:p>
            <a:pPr marL="0" lvl="0" indent="0" rtl="0">
              <a:spcBef>
                <a:spcPts val="0"/>
              </a:spcBef>
              <a:spcAft>
                <a:spcPts val="0"/>
              </a:spcAft>
              <a:buClr>
                <a:schemeClr val="dk1"/>
              </a:buClr>
              <a:buSzPts val="1200"/>
              <a:buFont typeface="Calibri"/>
              <a:buNone/>
            </a:pPr>
            <a:r>
              <a:rPr lang="en-US" dirty="0"/>
              <a:t>Teacher Actions:</a:t>
            </a:r>
            <a:endParaRPr dirty="0"/>
          </a:p>
          <a:p>
            <a:pPr marL="457200" lvl="0" indent="-304800" rtl="0">
              <a:spcBef>
                <a:spcPts val="0"/>
              </a:spcBef>
              <a:spcAft>
                <a:spcPts val="0"/>
              </a:spcAft>
              <a:buClr>
                <a:schemeClr val="dk1"/>
              </a:buClr>
              <a:buSzPts val="1200"/>
              <a:buFont typeface="Calibri"/>
              <a:buAutoNum type="arabicPeriod"/>
            </a:pPr>
            <a:r>
              <a:rPr lang="en-US" dirty="0"/>
              <a:t>Be sure students have their texts </a:t>
            </a:r>
            <a:r>
              <a:rPr lang="en-US" b="0" i="1" dirty="0"/>
              <a:t>A Long Walk to Water</a:t>
            </a:r>
            <a:r>
              <a:rPr lang="en-US" b="0" dirty="0"/>
              <a:t>.</a:t>
            </a:r>
            <a:endParaRPr b="0" dirty="0"/>
          </a:p>
          <a:p>
            <a:pPr marL="457200" lvl="0" indent="-304800" rtl="0">
              <a:spcBef>
                <a:spcPts val="0"/>
              </a:spcBef>
              <a:spcAft>
                <a:spcPts val="0"/>
              </a:spcAft>
              <a:buClr>
                <a:schemeClr val="dk1"/>
              </a:buClr>
              <a:buSzPts val="1200"/>
              <a:buFont typeface="Calibri"/>
              <a:buAutoNum type="arabicPeriod"/>
            </a:pPr>
            <a:r>
              <a:rPr lang="en-US" dirty="0"/>
              <a:t>If you are using computers, revisit expectations around computer use. Then, assign </a:t>
            </a:r>
            <a:r>
              <a:rPr lang="en-US" b="0" dirty="0"/>
              <a:t>computers</a:t>
            </a:r>
            <a:r>
              <a:rPr lang="en-US" dirty="0"/>
              <a:t> and prompt students to open the word processing program and make revisions. </a:t>
            </a:r>
            <a:endParaRPr dirty="0"/>
          </a:p>
          <a:p>
            <a:pPr marL="457200" lvl="0" indent="-304800" rtl="0">
              <a:spcBef>
                <a:spcPts val="0"/>
              </a:spcBef>
              <a:spcAft>
                <a:spcPts val="0"/>
              </a:spcAft>
              <a:buClr>
                <a:schemeClr val="dk1"/>
              </a:buClr>
              <a:buSzPts val="1200"/>
              <a:buFont typeface="Calibri"/>
              <a:buAutoNum type="arabicPeriod"/>
            </a:pPr>
            <a:r>
              <a:rPr lang="en-US" dirty="0"/>
              <a:t>Circulate around the room, addressing student questions. </a:t>
            </a:r>
            <a:endParaRPr dirty="0"/>
          </a:p>
          <a:p>
            <a:pPr marL="457200" lvl="0" indent="-304800" rtl="0">
              <a:spcBef>
                <a:spcPts val="0"/>
              </a:spcBef>
              <a:spcAft>
                <a:spcPts val="0"/>
              </a:spcAft>
              <a:buClr>
                <a:schemeClr val="dk1"/>
              </a:buClr>
              <a:buSzPts val="1200"/>
              <a:buFont typeface="Calibri"/>
              <a:buAutoNum type="arabicPeriod"/>
            </a:pPr>
            <a:r>
              <a:rPr lang="en-US" dirty="0"/>
              <a:t>When a few minutes are left, ask students to save their work.</a:t>
            </a:r>
            <a:endParaRPr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rgbClr val="000000"/>
              </a:buClr>
              <a:buSzPts val="1100"/>
              <a:buFont typeface="Arial"/>
              <a:buNone/>
            </a:pPr>
            <a:r>
              <a:rPr lang="en-US" dirty="0"/>
              <a:t>Student Look-</a:t>
            </a:r>
            <a:r>
              <a:rPr lang="en-US" dirty="0" err="1"/>
              <a:t>Fors</a:t>
            </a:r>
            <a:r>
              <a:rPr lang="en-US" dirty="0"/>
              <a:t>/Listen-</a:t>
            </a:r>
            <a:r>
              <a:rPr lang="en-US" dirty="0" err="1"/>
              <a:t>Fors</a:t>
            </a:r>
            <a:r>
              <a:rPr lang="en-US" dirty="0"/>
              <a:t>: </a:t>
            </a:r>
            <a:endParaRPr dirty="0"/>
          </a:p>
          <a:p>
            <a:pPr marL="457200" lvl="0" indent="-304800" rtl="0">
              <a:spcBef>
                <a:spcPts val="0"/>
              </a:spcBef>
              <a:spcAft>
                <a:spcPts val="0"/>
              </a:spcAft>
              <a:buClr>
                <a:schemeClr val="dk1"/>
              </a:buClr>
              <a:buSzPts val="1200"/>
              <a:buFont typeface="Calibri"/>
              <a:buChar char="●"/>
            </a:pPr>
            <a:r>
              <a:rPr lang="en-US" dirty="0"/>
              <a:t>Students will work steadily on their revisions, asking questions as needed.</a:t>
            </a:r>
            <a:endParaRPr b="1" dirty="0"/>
          </a:p>
          <a:p>
            <a:pPr marL="0" lvl="0" indent="0" rtl="0">
              <a:spcBef>
                <a:spcPts val="0"/>
              </a:spcBef>
              <a:spcAft>
                <a:spcPts val="0"/>
              </a:spcAft>
              <a:buClr>
                <a:schemeClr val="dk1"/>
              </a:buClr>
              <a:buSzPts val="1100"/>
              <a:buFont typeface="Arial"/>
              <a:buNone/>
            </a:pPr>
            <a:endParaRPr dirty="0"/>
          </a:p>
          <a:p>
            <a:pPr marL="0" lvl="0" indent="0" rtl="0">
              <a:spcBef>
                <a:spcPts val="0"/>
              </a:spcBef>
              <a:spcAft>
                <a:spcPts val="0"/>
              </a:spcAft>
              <a:buClr>
                <a:schemeClr val="dk1"/>
              </a:buClr>
              <a:buSzPts val="1100"/>
              <a:buFont typeface="Arial"/>
              <a:buNone/>
            </a:pPr>
            <a:r>
              <a:rPr lang="en-US" dirty="0"/>
              <a:t>Support for Any Students Who Need It:</a:t>
            </a:r>
            <a:endParaRPr dirty="0"/>
          </a:p>
          <a:p>
            <a:pPr marL="457200" lvl="0" indent="-304800" rtl="0">
              <a:spcBef>
                <a:spcPts val="0"/>
              </a:spcBef>
              <a:spcAft>
                <a:spcPts val="0"/>
              </a:spcAft>
              <a:buClr>
                <a:schemeClr val="dk1"/>
              </a:buClr>
              <a:buSzPts val="1200"/>
              <a:buFont typeface="Calibri"/>
              <a:buChar char="●"/>
            </a:pPr>
            <a:r>
              <a:rPr lang="en-US" dirty="0"/>
              <a:t>Consider checking in first with students who need extra support to make sure they can use their time well. </a:t>
            </a:r>
            <a:endParaRPr dirty="0"/>
          </a:p>
        </p:txBody>
      </p:sp>
      <p:sp>
        <p:nvSpPr>
          <p:cNvPr id="138" name="Google Shape;138;g3e0eba8d36_2_4: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8</a:t>
            </a:fld>
            <a:endParaRPr/>
          </a:p>
        </p:txBody>
      </p:sp>
    </p:spTree>
    <p:extLst>
      <p:ext uri="{BB962C8B-B14F-4D97-AF65-F5344CB8AC3E}">
        <p14:creationId xmlns:p14="http://schemas.microsoft.com/office/powerpoint/2010/main" val="3474015062"/>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3"/>
        <p:cNvGrpSpPr/>
        <p:nvPr/>
      </p:nvGrpSpPr>
      <p:grpSpPr>
        <a:xfrm>
          <a:off x="0" y="0"/>
          <a:ext cx="0" cy="0"/>
          <a:chOff x="0" y="0"/>
          <a:chExt cx="0" cy="0"/>
        </a:xfrm>
      </p:grpSpPr>
      <p:sp>
        <p:nvSpPr>
          <p:cNvPr id="144" name="Google Shape;144;g3e1d5b8e51_0_12:notes"/>
          <p:cNvSpPr>
            <a:spLocks noGrp="1" noRot="1" noChangeAspect="1"/>
          </p:cNvSpPr>
          <p:nvPr>
            <p:ph type="sldImg" idx="2"/>
          </p:nvPr>
        </p:nvSpPr>
        <p:spPr>
          <a:xfrm>
            <a:off x="685800" y="1143000"/>
            <a:ext cx="5486400" cy="3086100"/>
          </a:xfrm>
          <a:custGeom>
            <a:avLst/>
            <a:gdLst/>
            <a:ahLst/>
            <a:cxnLst/>
            <a:rect l="0" t="0" r="0" b="0"/>
            <a:pathLst>
              <a:path w="120000" h="120000" extrusionOk="0">
                <a:moveTo>
                  <a:pt x="0" y="0"/>
                </a:moveTo>
                <a:lnTo>
                  <a:pt x="120000" y="0"/>
                </a:lnTo>
                <a:lnTo>
                  <a:pt x="120000" y="120000"/>
                </a:lnTo>
                <a:lnTo>
                  <a:pt x="0" y="120000"/>
                </a:lnTo>
                <a:close/>
              </a:path>
            </a:pathLst>
          </a:custGeom>
        </p:spPr>
      </p:sp>
      <p:sp>
        <p:nvSpPr>
          <p:cNvPr id="145" name="Google Shape;145;g3e1d5b8e51_0_12: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spcBef>
                <a:spcPts val="0"/>
              </a:spcBef>
              <a:spcAft>
                <a:spcPts val="0"/>
              </a:spcAft>
              <a:buNone/>
            </a:pPr>
            <a:r>
              <a:rPr lang="en-US" b="1"/>
              <a:t>Suggested slide pacing: 3-5 minutes</a:t>
            </a:r>
            <a:endParaRPr/>
          </a:p>
          <a:p>
            <a:pPr marL="0" lvl="0" indent="0">
              <a:spcBef>
                <a:spcPts val="0"/>
              </a:spcBef>
              <a:spcAft>
                <a:spcPts val="0"/>
              </a:spcAft>
              <a:buNone/>
            </a:pPr>
            <a:r>
              <a:rPr lang="en-US" b="1"/>
              <a:t>Student Grouping: Whole Group</a:t>
            </a:r>
            <a:endParaRPr b="1"/>
          </a:p>
          <a:p>
            <a:pPr marL="0" lvl="0" indent="0">
              <a:spcBef>
                <a:spcPts val="0"/>
              </a:spcBef>
              <a:spcAft>
                <a:spcPts val="0"/>
              </a:spcAft>
              <a:buNone/>
            </a:pPr>
            <a:endParaRPr b="1"/>
          </a:p>
          <a:p>
            <a:pPr marL="0" lvl="0" indent="0" rtl="0">
              <a:spcBef>
                <a:spcPts val="0"/>
              </a:spcBef>
              <a:spcAft>
                <a:spcPts val="0"/>
              </a:spcAft>
              <a:buClr>
                <a:schemeClr val="dk1"/>
              </a:buClr>
              <a:buSzPts val="1200"/>
              <a:buFont typeface="Calibri"/>
              <a:buNone/>
            </a:pPr>
            <a:r>
              <a:rPr lang="en-US" b="1"/>
              <a:t>Work Time C. Essay Revision  </a:t>
            </a:r>
            <a:endParaRPr b="1" i="1"/>
          </a:p>
          <a:p>
            <a:pPr marL="0" lvl="0" indent="0" rtl="0">
              <a:spcBef>
                <a:spcPts val="0"/>
              </a:spcBef>
              <a:spcAft>
                <a:spcPts val="0"/>
              </a:spcAft>
              <a:buClr>
                <a:schemeClr val="dk1"/>
              </a:buClr>
              <a:buSzPts val="1200"/>
              <a:buFont typeface="Calibri"/>
              <a:buNone/>
            </a:pPr>
            <a:endParaRPr b="1"/>
          </a:p>
          <a:p>
            <a:pPr marL="0" lvl="0" indent="0" rtl="0">
              <a:spcBef>
                <a:spcPts val="0"/>
              </a:spcBef>
              <a:spcAft>
                <a:spcPts val="0"/>
              </a:spcAft>
              <a:buClr>
                <a:schemeClr val="dk1"/>
              </a:buClr>
              <a:buSzPts val="1200"/>
              <a:buFont typeface="Calibri"/>
              <a:buNone/>
            </a:pPr>
            <a:r>
              <a:rPr lang="en-US"/>
              <a:t>Teaching Notes:</a:t>
            </a:r>
            <a:endParaRPr/>
          </a:p>
          <a:p>
            <a:pPr marL="457200" lvl="0" indent="-304800" rtl="0">
              <a:spcBef>
                <a:spcPts val="0"/>
              </a:spcBef>
              <a:spcAft>
                <a:spcPts val="0"/>
              </a:spcAft>
              <a:buClr>
                <a:schemeClr val="dk1"/>
              </a:buClr>
              <a:buSzPts val="1200"/>
              <a:buFont typeface="Calibri"/>
              <a:buChar char="●"/>
            </a:pPr>
            <a:r>
              <a:rPr lang="en-US"/>
              <a:t>Students might find it interesting that they work on a writing assignment, then switch to another, then switch again. However, this plan allows students to really follow the writing process and work as writers do, by writing, getting feedback, and revising, with “think time” in between.</a:t>
            </a:r>
            <a:endParaRPr/>
          </a:p>
          <a:p>
            <a:pPr marL="0" lvl="0" indent="0" rtl="0">
              <a:spcBef>
                <a:spcPts val="0"/>
              </a:spcBef>
              <a:spcAft>
                <a:spcPts val="0"/>
              </a:spcAft>
              <a:buClr>
                <a:schemeClr val="dk1"/>
              </a:buClr>
              <a:buSzPts val="1200"/>
              <a:buFont typeface="Calibri"/>
              <a:buNone/>
            </a:pPr>
            <a:endParaRPr/>
          </a:p>
          <a:p>
            <a:pPr marL="0" lvl="0" indent="0" rtl="0">
              <a:spcBef>
                <a:spcPts val="0"/>
              </a:spcBef>
              <a:spcAft>
                <a:spcPts val="0"/>
              </a:spcAft>
              <a:buClr>
                <a:schemeClr val="dk1"/>
              </a:buClr>
              <a:buSzPts val="1200"/>
              <a:buFont typeface="Calibri"/>
              <a:buNone/>
            </a:pPr>
            <a:r>
              <a:rPr lang="en-US"/>
              <a:t>Teacher Actions:</a:t>
            </a:r>
            <a:endParaRPr/>
          </a:p>
          <a:p>
            <a:pPr marL="457200" lvl="0" indent="-304800" rtl="0">
              <a:spcBef>
                <a:spcPts val="0"/>
              </a:spcBef>
              <a:spcAft>
                <a:spcPts val="0"/>
              </a:spcAft>
              <a:buClr>
                <a:schemeClr val="dk1"/>
              </a:buClr>
              <a:buSzPts val="1200"/>
              <a:buFont typeface="Calibri"/>
              <a:buAutoNum type="arabicPeriod"/>
            </a:pPr>
            <a:r>
              <a:rPr lang="en-US"/>
              <a:t>Read the slide aloud.</a:t>
            </a:r>
            <a:endParaRPr/>
          </a:p>
          <a:p>
            <a:pPr marL="457200" lvl="0" indent="-304800" rtl="0">
              <a:lnSpc>
                <a:spcPct val="90000"/>
              </a:lnSpc>
              <a:spcBef>
                <a:spcPts val="0"/>
              </a:spcBef>
              <a:spcAft>
                <a:spcPts val="0"/>
              </a:spcAft>
              <a:buClr>
                <a:schemeClr val="dk1"/>
              </a:buClr>
              <a:buSzPts val="1200"/>
              <a:buFont typeface="Calibri"/>
              <a:buAutoNum type="arabicPeriod"/>
            </a:pPr>
            <a:r>
              <a:rPr lang="en-US"/>
              <a:t>Get students excited for this final writing piece: It’s a great opportunity for them to demonstrate all they have learned about the world, the theme of survival, and the craft of using juxtaposition. </a:t>
            </a:r>
            <a:endParaRPr/>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rgbClr val="000000"/>
              </a:buClr>
              <a:buSzPts val="1100"/>
              <a:buFont typeface="Arial"/>
              <a:buNone/>
            </a:pPr>
            <a:r>
              <a:rPr lang="en-US"/>
              <a:t>Student Look-Fors/Listen-Fors: </a:t>
            </a:r>
            <a:endParaRPr/>
          </a:p>
          <a:p>
            <a:pPr marL="457200" lvl="0" indent="-304800" rtl="0">
              <a:spcBef>
                <a:spcPts val="0"/>
              </a:spcBef>
              <a:spcAft>
                <a:spcPts val="0"/>
              </a:spcAft>
              <a:buClr>
                <a:schemeClr val="dk1"/>
              </a:buClr>
              <a:buSzPts val="1200"/>
              <a:buFont typeface="Calibri"/>
              <a:buChar char="●"/>
            </a:pPr>
            <a:r>
              <a:rPr lang="en-US"/>
              <a:t>Students will focus their attention on the slide.</a:t>
            </a:r>
            <a:endParaRPr b="1"/>
          </a:p>
          <a:p>
            <a:pPr marL="0" lvl="0" indent="0" rtl="0">
              <a:spcBef>
                <a:spcPts val="0"/>
              </a:spcBef>
              <a:spcAft>
                <a:spcPts val="0"/>
              </a:spcAft>
              <a:buClr>
                <a:schemeClr val="dk1"/>
              </a:buClr>
              <a:buSzPts val="1100"/>
              <a:buFont typeface="Arial"/>
              <a:buNone/>
            </a:pPr>
            <a:endParaRPr/>
          </a:p>
          <a:p>
            <a:pPr marL="0" lvl="0" indent="0" rtl="0">
              <a:spcBef>
                <a:spcPts val="0"/>
              </a:spcBef>
              <a:spcAft>
                <a:spcPts val="0"/>
              </a:spcAft>
              <a:buClr>
                <a:schemeClr val="dk1"/>
              </a:buClr>
              <a:buSzPts val="1100"/>
              <a:buFont typeface="Arial"/>
              <a:buNone/>
            </a:pPr>
            <a:r>
              <a:rPr lang="en-US"/>
              <a:t>Support for Any Students Who Need It: None</a:t>
            </a:r>
            <a:endParaRPr/>
          </a:p>
        </p:txBody>
      </p:sp>
      <p:sp>
        <p:nvSpPr>
          <p:cNvPr id="146" name="Google Shape;146;g3e1d5b8e51_0_12: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spcBef>
                <a:spcPts val="0"/>
              </a:spcBef>
              <a:spcAft>
                <a:spcPts val="0"/>
              </a:spcAft>
              <a:buClr>
                <a:srgbClr val="000000"/>
              </a:buClr>
              <a:buSzPts val="1200"/>
              <a:buFont typeface="Arial"/>
              <a:buNone/>
            </a:pPr>
            <a:fld id="{00000000-1234-1234-1234-123412341234}" type="slidenum">
              <a:rPr lang="en-US"/>
              <a:t>9</a:t>
            </a:fld>
            <a:endParaRPr/>
          </a:p>
        </p:txBody>
      </p:sp>
    </p:spTree>
    <p:extLst>
      <p:ext uri="{BB962C8B-B14F-4D97-AF65-F5344CB8AC3E}">
        <p14:creationId xmlns:p14="http://schemas.microsoft.com/office/powerpoint/2010/main" val="359776110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5"/>
        <p:cNvGrpSpPr/>
        <p:nvPr/>
      </p:nvGrpSpPr>
      <p:grpSpPr>
        <a:xfrm>
          <a:off x="0" y="0"/>
          <a:ext cx="0" cy="0"/>
          <a:chOff x="0" y="0"/>
          <a:chExt cx="0" cy="0"/>
        </a:xfrm>
      </p:grpSpPr>
      <p:sp>
        <p:nvSpPr>
          <p:cNvPr id="16" name="Google Shape;16;p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7" name="Google Shape;17;p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0" name="Google Shape;20;p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2"/>
        <p:cNvGrpSpPr/>
        <p:nvPr/>
      </p:nvGrpSpPr>
      <p:grpSpPr>
        <a:xfrm>
          <a:off x="0" y="0"/>
          <a:ext cx="0" cy="0"/>
          <a:chOff x="0" y="0"/>
          <a:chExt cx="0" cy="0"/>
        </a:xfrm>
      </p:grpSpPr>
      <p:sp>
        <p:nvSpPr>
          <p:cNvPr id="73" name="Google Shape;73;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74" name="Google Shape;74;p11"/>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75" name="Google Shape;75;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6" name="Google Shape;76;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78"/>
        <p:cNvGrpSpPr/>
        <p:nvPr/>
      </p:nvGrpSpPr>
      <p:grpSpPr>
        <a:xfrm>
          <a:off x="0" y="0"/>
          <a:ext cx="0" cy="0"/>
          <a:chOff x="0" y="0"/>
          <a:chExt cx="0" cy="0"/>
        </a:xfrm>
      </p:grpSpPr>
      <p:sp>
        <p:nvSpPr>
          <p:cNvPr id="79" name="Google Shape;79;p12"/>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80" name="Google Shape;80;p12"/>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81" name="Google Shape;81;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2" name="Google Shape;82;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21"/>
        <p:cNvGrpSpPr/>
        <p:nvPr/>
      </p:nvGrpSpPr>
      <p:grpSpPr>
        <a:xfrm>
          <a:off x="0" y="0"/>
          <a:ext cx="0" cy="0"/>
          <a:chOff x="0" y="0"/>
          <a:chExt cx="0" cy="0"/>
        </a:xfrm>
      </p:grpSpPr>
      <p:sp>
        <p:nvSpPr>
          <p:cNvPr id="22" name="Google Shape;22;p3"/>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3" name="Google Shape;23;p3"/>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lstStyle>
            <a:lvl1pPr marR="0" lvl="0" algn="ctr" rtl="0">
              <a:lnSpc>
                <a:spcPct val="90000"/>
              </a:lnSpc>
              <a:spcBef>
                <a:spcPts val="10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2pPr>
            <a:lvl3pPr marR="0" lvl="2" algn="ctr" rtl="0">
              <a:lnSpc>
                <a:spcPct val="90000"/>
              </a:lnSpc>
              <a:spcBef>
                <a:spcPts val="500"/>
              </a:spcBef>
              <a:spcAft>
                <a:spcPts val="0"/>
              </a:spcAft>
              <a:buClr>
                <a:schemeClr val="dk1"/>
              </a:buClr>
              <a:buSzPts val="1800"/>
              <a:buFont typeface="Arial"/>
              <a:buNone/>
              <a:defRPr sz="1800" b="0" i="0" u="none" strike="noStrike" cap="none">
                <a:solidFill>
                  <a:schemeClr val="dk1"/>
                </a:solidFill>
                <a:latin typeface="Overlock"/>
                <a:ea typeface="Overlock"/>
                <a:cs typeface="Overlock"/>
                <a:sym typeface="Overlock"/>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4" name="Google Shape;24;p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5" name="Google Shape;25;p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26" name="Google Shape;26;p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7"/>
        <p:cNvGrpSpPr/>
        <p:nvPr/>
      </p:nvGrpSpPr>
      <p:grpSpPr>
        <a:xfrm>
          <a:off x="0" y="0"/>
          <a:ext cx="0" cy="0"/>
          <a:chOff x="0" y="0"/>
          <a:chExt cx="0" cy="0"/>
        </a:xfrm>
      </p:grpSpPr>
      <p:sp>
        <p:nvSpPr>
          <p:cNvPr id="28" name="Google Shape;28;p4"/>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Overlock"/>
              <a:buNone/>
              <a:defRPr sz="60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29" name="Google Shape;29;p4"/>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rgbClr val="888888"/>
              </a:buClr>
              <a:buSzPts val="2400"/>
              <a:buFont typeface="Arial"/>
              <a:buNone/>
              <a:defRPr sz="2400" b="0" i="0" u="none" strike="noStrike" cap="none">
                <a:solidFill>
                  <a:srgbClr val="888888"/>
                </a:solidFill>
                <a:latin typeface="Overlock"/>
                <a:ea typeface="Overlock"/>
                <a:cs typeface="Overlock"/>
                <a:sym typeface="Overlock"/>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Overlock"/>
                <a:ea typeface="Overlock"/>
                <a:cs typeface="Overlock"/>
                <a:sym typeface="Overlock"/>
              </a:defRPr>
            </a:lvl2pPr>
            <a:lvl3pPr marL="1371600" marR="0" lvl="2" indent="-228600" algn="l" rtl="0">
              <a:lnSpc>
                <a:spcPct val="90000"/>
              </a:lnSpc>
              <a:spcBef>
                <a:spcPts val="500"/>
              </a:spcBef>
              <a:spcAft>
                <a:spcPts val="0"/>
              </a:spcAft>
              <a:buClr>
                <a:srgbClr val="888888"/>
              </a:buClr>
              <a:buSzPts val="1800"/>
              <a:buFont typeface="Arial"/>
              <a:buNone/>
              <a:defRPr sz="1800" b="0" i="0" u="none" strike="noStrike" cap="none">
                <a:solidFill>
                  <a:srgbClr val="888888"/>
                </a:solidFill>
                <a:latin typeface="Overlock"/>
                <a:ea typeface="Overlock"/>
                <a:cs typeface="Overlock"/>
                <a:sym typeface="Overlock"/>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Overlock"/>
                <a:ea typeface="Overlock"/>
                <a:cs typeface="Overlock"/>
                <a:sym typeface="Overlock"/>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0" name="Google Shape;30;p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1" name="Google Shape;31;p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2" name="Google Shape;32;p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3"/>
        <p:cNvGrpSpPr/>
        <p:nvPr/>
      </p:nvGrpSpPr>
      <p:grpSpPr>
        <a:xfrm>
          <a:off x="0" y="0"/>
          <a:ext cx="0" cy="0"/>
          <a:chOff x="0" y="0"/>
          <a:chExt cx="0" cy="0"/>
        </a:xfrm>
      </p:grpSpPr>
      <p:sp>
        <p:nvSpPr>
          <p:cNvPr id="34" name="Google Shape;34;p5"/>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35" name="Google Shape;35;p5"/>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6" name="Google Shape;36;p5"/>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37" name="Google Shape;37;p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0"/>
        <p:cNvGrpSpPr/>
        <p:nvPr/>
      </p:nvGrpSpPr>
      <p:grpSpPr>
        <a:xfrm>
          <a:off x="0" y="0"/>
          <a:ext cx="0" cy="0"/>
          <a:chOff x="0" y="0"/>
          <a:chExt cx="0" cy="0"/>
        </a:xfrm>
      </p:grpSpPr>
      <p:sp>
        <p:nvSpPr>
          <p:cNvPr id="41" name="Google Shape;41;p6"/>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42" name="Google Shape;42;p6"/>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3" name="Google Shape;43;p6"/>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4" name="Google Shape;44;p6"/>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000"/>
              </a:spcBef>
              <a:spcAft>
                <a:spcPts val="0"/>
              </a:spcAft>
              <a:buClr>
                <a:schemeClr val="dk1"/>
              </a:buClr>
              <a:buSzPts val="2400"/>
              <a:buFont typeface="Arial"/>
              <a:buNone/>
              <a:defRPr sz="2400" b="1"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800"/>
              <a:buFont typeface="Arial"/>
              <a:buNone/>
              <a:defRPr sz="1800" b="1"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49"/>
        <p:cNvGrpSpPr/>
        <p:nvPr/>
      </p:nvGrpSpPr>
      <p:grpSpPr>
        <a:xfrm>
          <a:off x="0" y="0"/>
          <a:ext cx="0" cy="0"/>
          <a:chOff x="0" y="0"/>
          <a:chExt cx="0" cy="0"/>
        </a:xfrm>
      </p:grpSpPr>
      <p:sp>
        <p:nvSpPr>
          <p:cNvPr id="50" name="Google Shape;50;p7"/>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51" name="Google Shape;51;p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4"/>
        <p:cNvGrpSpPr/>
        <p:nvPr/>
      </p:nvGrpSpPr>
      <p:grpSpPr>
        <a:xfrm>
          <a:off x="0" y="0"/>
          <a:ext cx="0" cy="0"/>
          <a:chOff x="0" y="0"/>
          <a:chExt cx="0" cy="0"/>
        </a:xfrm>
      </p:grpSpPr>
      <p:sp>
        <p:nvSpPr>
          <p:cNvPr id="55" name="Google Shape;55;p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6" name="Google Shape;56;p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58"/>
        <p:cNvGrpSpPr/>
        <p:nvPr/>
      </p:nvGrpSpPr>
      <p:grpSpPr>
        <a:xfrm>
          <a:off x="0" y="0"/>
          <a:ext cx="0" cy="0"/>
          <a:chOff x="0" y="0"/>
          <a:chExt cx="0" cy="0"/>
        </a:xfrm>
      </p:grpSpPr>
      <p:sp>
        <p:nvSpPr>
          <p:cNvPr id="59" name="Google Shape;59;p9"/>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0" name="Google Shape;60;p9"/>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000"/>
              </a:spcBef>
              <a:spcAft>
                <a:spcPts val="0"/>
              </a:spcAft>
              <a:buClr>
                <a:schemeClr val="dk1"/>
              </a:buClr>
              <a:buSzPts val="3200"/>
              <a:buFont typeface="Arial"/>
              <a:buChar char="•"/>
              <a:defRPr sz="3200" b="0" i="0" u="none" strike="noStrike" cap="none">
                <a:solidFill>
                  <a:schemeClr val="dk1"/>
                </a:solidFill>
                <a:latin typeface="Overlock"/>
                <a:ea typeface="Overlock"/>
                <a:cs typeface="Overlock"/>
                <a:sym typeface="Overlock"/>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1" name="Google Shape;61;p9"/>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2" name="Google Shape;6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5"/>
        <p:cNvGrpSpPr/>
        <p:nvPr/>
      </p:nvGrpSpPr>
      <p:grpSpPr>
        <a:xfrm>
          <a:off x="0" y="0"/>
          <a:ext cx="0" cy="0"/>
          <a:chOff x="0" y="0"/>
          <a:chExt cx="0" cy="0"/>
        </a:xfrm>
      </p:grpSpPr>
      <p:sp>
        <p:nvSpPr>
          <p:cNvPr id="66" name="Google Shape;66;p10"/>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Overlock"/>
              <a:buNone/>
              <a:defRPr sz="3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67" name="Google Shape;67;p10"/>
          <p:cNvSpPr>
            <a:spLocks noGrp="1"/>
          </p:cNvSpPr>
          <p:nvPr>
            <p:ph type="pic" idx="2"/>
          </p:nvPr>
        </p:nvSpPr>
        <p:spPr>
          <a:xfrm>
            <a:off x="5183188" y="987425"/>
            <a:ext cx="6172200" cy="4873625"/>
          </a:xfrm>
          <a:prstGeom prst="rect">
            <a:avLst/>
          </a:prstGeom>
          <a:noFill/>
          <a:ln>
            <a:noFill/>
          </a:ln>
        </p:spPr>
        <p:txBody>
          <a:bodyPr spcFirstLastPara="1" wrap="square" lIns="91425" tIns="45700" rIns="91425" bIns="45700" anchor="t" anchorCtr="0"/>
          <a:lstStyle>
            <a:lvl1pPr marR="0" lvl="0" algn="l" rtl="0">
              <a:lnSpc>
                <a:spcPct val="90000"/>
              </a:lnSpc>
              <a:spcBef>
                <a:spcPts val="1000"/>
              </a:spcBef>
              <a:spcAft>
                <a:spcPts val="0"/>
              </a:spcAft>
              <a:buClr>
                <a:schemeClr val="dk1"/>
              </a:buClr>
              <a:buSzPts val="3200"/>
              <a:buFont typeface="Arial"/>
              <a:buNone/>
              <a:defRPr sz="3200" b="0" i="0" u="none" strike="noStrike" cap="none">
                <a:solidFill>
                  <a:schemeClr val="dk1"/>
                </a:solidFill>
                <a:latin typeface="Overlock"/>
                <a:ea typeface="Overlock"/>
                <a:cs typeface="Overlock"/>
                <a:sym typeface="Overlock"/>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Overlock"/>
                <a:ea typeface="Overlock"/>
                <a:cs typeface="Overlock"/>
                <a:sym typeface="Overlock"/>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Overlock"/>
                <a:ea typeface="Overlock"/>
                <a:cs typeface="Overlock"/>
                <a:sym typeface="Overlock"/>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Overlock"/>
                <a:ea typeface="Overlock"/>
                <a:cs typeface="Overlock"/>
                <a:sym typeface="Overlock"/>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68" name="Google Shape;68;p10"/>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000"/>
              </a:spcBef>
              <a:spcAft>
                <a:spcPts val="0"/>
              </a:spcAft>
              <a:buClr>
                <a:schemeClr val="dk1"/>
              </a:buClr>
              <a:buSzPts val="1600"/>
              <a:buFont typeface="Arial"/>
              <a:buNone/>
              <a:defRPr sz="1600" b="0" i="0" u="none" strike="noStrike" cap="none">
                <a:solidFill>
                  <a:schemeClr val="dk1"/>
                </a:solidFill>
                <a:latin typeface="Overlock"/>
                <a:ea typeface="Overlock"/>
                <a:cs typeface="Overlock"/>
                <a:sym typeface="Overlock"/>
              </a:defRPr>
            </a:lvl1pPr>
            <a:lvl2pPr marL="914400" marR="0" lvl="1" indent="-228600" algn="l" rtl="0">
              <a:lnSpc>
                <a:spcPct val="90000"/>
              </a:lnSpc>
              <a:spcBef>
                <a:spcPts val="500"/>
              </a:spcBef>
              <a:spcAft>
                <a:spcPts val="0"/>
              </a:spcAft>
              <a:buClr>
                <a:schemeClr val="dk1"/>
              </a:buClr>
              <a:buSzPts val="1400"/>
              <a:buFont typeface="Arial"/>
              <a:buNone/>
              <a:defRPr sz="1400" b="0" i="0" u="none" strike="noStrike" cap="none">
                <a:solidFill>
                  <a:schemeClr val="dk1"/>
                </a:solidFill>
                <a:latin typeface="Overlock"/>
                <a:ea typeface="Overlock"/>
                <a:cs typeface="Overlock"/>
                <a:sym typeface="Overlock"/>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Overlock"/>
                <a:ea typeface="Overlock"/>
                <a:cs typeface="Overlock"/>
                <a:sym typeface="Overlock"/>
              </a:defRPr>
            </a:lvl3pPr>
            <a:lvl4pPr marL="1828800" marR="0" lvl="3"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4pPr>
            <a:lvl5pPr marL="2286000" marR="0" lvl="4"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Overlock"/>
                <a:ea typeface="Overlock"/>
                <a:cs typeface="Overlock"/>
                <a:sym typeface="Overlock"/>
              </a:defRPr>
            </a:lvl5pPr>
            <a:lvl6pPr marL="2743200" marR="0" lvl="5"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000"/>
              <a:buFont typeface="Arial"/>
              <a:buNone/>
              <a:defRPr sz="1000" b="0" i="0" u="none" strike="noStrike" cap="none">
                <a:solidFill>
                  <a:schemeClr val="dk1"/>
                </a:solidFill>
                <a:latin typeface="Calibri"/>
                <a:ea typeface="Calibri"/>
                <a:cs typeface="Calibri"/>
                <a:sym typeface="Calibri"/>
              </a:defRPr>
            </a:lvl9pPr>
          </a:lstStyle>
          <a:p>
            <a:endParaRPr/>
          </a:p>
        </p:txBody>
      </p:sp>
      <p:sp>
        <p:nvSpPr>
          <p:cNvPr id="69" name="Google Shape;69;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3.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2.jp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Overlock"/>
              <a:buNone/>
              <a:defRPr sz="44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Overlock"/>
                <a:ea typeface="Overlock"/>
                <a:cs typeface="Overlock"/>
                <a:sym typeface="Overlock"/>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Overlock"/>
                <a:ea typeface="Overlock"/>
                <a:cs typeface="Overlock"/>
                <a:sym typeface="Overlock"/>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Overlock"/>
                <a:ea typeface="Overlock"/>
                <a:cs typeface="Overlock"/>
                <a:sym typeface="Overlock"/>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Overlock"/>
                <a:ea typeface="Overlock"/>
                <a:cs typeface="Overlock"/>
                <a:sym typeface="Overlock"/>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dirty="0"/>
          </a:p>
        </p:txBody>
      </p:sp>
      <p:sp>
        <p:nvSpPr>
          <p:cNvPr id="12" name="Google Shape;12;p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lstStyle>
            <a:lvl1pPr marR="0" lvl="0" algn="ct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Overlock"/>
                <a:ea typeface="Overlock"/>
                <a:cs typeface="Overlock"/>
                <a:sym typeface="Overlock"/>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chemeClr val="dk1"/>
                </a:solidFill>
                <a:latin typeface="Overlock"/>
                <a:ea typeface="Overlock"/>
                <a:cs typeface="Overlock"/>
                <a:sym typeface="Overlock"/>
              </a:defRPr>
            </a:lvl9pPr>
          </a:lstStyle>
          <a:p>
            <a:pPr marL="0" lvl="0" indent="0">
              <a:spcBef>
                <a:spcPts val="0"/>
              </a:spcBef>
              <a:spcAft>
                <a:spcPts val="0"/>
              </a:spcAft>
              <a:buNone/>
            </a:pPr>
            <a:fld id="{00000000-1234-1234-1234-123412341234}" type="slidenum">
              <a:rPr lang="en-US"/>
              <a:t>‹#›</a:t>
            </a:fld>
            <a:endParaRPr/>
          </a:p>
        </p:txBody>
      </p:sp>
      <p:pic>
        <p:nvPicPr>
          <p:cNvPr id="3" name="Picture 2">
            <a:extLst>
              <a:ext uri="{FF2B5EF4-FFF2-40B4-BE49-F238E27FC236}">
                <a16:creationId xmlns:a16="http://schemas.microsoft.com/office/drawing/2014/main" id="{6F12EFD9-14A9-49B5-BAF8-80EE8CCC9573}"/>
              </a:ext>
            </a:extLst>
          </p:cNvPr>
          <p:cNvPicPr>
            <a:picLocks noChangeAspect="1"/>
          </p:cNvPicPr>
          <p:nvPr userDrawn="1"/>
        </p:nvPicPr>
        <p:blipFill>
          <a:blip r:embed="rId13"/>
          <a:stretch>
            <a:fillRect/>
          </a:stretch>
        </p:blipFill>
        <p:spPr>
          <a:xfrm>
            <a:off x="10682416" y="6580659"/>
            <a:ext cx="762000" cy="142875"/>
          </a:xfrm>
          <a:prstGeom prst="rect">
            <a:avLst/>
          </a:prstGeom>
        </p:spPr>
      </p:pic>
      <p:pic>
        <p:nvPicPr>
          <p:cNvPr id="5" name="Picture 4">
            <a:extLst>
              <a:ext uri="{FF2B5EF4-FFF2-40B4-BE49-F238E27FC236}">
                <a16:creationId xmlns:a16="http://schemas.microsoft.com/office/drawing/2014/main" id="{68574D1E-DBB3-4E74-A1E1-48292B20CFC5}"/>
              </a:ext>
            </a:extLst>
          </p:cNvPr>
          <p:cNvPicPr>
            <a:picLocks noChangeAspect="1"/>
          </p:cNvPicPr>
          <p:nvPr userDrawn="1"/>
        </p:nvPicPr>
        <p:blipFill>
          <a:blip r:embed="rId14"/>
          <a:stretch>
            <a:fillRect/>
          </a:stretch>
        </p:blipFill>
        <p:spPr>
          <a:xfrm>
            <a:off x="5529442" y="5872205"/>
            <a:ext cx="1161947" cy="968289"/>
          </a:xfrm>
          <a:prstGeom prst="rect">
            <a:avLst/>
          </a:prstGeom>
        </p:spPr>
      </p:pic>
      <p:pic>
        <p:nvPicPr>
          <p:cNvPr id="7" name="Picture 6">
            <a:extLst>
              <a:ext uri="{FF2B5EF4-FFF2-40B4-BE49-F238E27FC236}">
                <a16:creationId xmlns:a16="http://schemas.microsoft.com/office/drawing/2014/main" id="{52301B8F-1441-4525-8A1A-D706168EA3AE}"/>
              </a:ext>
            </a:extLst>
          </p:cNvPr>
          <p:cNvPicPr>
            <a:picLocks noChangeAspect="1"/>
          </p:cNvPicPr>
          <p:nvPr userDrawn="1"/>
        </p:nvPicPr>
        <p:blipFill>
          <a:blip r:embed="rId15"/>
          <a:stretch>
            <a:fillRect/>
          </a:stretch>
        </p:blipFill>
        <p:spPr>
          <a:xfrm>
            <a:off x="0" y="6261520"/>
            <a:ext cx="1207113" cy="554784"/>
          </a:xfrm>
          <a:prstGeom prst="rect">
            <a:avLst/>
          </a:prstGeom>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5.xml"/><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6.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7"/>
        <p:cNvGrpSpPr/>
        <p:nvPr/>
      </p:nvGrpSpPr>
      <p:grpSpPr>
        <a:xfrm>
          <a:off x="0" y="0"/>
          <a:ext cx="0" cy="0"/>
          <a:chOff x="0" y="0"/>
          <a:chExt cx="0" cy="0"/>
        </a:xfrm>
      </p:grpSpPr>
      <p:sp>
        <p:nvSpPr>
          <p:cNvPr id="88" name="Google Shape;88;p13"/>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19</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89" name="Google Shape;89;p13"/>
          <p:cNvSpPr txBox="1">
            <a:spLocks noGrp="1"/>
          </p:cNvSpPr>
          <p:nvPr>
            <p:ph type="body" idx="1"/>
          </p:nvPr>
        </p:nvSpPr>
        <p:spPr>
          <a:xfrm>
            <a:off x="706850" y="1680200"/>
            <a:ext cx="10965600" cy="4914900"/>
          </a:xfrm>
          <a:prstGeom prst="rect">
            <a:avLst/>
          </a:prstGeom>
          <a:noFill/>
          <a:ln>
            <a:noFill/>
          </a:ln>
        </p:spPr>
        <p:txBody>
          <a:bodyPr spcFirstLastPara="1" wrap="square" lIns="91425" tIns="45700" rIns="91425" bIns="45700" anchor="t" anchorCtr="0">
            <a:noAutofit/>
          </a:bodyPr>
          <a:lstStyle/>
          <a:p>
            <a:pPr marL="457200" marR="0" lvl="0" indent="-393700" algn="l" rtl="0">
              <a:lnSpc>
                <a:spcPct val="90000"/>
              </a:lnSpc>
              <a:spcBef>
                <a:spcPts val="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This lesson will take approximately </a:t>
            </a:r>
            <a:r>
              <a:rPr lang="en-US" sz="2600" b="1" dirty="0">
                <a:latin typeface="Century Gothic"/>
                <a:ea typeface="Century Gothic"/>
                <a:cs typeface="Century Gothic"/>
                <a:sym typeface="Century Gothic"/>
              </a:rPr>
              <a:t>50-65</a:t>
            </a:r>
            <a:r>
              <a:rPr lang="en-US" sz="2600" i="0" u="none" strike="noStrike" cap="none" dirty="0">
                <a:solidFill>
                  <a:schemeClr val="dk1"/>
                </a:solidFill>
                <a:latin typeface="Century Gothic"/>
                <a:ea typeface="Century Gothic"/>
                <a:cs typeface="Century Gothic"/>
                <a:sym typeface="Century Gothic"/>
              </a:rPr>
              <a:t> minutes to complete. </a:t>
            </a:r>
            <a:endParaRPr sz="2600" i="0" u="none" strike="noStrike" cap="none" dirty="0">
              <a:solidFill>
                <a:schemeClr val="dk1"/>
              </a:solidFill>
              <a:latin typeface="Century Gothic"/>
              <a:ea typeface="Century Gothic"/>
              <a:cs typeface="Century Gothic"/>
              <a:sym typeface="Century Gothic"/>
            </a:endParaRPr>
          </a:p>
          <a:p>
            <a:pPr marL="457200" marR="0" lvl="0" indent="-393700" algn="l" rtl="0">
              <a:lnSpc>
                <a:spcPct val="90000"/>
              </a:lnSpc>
              <a:spcBef>
                <a:spcPts val="1000"/>
              </a:spcBef>
              <a:spcAft>
                <a:spcPts val="0"/>
              </a:spcAft>
              <a:buClr>
                <a:schemeClr val="dk1"/>
              </a:buClr>
              <a:buSzPts val="2600"/>
              <a:buFont typeface="Century Gothic"/>
              <a:buChar char="•"/>
            </a:pPr>
            <a:r>
              <a:rPr lang="en-US" sz="2600" i="0" u="none" strike="noStrike" cap="none" dirty="0">
                <a:solidFill>
                  <a:schemeClr val="dk1"/>
                </a:solidFill>
                <a:latin typeface="Century Gothic"/>
                <a:ea typeface="Century Gothic"/>
                <a:cs typeface="Century Gothic"/>
                <a:sym typeface="Century Gothic"/>
              </a:rPr>
              <a:t>The purpose of today’s lesson i</a:t>
            </a:r>
            <a:r>
              <a:rPr lang="en-US" sz="2600" dirty="0">
                <a:latin typeface="Century Gothic"/>
                <a:ea typeface="Century Gothic"/>
                <a:cs typeface="Century Gothic"/>
                <a:sym typeface="Century Gothic"/>
              </a:rPr>
              <a:t>s</a:t>
            </a:r>
            <a:r>
              <a:rPr lang="en-US" sz="2600" i="0" u="none" strike="noStrike" cap="none" dirty="0">
                <a:solidFill>
                  <a:schemeClr val="dk1"/>
                </a:solidFill>
                <a:latin typeface="Century Gothic"/>
                <a:ea typeface="Century Gothic"/>
                <a:cs typeface="Century Gothic"/>
                <a:sym typeface="Century Gothic"/>
              </a:rPr>
              <a:t> </a:t>
            </a:r>
            <a:r>
              <a:rPr lang="en-US" sz="2600" dirty="0">
                <a:latin typeface="Century Gothic"/>
                <a:ea typeface="Century Gothic"/>
                <a:cs typeface="Century Gothic"/>
                <a:sym typeface="Century Gothic"/>
              </a:rPr>
              <a:t>for students to revise their essay drafts.</a:t>
            </a:r>
            <a:endParaRPr sz="2600"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sz="2600" i="0" u="none" strike="noStrike" cap="none" dirty="0">
                <a:solidFill>
                  <a:schemeClr val="dk1"/>
                </a:solidFill>
                <a:latin typeface="Century Gothic"/>
                <a:ea typeface="Century Gothic"/>
                <a:cs typeface="Century Gothic"/>
                <a:sym typeface="Century Gothic"/>
              </a:rPr>
              <a:t>The Learning Targets</a:t>
            </a:r>
            <a:r>
              <a:rPr lang="en-US" sz="2600" dirty="0">
                <a:latin typeface="Century Gothic"/>
                <a:ea typeface="Century Gothic"/>
                <a:cs typeface="Century Gothic"/>
                <a:sym typeface="Century Gothic"/>
              </a:rPr>
              <a:t> </a:t>
            </a:r>
            <a:r>
              <a:rPr lang="en-US" sz="2600" i="0" u="none" strike="noStrike" cap="none" dirty="0">
                <a:solidFill>
                  <a:schemeClr val="dk1"/>
                </a:solidFill>
                <a:latin typeface="Century Gothic"/>
                <a:ea typeface="Century Gothic"/>
                <a:cs typeface="Century Gothic"/>
                <a:sym typeface="Century Gothic"/>
              </a:rPr>
              <a:t>for students today </a:t>
            </a:r>
            <a:r>
              <a:rPr lang="en-US" sz="2600" dirty="0">
                <a:latin typeface="Century Gothic"/>
                <a:ea typeface="Century Gothic"/>
                <a:cs typeface="Century Gothic"/>
                <a:sym typeface="Century Gothic"/>
              </a:rPr>
              <a:t>are</a:t>
            </a:r>
            <a:r>
              <a:rPr lang="en-US" sz="2600" i="0" u="none" strike="noStrike" cap="none" dirty="0">
                <a:solidFill>
                  <a:schemeClr val="dk1"/>
                </a:solidFill>
                <a:latin typeface="Century Gothic"/>
                <a:ea typeface="Century Gothic"/>
                <a:cs typeface="Century Gothic"/>
                <a:sym typeface="Century Gothic"/>
              </a:rPr>
              <a:t>:</a:t>
            </a:r>
            <a:endParaRPr sz="2600" dirty="0">
              <a:latin typeface="Century Gothic"/>
              <a:ea typeface="Century Gothic"/>
              <a:cs typeface="Century Gothic"/>
              <a:sym typeface="Century Gothic"/>
            </a:endParaRPr>
          </a:p>
          <a:p>
            <a:pPr marL="533400" lvl="0" indent="-457200" rtl="0">
              <a:spcBef>
                <a:spcPts val="1000"/>
              </a:spcBef>
              <a:spcAft>
                <a:spcPts val="0"/>
              </a:spcAft>
              <a:buSzPts val="2400"/>
              <a:buFont typeface="+mj-lt"/>
              <a:buAutoNum type="arabicPeriod"/>
            </a:pPr>
            <a:r>
              <a:rPr lang="en-US" sz="2400" b="1" dirty="0">
                <a:latin typeface="Century Gothic"/>
                <a:ea typeface="Century Gothic"/>
                <a:cs typeface="Century Gothic"/>
                <a:sym typeface="Century Gothic"/>
              </a:rPr>
              <a:t>I can write a clear and organized analysis essay that makes a valid claim about the theme of </a:t>
            </a:r>
            <a:r>
              <a:rPr lang="en-US" sz="2400" b="1" i="1" dirty="0">
                <a:latin typeface="Century Gothic"/>
                <a:ea typeface="Century Gothic"/>
                <a:cs typeface="Century Gothic"/>
                <a:sym typeface="Century Gothic"/>
              </a:rPr>
              <a:t>A Long Walk to Water.</a:t>
            </a:r>
            <a:endParaRPr sz="2400" b="1" i="1" dirty="0">
              <a:latin typeface="Century Gothic"/>
              <a:ea typeface="Century Gothic"/>
              <a:cs typeface="Century Gothic"/>
              <a:sym typeface="Century Gothic"/>
            </a:endParaRPr>
          </a:p>
          <a:p>
            <a:pPr marL="533400" lvl="0" indent="-457200" rtl="0">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support my claim with details and quotes from </a:t>
            </a:r>
            <a:r>
              <a:rPr lang="en-US" sz="2400" b="1" i="1" dirty="0">
                <a:latin typeface="Century Gothic"/>
                <a:ea typeface="Century Gothic"/>
                <a:cs typeface="Century Gothic"/>
                <a:sym typeface="Century Gothic"/>
              </a:rPr>
              <a:t>A Long Walk to Water.</a:t>
            </a:r>
            <a:endParaRPr sz="2400" b="1" i="1" dirty="0">
              <a:latin typeface="Century Gothic"/>
              <a:ea typeface="Century Gothic"/>
              <a:cs typeface="Century Gothic"/>
              <a:sym typeface="Century Gothic"/>
            </a:endParaRPr>
          </a:p>
          <a:p>
            <a:pPr marL="533400" lvl="0" indent="-457200" rtl="0">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use quotes correctly in my essay.</a:t>
            </a:r>
            <a:endParaRPr sz="2400" b="1" dirty="0">
              <a:latin typeface="Century Gothic"/>
              <a:ea typeface="Century Gothic"/>
              <a:cs typeface="Century Gothic"/>
              <a:sym typeface="Century Gothic"/>
            </a:endParaRPr>
          </a:p>
          <a:p>
            <a:pPr marL="533400" lvl="0" indent="-457200" rtl="0">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use correct grammar and punctuation in my essay.</a:t>
            </a:r>
            <a:endParaRPr sz="2400" b="1" dirty="0">
              <a:latin typeface="Century Gothic"/>
              <a:ea typeface="Century Gothic"/>
              <a:cs typeface="Century Gothic"/>
              <a:sym typeface="Century Gothic"/>
            </a:endParaRPr>
          </a:p>
          <a:p>
            <a:pPr marL="533400" lvl="0" indent="-457200" rtl="0">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use feedback from others to revise and improve my essay.</a:t>
            </a:r>
            <a:endParaRPr sz="2400" b="1" dirty="0">
              <a:latin typeface="Century Gothic"/>
              <a:ea typeface="Century Gothic"/>
              <a:cs typeface="Century Gothic"/>
              <a:sym typeface="Century Gothic"/>
            </a:endParaRPr>
          </a:p>
          <a:p>
            <a:pPr marL="533400" lvl="0" indent="-457200" rtl="0">
              <a:spcBef>
                <a:spcPts val="0"/>
              </a:spcBef>
              <a:spcAft>
                <a:spcPts val="0"/>
              </a:spcAft>
              <a:buSzPts val="2400"/>
              <a:buFont typeface="+mj-lt"/>
              <a:buAutoNum type="arabicPeriod"/>
            </a:pPr>
            <a:r>
              <a:rPr lang="en-US" sz="2400" b="1" dirty="0">
                <a:latin typeface="Century Gothic"/>
                <a:ea typeface="Century Gothic"/>
                <a:cs typeface="Century Gothic"/>
                <a:sym typeface="Century Gothic"/>
              </a:rPr>
              <a:t>I can use new vocabulary appropriately in my essay.</a:t>
            </a:r>
            <a:endParaRPr sz="2200" b="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endParaRPr sz="2500" b="1" dirty="0">
              <a:latin typeface="Century Gothic"/>
              <a:ea typeface="Century Gothic"/>
              <a:cs typeface="Century Gothic"/>
              <a:sym typeface="Century Gothic"/>
            </a:endParaRPr>
          </a:p>
          <a:p>
            <a:pPr marL="0" marR="0" lvl="0" indent="0" algn="l" rtl="0">
              <a:lnSpc>
                <a:spcPct val="90000"/>
              </a:lnSpc>
              <a:spcBef>
                <a:spcPts val="1000"/>
              </a:spcBef>
              <a:spcAft>
                <a:spcPts val="1000"/>
              </a:spcAft>
              <a:buNone/>
            </a:pPr>
            <a:endParaRPr sz="2600" dirty="0">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55"/>
        <p:cNvGrpSpPr/>
        <p:nvPr/>
      </p:nvGrpSpPr>
      <p:grpSpPr>
        <a:xfrm>
          <a:off x="0" y="0"/>
          <a:ext cx="0" cy="0"/>
          <a:chOff x="0" y="0"/>
          <a:chExt cx="0" cy="0"/>
        </a:xfrm>
      </p:grpSpPr>
      <p:pic>
        <p:nvPicPr>
          <p:cNvPr id="156" name="Google Shape;156;p22"/>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57" name="Google Shape;157;p22"/>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Homework</a:t>
            </a:r>
            <a:endParaRPr sz="3400" i="0" u="none" strike="noStrike" cap="none" dirty="0">
              <a:solidFill>
                <a:schemeClr val="dk1"/>
              </a:solidFill>
              <a:latin typeface="Century Gothic"/>
              <a:ea typeface="Century Gothic"/>
              <a:cs typeface="Century Gothic"/>
              <a:sym typeface="Century Gothic"/>
            </a:endParaRPr>
          </a:p>
        </p:txBody>
      </p:sp>
      <p:sp>
        <p:nvSpPr>
          <p:cNvPr id="158" name="Google Shape;158;p22"/>
          <p:cNvSpPr txBox="1"/>
          <p:nvPr/>
        </p:nvSpPr>
        <p:spPr>
          <a:xfrm>
            <a:off x="693225" y="2317530"/>
            <a:ext cx="11075700" cy="4064819"/>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Clr>
                <a:schemeClr val="dk1"/>
              </a:buClr>
              <a:buSzPts val="1100"/>
              <a:buFont typeface="Arial"/>
              <a:buNone/>
            </a:pPr>
            <a:r>
              <a:rPr lang="en-US" sz="2400">
                <a:solidFill>
                  <a:schemeClr val="dk1"/>
                </a:solidFill>
                <a:latin typeface="Century Gothic"/>
                <a:ea typeface="Century Gothic"/>
                <a:cs typeface="Century Gothic"/>
                <a:sym typeface="Century Gothic"/>
              </a:rPr>
              <a:t>Finish the final draft of your essay to turn in tomorrow, along with the first draft, rubric, and planners. </a:t>
            </a:r>
            <a:endParaRPr sz="2400">
              <a:solidFill>
                <a:schemeClr val="dk1"/>
              </a:solidFill>
              <a:latin typeface="Century Gothic"/>
              <a:ea typeface="Century Gothic"/>
              <a:cs typeface="Century Gothic"/>
              <a:sym typeface="Century Gothic"/>
            </a:endParaRPr>
          </a:p>
          <a:p>
            <a:pPr marL="0" lvl="0" indent="0">
              <a:spcBef>
                <a:spcPts val="0"/>
              </a:spcBef>
              <a:spcAft>
                <a:spcPts val="0"/>
              </a:spcAft>
              <a:buClr>
                <a:schemeClr val="dk1"/>
              </a:buClr>
              <a:buSzPts val="1100"/>
              <a:buFont typeface="Arial"/>
              <a:buNone/>
            </a:pPr>
            <a:endParaRPr sz="240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400">
              <a:solidFill>
                <a:schemeClr val="dk1"/>
              </a:solidFill>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3"/>
          <p:cNvSpPr txBox="1">
            <a:spLocks noGrp="1"/>
          </p:cNvSpPr>
          <p:nvPr>
            <p:ph type="title"/>
          </p:nvPr>
        </p:nvSpPr>
        <p:spPr>
          <a:xfrm>
            <a:off x="831850" y="2275367"/>
            <a:ext cx="10515600" cy="669852"/>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6000"/>
              <a:buFont typeface="Overlock"/>
              <a:buNone/>
            </a:pPr>
            <a:r>
              <a:rPr lang="en-US" sz="5000" dirty="0">
                <a:latin typeface="Century Gothic"/>
                <a:ea typeface="Century Gothic"/>
                <a:cs typeface="Century Gothic"/>
                <a:sym typeface="Century Gothic"/>
              </a:rPr>
              <a:t>Small Group Block</a:t>
            </a:r>
            <a:endParaRPr sz="5000" i="0" u="none" strike="noStrike" cap="none" dirty="0">
              <a:solidFill>
                <a:schemeClr val="dk1"/>
              </a:solidFill>
              <a:latin typeface="Century Gothic"/>
              <a:ea typeface="Century Gothic"/>
              <a:cs typeface="Century Gothic"/>
              <a:sym typeface="Century Gothic"/>
            </a:endParaRPr>
          </a:p>
        </p:txBody>
      </p:sp>
      <p:sp>
        <p:nvSpPr>
          <p:cNvPr id="165" name="Google Shape;165;p23"/>
          <p:cNvSpPr txBox="1">
            <a:spLocks noGrp="1"/>
          </p:cNvSpPr>
          <p:nvPr>
            <p:ph type="body" idx="1"/>
          </p:nvPr>
        </p:nvSpPr>
        <p:spPr>
          <a:xfrm>
            <a:off x="831850" y="3429000"/>
            <a:ext cx="10515600" cy="1317581"/>
          </a:xfrm>
          <a:prstGeom prst="rect">
            <a:avLst/>
          </a:prstGeom>
          <a:noFill/>
          <a:ln>
            <a:noFill/>
          </a:ln>
        </p:spPr>
        <p:txBody>
          <a:bodyPr spcFirstLastPara="1" wrap="square" lIns="91425" tIns="45700" rIns="91425" bIns="45700" anchor="t" anchorCtr="0">
            <a:noAutofit/>
          </a:bodyPr>
          <a:lstStyle/>
          <a:p>
            <a:pPr marL="0" marR="0" lvl="0" indent="0" algn="ctr" rtl="0">
              <a:lnSpc>
                <a:spcPct val="90000"/>
              </a:lnSpc>
              <a:spcBef>
                <a:spcPts val="0"/>
              </a:spcBef>
              <a:spcAft>
                <a:spcPts val="0"/>
              </a:spcAft>
              <a:buClr>
                <a:schemeClr val="dk1"/>
              </a:buClr>
              <a:buSzPts val="3600"/>
              <a:buFont typeface="Arial"/>
              <a:buNone/>
            </a:pPr>
            <a:r>
              <a:rPr lang="en-US" sz="3600" b="1" i="0" u="none" strike="noStrike" cap="none" dirty="0">
                <a:solidFill>
                  <a:schemeClr val="dk1"/>
                </a:solidFill>
                <a:latin typeface="Century Gothic"/>
                <a:ea typeface="Century Gothic"/>
                <a:cs typeface="Century Gothic"/>
                <a:sym typeface="Century Gothic"/>
              </a:rPr>
              <a:t>Essay Writing and Independent Reading </a:t>
            </a:r>
            <a:endParaRPr sz="3600" b="1" i="0" u="none" strike="noStrike" cap="none" dirty="0">
              <a:solidFill>
                <a:schemeClr val="dk1"/>
              </a:solidFill>
              <a:latin typeface="Century Gothic"/>
              <a:ea typeface="Century Gothic"/>
              <a:cs typeface="Century Gothic"/>
              <a:sym typeface="Century Gothic"/>
            </a:endParaRPr>
          </a:p>
        </p:txBody>
      </p:sp>
      <p:pic>
        <p:nvPicPr>
          <p:cNvPr id="5" name="Picture 4">
            <a:extLst>
              <a:ext uri="{FF2B5EF4-FFF2-40B4-BE49-F238E27FC236}">
                <a16:creationId xmlns:a16="http://schemas.microsoft.com/office/drawing/2014/main" id="{7487E49F-BE66-4FC0-8E8F-9AE75AA35238}"/>
              </a:ext>
            </a:extLst>
          </p:cNvPr>
          <p:cNvPicPr>
            <a:picLocks noChangeAspect="1"/>
          </p:cNvPicPr>
          <p:nvPr/>
        </p:nvPicPr>
        <p:blipFill>
          <a:blip r:embed="rId3"/>
          <a:stretch>
            <a:fillRect/>
          </a:stretch>
        </p:blipFill>
        <p:spPr>
          <a:xfrm>
            <a:off x="4766524" y="266514"/>
            <a:ext cx="2658952" cy="1222043"/>
          </a:xfrm>
          <a:prstGeom prst="rect">
            <a:avLst/>
          </a:prstGeom>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C404D2-EED6-46DB-ADD2-F837E5F9514A}"/>
              </a:ext>
            </a:extLst>
          </p:cNvPr>
          <p:cNvSpPr>
            <a:spLocks noGrp="1"/>
          </p:cNvSpPr>
          <p:nvPr>
            <p:ph type="title"/>
          </p:nvPr>
        </p:nvSpPr>
        <p:spPr/>
        <p:txBody>
          <a:bodyPr/>
          <a:lstStyle/>
          <a:p>
            <a:endParaRPr lang="en-US"/>
          </a:p>
        </p:txBody>
      </p:sp>
      <p:sp>
        <p:nvSpPr>
          <p:cNvPr id="3" name="Text Placeholder 2">
            <a:extLst>
              <a:ext uri="{FF2B5EF4-FFF2-40B4-BE49-F238E27FC236}">
                <a16:creationId xmlns:a16="http://schemas.microsoft.com/office/drawing/2014/main" id="{61003DAB-0F87-47B7-ABA2-F61BA08B460E}"/>
              </a:ext>
            </a:extLst>
          </p:cNvPr>
          <p:cNvSpPr>
            <a:spLocks noGrp="1"/>
          </p:cNvSpPr>
          <p:nvPr>
            <p:ph type="body" idx="1"/>
          </p:nvPr>
        </p:nvSpPr>
        <p:spPr/>
        <p:txBody>
          <a:bodyPr/>
          <a:lstStyle/>
          <a:p>
            <a:r>
              <a:rPr lang="en-US" dirty="0"/>
              <a:t>A Long Walk to Water:  Based on a True Story, by Linda Sue Park </a:t>
            </a:r>
          </a:p>
          <a:p>
            <a:r>
              <a:rPr lang="en-US" dirty="0"/>
              <a:t>Houghton Mifflin Harcourt has granted DPSCD permission for cover art.  This permission is not transferable to other uses or organizations.</a:t>
            </a:r>
          </a:p>
        </p:txBody>
      </p:sp>
    </p:spTree>
    <p:extLst>
      <p:ext uri="{BB962C8B-B14F-4D97-AF65-F5344CB8AC3E}">
        <p14:creationId xmlns:p14="http://schemas.microsoft.com/office/powerpoint/2010/main" val="77360638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subTitle" idx="1"/>
          </p:nvPr>
        </p:nvSpPr>
        <p:spPr>
          <a:xfrm>
            <a:off x="793650" y="1835025"/>
            <a:ext cx="10604700" cy="42216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0"/>
              </a:spcBef>
              <a:spcAft>
                <a:spcPts val="0"/>
              </a:spcAft>
              <a:buClr>
                <a:schemeClr val="dk1"/>
              </a:buClr>
              <a:buSzPts val="3330"/>
              <a:buFont typeface="Arial"/>
              <a:buNone/>
            </a:pPr>
            <a:r>
              <a:rPr lang="en-US" sz="2200" b="1" i="0" u="none" strike="noStrike" cap="none" dirty="0">
                <a:solidFill>
                  <a:schemeClr val="dk1"/>
                </a:solidFill>
                <a:latin typeface="Century Gothic"/>
                <a:ea typeface="Century Gothic"/>
                <a:cs typeface="Century Gothic"/>
                <a:sym typeface="Century Gothic"/>
              </a:rPr>
              <a:t>Preparing for Unit </a:t>
            </a:r>
            <a:r>
              <a:rPr lang="en-US" sz="2200" b="1" dirty="0">
                <a:latin typeface="Century Gothic"/>
                <a:ea typeface="Century Gothic"/>
                <a:cs typeface="Century Gothic"/>
                <a:sym typeface="Century Gothic"/>
              </a:rPr>
              <a:t>Two</a:t>
            </a:r>
            <a:r>
              <a:rPr lang="en-US" sz="2200" b="1" i="0" u="none" strike="noStrike" cap="none" dirty="0">
                <a:solidFill>
                  <a:schemeClr val="dk1"/>
                </a:solidFill>
                <a:latin typeface="Century Gothic"/>
                <a:ea typeface="Century Gothic"/>
                <a:cs typeface="Century Gothic"/>
                <a:sym typeface="Century Gothic"/>
              </a:rPr>
              <a:t>: </a:t>
            </a:r>
            <a:r>
              <a:rPr lang="en-US" sz="2200" i="1" u="none" strike="noStrike" cap="none" dirty="0">
                <a:solidFill>
                  <a:schemeClr val="dk1"/>
                </a:solidFill>
                <a:latin typeface="Century Gothic"/>
                <a:ea typeface="Century Gothic"/>
                <a:cs typeface="Century Gothic"/>
                <a:sym typeface="Century Gothic"/>
              </a:rPr>
              <a:t>Materials and Student Pairings</a:t>
            </a:r>
            <a:endParaRPr sz="2200"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sz="2200" i="1"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dirty="0">
                <a:latin typeface="Century Gothic"/>
                <a:ea typeface="Century Gothic"/>
                <a:cs typeface="Century Gothic"/>
                <a:sym typeface="Century Gothic"/>
              </a:rPr>
              <a:t>Document camera</a:t>
            </a:r>
            <a:endParaRPr sz="2200"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b="1" dirty="0">
                <a:latin typeface="Century Gothic"/>
                <a:ea typeface="Century Gothic"/>
                <a:cs typeface="Century Gothic"/>
                <a:sym typeface="Century Gothic"/>
              </a:rPr>
              <a:t>What Makes a Literary Analysis Essay Effective? anchor chart </a:t>
            </a:r>
            <a:r>
              <a:rPr lang="en-US" sz="2200" dirty="0">
                <a:latin typeface="Century Gothic"/>
                <a:ea typeface="Century Gothic"/>
                <a:cs typeface="Century Gothic"/>
                <a:sym typeface="Century Gothic"/>
              </a:rPr>
              <a:t>(begun in Lesson 11)</a:t>
            </a:r>
            <a:endParaRPr sz="2200"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b="1" dirty="0">
                <a:latin typeface="Century Gothic"/>
                <a:ea typeface="Century Gothic"/>
                <a:cs typeface="Century Gothic"/>
                <a:sym typeface="Century Gothic"/>
              </a:rPr>
              <a:t>Tips on Using Quotes </a:t>
            </a:r>
            <a:r>
              <a:rPr lang="en-US" sz="2200" dirty="0">
                <a:latin typeface="Century Gothic"/>
                <a:ea typeface="Century Gothic"/>
                <a:cs typeface="Century Gothic"/>
                <a:sym typeface="Century Gothic"/>
              </a:rPr>
              <a:t>(from Lesson 11; students’ copies)</a:t>
            </a:r>
            <a:endParaRPr sz="2200" dirty="0">
              <a:latin typeface="Century Gothic"/>
              <a:ea typeface="Century Gothic"/>
              <a:cs typeface="Century Gothic"/>
              <a:sym typeface="Century Gothic"/>
            </a:endParaRP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i="1" dirty="0">
                <a:latin typeface="Century Gothic"/>
                <a:ea typeface="Century Gothic"/>
                <a:cs typeface="Century Gothic"/>
                <a:sym typeface="Century Gothic"/>
              </a:rPr>
              <a:t>A Long Walk to Water </a:t>
            </a:r>
            <a:r>
              <a:rPr lang="en-US" sz="2200" dirty="0">
                <a:latin typeface="Century Gothic"/>
                <a:ea typeface="Century Gothic"/>
                <a:cs typeface="Century Gothic"/>
                <a:sym typeface="Century Gothic"/>
              </a:rPr>
              <a:t>(book; one per student) </a:t>
            </a:r>
          </a:p>
          <a:p>
            <a:pPr marL="342900" marR="0" lvl="0" indent="-342900" algn="l" rtl="0">
              <a:lnSpc>
                <a:spcPct val="90000"/>
              </a:lnSpc>
              <a:spcBef>
                <a:spcPts val="1000"/>
              </a:spcBef>
              <a:spcAft>
                <a:spcPts val="0"/>
              </a:spcAft>
              <a:buClr>
                <a:schemeClr val="dk1"/>
              </a:buClr>
              <a:buSzPct val="100000"/>
              <a:buFont typeface="Arial" panose="020B0604020202020204" pitchFamily="34" charset="0"/>
              <a:buChar char="•"/>
            </a:pPr>
            <a:r>
              <a:rPr lang="en-US" sz="2200" dirty="0">
                <a:latin typeface="Century Gothic"/>
                <a:ea typeface="Century Gothic"/>
                <a:cs typeface="Century Gothic"/>
                <a:sym typeface="Century Gothic"/>
              </a:rPr>
              <a:t>Computers</a:t>
            </a:r>
            <a:endParaRPr sz="2200" dirty="0">
              <a:latin typeface="Century Gothic"/>
              <a:ea typeface="Century Gothic"/>
              <a:cs typeface="Century Gothic"/>
              <a:sym typeface="Century Gothic"/>
            </a:endParaRPr>
          </a:p>
        </p:txBody>
      </p:sp>
      <p:sp>
        <p:nvSpPr>
          <p:cNvPr id="96" name="Google Shape;96;p14"/>
          <p:cNvSpPr txBox="1">
            <a:spLocks noGrp="1"/>
          </p:cNvSpPr>
          <p:nvPr>
            <p:ph type="title" idx="4294967295"/>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1: Unit 2: Lesson 19</a:t>
            </a:r>
            <a:endParaRPr sz="4200">
              <a:latin typeface="Century Gothic"/>
              <a:ea typeface="Century Gothic"/>
              <a:cs typeface="Century Gothic"/>
              <a:sym typeface="Century Gothic"/>
            </a:endParaRPr>
          </a:p>
          <a:p>
            <a:pPr marL="0" lvl="0" indent="0"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1"/>
        <p:cNvGrpSpPr/>
        <p:nvPr/>
      </p:nvGrpSpPr>
      <p:grpSpPr>
        <a:xfrm>
          <a:off x="0" y="0"/>
          <a:ext cx="0" cy="0"/>
          <a:chOff x="0" y="0"/>
          <a:chExt cx="0" cy="0"/>
        </a:xfrm>
      </p:grpSpPr>
      <p:sp>
        <p:nvSpPr>
          <p:cNvPr id="102" name="Google Shape;102;p15"/>
          <p:cNvSpPr txBox="1">
            <a:spLocks noGrp="1"/>
          </p:cNvSpPr>
          <p:nvPr>
            <p:ph type="ctrTitle"/>
          </p:nvPr>
        </p:nvSpPr>
        <p:spPr>
          <a:xfrm>
            <a:off x="1524000" y="2418598"/>
            <a:ext cx="9144000" cy="2020800"/>
          </a:xfrm>
          <a:prstGeom prst="rect">
            <a:avLst/>
          </a:prstGeom>
        </p:spPr>
        <p:txBody>
          <a:bodyPr spcFirstLastPara="1" wrap="square" lIns="91425" tIns="45700" rIns="91425" bIns="45700" anchor="t" anchorCtr="0">
            <a:noAutofit/>
          </a:bodyPr>
          <a:lstStyle/>
          <a:p>
            <a:pPr marL="0" lvl="0" indent="0" rtl="0">
              <a:spcBef>
                <a:spcPts val="0"/>
              </a:spcBef>
              <a:spcAft>
                <a:spcPts val="0"/>
              </a:spcAft>
              <a:buNone/>
            </a:pPr>
            <a:r>
              <a:rPr lang="en-US" sz="5600" b="1">
                <a:latin typeface="Century Gothic"/>
                <a:ea typeface="Century Gothic"/>
                <a:cs typeface="Century Gothic"/>
                <a:sym typeface="Century Gothic"/>
              </a:rPr>
              <a:t>Grade 7: Module 1: </a:t>
            </a:r>
            <a:endParaRPr sz="5600" b="1">
              <a:latin typeface="Century Gothic"/>
              <a:ea typeface="Century Gothic"/>
              <a:cs typeface="Century Gothic"/>
              <a:sym typeface="Century Gothic"/>
            </a:endParaRPr>
          </a:p>
          <a:p>
            <a:pPr marL="0" lvl="0" indent="0" rtl="0">
              <a:spcBef>
                <a:spcPts val="0"/>
              </a:spcBef>
              <a:spcAft>
                <a:spcPts val="0"/>
              </a:spcAft>
              <a:buClr>
                <a:schemeClr val="dk1"/>
              </a:buClr>
              <a:buSzPts val="4500"/>
              <a:buFont typeface="Overlock"/>
              <a:buNone/>
            </a:pPr>
            <a:r>
              <a:rPr lang="en-US" sz="5600" b="1">
                <a:latin typeface="Century Gothic"/>
                <a:ea typeface="Century Gothic"/>
                <a:cs typeface="Century Gothic"/>
                <a:sym typeface="Century Gothic"/>
              </a:rPr>
              <a:t>Unit 2: Lesson 19</a:t>
            </a:r>
            <a:endParaRPr sz="5600" b="1"/>
          </a:p>
        </p:txBody>
      </p:sp>
      <p:pic>
        <p:nvPicPr>
          <p:cNvPr id="3" name="Picture 2">
            <a:extLst>
              <a:ext uri="{FF2B5EF4-FFF2-40B4-BE49-F238E27FC236}">
                <a16:creationId xmlns:a16="http://schemas.microsoft.com/office/drawing/2014/main" id="{B405BDB5-EF00-4551-8105-5BFE7D8E1A76}"/>
              </a:ext>
            </a:extLst>
          </p:cNvPr>
          <p:cNvPicPr>
            <a:picLocks noChangeAspect="1"/>
          </p:cNvPicPr>
          <p:nvPr/>
        </p:nvPicPr>
        <p:blipFill>
          <a:blip r:embed="rId3"/>
          <a:stretch>
            <a:fillRect/>
          </a:stretch>
        </p:blipFill>
        <p:spPr>
          <a:xfrm>
            <a:off x="4950705" y="325117"/>
            <a:ext cx="2290590" cy="1052745"/>
          </a:xfrm>
          <a:prstGeom prst="rect">
            <a:avLst/>
          </a:prstGeom>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07"/>
        <p:cNvGrpSpPr/>
        <p:nvPr/>
      </p:nvGrpSpPr>
      <p:grpSpPr>
        <a:xfrm>
          <a:off x="0" y="0"/>
          <a:ext cx="0" cy="0"/>
          <a:chOff x="0" y="0"/>
          <a:chExt cx="0" cy="0"/>
        </a:xfrm>
      </p:grpSpPr>
      <p:sp>
        <p:nvSpPr>
          <p:cNvPr id="108" name="Google Shape;108;p16"/>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Students!</a:t>
            </a:r>
            <a:endParaRPr sz="4200" b="1" i="0" u="none" strike="noStrike" cap="none" dirty="0">
              <a:solidFill>
                <a:schemeClr val="dk1"/>
              </a:solidFill>
              <a:latin typeface="Century Gothic"/>
              <a:ea typeface="Century Gothic"/>
              <a:cs typeface="Century Gothic"/>
              <a:sym typeface="Century Gothic"/>
            </a:endParaRPr>
          </a:p>
        </p:txBody>
      </p:sp>
      <p:sp>
        <p:nvSpPr>
          <p:cNvPr id="109" name="Google Shape;109;p16"/>
          <p:cNvSpPr txBox="1">
            <a:spLocks noGrp="1"/>
          </p:cNvSpPr>
          <p:nvPr>
            <p:ph type="subTitle" idx="1"/>
          </p:nvPr>
        </p:nvSpPr>
        <p:spPr>
          <a:xfrm>
            <a:off x="853950" y="1679149"/>
            <a:ext cx="10484100" cy="4759800"/>
          </a:xfrm>
          <a:prstGeom prst="rect">
            <a:avLst/>
          </a:prstGeom>
          <a:noFill/>
          <a:ln>
            <a:noFill/>
          </a:ln>
        </p:spPr>
        <p:txBody>
          <a:bodyPr spcFirstLastPara="1" wrap="square" lIns="91425" tIns="45700" rIns="91425" bIns="45700" anchor="t" anchorCtr="0">
            <a:noAutofit/>
          </a:bodyPr>
          <a:lstStyle/>
          <a:p>
            <a:pPr marL="0" lvl="0" indent="0" algn="l" rtl="0">
              <a:lnSpc>
                <a:spcPct val="80000"/>
              </a:lnSpc>
              <a:spcBef>
                <a:spcPts val="0"/>
              </a:spcBef>
              <a:spcAft>
                <a:spcPts val="0"/>
              </a:spcAft>
              <a:buClr>
                <a:schemeClr val="dk1"/>
              </a:buClr>
              <a:buSzPts val="2960"/>
              <a:buFont typeface="Arial"/>
              <a:buNone/>
            </a:pPr>
            <a:r>
              <a:rPr lang="en-US">
                <a:latin typeface="Century Gothic"/>
                <a:ea typeface="Century Gothic"/>
                <a:cs typeface="Century Gothic"/>
                <a:sym typeface="Century Gothic"/>
              </a:rPr>
              <a:t>It’s time to return to the essay about Salva and Nya that we started working on in Lesson 10.</a:t>
            </a:r>
            <a:endParaRPr i="1">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Clr>
                <a:schemeClr val="dk1"/>
              </a:buClr>
              <a:buSzPts val="2960"/>
              <a:buFont typeface="Arial"/>
              <a:buNone/>
            </a:pPr>
            <a:r>
              <a:rPr lang="en-US" i="0" u="none" strike="noStrike" cap="none">
                <a:solidFill>
                  <a:schemeClr val="dk1"/>
                </a:solidFill>
                <a:latin typeface="Century Gothic"/>
                <a:ea typeface="Century Gothic"/>
                <a:cs typeface="Century Gothic"/>
                <a:sym typeface="Century Gothic"/>
              </a:rPr>
              <a:t>Here is what you’ll do today:</a:t>
            </a:r>
            <a:endParaRPr i="0" u="none" strike="noStrike" cap="none">
              <a:solidFill>
                <a:schemeClr val="dk1"/>
              </a:solidFill>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Review feedback on your essay</a:t>
            </a:r>
            <a:endParaRPr>
              <a:latin typeface="Century Gothic"/>
              <a:ea typeface="Century Gothic"/>
              <a:cs typeface="Century Gothic"/>
              <a:sym typeface="Century Gothic"/>
            </a:endParaRPr>
          </a:p>
          <a:p>
            <a:pPr marL="457200" marR="0" lvl="0" indent="-381000" algn="l" rtl="0">
              <a:lnSpc>
                <a:spcPct val="80000"/>
              </a:lnSpc>
              <a:spcBef>
                <a:spcPts val="1000"/>
              </a:spcBef>
              <a:spcAft>
                <a:spcPts val="0"/>
              </a:spcAft>
              <a:buSzPts val="2400"/>
              <a:buFont typeface="Century Gothic"/>
              <a:buChar char="●"/>
            </a:pPr>
            <a:r>
              <a:rPr lang="en-US">
                <a:latin typeface="Century Gothic"/>
                <a:ea typeface="Century Gothic"/>
                <a:cs typeface="Century Gothic"/>
                <a:sym typeface="Century Gothic"/>
              </a:rPr>
              <a:t>Revise your essay</a:t>
            </a:r>
            <a:endParaRPr>
              <a:latin typeface="Century Gothic"/>
              <a:ea typeface="Century Gothic"/>
              <a:cs typeface="Century Gothic"/>
              <a:sym typeface="Century Gothic"/>
            </a:endParaRPr>
          </a:p>
          <a:p>
            <a:pPr marL="0" marR="0" lvl="0" indent="0" algn="l" rtl="0">
              <a:lnSpc>
                <a:spcPct val="80000"/>
              </a:lnSpc>
              <a:spcBef>
                <a:spcPts val="1000"/>
              </a:spcBef>
              <a:spcAft>
                <a:spcPts val="0"/>
              </a:spcAft>
              <a:buNone/>
            </a:pPr>
            <a:endParaRPr>
              <a:latin typeface="Century Gothic"/>
              <a:ea typeface="Century Gothic"/>
              <a:cs typeface="Century Gothic"/>
              <a:sym typeface="Century Gothic"/>
            </a:endParaRPr>
          </a:p>
          <a:p>
            <a:pPr marL="0" marR="0" lvl="0" indent="0" algn="l" rtl="0">
              <a:lnSpc>
                <a:spcPct val="80000"/>
              </a:lnSpc>
              <a:spcBef>
                <a:spcPts val="1000"/>
              </a:spcBef>
              <a:spcAft>
                <a:spcPts val="1000"/>
              </a:spcAft>
              <a:buNone/>
            </a:pPr>
            <a:endParaRPr i="0" u="none" strike="noStrike" cap="none">
              <a:solidFill>
                <a:schemeClr val="dk1"/>
              </a:solidFill>
              <a:latin typeface="Century Gothic"/>
              <a:ea typeface="Century Gothic"/>
              <a:cs typeface="Century Gothic"/>
              <a:sym typeface="Century Gothic"/>
            </a:endParaRPr>
          </a:p>
        </p:txBody>
      </p:sp>
      <p:pic>
        <p:nvPicPr>
          <p:cNvPr id="110" name="Google Shape;110;p16"/>
          <p:cNvPicPr preferRelativeResize="0"/>
          <p:nvPr/>
        </p:nvPicPr>
        <p:blipFill rotWithShape="1">
          <a:blip r:embed="rId3">
            <a:alphaModFix/>
          </a:blip>
          <a:srcRect/>
          <a:stretch/>
        </p:blipFill>
        <p:spPr>
          <a:xfrm>
            <a:off x="10798730" y="185949"/>
            <a:ext cx="1089660" cy="1395730"/>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15"/>
        <p:cNvGrpSpPr/>
        <p:nvPr/>
      </p:nvGrpSpPr>
      <p:grpSpPr>
        <a:xfrm>
          <a:off x="0" y="0"/>
          <a:ext cx="0" cy="0"/>
          <a:chOff x="0" y="0"/>
          <a:chExt cx="0" cy="0"/>
        </a:xfrm>
      </p:grpSpPr>
      <p:sp>
        <p:nvSpPr>
          <p:cNvPr id="116" name="Google Shape;116;p17"/>
          <p:cNvSpPr txBox="1">
            <a:spLocks noGrp="1"/>
          </p:cNvSpPr>
          <p:nvPr>
            <p:ph type="title" idx="4294967295"/>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our learning targets</a:t>
            </a:r>
            <a:endParaRPr sz="3400" i="0" u="none" strike="noStrike" cap="none" dirty="0">
              <a:solidFill>
                <a:schemeClr val="dk1"/>
              </a:solidFill>
              <a:latin typeface="Century Gothic"/>
              <a:ea typeface="Century Gothic"/>
              <a:cs typeface="Century Gothic"/>
              <a:sym typeface="Century Gothic"/>
            </a:endParaRPr>
          </a:p>
        </p:txBody>
      </p:sp>
      <p:sp>
        <p:nvSpPr>
          <p:cNvPr id="117" name="Google Shape;117;p17"/>
          <p:cNvSpPr txBox="1">
            <a:spLocks noGrp="1"/>
          </p:cNvSpPr>
          <p:nvPr>
            <p:ph type="body" idx="4294967295"/>
          </p:nvPr>
        </p:nvSpPr>
        <p:spPr>
          <a:xfrm>
            <a:off x="693225" y="1597150"/>
            <a:ext cx="11195100" cy="50322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2800"/>
              <a:buFont typeface="Arial"/>
              <a:buNone/>
            </a:pPr>
            <a:r>
              <a:rPr lang="en-US" sz="2200" dirty="0">
                <a:latin typeface="Century Gothic"/>
                <a:ea typeface="Century Gothic"/>
                <a:cs typeface="Century Gothic"/>
                <a:sym typeface="Century Gothic"/>
              </a:rPr>
              <a:t>Your draft essays have already been assessed for these learning targets:</a:t>
            </a:r>
            <a:endParaRPr sz="2200" b="1" dirty="0">
              <a:latin typeface="Century Gothic"/>
              <a:ea typeface="Century Gothic"/>
              <a:cs typeface="Century Gothic"/>
              <a:sym typeface="Century Gothic"/>
            </a:endParaRPr>
          </a:p>
          <a:p>
            <a:pPr marL="546100" lvl="0" indent="-457200" rtl="0">
              <a:spcBef>
                <a:spcPts val="0"/>
              </a:spcBef>
              <a:spcAft>
                <a:spcPts val="0"/>
              </a:spcAft>
              <a:buSzPts val="2200"/>
              <a:buFont typeface="+mj-lt"/>
              <a:buAutoNum type="arabicPeriod"/>
            </a:pPr>
            <a:r>
              <a:rPr lang="en-US" sz="2200" b="1" dirty="0">
                <a:latin typeface="Century Gothic"/>
                <a:ea typeface="Century Gothic"/>
                <a:cs typeface="Century Gothic"/>
                <a:sym typeface="Century Gothic"/>
              </a:rPr>
              <a:t>I can write a clear and organized analysis essay that makes a valid claim about the theme of </a:t>
            </a:r>
            <a:r>
              <a:rPr lang="en-US" sz="2200" b="1" i="1" dirty="0">
                <a:latin typeface="Century Gothic"/>
                <a:ea typeface="Century Gothic"/>
                <a:cs typeface="Century Gothic"/>
                <a:sym typeface="Century Gothic"/>
              </a:rPr>
              <a:t>A Long Walk to Water.</a:t>
            </a:r>
            <a:endParaRPr sz="2200" b="1" i="1" dirty="0">
              <a:latin typeface="Century Gothic"/>
              <a:ea typeface="Century Gothic"/>
              <a:cs typeface="Century Gothic"/>
              <a:sym typeface="Century Gothic"/>
            </a:endParaRPr>
          </a:p>
          <a:p>
            <a:pPr marL="546100" lvl="0" indent="-457200" rtl="0">
              <a:spcBef>
                <a:spcPts val="0"/>
              </a:spcBef>
              <a:spcAft>
                <a:spcPts val="0"/>
              </a:spcAft>
              <a:buSzPts val="2200"/>
              <a:buFont typeface="+mj-lt"/>
              <a:buAutoNum type="arabicPeriod"/>
            </a:pPr>
            <a:r>
              <a:rPr lang="en-US" sz="2200" b="1" dirty="0">
                <a:latin typeface="Century Gothic"/>
                <a:ea typeface="Century Gothic"/>
                <a:cs typeface="Century Gothic"/>
                <a:sym typeface="Century Gothic"/>
              </a:rPr>
              <a:t>I can support my claim with details and quotes from </a:t>
            </a:r>
            <a:r>
              <a:rPr lang="en-US" sz="2200" b="1" i="1" dirty="0">
                <a:latin typeface="Century Gothic"/>
                <a:ea typeface="Century Gothic"/>
                <a:cs typeface="Century Gothic"/>
                <a:sym typeface="Century Gothic"/>
              </a:rPr>
              <a:t>A Long Walk to Water.</a:t>
            </a:r>
            <a:endParaRPr sz="2200" b="1" i="1" dirty="0">
              <a:latin typeface="Century Gothic"/>
              <a:ea typeface="Century Gothic"/>
              <a:cs typeface="Century Gothic"/>
              <a:sym typeface="Century Gothic"/>
            </a:endParaRPr>
          </a:p>
          <a:p>
            <a:pPr marL="0" lvl="0" indent="0" rtl="0">
              <a:spcBef>
                <a:spcPts val="1000"/>
              </a:spcBef>
              <a:spcAft>
                <a:spcPts val="0"/>
              </a:spcAft>
              <a:buNone/>
            </a:pPr>
            <a:endParaRPr sz="2200" dirty="0">
              <a:latin typeface="Century Gothic"/>
              <a:ea typeface="Century Gothic"/>
              <a:cs typeface="Century Gothic"/>
              <a:sym typeface="Century Gothic"/>
            </a:endParaRPr>
          </a:p>
          <a:p>
            <a:pPr marL="0" lvl="0" indent="0" rtl="0">
              <a:spcBef>
                <a:spcPts val="1000"/>
              </a:spcBef>
              <a:spcAft>
                <a:spcPts val="0"/>
              </a:spcAft>
              <a:buNone/>
            </a:pPr>
            <a:r>
              <a:rPr lang="en-US" sz="2200" dirty="0">
                <a:latin typeface="Century Gothic"/>
                <a:ea typeface="Century Gothic"/>
                <a:cs typeface="Century Gothic"/>
                <a:sym typeface="Century Gothic"/>
              </a:rPr>
              <a:t>With your seat partner, please read the remaining learning targets and discuss these questions about your assigned target:</a:t>
            </a:r>
            <a:r>
              <a:rPr lang="en-US" sz="2200" i="1" dirty="0">
                <a:latin typeface="Century Gothic"/>
                <a:ea typeface="Century Gothic"/>
                <a:cs typeface="Century Gothic"/>
                <a:sym typeface="Century Gothic"/>
              </a:rPr>
              <a:t> What does the learning target mean? What does it look like to meet this learning target?</a:t>
            </a:r>
            <a:endParaRPr sz="2200" i="1" dirty="0">
              <a:latin typeface="Century Gothic"/>
              <a:ea typeface="Century Gothic"/>
              <a:cs typeface="Century Gothic"/>
              <a:sym typeface="Century Gothic"/>
            </a:endParaRPr>
          </a:p>
          <a:p>
            <a:pPr marL="546100" lvl="0" indent="-457200" rtl="0">
              <a:spcBef>
                <a:spcPts val="1000"/>
              </a:spcBef>
              <a:spcAft>
                <a:spcPts val="0"/>
              </a:spcAft>
              <a:buSzPts val="2200"/>
              <a:buFont typeface="+mj-lt"/>
              <a:buAutoNum type="arabicPeriod" startAt="3"/>
            </a:pPr>
            <a:r>
              <a:rPr lang="en-US" sz="2200" b="1" dirty="0">
                <a:latin typeface="Century Gothic"/>
                <a:ea typeface="Century Gothic"/>
                <a:cs typeface="Century Gothic"/>
                <a:sym typeface="Century Gothic"/>
              </a:rPr>
              <a:t>I can use quotes correctly in my essay.</a:t>
            </a:r>
            <a:endParaRPr sz="2200" b="1" dirty="0">
              <a:latin typeface="Century Gothic"/>
              <a:ea typeface="Century Gothic"/>
              <a:cs typeface="Century Gothic"/>
              <a:sym typeface="Century Gothic"/>
            </a:endParaRPr>
          </a:p>
          <a:p>
            <a:pPr marL="546100" lvl="0" indent="-457200" rtl="0">
              <a:spcBef>
                <a:spcPts val="0"/>
              </a:spcBef>
              <a:spcAft>
                <a:spcPts val="0"/>
              </a:spcAft>
              <a:buSzPts val="2200"/>
              <a:buFont typeface="+mj-lt"/>
              <a:buAutoNum type="arabicPeriod" startAt="3"/>
            </a:pPr>
            <a:r>
              <a:rPr lang="en-US" sz="2200" b="1" dirty="0">
                <a:latin typeface="Century Gothic"/>
                <a:ea typeface="Century Gothic"/>
                <a:cs typeface="Century Gothic"/>
                <a:sym typeface="Century Gothic"/>
              </a:rPr>
              <a:t>I can use correct grammar and punctuation in my essay.</a:t>
            </a:r>
            <a:endParaRPr sz="2200" b="1" dirty="0">
              <a:latin typeface="Century Gothic"/>
              <a:ea typeface="Century Gothic"/>
              <a:cs typeface="Century Gothic"/>
              <a:sym typeface="Century Gothic"/>
            </a:endParaRPr>
          </a:p>
          <a:p>
            <a:pPr marL="546100" lvl="0" indent="-457200" rtl="0">
              <a:spcBef>
                <a:spcPts val="0"/>
              </a:spcBef>
              <a:spcAft>
                <a:spcPts val="0"/>
              </a:spcAft>
              <a:buSzPts val="2200"/>
              <a:buFont typeface="+mj-lt"/>
              <a:buAutoNum type="arabicPeriod" startAt="3"/>
            </a:pPr>
            <a:r>
              <a:rPr lang="en-US" sz="2200" b="1" dirty="0">
                <a:latin typeface="Century Gothic"/>
                <a:ea typeface="Century Gothic"/>
                <a:cs typeface="Century Gothic"/>
                <a:sym typeface="Century Gothic"/>
              </a:rPr>
              <a:t>I can use feedback from others to revise and improve my essay.</a:t>
            </a:r>
            <a:endParaRPr sz="2200" b="1" dirty="0">
              <a:latin typeface="Century Gothic"/>
              <a:ea typeface="Century Gothic"/>
              <a:cs typeface="Century Gothic"/>
              <a:sym typeface="Century Gothic"/>
            </a:endParaRPr>
          </a:p>
          <a:p>
            <a:pPr marL="546100" lvl="0" indent="-457200" rtl="0">
              <a:spcBef>
                <a:spcPts val="0"/>
              </a:spcBef>
              <a:spcAft>
                <a:spcPts val="0"/>
              </a:spcAft>
              <a:buSzPts val="2200"/>
              <a:buFont typeface="+mj-lt"/>
              <a:buAutoNum type="arabicPeriod" startAt="3"/>
            </a:pPr>
            <a:r>
              <a:rPr lang="en-US" sz="2200" b="1" dirty="0">
                <a:latin typeface="Century Gothic"/>
                <a:ea typeface="Century Gothic"/>
                <a:cs typeface="Century Gothic"/>
                <a:sym typeface="Century Gothic"/>
              </a:rPr>
              <a:t>I can use new vocabulary appropriately in my essay.</a:t>
            </a:r>
            <a:endParaRPr sz="2200" b="1" dirty="0">
              <a:latin typeface="Century Gothic"/>
              <a:ea typeface="Century Gothic"/>
              <a:cs typeface="Century Gothic"/>
              <a:sym typeface="Century Gothic"/>
            </a:endParaRPr>
          </a:p>
          <a:p>
            <a:pPr lvl="0" indent="-457200" rtl="0">
              <a:spcBef>
                <a:spcPts val="1000"/>
              </a:spcBef>
              <a:spcAft>
                <a:spcPts val="0"/>
              </a:spcAft>
              <a:buClr>
                <a:schemeClr val="dk1"/>
              </a:buClr>
              <a:buSzPts val="1100"/>
              <a:buFont typeface="+mj-lt"/>
              <a:buAutoNum type="arabicPeriod" startAt="3"/>
            </a:pPr>
            <a:endParaRPr sz="2400" b="1" dirty="0">
              <a:latin typeface="Century Gothic"/>
              <a:ea typeface="Century Gothic"/>
              <a:cs typeface="Century Gothic"/>
              <a:sym typeface="Century Gothic"/>
            </a:endParaRPr>
          </a:p>
          <a:p>
            <a:pPr marL="0" marR="0" lvl="0" indent="0" algn="l" rtl="0">
              <a:lnSpc>
                <a:spcPct val="90000"/>
              </a:lnSpc>
              <a:spcBef>
                <a:spcPts val="1000"/>
              </a:spcBef>
              <a:spcAft>
                <a:spcPts val="0"/>
              </a:spcAft>
              <a:buClr>
                <a:schemeClr val="dk1"/>
              </a:buClr>
              <a:buSzPts val="2800"/>
              <a:buFont typeface="Arial"/>
              <a:buNone/>
            </a:pPr>
            <a:endParaRPr sz="2400" dirty="0">
              <a:latin typeface="Century Gothic"/>
              <a:ea typeface="Century Gothic"/>
              <a:cs typeface="Century Gothic"/>
              <a:sym typeface="Century Gothic"/>
            </a:endParaRPr>
          </a:p>
        </p:txBody>
      </p:sp>
      <p:pic>
        <p:nvPicPr>
          <p:cNvPr id="118" name="Google Shape;118;p17"/>
          <p:cNvPicPr preferRelativeResize="0"/>
          <p:nvPr/>
        </p:nvPicPr>
        <p:blipFill rotWithShape="1">
          <a:blip r:embed="rId3">
            <a:alphaModFix/>
          </a:blip>
          <a:srcRect/>
          <a:stretch/>
        </p:blipFill>
        <p:spPr>
          <a:xfrm>
            <a:off x="10798730" y="185949"/>
            <a:ext cx="1089660" cy="1395730"/>
          </a:xfrm>
          <a:prstGeom prst="rect">
            <a:avLst/>
          </a:prstGeom>
          <a:noFill/>
          <a:ln>
            <a:noFill/>
          </a:ln>
        </p:spPr>
      </p:pic>
      <p:pic>
        <p:nvPicPr>
          <p:cNvPr id="2" name="Picture 2">
            <a:extLst>
              <a:ext uri="{FF2B5EF4-FFF2-40B4-BE49-F238E27FC236}">
                <a16:creationId xmlns:a16="http://schemas.microsoft.com/office/drawing/2014/main" id="{22E91C9F-5FF8-4876-9600-7818B7950CFE}"/>
              </a:ext>
            </a:extLst>
          </p:cNvPr>
          <p:cNvPicPr>
            <a:picLocks noChangeAspect="1"/>
          </p:cNvPicPr>
          <p:nvPr/>
        </p:nvPicPr>
        <p:blipFill>
          <a:blip r:embed="rId4"/>
          <a:stretch>
            <a:fillRect/>
          </a:stretch>
        </p:blipFill>
        <p:spPr>
          <a:xfrm>
            <a:off x="10798725" y="5817092"/>
            <a:ext cx="1040050" cy="812258"/>
          </a:xfrm>
          <a:prstGeom prst="rect">
            <a:avLst/>
          </a:prstGeom>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23"/>
        <p:cNvGrpSpPr/>
        <p:nvPr/>
      </p:nvGrpSpPr>
      <p:grpSpPr>
        <a:xfrm>
          <a:off x="0" y="0"/>
          <a:ext cx="0" cy="0"/>
          <a:chOff x="0" y="0"/>
          <a:chExt cx="0" cy="0"/>
        </a:xfrm>
      </p:grpSpPr>
      <p:sp>
        <p:nvSpPr>
          <p:cNvPr id="124" name="Google Shape;124;p18"/>
          <p:cNvSpPr txBox="1">
            <a:spLocks noGrp="1"/>
          </p:cNvSpPr>
          <p:nvPr>
            <p:ph type="title"/>
          </p:nvPr>
        </p:nvSpPr>
        <p:spPr>
          <a:xfrm>
            <a:off x="336950" y="440875"/>
            <a:ext cx="95067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some common errors</a:t>
            </a:r>
            <a:endParaRPr sz="3400" i="0" u="none" strike="noStrike" cap="none" dirty="0">
              <a:solidFill>
                <a:schemeClr val="dk1"/>
              </a:solidFill>
              <a:latin typeface="Century Gothic"/>
              <a:ea typeface="Century Gothic"/>
              <a:cs typeface="Century Gothic"/>
              <a:sym typeface="Century Gothic"/>
            </a:endParaRPr>
          </a:p>
        </p:txBody>
      </p:sp>
      <p:pic>
        <p:nvPicPr>
          <p:cNvPr id="125" name="Google Shape;125;p18"/>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26" name="Google Shape;126;p18"/>
          <p:cNvSpPr txBox="1"/>
          <p:nvPr/>
        </p:nvSpPr>
        <p:spPr>
          <a:xfrm>
            <a:off x="336950" y="1819525"/>
            <a:ext cx="11456400" cy="4820400"/>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400">
                <a:latin typeface="Century Gothic"/>
                <a:ea typeface="Century Gothic"/>
                <a:cs typeface="Century Gothic"/>
                <a:sym typeface="Century Gothic"/>
              </a:rPr>
              <a:t>Your teacher will now review some common errors they noticed in your essays. Please pay attention to the demonstration of the error, then watch how your teacher corrects it.</a:t>
            </a:r>
            <a:endParaRPr sz="2400">
              <a:latin typeface="Century Gothic"/>
              <a:ea typeface="Century Gothic"/>
              <a:cs typeface="Century Gothic"/>
              <a:sym typeface="Century Gothic"/>
            </a:endParaRPr>
          </a:p>
          <a:p>
            <a:pPr marL="0" lvl="0" indent="0">
              <a:spcBef>
                <a:spcPts val="0"/>
              </a:spcBef>
              <a:spcAft>
                <a:spcPts val="0"/>
              </a:spcAft>
              <a:buNone/>
            </a:pPr>
            <a:endParaRPr sz="2400">
              <a:latin typeface="Century Gothic"/>
              <a:ea typeface="Century Gothic"/>
              <a:cs typeface="Century Gothic"/>
              <a:sym typeface="Century Gothic"/>
            </a:endParaRPr>
          </a:p>
          <a:p>
            <a:pPr marL="0" lvl="0" indent="0">
              <a:spcBef>
                <a:spcPts val="0"/>
              </a:spcBef>
              <a:spcAft>
                <a:spcPts val="0"/>
              </a:spcAft>
              <a:buNone/>
            </a:pPr>
            <a:r>
              <a:rPr lang="en-US" sz="2400">
                <a:latin typeface="Century Gothic"/>
                <a:ea typeface="Century Gothic"/>
                <a:cs typeface="Century Gothic"/>
                <a:sym typeface="Century Gothic"/>
              </a:rPr>
              <a:t>Give a thumbs-up if you understand the error and how to fix it, or a thumbs-down if you don’t understand it fully.</a:t>
            </a:r>
            <a:endParaRPr sz="2400">
              <a:latin typeface="Century Gothic"/>
              <a:ea typeface="Century Gothic"/>
              <a:cs typeface="Century Gothic"/>
              <a:sym typeface="Century Gothic"/>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pic>
        <p:nvPicPr>
          <p:cNvPr id="132" name="Google Shape;132;p19"/>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33" name="Google Shape;133;p19"/>
          <p:cNvSpPr txBox="1">
            <a:spLocks noGrp="1"/>
          </p:cNvSpPr>
          <p:nvPr>
            <p:ph type="title"/>
          </p:nvPr>
        </p:nvSpPr>
        <p:spPr>
          <a:xfrm>
            <a:off x="361950" y="500050"/>
            <a:ext cx="93951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look at feedback on our essays</a:t>
            </a:r>
            <a:endParaRPr sz="3400" u="none" strike="noStrike" cap="none" dirty="0">
              <a:solidFill>
                <a:schemeClr val="dk1"/>
              </a:solidFill>
              <a:latin typeface="Century Gothic"/>
              <a:ea typeface="Century Gothic"/>
              <a:cs typeface="Century Gothic"/>
              <a:sym typeface="Century Gothic"/>
            </a:endParaRPr>
          </a:p>
        </p:txBody>
      </p:sp>
      <p:sp>
        <p:nvSpPr>
          <p:cNvPr id="134" name="Google Shape;134;p19"/>
          <p:cNvSpPr txBox="1"/>
          <p:nvPr/>
        </p:nvSpPr>
        <p:spPr>
          <a:xfrm>
            <a:off x="361950" y="2017985"/>
            <a:ext cx="11526600" cy="4384089"/>
          </a:xfrm>
          <a:prstGeom prst="rect">
            <a:avLst/>
          </a:prstGeom>
          <a:noFill/>
          <a:ln>
            <a:noFill/>
          </a:ln>
        </p:spPr>
        <p:txBody>
          <a:bodyPr spcFirstLastPara="1" wrap="square" lIns="91425" tIns="91425" rIns="91425" bIns="91425" anchor="t" anchorCtr="0">
            <a:noAutofit/>
          </a:bodyPr>
          <a:lstStyle/>
          <a:p>
            <a:pPr marL="0" lvl="0" indent="0">
              <a:spcBef>
                <a:spcPts val="0"/>
              </a:spcBef>
              <a:spcAft>
                <a:spcPts val="0"/>
              </a:spcAft>
              <a:buNone/>
            </a:pPr>
            <a:r>
              <a:rPr lang="en-US" sz="2200" dirty="0">
                <a:solidFill>
                  <a:schemeClr val="dk1"/>
                </a:solidFill>
                <a:latin typeface="Century Gothic"/>
                <a:ea typeface="Century Gothic"/>
                <a:cs typeface="Century Gothic"/>
                <a:sym typeface="Century Gothic"/>
              </a:rPr>
              <a:t>You will now be getting your essays back with comments from your teacher. Please look over the comments and make sure you understand them! </a:t>
            </a:r>
            <a:endParaRPr sz="2200" dirty="0">
              <a:solidFill>
                <a:schemeClr val="dk1"/>
              </a:solidFill>
              <a:latin typeface="Century Gothic"/>
              <a:ea typeface="Century Gothic"/>
              <a:cs typeface="Century Gothic"/>
              <a:sym typeface="Century Gothic"/>
            </a:endParaRPr>
          </a:p>
          <a:p>
            <a:pPr marL="0" lvl="0" indent="0">
              <a:spcBef>
                <a:spcPts val="0"/>
              </a:spcBef>
              <a:spcAft>
                <a:spcPts val="0"/>
              </a:spcAft>
              <a:buNone/>
            </a:pPr>
            <a:endParaRPr sz="2200" dirty="0">
              <a:solidFill>
                <a:schemeClr val="dk1"/>
              </a:solidFill>
              <a:latin typeface="Century Gothic"/>
              <a:ea typeface="Century Gothic"/>
              <a:cs typeface="Century Gothic"/>
              <a:sym typeface="Century Gothic"/>
            </a:endParaRPr>
          </a:p>
          <a:p>
            <a:pPr marL="0" lvl="0" indent="0" rtl="0">
              <a:spcBef>
                <a:spcPts val="0"/>
              </a:spcBef>
              <a:spcAft>
                <a:spcPts val="0"/>
              </a:spcAft>
              <a:buNone/>
            </a:pPr>
            <a:r>
              <a:rPr lang="en-US" sz="2200" dirty="0">
                <a:solidFill>
                  <a:schemeClr val="dk1"/>
                </a:solidFill>
                <a:latin typeface="Century Gothic"/>
                <a:ea typeface="Century Gothic"/>
                <a:cs typeface="Century Gothic"/>
                <a:sym typeface="Century Gothic"/>
              </a:rPr>
              <a:t>If you have questions, please raise your hand.</a:t>
            </a:r>
            <a:endParaRPr sz="2200" dirty="0">
              <a:solidFill>
                <a:schemeClr val="dk1"/>
              </a:solidFill>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39"/>
        <p:cNvGrpSpPr/>
        <p:nvPr/>
      </p:nvGrpSpPr>
      <p:grpSpPr>
        <a:xfrm>
          <a:off x="0" y="0"/>
          <a:ext cx="0" cy="0"/>
          <a:chOff x="0" y="0"/>
          <a:chExt cx="0" cy="0"/>
        </a:xfrm>
      </p:grpSpPr>
      <p:pic>
        <p:nvPicPr>
          <p:cNvPr id="140" name="Google Shape;140;p20"/>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1" name="Google Shape;141;p20"/>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revise our essays</a:t>
            </a:r>
            <a:endParaRPr sz="3400" u="none" strike="noStrike" cap="none" dirty="0">
              <a:solidFill>
                <a:schemeClr val="dk1"/>
              </a:solidFill>
              <a:latin typeface="Century Gothic"/>
              <a:ea typeface="Century Gothic"/>
              <a:cs typeface="Century Gothic"/>
              <a:sym typeface="Century Gothic"/>
            </a:endParaRPr>
          </a:p>
        </p:txBody>
      </p:sp>
      <p:sp>
        <p:nvSpPr>
          <p:cNvPr id="142" name="Google Shape;142;p20"/>
          <p:cNvSpPr txBox="1"/>
          <p:nvPr/>
        </p:nvSpPr>
        <p:spPr>
          <a:xfrm>
            <a:off x="693225" y="2065282"/>
            <a:ext cx="11195100" cy="4017767"/>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Now it is time for you to work on revising your essay using the feedback you already looked at. Your teacher will be available to answer questions as needed.</a:t>
            </a: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dirty="0">
              <a:latin typeface="Century Gothic"/>
              <a:ea typeface="Century Gothic"/>
              <a:cs typeface="Century Gothic"/>
              <a:sym typeface="Century Gothic"/>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pic>
        <p:nvPicPr>
          <p:cNvPr id="148" name="Google Shape;148;p21"/>
          <p:cNvPicPr preferRelativeResize="0"/>
          <p:nvPr/>
        </p:nvPicPr>
        <p:blipFill rotWithShape="1">
          <a:blip r:embed="rId3">
            <a:alphaModFix/>
          </a:blip>
          <a:srcRect/>
          <a:stretch/>
        </p:blipFill>
        <p:spPr>
          <a:xfrm>
            <a:off x="10798730" y="185949"/>
            <a:ext cx="1089660" cy="1395730"/>
          </a:xfrm>
          <a:prstGeom prst="rect">
            <a:avLst/>
          </a:prstGeom>
          <a:noFill/>
          <a:ln>
            <a:noFill/>
          </a:ln>
        </p:spPr>
      </p:pic>
      <p:sp>
        <p:nvSpPr>
          <p:cNvPr id="149" name="Google Shape;149;p21"/>
          <p:cNvSpPr txBox="1">
            <a:spLocks noGrp="1"/>
          </p:cNvSpPr>
          <p:nvPr>
            <p:ph type="title"/>
          </p:nvPr>
        </p:nvSpPr>
        <p:spPr>
          <a:xfrm>
            <a:off x="693225" y="500050"/>
            <a:ext cx="10105500" cy="8859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3200"/>
              <a:buFont typeface="Overlock"/>
              <a:buNone/>
            </a:pPr>
            <a:r>
              <a:rPr lang="en-US" sz="3400" dirty="0">
                <a:latin typeface="Century Gothic"/>
                <a:ea typeface="Century Gothic"/>
                <a:cs typeface="Century Gothic"/>
                <a:sym typeface="Century Gothic"/>
              </a:rPr>
              <a:t>Let’s talk about what comes next!</a:t>
            </a:r>
            <a:endParaRPr sz="3400" u="none" strike="noStrike" cap="none" dirty="0">
              <a:solidFill>
                <a:schemeClr val="dk1"/>
              </a:solidFill>
              <a:latin typeface="Century Gothic"/>
              <a:ea typeface="Century Gothic"/>
              <a:cs typeface="Century Gothic"/>
              <a:sym typeface="Century Gothic"/>
            </a:endParaRPr>
          </a:p>
        </p:txBody>
      </p:sp>
      <p:sp>
        <p:nvSpPr>
          <p:cNvPr id="150" name="Google Shape;150;p21"/>
          <p:cNvSpPr txBox="1"/>
          <p:nvPr/>
        </p:nvSpPr>
        <p:spPr>
          <a:xfrm>
            <a:off x="693225" y="2065282"/>
            <a:ext cx="11195100" cy="4017767"/>
          </a:xfrm>
          <a:prstGeom prst="rect">
            <a:avLst/>
          </a:prstGeom>
          <a:noFill/>
          <a:ln>
            <a:noFill/>
          </a:ln>
        </p:spPr>
        <p:txBody>
          <a:bodyPr spcFirstLastPara="1" wrap="square" lIns="91425" tIns="45700" rIns="91425" bIns="45700" anchor="t" anchorCtr="0">
            <a:noAutofit/>
          </a:bodyPr>
          <a:lstStyle/>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You’ll be finishing your essay revision for tomorrow, then going back to the Two-Voice poem you began earlier.</a:t>
            </a: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4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r>
              <a:rPr lang="en-US" sz="2400" dirty="0">
                <a:solidFill>
                  <a:schemeClr val="dk1"/>
                </a:solidFill>
                <a:latin typeface="Century Gothic"/>
                <a:ea typeface="Century Gothic"/>
                <a:cs typeface="Century Gothic"/>
                <a:sym typeface="Century Gothic"/>
              </a:rPr>
              <a:t>You have already been preparing for this creative writing by gathering evidence from the novel and the informational texts you have read. You’ll do a great job! </a:t>
            </a:r>
            <a:endParaRPr sz="2200" dirty="0">
              <a:solidFill>
                <a:schemeClr val="dk1"/>
              </a:solidFill>
              <a:latin typeface="Century Gothic"/>
              <a:ea typeface="Century Gothic"/>
              <a:cs typeface="Century Gothic"/>
              <a:sym typeface="Century Gothic"/>
            </a:endParaRPr>
          </a:p>
          <a:p>
            <a:pPr marL="0" lvl="0" indent="0" rtl="0">
              <a:lnSpc>
                <a:spcPct val="90000"/>
              </a:lnSpc>
              <a:spcBef>
                <a:spcPts val="1000"/>
              </a:spcBef>
              <a:spcAft>
                <a:spcPts val="0"/>
              </a:spcAft>
              <a:buNone/>
            </a:pPr>
            <a:endParaRPr sz="2000" dirty="0">
              <a:latin typeface="Century Gothic"/>
              <a:ea typeface="Century Gothic"/>
              <a:cs typeface="Century Gothic"/>
              <a:sym typeface="Century Gothic"/>
            </a:endParaRPr>
          </a:p>
        </p:txBody>
      </p:sp>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9" ma:contentTypeDescription="Create a new document." ma:contentTypeScope="" ma:versionID="7baa7c92bc2510e8cd0a4e6098220145">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eff59267048b5e8d168f74a9a89882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element ref="ns2:MediaServiceDateTaken" minOccurs="0"/>
                <xsd:element ref="ns2:MediaServiceAutoTags" minOccurs="0"/>
                <xsd:element ref="ns2:MediaServiceOCR"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element name="MediaServiceDateTaken" ma:index="14" nillable="true" ma:displayName="MediaServiceDateTaken" ma:hidden="true" ma:internalName="MediaServiceDateTaken" ma:readOnly="true">
      <xsd:simpleType>
        <xsd:restriction base="dms:Text"/>
      </xsd:simpleType>
    </xsd:element>
    <xsd:element name="MediaServiceAutoTags" ma:index="15" nillable="true" ma:displayName="Tags" ma:internalName="MediaServiceAutoTags" ma:readOnly="true">
      <xsd:simpleType>
        <xsd:restriction base="dms:Text"/>
      </xsd:simpleType>
    </xsd:element>
    <xsd:element name="MediaServiceOCR" ma:index="16"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E21E76D3-16AB-4DD0-A782-5ABDD1488FC6}"/>
</file>

<file path=customXml/itemProps2.xml><?xml version="1.0" encoding="utf-8"?>
<ds:datastoreItem xmlns:ds="http://schemas.openxmlformats.org/officeDocument/2006/customXml" ds:itemID="{AA4084DD-AD56-42FC-B608-6E1038A79C48}">
  <ds:schemaRefs>
    <ds:schemaRef ds:uri="http://schemas.microsoft.com/sharepoint/v3/contenttype/forms"/>
  </ds:schemaRefs>
</ds:datastoreItem>
</file>

<file path=customXml/itemProps3.xml><?xml version="1.0" encoding="utf-8"?>
<ds:datastoreItem xmlns:ds="http://schemas.openxmlformats.org/officeDocument/2006/customXml" ds:itemID="{32ACE5B5-D821-4552-9513-18D77971CD50}">
  <ds:schemaRefs>
    <ds:schemaRef ds:uri="02a6a75b-8925-4bc7-8b21-b87d4a90d0a3"/>
    <ds:schemaRef ds:uri="http://purl.org/dc/dcmitype/"/>
    <ds:schemaRef ds:uri="http://schemas.microsoft.com/office/infopath/2007/PartnerControls"/>
    <ds:schemaRef ds:uri="http://schemas.microsoft.com/office/2006/documentManagement/types"/>
    <ds:schemaRef ds:uri="http://schemas.microsoft.com/office/2006/metadata/properties"/>
    <ds:schemaRef ds:uri="http://purl.org/dc/terms/"/>
    <ds:schemaRef ds:uri="http://schemas.openxmlformats.org/package/2006/metadata/core-properties"/>
    <ds:schemaRef ds:uri="a1502afc-75e6-4a80-976c-76583f90c737"/>
    <ds:schemaRef ds:uri="http://www.w3.org/XML/1998/namespace"/>
    <ds:schemaRef ds:uri="http://purl.org/dc/elements/1.1/"/>
  </ds:schemaRefs>
</ds:datastoreItem>
</file>

<file path=docProps/app.xml><?xml version="1.0" encoding="utf-8"?>
<Properties xmlns="http://schemas.openxmlformats.org/officeDocument/2006/extended-properties" xmlns:vt="http://schemas.openxmlformats.org/officeDocument/2006/docPropsVTypes">
  <TotalTime>13</TotalTime>
  <Words>2233</Words>
  <Application>Microsoft Office PowerPoint</Application>
  <PresentationFormat>Widescreen</PresentationFormat>
  <Paragraphs>212</Paragraphs>
  <Slides>12</Slides>
  <Notes>11</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Grade 7: Module 1: Unit 2: Lesson 19 Teacher slide, before teaching.</vt:lpstr>
      <vt:lpstr>Grade 7: Module 1: Unit 2: Lesson 19 Teacher slide, before teaching.</vt:lpstr>
      <vt:lpstr>Grade 7: Module 1:  Unit 2: Lesson 19</vt:lpstr>
      <vt:lpstr>Hello, Students!</vt:lpstr>
      <vt:lpstr>Let’s look at our learning targets</vt:lpstr>
      <vt:lpstr>Let’s look at some common errors</vt:lpstr>
      <vt:lpstr>Let’s look at feedback on our essays</vt:lpstr>
      <vt:lpstr>Let’s revise our essays</vt:lpstr>
      <vt:lpstr>Let’s talk about what comes next!</vt:lpstr>
      <vt:lpstr>Homework</vt:lpstr>
      <vt:lpstr>Small Group Block</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1: Unit 2: Lesson 19 Teacher slide, before teaching.</dc:title>
  <dc:creator>tfiller</dc:creator>
  <cp:lastModifiedBy>Natalie Ivey</cp:lastModifiedBy>
  <cp:revision>10</cp:revision>
  <dcterms:modified xsi:type="dcterms:W3CDTF">2019-03-26T00:37:50Z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y fmtid="{D5CDD505-2E9C-101B-9397-08002B2CF9AE}" pid="3" name="AuthorIds_UIVersion_1024">
    <vt:lpwstr>14</vt:lpwstr>
  </property>
</Properties>
</file>