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9BDC1A-B9C4-4297-B93D-5F4FEF1AD46B}" v="37" dt="2018-09-08T07:38:46.2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097" autoAdjust="0"/>
  </p:normalViewPr>
  <p:slideViewPr>
    <p:cSldViewPr snapToGrid="0">
      <p:cViewPr varScale="1">
        <p:scale>
          <a:sx n="81" d="100"/>
          <a:sy n="81" d="100"/>
        </p:scale>
        <p:origin x="86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28C91F93-49B2-498F-BCE2-82A48329EE0E}"/>
    <pc:docChg chg="modSld">
      <pc:chgData name="" userId="" providerId="" clId="Web-{28C91F93-49B2-498F-BCE2-82A48329EE0E}" dt="2018-08-11T22:49:30.725" v="1" actId="1076"/>
      <pc:docMkLst>
        <pc:docMk/>
      </pc:docMkLst>
      <pc:sldChg chg="addSp modSp">
        <pc:chgData name="" userId="" providerId="" clId="Web-{28C91F93-49B2-498F-BCE2-82A48329EE0E}" dt="2018-08-11T22:49:30.725" v="1" actId="1076"/>
        <pc:sldMkLst>
          <pc:docMk/>
          <pc:sldMk cId="2730610596" sldId="273"/>
        </pc:sldMkLst>
        <pc:picChg chg="add mod">
          <ac:chgData name="" userId="" providerId="" clId="Web-{28C91F93-49B2-498F-BCE2-82A48329EE0E}" dt="2018-08-11T22:49:30.725" v="1" actId="1076"/>
          <ac:picMkLst>
            <pc:docMk/>
            <pc:sldMk cId="2730610596" sldId="273"/>
            <ac:picMk id="2" creationId="{54193B7D-A8A9-4BB5-983F-FF7592996D05}"/>
          </ac:picMkLst>
        </pc:picChg>
      </pc:sldChg>
    </pc:docChg>
  </pc:docChgLst>
  <pc:docChgLst>
    <pc:chgData name="Natalie Ivey" userId="2c81a4b0-7596-4a42-b4da-e7aac4dfeff9" providerId="ADAL" clId="{DC9BDC1A-B9C4-4297-B93D-5F4FEF1AD46B}"/>
    <pc:docChg chg="modSld modMainMaster">
      <pc:chgData name="Natalie Ivey" userId="2c81a4b0-7596-4a42-b4da-e7aac4dfeff9" providerId="ADAL" clId="{DC9BDC1A-B9C4-4297-B93D-5F4FEF1AD46B}" dt="2018-09-08T07:38:46.257" v="36" actId="14100"/>
      <pc:docMkLst>
        <pc:docMk/>
      </pc:docMkLst>
      <pc:sldChg chg="addSp modSp">
        <pc:chgData name="Natalie Ivey" userId="2c81a4b0-7596-4a42-b4da-e7aac4dfeff9" providerId="ADAL" clId="{DC9BDC1A-B9C4-4297-B93D-5F4FEF1AD46B}" dt="2018-09-08T07:34:52.362" v="3" actId="1076"/>
        <pc:sldMkLst>
          <pc:docMk/>
          <pc:sldMk cId="0" sldId="259"/>
        </pc:sldMkLst>
        <pc:picChg chg="add mod">
          <ac:chgData name="Natalie Ivey" userId="2c81a4b0-7596-4a42-b4da-e7aac4dfeff9" providerId="ADAL" clId="{DC9BDC1A-B9C4-4297-B93D-5F4FEF1AD46B}" dt="2018-09-08T07:34:52.362" v="3" actId="1076"/>
          <ac:picMkLst>
            <pc:docMk/>
            <pc:sldMk cId="0" sldId="259"/>
            <ac:picMk id="3" creationId="{05D70E50-4968-4E8C-A8C9-9BD6EADA74CC}"/>
          </ac:picMkLst>
        </pc:picChg>
      </pc:sldChg>
      <pc:sldChg chg="modSp">
        <pc:chgData name="Natalie Ivey" userId="2c81a4b0-7596-4a42-b4da-e7aac4dfeff9" providerId="ADAL" clId="{DC9BDC1A-B9C4-4297-B93D-5F4FEF1AD46B}" dt="2018-09-08T07:38:23.230" v="35" actId="14100"/>
        <pc:sldMkLst>
          <pc:docMk/>
          <pc:sldMk cId="0" sldId="267"/>
        </pc:sldMkLst>
        <pc:picChg chg="mod">
          <ac:chgData name="Natalie Ivey" userId="2c81a4b0-7596-4a42-b4da-e7aac4dfeff9" providerId="ADAL" clId="{DC9BDC1A-B9C4-4297-B93D-5F4FEF1AD46B}" dt="2018-09-08T07:38:09.201" v="33" actId="1076"/>
          <ac:picMkLst>
            <pc:docMk/>
            <pc:sldMk cId="0" sldId="267"/>
            <ac:picMk id="5" creationId="{00000000-0000-0000-0000-000000000000}"/>
          </ac:picMkLst>
        </pc:picChg>
        <pc:picChg chg="mod">
          <ac:chgData name="Natalie Ivey" userId="2c81a4b0-7596-4a42-b4da-e7aac4dfeff9" providerId="ADAL" clId="{DC9BDC1A-B9C4-4297-B93D-5F4FEF1AD46B}" dt="2018-09-08T07:38:23.230" v="35" actId="14100"/>
          <ac:picMkLst>
            <pc:docMk/>
            <pc:sldMk cId="0" sldId="267"/>
            <ac:picMk id="205" creationId="{00000000-0000-0000-0000-000000000000}"/>
          </ac:picMkLst>
        </pc:picChg>
      </pc:sldChg>
      <pc:sldChg chg="modSp">
        <pc:chgData name="Natalie Ivey" userId="2c81a4b0-7596-4a42-b4da-e7aac4dfeff9" providerId="ADAL" clId="{DC9BDC1A-B9C4-4297-B93D-5F4FEF1AD46B}" dt="2018-09-08T07:38:46.257" v="36" actId="14100"/>
        <pc:sldMkLst>
          <pc:docMk/>
          <pc:sldMk cId="0" sldId="268"/>
        </pc:sldMkLst>
        <pc:spChg chg="mod">
          <ac:chgData name="Natalie Ivey" userId="2c81a4b0-7596-4a42-b4da-e7aac4dfeff9" providerId="ADAL" clId="{DC9BDC1A-B9C4-4297-B93D-5F4FEF1AD46B}" dt="2018-09-08T07:38:46.257" v="36" actId="14100"/>
          <ac:spMkLst>
            <pc:docMk/>
            <pc:sldMk cId="0" sldId="268"/>
            <ac:spMk id="211" creationId="{00000000-0000-0000-0000-000000000000}"/>
          </ac:spMkLst>
        </pc:spChg>
      </pc:sldChg>
      <pc:sldChg chg="addSp modSp">
        <pc:chgData name="Natalie Ivey" userId="2c81a4b0-7596-4a42-b4da-e7aac4dfeff9" providerId="ADAL" clId="{DC9BDC1A-B9C4-4297-B93D-5F4FEF1AD46B}" dt="2018-09-08T07:35:53.841" v="20" actId="14100"/>
        <pc:sldMkLst>
          <pc:docMk/>
          <pc:sldMk cId="2840199702" sldId="270"/>
        </pc:sldMkLst>
        <pc:spChg chg="mod">
          <ac:chgData name="Natalie Ivey" userId="2c81a4b0-7596-4a42-b4da-e7aac4dfeff9" providerId="ADAL" clId="{DC9BDC1A-B9C4-4297-B93D-5F4FEF1AD46B}" dt="2018-09-08T07:35:11.538" v="8" actId="14100"/>
          <ac:spMkLst>
            <pc:docMk/>
            <pc:sldMk cId="2840199702" sldId="270"/>
            <ac:spMk id="130" creationId="{00000000-0000-0000-0000-000000000000}"/>
          </ac:spMkLst>
        </pc:spChg>
        <pc:spChg chg="mod">
          <ac:chgData name="Natalie Ivey" userId="2c81a4b0-7596-4a42-b4da-e7aac4dfeff9" providerId="ADAL" clId="{DC9BDC1A-B9C4-4297-B93D-5F4FEF1AD46B}" dt="2018-09-08T07:35:53.841" v="20" actId="14100"/>
          <ac:spMkLst>
            <pc:docMk/>
            <pc:sldMk cId="2840199702" sldId="270"/>
            <ac:spMk id="131" creationId="{00000000-0000-0000-0000-000000000000}"/>
          </ac:spMkLst>
        </pc:spChg>
        <pc:picChg chg="add mod">
          <ac:chgData name="Natalie Ivey" userId="2c81a4b0-7596-4a42-b4da-e7aac4dfeff9" providerId="ADAL" clId="{DC9BDC1A-B9C4-4297-B93D-5F4FEF1AD46B}" dt="2018-09-08T07:35:37.710" v="16" actId="1076"/>
          <ac:picMkLst>
            <pc:docMk/>
            <pc:sldMk cId="2840199702" sldId="270"/>
            <ac:picMk id="3" creationId="{170D4BF9-A28E-487E-88E3-551599857FAA}"/>
          </ac:picMkLst>
        </pc:picChg>
      </pc:sldChg>
      <pc:sldMasterChg chg="addSp modSp">
        <pc:chgData name="Natalie Ivey" userId="2c81a4b0-7596-4a42-b4da-e7aac4dfeff9" providerId="ADAL" clId="{DC9BDC1A-B9C4-4297-B93D-5F4FEF1AD46B}" dt="2018-09-08T07:37:10.437" v="28" actId="1076"/>
        <pc:sldMasterMkLst>
          <pc:docMk/>
          <pc:sldMasterMk cId="0" sldId="2147483670"/>
        </pc:sldMasterMkLst>
        <pc:picChg chg="add mod">
          <ac:chgData name="Natalie Ivey" userId="2c81a4b0-7596-4a42-b4da-e7aac4dfeff9" providerId="ADAL" clId="{DC9BDC1A-B9C4-4297-B93D-5F4FEF1AD46B}" dt="2018-09-08T07:36:27.342" v="22" actId="1076"/>
          <ac:picMkLst>
            <pc:docMk/>
            <pc:sldMasterMk cId="0" sldId="2147483670"/>
            <ac:picMk id="3" creationId="{2303F1AB-D680-4291-947D-2312BE1CF1B6}"/>
          </ac:picMkLst>
        </pc:picChg>
        <pc:picChg chg="add mod">
          <ac:chgData name="Natalie Ivey" userId="2c81a4b0-7596-4a42-b4da-e7aac4dfeff9" providerId="ADAL" clId="{DC9BDC1A-B9C4-4297-B93D-5F4FEF1AD46B}" dt="2018-09-08T07:37:10.437" v="28" actId="1076"/>
          <ac:picMkLst>
            <pc:docMk/>
            <pc:sldMasterMk cId="0" sldId="2147483670"/>
            <ac:picMk id="5" creationId="{29604528-5A26-479A-A13F-4B774069626D}"/>
          </ac:picMkLst>
        </pc:picChg>
        <pc:picChg chg="add mod">
          <ac:chgData name="Natalie Ivey" userId="2c81a4b0-7596-4a42-b4da-e7aac4dfeff9" providerId="ADAL" clId="{DC9BDC1A-B9C4-4297-B93D-5F4FEF1AD46B}" dt="2018-09-08T07:37:06.197" v="27" actId="1076"/>
          <ac:picMkLst>
            <pc:docMk/>
            <pc:sldMasterMk cId="0" sldId="2147483670"/>
            <ac:picMk id="10" creationId="{149D0378-42DB-4CF4-B972-5A0D07BF88E6}"/>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61247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50-70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Pages 248–260 of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(6-8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Aloud and Rereading for Gist: Paragraphs 2 and 3 of “Refugee and Immigrant Children: A Comparison” (15-20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Rereading and Text-Dependent Questions (15-18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a:t>
            </a:r>
            <a:r>
              <a:rPr lang="en" sz="1200" b="1" dirty="0">
                <a:solidFill>
                  <a:schemeClr val="dk1"/>
                </a:solidFill>
                <a:latin typeface="Calibri"/>
                <a:ea typeface="Calibri"/>
                <a:cs typeface="Calibri"/>
                <a:sym typeface="Calibri"/>
              </a:rPr>
              <a:t>NYS Grade 6–8 Expository Writing Evaluation Rubric</a:t>
            </a:r>
            <a:r>
              <a:rPr lang="en" sz="1200" dirty="0">
                <a:solidFill>
                  <a:schemeClr val="dk1"/>
                </a:solidFill>
                <a:latin typeface="Calibri"/>
                <a:ea typeface="Calibri"/>
                <a:cs typeface="Calibri"/>
                <a:sym typeface="Calibri"/>
              </a:rPr>
              <a:t>, Row 1 (12-15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the Model Essay Using the Rubric (6-8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(1-2 Minutes) </a:t>
            </a:r>
            <a:endParaRPr sz="1200" dirty="0">
              <a:latin typeface="Calibri"/>
              <a:ea typeface="Calibri"/>
              <a:cs typeface="Calibri"/>
              <a:sym typeface="Calibri"/>
            </a:endParaRPr>
          </a:p>
        </p:txBody>
      </p:sp>
    </p:spTree>
    <p:extLst>
      <p:ext uri="{BB962C8B-B14F-4D97-AF65-F5344CB8AC3E}">
        <p14:creationId xmlns:p14="http://schemas.microsoft.com/office/powerpoint/2010/main" val="3539531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(Slide 1) Rereading and Text-Dependent Questions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Remember text-dependent questions can be answered only by referring explicitly to the text being read. This encourages students to reread the text for further analysis.</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Work Time B for this lesson has been divided into two separate slides for pacing. On the next slide, students will follow the same process for paragraph 3.</a:t>
            </a:r>
            <a:endParaRPr sz="1200" dirty="0">
              <a:latin typeface="Calibri" panose="020F0502020204030204" pitchFamily="34" charset="0"/>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i="0" dirty="0">
                <a:solidFill>
                  <a:schemeClr val="dk1"/>
                </a:solidFill>
                <a:latin typeface="Calibri"/>
                <a:ea typeface="Calibri"/>
                <a:cs typeface="Calibri"/>
                <a:sym typeface="Calibri"/>
              </a:rPr>
              <a:t>“Refugee and Immigrant Children: A Comparison”: Paragraphs 2 and 3 Text-Dependent Questions, Part A.</a:t>
            </a:r>
            <a:endParaRPr sz="1200" b="1"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a minute to review the text-dependent questions on the handout.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expectations that students follow along on their copy as the teacher reads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sentence of Paragraph 2 of this section of the text: </a:t>
            </a:r>
            <a:r>
              <a:rPr lang="en" sz="1200" i="1" dirty="0">
                <a:solidFill>
                  <a:schemeClr val="dk1"/>
                </a:solidFill>
                <a:latin typeface="Calibri"/>
                <a:ea typeface="Calibri"/>
                <a:cs typeface="Calibri"/>
                <a:sym typeface="Calibri"/>
              </a:rPr>
              <a:t>“Successful adaptation can bring with it the opportunity for growth.”</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first text-dependent question. Invite students to read the question with you.</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Direct their attention to the part of the text that the vocabulary was taken from so they can read it in context.</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Invite pairs to discuss what they think the answer might be.</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Invite pairs to record their ideas on their note-catcher.</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Select a “numbered head” to share his or her answer with the whole group and clarify what it means where necessary.</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Invite students to revise their notes where they are incorrect.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same process for Questions 2–4. Tell students: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will move through all of the text-dependent questions for Paragraphs 2 and 3 following the steps on the slide.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9144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7542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e481c798c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Google Shape;192;g3e481c798c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Rereading and Text-Dependent Questions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Remember text-dependent questions can be answered only by referring explicitly to the text being read. This encourages students to reread the text for further analysis.</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these sentences from the third paragraph</a:t>
            </a:r>
            <a:r>
              <a:rPr lang="en" sz="1200" i="1" dirty="0">
                <a:solidFill>
                  <a:schemeClr val="dk1"/>
                </a:solidFill>
                <a:latin typeface="Calibri"/>
                <a:ea typeface="Calibri"/>
                <a:cs typeface="Calibri"/>
                <a:sym typeface="Calibri"/>
              </a:rPr>
              <a:t>: “First, refugee children often have experienced the tragedy and trauma of war, including persecution, dangerous escapes, and prolonged stays in refugee camps. Some have witnessed killings, torture, and rape—including atrocities against family members.”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persecution mean?”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will not be able to figure this out from the context. Some may already know the meaning; if not, either tell them or invite a student to look it up in a dictionary.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steps for answering text-dependent questions for the final text-dependent questions.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During Think-Pair-Share of “persecution”, listen for “persecution means hostility or poor treatment- especially because of race, political, religious beliefs.”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have a thorough understanding of what </a:t>
            </a:r>
            <a:r>
              <a:rPr lang="en" sz="1200" i="1" dirty="0">
                <a:solidFill>
                  <a:schemeClr val="dk1"/>
                </a:solidFill>
                <a:latin typeface="Calibri"/>
                <a:ea typeface="Calibri"/>
                <a:cs typeface="Calibri"/>
                <a:sym typeface="Calibri"/>
              </a:rPr>
              <a:t>adaptation</a:t>
            </a:r>
            <a:r>
              <a:rPr lang="en" sz="1200" dirty="0">
                <a:solidFill>
                  <a:schemeClr val="dk1"/>
                </a:solidFill>
                <a:latin typeface="Calibri"/>
                <a:ea typeface="Calibri"/>
                <a:cs typeface="Calibri"/>
                <a:sym typeface="Calibri"/>
              </a:rPr>
              <a:t> means before moving on, as understanding what this word means is crucial to understanding the two paragraphs.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ELLs, consider providing definitions of challenging vocabulary in students’ home language. Resources such as Google Translate and bilingual translation dictionaries can assist with one-word translation.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698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Introducing NYS Grade 6–8 Expository Writing Evaluation Rubric, Row 1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Applying criteria to a model often helps make the criteria clear. That is what they will do next.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NYS Grade 6–8 Expository Writing Evaluation Rubric</a:t>
            </a:r>
            <a:r>
              <a:rPr lang="en" sz="1200" dirty="0">
                <a:solidFill>
                  <a:schemeClr val="dk1"/>
                </a:solidFill>
                <a:latin typeface="Calibri"/>
                <a:ea typeface="Calibri"/>
                <a:cs typeface="Calibri"/>
                <a:sym typeface="Calibri"/>
              </a:rPr>
              <a:t>. If possible, display a copy of the rubric on a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so that all students can see when you are circling vocabulary words and discussing the criteria.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partner up with someone in their Numbered Heads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pairs read only the first row and circle the words they are unsure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pairs to share the words they identified.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these words on your copy on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Writer’s Glossary for Row 1 of the NYS Writing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that certain vocabulary words are bolded and defined.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and illustrate the definitions of the words already on the page and add any others that students contribute. (See </a:t>
            </a:r>
            <a:r>
              <a:rPr lang="en" sz="1200" b="1" dirty="0">
                <a:solidFill>
                  <a:schemeClr val="dk1"/>
                </a:solidFill>
                <a:latin typeface="Calibri"/>
                <a:ea typeface="Calibri"/>
                <a:cs typeface="Calibri"/>
                <a:sym typeface="Calibri"/>
              </a:rPr>
              <a:t>Writer’s Glossary </a:t>
            </a:r>
            <a:r>
              <a:rPr lang="en" sz="1200" dirty="0">
                <a:solidFill>
                  <a:schemeClr val="dk1"/>
                </a:solidFill>
                <a:latin typeface="Calibri"/>
                <a:ea typeface="Calibri"/>
                <a:cs typeface="Calibri"/>
                <a:sym typeface="Calibri"/>
              </a:rPr>
              <a:t>page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Row 1 for definitions.)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are sophisticated words and concepts about writing, and that they will continue to work to understand what these mean throughout the year.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Expect that students may not know the meanings of these vocabulary words: </a:t>
            </a:r>
            <a:r>
              <a:rPr lang="en" sz="1200" i="1" dirty="0">
                <a:solidFill>
                  <a:schemeClr val="dk1"/>
                </a:solidFill>
                <a:latin typeface="Calibri"/>
                <a:ea typeface="Calibri"/>
                <a:cs typeface="Calibri"/>
                <a:sym typeface="Calibri"/>
              </a:rPr>
              <a:t>content, extent, conveys, compelling, task, insightful, comprehension, logically, </a:t>
            </a:r>
            <a:r>
              <a:rPr lang="en" sz="1200" dirty="0">
                <a:solidFill>
                  <a:schemeClr val="dk1"/>
                </a:solidFill>
                <a:latin typeface="Calibri"/>
                <a:ea typeface="Calibri"/>
                <a:cs typeface="Calibri"/>
                <a:sym typeface="Calibri"/>
              </a:rPr>
              <a:t>and its opposite, </a:t>
            </a:r>
            <a:r>
              <a:rPr lang="en" sz="1200" i="1" dirty="0">
                <a:solidFill>
                  <a:schemeClr val="dk1"/>
                </a:solidFill>
                <a:latin typeface="Calibri"/>
                <a:ea typeface="Calibri"/>
                <a:cs typeface="Calibri"/>
                <a:sym typeface="Calibri"/>
              </a:rPr>
              <a:t>illogically</a:t>
            </a:r>
            <a:r>
              <a:rPr lang="en" sz="1200" dirty="0">
                <a:solidFill>
                  <a:schemeClr val="dk1"/>
                </a:solidFill>
                <a:latin typeface="Calibri"/>
                <a:ea typeface="Calibri"/>
                <a:cs typeface="Calibri"/>
                <a:sym typeface="Calibri"/>
              </a:rPr>
              <a:t>. Listen for these words; however, do not define the words yet.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01215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Google Shape;20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Analyzing the Model Essay Using the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using a rubric while writing may be new to most students, it is important to accurately model referring to the rubric while planning and writing. Seeing this process done by an “expert” will help students transfer these skills to their essay writing.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numbered boxes on the rubric describe how well an essay follows the criteria in the left-hand column (be sure students are clear that </a:t>
            </a:r>
            <a:r>
              <a:rPr lang="en" sz="1200" i="1" dirty="0">
                <a:solidFill>
                  <a:schemeClr val="dk1"/>
                </a:solidFill>
                <a:latin typeface="Calibri"/>
                <a:ea typeface="Calibri"/>
                <a:cs typeface="Calibri"/>
                <a:sym typeface="Calibri"/>
              </a:rPr>
              <a:t>columns </a:t>
            </a:r>
            <a:r>
              <a:rPr lang="en" sz="1200" dirty="0">
                <a:solidFill>
                  <a:schemeClr val="dk1"/>
                </a:solidFill>
                <a:latin typeface="Calibri"/>
                <a:ea typeface="Calibri"/>
                <a:cs typeface="Calibri"/>
                <a:sym typeface="Calibri"/>
              </a:rPr>
              <a:t>are the lines from left to right, and </a:t>
            </a:r>
            <a:r>
              <a:rPr lang="en" sz="1200" i="1" dirty="0">
                <a:solidFill>
                  <a:schemeClr val="dk1"/>
                </a:solidFill>
                <a:latin typeface="Calibri"/>
                <a:ea typeface="Calibri"/>
                <a:cs typeface="Calibri"/>
                <a:sym typeface="Calibri"/>
              </a:rPr>
              <a:t>rows</a:t>
            </a:r>
            <a:r>
              <a:rPr lang="en" sz="1200" dirty="0">
                <a:solidFill>
                  <a:schemeClr val="dk1"/>
                </a:solidFill>
                <a:latin typeface="Calibri"/>
                <a:ea typeface="Calibri"/>
                <a:cs typeface="Calibri"/>
                <a:sym typeface="Calibri"/>
              </a:rPr>
              <a:t> are the lines from top to bottom).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they understand that Box 4 describes the best essay, so we will look at the model essay to see what this description means.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Level 4 and say: “</a:t>
            </a:r>
            <a:r>
              <a:rPr lang="en" sz="1200" i="1" dirty="0">
                <a:solidFill>
                  <a:schemeClr val="dk1"/>
                </a:solidFill>
                <a:latin typeface="Calibri"/>
                <a:ea typeface="Calibri"/>
                <a:cs typeface="Calibri"/>
                <a:sym typeface="Calibri"/>
              </a:rPr>
              <a:t>This means that the essay should start by telling the reader what the topic will be, but saying it in a way that is interesting so the reader wants to read the rest.”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Model Essay: “How Ha’s Mother Is Turned ‘Inside Out’”</a:t>
            </a:r>
            <a:r>
              <a:rPr lang="en" sz="1200" dirty="0">
                <a:solidFill>
                  <a:schemeClr val="dk1"/>
                </a:solidFill>
                <a:latin typeface="Calibri"/>
                <a:ea typeface="Calibri"/>
                <a:cs typeface="Calibri"/>
                <a:sym typeface="Calibri"/>
              </a:rPr>
              <a:t> (from Lesson 8) and invite students to refer to their own text. Ask: </a:t>
            </a:r>
            <a:r>
              <a:rPr lang="en" sz="1200" i="1" dirty="0">
                <a:solidFill>
                  <a:schemeClr val="dk1"/>
                </a:solidFill>
                <a:latin typeface="Calibri"/>
                <a:ea typeface="Calibri"/>
                <a:cs typeface="Calibri"/>
                <a:sym typeface="Calibri"/>
              </a:rPr>
              <a:t>“Does this paragraph introduce the topic in an interesting, compelling way? If so, what words or phrases spark the reader’s interest?”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rest of the essay to see if they think the writer knows the book well. How can they tell?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their partner, they should find three things in the essay that show the writer knows the book.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number these three items in the margin of their copies of the model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finished, cold call several pairs to see what they have selected.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say: </a:t>
            </a:r>
            <a:r>
              <a:rPr lang="en" sz="1200" i="1" dirty="0">
                <a:solidFill>
                  <a:schemeClr val="dk1"/>
                </a:solidFill>
                <a:latin typeface="Calibri"/>
                <a:ea typeface="Calibri"/>
                <a:cs typeface="Calibri"/>
                <a:sym typeface="Calibri"/>
              </a:rPr>
              <a:t>“So the model essay does follow the best description of the rubric. It tells the topic early in an interesting way, and it shows that the writer understood the book well. These are two things you want to do in your own essays.”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work more with this model and rubric in future lessons; be sure they file away these key resources.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the question, listen for: “Words like ‘afraid,’ ‘fleeing,’ and being ‘turned inside out’ make the essay sound like it is about scary experiences, which makes it sound interesting.”</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563728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Google Shape;21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56142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5549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6445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5928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2024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3876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“Refugee and Immigrant Children: A Comparison”: Paragraphs 2 and 3 Text-Dependent Questions, Part A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Glossary </a:t>
            </a:r>
            <a:r>
              <a:rPr lang="en" sz="1200" dirty="0">
                <a:solidFill>
                  <a:schemeClr val="dk1"/>
                </a:solidFill>
                <a:latin typeface="Calibri"/>
                <a:ea typeface="Calibri"/>
                <a:cs typeface="Calibri"/>
                <a:sym typeface="Calibri"/>
              </a:rPr>
              <a:t>for Row 1 of the NYS Writing Rubric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anchor chart and Back Again anchor chart </a:t>
            </a:r>
            <a:r>
              <a:rPr lang="en" sz="1200" dirty="0">
                <a:solidFill>
                  <a:schemeClr val="dk1"/>
                </a:solidFill>
                <a:latin typeface="Calibri"/>
                <a:ea typeface="Calibri"/>
                <a:cs typeface="Calibri"/>
                <a:sym typeface="Calibri"/>
              </a:rPr>
              <a:t>(begun in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 and Immigrant Children: A Comparison” (from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 </a:t>
            </a:r>
            <a:r>
              <a:rPr lang="en" sz="1200" dirty="0">
                <a:solidFill>
                  <a:schemeClr val="dk1"/>
                </a:solidFill>
                <a:latin typeface="Calibri"/>
                <a:ea typeface="Calibri"/>
                <a:cs typeface="Calibri"/>
                <a:sym typeface="Calibri"/>
              </a:rPr>
              <a:t>(from Lesson 8; 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2667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08569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Second and third paragraphs of the “Refugee and Immigrant Children: A Comparison” section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Note-catchers for both this lesson and Lesson and 12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(focus on row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9038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Close Reading: </a:t>
            </a:r>
            <a:endParaRPr sz="1200" b="1"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Paragraphs 2 and 3 of “Refugee and Immigrant Children: A Comparison” and Introducing the </a:t>
            </a:r>
            <a:r>
              <a:rPr lang="en" sz="1200" b="1" dirty="0">
                <a:latin typeface="Calibri"/>
                <a:ea typeface="Calibri"/>
                <a:cs typeface="Calibri"/>
                <a:sym typeface="Calibri"/>
              </a:rPr>
              <a:t>NYS Expository Writing Rubric</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5356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Referring to the format of past lessons is included to help students start to feel more comfortable with certain routines, so they can focus on the content instead of the format.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close reading is a challenge. They can all do it by working at it (and with their classmates!), and they will rise to the challenge.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2869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Group/Number</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Engaging the Reader: Pages 248–260 of Inside Out &amp; Back Again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starting the opening, check that students have their texts</a:t>
            </a:r>
            <a:r>
              <a:rPr lang="en" sz="1200" i="1" dirty="0">
                <a:solidFill>
                  <a:schemeClr val="dk1"/>
                </a:solidFill>
                <a:latin typeface="Calibri"/>
                <a:ea typeface="Calibri"/>
                <a:cs typeface="Calibri"/>
                <a:sym typeface="Calibri"/>
              </a:rPr>
              <a:t> Inside Out &amp; Back Again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Inside Out and Back Again anchor charts </a:t>
            </a:r>
            <a:r>
              <a:rPr lang="en" sz="1200" dirty="0">
                <a:solidFill>
                  <a:schemeClr val="dk1"/>
                </a:solidFill>
                <a:latin typeface="Calibri"/>
                <a:ea typeface="Calibri"/>
                <a:cs typeface="Calibri"/>
                <a:sym typeface="Calibri"/>
              </a:rPr>
              <a:t>are posted where students can see them.</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sticky note.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record the strongest piece of evidence they found from pages 248–260 that reveals an aspect of Ha’s dynamic character.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out their reflections on the two questions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put their sticky note on the anchor chart to which their evidence is most relevant.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three of the sticky notes with the whole group.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class, discuss:</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is this strong evidence that reveals an aspect of Ha’s dynamic character?” “Do you think these three sticky notes have been placed on the appropriate anchor chart? Why or why not?”</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choose relevant evidence directly from the text to reveal how Ha’s character is changing.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explain </a:t>
            </a:r>
            <a:r>
              <a:rPr lang="en" sz="1200" b="0" dirty="0">
                <a:solidFill>
                  <a:schemeClr val="dk1"/>
                </a:solidFill>
                <a:latin typeface="Calibri"/>
                <a:ea typeface="Calibri"/>
                <a:cs typeface="Calibri"/>
                <a:sym typeface="Calibri"/>
              </a:rPr>
              <a:t>how</a:t>
            </a:r>
            <a:r>
              <a:rPr lang="en" sz="1200" dirty="0">
                <a:solidFill>
                  <a:schemeClr val="dk1"/>
                </a:solidFill>
                <a:latin typeface="Calibri"/>
                <a:ea typeface="Calibri"/>
                <a:cs typeface="Calibri"/>
                <a:sym typeface="Calibri"/>
              </a:rPr>
              <a:t> a piece of evidence shows the change in character.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critically look at the evidence others have contributed and move to the other anchor chart, if appropriate.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notice certain students struggling to complete homework and be prepared for the opening of lessons in this unit, consider stepping in to offer homework/time management coaching during small group time.</a:t>
            </a:r>
            <a:endParaRPr sz="1200" dirty="0">
              <a:latin typeface="Calibri"/>
              <a:ea typeface="Calibri"/>
              <a:cs typeface="Calibri"/>
              <a:sym typeface="Calibri"/>
            </a:endParaRPr>
          </a:p>
        </p:txBody>
      </p:sp>
    </p:spTree>
    <p:extLst>
      <p:ext uri="{BB962C8B-B14F-4D97-AF65-F5344CB8AC3E}">
        <p14:creationId xmlns:p14="http://schemas.microsoft.com/office/powerpoint/2010/main" val="1569365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Unpacking Learning Targets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these learning targets are very similar to the learning targets from Lesson 9, so build on that.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targets if possible to provide a reminder to students as the work through the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three learning targets.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lesson will be very much like what they did with the first paragraph several days ago. They will keep digging into the next two paragraphs of the informational text.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Think-Pair-Share with someone sitting close to them: </a:t>
            </a:r>
            <a:r>
              <a:rPr lang="en" sz="1200" i="1" dirty="0">
                <a:solidFill>
                  <a:schemeClr val="dk1"/>
                </a:solidFill>
                <a:latin typeface="Calibri"/>
                <a:ea typeface="Calibri"/>
                <a:cs typeface="Calibri"/>
                <a:sym typeface="Calibri"/>
              </a:rPr>
              <a:t>“Why is focusing on specific words, phrases, or sentences important?”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might reading more of this informational text continue to help us understand Ha better?”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information helps them learn about the world and will be important when they write their end of unit assessment essay.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first Think-Pair-Share question, listen for students to recognize that paying attention to specific vocabulary helps them not only make sense of the text as a whole, but also helps them really think about important concepts about the world.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second Think-Pair-Share question, listen for: “By reading this text, we are building knowledge about the universal refugee experience of turning inside out and back again. This is what Ha is going through.”</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981274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(Slide 1) Reading Aloud and Rereading for Gist: Paragraphs 2 and 3 of “Refugee and Immigrant Children: A Comparison”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A has been divided into two slides for clarity of paragraph that is being read and discussed.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Numbered Heads groups with numbers 1 and 2 pairing up and numbers 3 and 4 pairing 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second and third paragraphs of the section </a:t>
            </a:r>
            <a:r>
              <a:rPr lang="en" sz="1200" b="0" dirty="0">
                <a:solidFill>
                  <a:schemeClr val="dk1"/>
                </a:solidFill>
                <a:latin typeface="Calibri"/>
                <a:ea typeface="Calibri"/>
                <a:cs typeface="Calibri"/>
                <a:sym typeface="Calibri"/>
              </a:rPr>
              <a:t>“Refugee and Immigrant Children: A Comparison” </a:t>
            </a:r>
            <a:r>
              <a:rPr lang="en" sz="1200" dirty="0">
                <a:solidFill>
                  <a:schemeClr val="dk1"/>
                </a:solidFill>
                <a:latin typeface="Calibri"/>
                <a:ea typeface="Calibri"/>
                <a:cs typeface="Calibri"/>
                <a:sym typeface="Calibri"/>
              </a:rPr>
              <a:t>(pages 589 and 590) and invite students to refer to their own texts.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When a text is challenging, it is often helpful to chunk it into smaller sections.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Today, you will hear the next couple of paragraphs of this section of the text read.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As you did in Lesson 9, you will have time to think, talk, and annotate for gist.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directions on the slide for Paragraph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their gist with the whole group.</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sharing for gist of paragraph 2, listen for: </a:t>
            </a:r>
            <a:r>
              <a:rPr lang="en" sz="1200" i="0" dirty="0">
                <a:solidFill>
                  <a:schemeClr val="dk1"/>
                </a:solidFill>
                <a:latin typeface="Calibri"/>
                <a:ea typeface="Calibri"/>
                <a:cs typeface="Calibri"/>
                <a:sym typeface="Calibri"/>
              </a:rPr>
              <a:t>“The factors that make refugee and immigrant children adapt successfully.”</a:t>
            </a:r>
            <a:endParaRPr sz="1200" i="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115539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e481c798c_0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e481c798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(Slide 2) Reading Aloud and Rereading for Gist: Paragraphs 2 and 3 of “Refugee and Immigrant Children: A Comparison”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slide of this section which focuses on paragraph 3 only.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 same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own texts.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directions on the slide for Paragraph 3.</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their gist with the whole group.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sharing for gist of paragraph 3, listen for: </a:t>
            </a:r>
            <a:r>
              <a:rPr lang="en" sz="1200" i="0" dirty="0">
                <a:solidFill>
                  <a:schemeClr val="dk1"/>
                </a:solidFill>
                <a:latin typeface="Calibri"/>
                <a:ea typeface="Calibri"/>
                <a:cs typeface="Calibri"/>
                <a:sym typeface="Calibri"/>
              </a:rPr>
              <a:t>“The factors that affect the adaptation of refugee children more than immigrant children.” </a:t>
            </a:r>
            <a:endParaRPr sz="1200" i="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79266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99935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84804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303F1AB-D680-4291-947D-2312BE1CF1B6}"/>
              </a:ext>
            </a:extLst>
          </p:cNvPr>
          <p:cNvPicPr>
            <a:picLocks noChangeAspect="1"/>
          </p:cNvPicPr>
          <p:nvPr userDrawn="1"/>
        </p:nvPicPr>
        <p:blipFill>
          <a:blip r:embed="rId15"/>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29604528-5A26-479A-A13F-4B774069626D}"/>
              </a:ext>
            </a:extLst>
          </p:cNvPr>
          <p:cNvPicPr>
            <a:picLocks noChangeAspect="1"/>
          </p:cNvPicPr>
          <p:nvPr userDrawn="1"/>
        </p:nvPicPr>
        <p:blipFill>
          <a:blip r:embed="rId16"/>
          <a:stretch>
            <a:fillRect/>
          </a:stretch>
        </p:blipFill>
        <p:spPr>
          <a:xfrm>
            <a:off x="4239185" y="4568875"/>
            <a:ext cx="665629" cy="554691"/>
          </a:xfrm>
          <a:prstGeom prst="rect">
            <a:avLst/>
          </a:prstGeom>
        </p:spPr>
      </p:pic>
      <p:pic>
        <p:nvPicPr>
          <p:cNvPr id="10" name="Picture 9">
            <a:extLst>
              <a:ext uri="{FF2B5EF4-FFF2-40B4-BE49-F238E27FC236}">
                <a16:creationId xmlns:a16="http://schemas.microsoft.com/office/drawing/2014/main" id="{149D0378-42DB-4CF4-B972-5A0D07BF88E6}"/>
              </a:ext>
            </a:extLst>
          </p:cNvPr>
          <p:cNvPicPr>
            <a:picLocks noChangeAspect="1"/>
          </p:cNvPicPr>
          <p:nvPr userDrawn="1"/>
        </p:nvPicPr>
        <p:blipFill>
          <a:blip r:embed="rId17"/>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556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097925"/>
            <a:ext cx="8520600" cy="3970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500" dirty="0">
                <a:solidFill>
                  <a:schemeClr val="dk1"/>
                </a:solidFill>
              </a:rPr>
              <a:t>This lesson will take approximately 50-70 minutes to complete. </a:t>
            </a:r>
            <a:endParaRPr sz="15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5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dirty="0">
                <a:solidFill>
                  <a:schemeClr val="dk1"/>
                </a:solidFill>
              </a:rPr>
              <a:t>The purpose of today’s lesson is to introduce students to:</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dirty="0">
                <a:solidFill>
                  <a:schemeClr val="dk1"/>
                </a:solidFill>
              </a:rPr>
              <a:t>The second and third paragraphs of “Refugee and Immigrant Children: A Comparison” in the informational text “Refugee Children in Canada: Searching for Identity,” which describes factors that make adaptation successful for refugee and immigrant children.</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dirty="0">
                <a:solidFill>
                  <a:schemeClr val="dk1"/>
                </a:solidFill>
              </a:rPr>
              <a:t>The </a:t>
            </a:r>
            <a:r>
              <a:rPr lang="en" sz="1500" b="1" dirty="0">
                <a:solidFill>
                  <a:schemeClr val="dk1"/>
                </a:solidFill>
              </a:rPr>
              <a:t>NYS Expository Writing Evaluation Rubric</a:t>
            </a:r>
            <a:r>
              <a:rPr lang="en" sz="1500" dirty="0">
                <a:solidFill>
                  <a:schemeClr val="dk1"/>
                </a:solidFill>
              </a:rPr>
              <a:t>, which will be used to evaluate students’ final essay.</a:t>
            </a:r>
            <a:endParaRPr sz="1500" dirty="0">
              <a:solidFill>
                <a:schemeClr val="dk1"/>
              </a:solidFill>
            </a:endParaRPr>
          </a:p>
          <a:p>
            <a:pPr marL="0" lvl="0" indent="0" rtl="0">
              <a:lnSpc>
                <a:spcPct val="90000"/>
              </a:lnSpc>
              <a:spcBef>
                <a:spcPts val="0"/>
              </a:spcBef>
              <a:spcAft>
                <a:spcPts val="0"/>
              </a:spcAft>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b="1" dirty="0">
                <a:solidFill>
                  <a:schemeClr val="dk1"/>
                </a:solidFill>
              </a:rPr>
              <a:t>The Learning Targets for students today are:</a:t>
            </a:r>
            <a:endParaRPr sz="1500" b="1" dirty="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dirty="0">
                <a:solidFill>
                  <a:schemeClr val="dk1"/>
                </a:solidFill>
              </a:rPr>
              <a:t>I can find the gist of Paragraphs 2 and 3 of “Refugee and Immigrant Children: A Comparison.”</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analyze how specific words, phrases, and sentences help me understand what refugee and immigrant children need for successful adaptation.</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read a text closely in order to answer text-dependent questions.</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4"/>
          <p:cNvSpPr txBox="1">
            <a:spLocks noGrp="1"/>
          </p:cNvSpPr>
          <p:nvPr>
            <p:ph type="title"/>
          </p:nvPr>
        </p:nvSpPr>
        <p:spPr>
          <a:xfrm>
            <a:off x="311700" y="334175"/>
            <a:ext cx="8520600" cy="1097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answer some </a:t>
            </a:r>
            <a:r>
              <a:rPr lang="en" b="1" dirty="0"/>
              <a:t>questions</a:t>
            </a:r>
            <a:r>
              <a:rPr lang="en" dirty="0"/>
              <a:t> directly from this text!</a:t>
            </a:r>
            <a:endParaRPr dirty="0"/>
          </a:p>
          <a:p>
            <a:pPr marL="0" lvl="0" indent="0" rtl="0">
              <a:spcBef>
                <a:spcPts val="0"/>
              </a:spcBef>
              <a:spcAft>
                <a:spcPts val="0"/>
              </a:spcAft>
              <a:buNone/>
            </a:pPr>
            <a:endParaRPr dirty="0"/>
          </a:p>
        </p:txBody>
      </p:sp>
      <p:sp>
        <p:nvSpPr>
          <p:cNvPr id="186" name="Google Shape;186;p34"/>
          <p:cNvSpPr txBox="1">
            <a:spLocks noGrp="1"/>
          </p:cNvSpPr>
          <p:nvPr>
            <p:ph type="body" idx="1"/>
          </p:nvPr>
        </p:nvSpPr>
        <p:spPr>
          <a:xfrm>
            <a:off x="405900" y="2499600"/>
            <a:ext cx="8520600" cy="26439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b="1" dirty="0">
                <a:solidFill>
                  <a:schemeClr val="dk1"/>
                </a:solidFill>
              </a:rPr>
              <a:t>Follow these steps:</a:t>
            </a:r>
            <a:endParaRPr b="1" dirty="0">
              <a:solidFill>
                <a:schemeClr val="dk1"/>
              </a:solidFill>
            </a:endParaRPr>
          </a:p>
          <a:p>
            <a:pPr marL="0" lvl="0" indent="0">
              <a:spcBef>
                <a:spcPts val="0"/>
              </a:spcBef>
              <a:spcAft>
                <a:spcPts val="0"/>
              </a:spcAft>
              <a:buClr>
                <a:schemeClr val="dk1"/>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Read the question with your teacher.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Find the appropriate part of the text that tells you.</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Discuss what you think the answer might be.</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Record your ideas on your note-catcher.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your answer with the whole group, if called on.</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Revise your notes, if they’re incorrect.</a:t>
            </a:r>
          </a:p>
          <a:p>
            <a:pPr marL="0" lvl="0" indent="0" rtl="0">
              <a:spcBef>
                <a:spcPts val="0"/>
              </a:spcBef>
              <a:spcAft>
                <a:spcPts val="0"/>
              </a:spcAft>
              <a:buNone/>
            </a:pPr>
            <a:endParaRPr dirty="0"/>
          </a:p>
        </p:txBody>
      </p:sp>
      <p:pic>
        <p:nvPicPr>
          <p:cNvPr id="187" name="Google Shape;187;p34"/>
          <p:cNvPicPr preferRelativeResize="0"/>
          <p:nvPr/>
        </p:nvPicPr>
        <p:blipFill>
          <a:blip r:embed="rId3">
            <a:alphaModFix/>
          </a:blip>
          <a:stretch>
            <a:fillRect/>
          </a:stretch>
        </p:blipFill>
        <p:spPr>
          <a:xfrm>
            <a:off x="3523200" y="1058374"/>
            <a:ext cx="5215425" cy="1817475"/>
          </a:xfrm>
          <a:prstGeom prst="rect">
            <a:avLst/>
          </a:prstGeom>
          <a:noFill/>
          <a:ln w="28575" cap="flat" cmpd="sng">
            <a:solidFill>
              <a:schemeClr val="dk2"/>
            </a:solidFill>
            <a:prstDash val="solid"/>
            <a:round/>
            <a:headEnd type="none" w="sm" len="sm"/>
            <a:tailEnd type="none" w="sm" len="sm"/>
          </a:ln>
        </p:spPr>
      </p:pic>
      <p:sp>
        <p:nvSpPr>
          <p:cNvPr id="188" name="Google Shape;188;p34"/>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8" name="Google Shape;173;p32"/>
          <p:cNvPicPr preferRelativeResize="0"/>
          <p:nvPr/>
        </p:nvPicPr>
        <p:blipFill>
          <a:blip r:embed="rId4">
            <a:alphaModFix/>
          </a:blip>
          <a:stretch>
            <a:fillRect/>
          </a:stretch>
        </p:blipFill>
        <p:spPr>
          <a:xfrm>
            <a:off x="8375374" y="4399721"/>
            <a:ext cx="540028" cy="513753"/>
          </a:xfrm>
          <a:prstGeom prst="rect">
            <a:avLst/>
          </a:prstGeom>
          <a:noFill/>
          <a:ln>
            <a:noFill/>
          </a:ln>
        </p:spPr>
      </p:pic>
      <p:pic>
        <p:nvPicPr>
          <p:cNvPr id="7"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6504" y="4292522"/>
            <a:ext cx="728870" cy="7288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311700" y="334175"/>
            <a:ext cx="8520600" cy="1097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Let’s answer some </a:t>
            </a:r>
            <a:r>
              <a:rPr lang="en" b="1"/>
              <a:t>questions</a:t>
            </a:r>
            <a:r>
              <a:rPr lang="en"/>
              <a:t> directly from this text!</a:t>
            </a:r>
            <a:endParaRPr/>
          </a:p>
          <a:p>
            <a:pPr marL="0" lvl="0" indent="0" rtl="0">
              <a:spcBef>
                <a:spcPts val="0"/>
              </a:spcBef>
              <a:spcAft>
                <a:spcPts val="0"/>
              </a:spcAft>
              <a:buNone/>
            </a:pPr>
            <a:endParaRPr/>
          </a:p>
        </p:txBody>
      </p:sp>
      <p:sp>
        <p:nvSpPr>
          <p:cNvPr id="195" name="Google Shape;195;p35"/>
          <p:cNvSpPr txBox="1">
            <a:spLocks noGrp="1"/>
          </p:cNvSpPr>
          <p:nvPr>
            <p:ph type="body" idx="1"/>
          </p:nvPr>
        </p:nvSpPr>
        <p:spPr>
          <a:xfrm>
            <a:off x="405900" y="2499600"/>
            <a:ext cx="8520600" cy="26439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b="1">
                <a:solidFill>
                  <a:schemeClr val="dk1"/>
                </a:solidFill>
              </a:rPr>
              <a:t>Follow these steps:</a:t>
            </a:r>
            <a:endParaRPr b="1">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Read the question with your teacher.</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Find the appropriate part of the text.</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Discuss what you think the answer might be.</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Record your ideas on your note-catcher.</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Share your answer with the whole group, if called on.</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Revise your notes, if they’re incorrect.</a:t>
            </a:r>
            <a:endParaRPr>
              <a:solidFill>
                <a:schemeClr val="dk1"/>
              </a:solidFill>
            </a:endParaRPr>
          </a:p>
          <a:p>
            <a:pPr marL="0" lvl="0" indent="0" rtl="0">
              <a:spcBef>
                <a:spcPts val="0"/>
              </a:spcBef>
              <a:spcAft>
                <a:spcPts val="0"/>
              </a:spcAft>
              <a:buNone/>
            </a:pPr>
            <a:endParaRPr/>
          </a:p>
        </p:txBody>
      </p:sp>
      <p:pic>
        <p:nvPicPr>
          <p:cNvPr id="196" name="Google Shape;196;p35"/>
          <p:cNvPicPr preferRelativeResize="0"/>
          <p:nvPr/>
        </p:nvPicPr>
        <p:blipFill>
          <a:blip r:embed="rId3">
            <a:alphaModFix/>
          </a:blip>
          <a:stretch>
            <a:fillRect/>
          </a:stretch>
        </p:blipFill>
        <p:spPr>
          <a:xfrm>
            <a:off x="3523200" y="1058374"/>
            <a:ext cx="5215425" cy="1817475"/>
          </a:xfrm>
          <a:prstGeom prst="rect">
            <a:avLst/>
          </a:prstGeom>
          <a:noFill/>
          <a:ln w="28575" cap="flat" cmpd="sng">
            <a:solidFill>
              <a:schemeClr val="dk2"/>
            </a:solidFill>
            <a:prstDash val="solid"/>
            <a:round/>
            <a:headEnd type="none" w="sm" len="sm"/>
            <a:tailEnd type="none" w="sm" len="sm"/>
          </a:ln>
        </p:spPr>
      </p:pic>
      <p:sp>
        <p:nvSpPr>
          <p:cNvPr id="197" name="Google Shape;197;p35"/>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9" name="Google Shape;173;p32"/>
          <p:cNvPicPr preferRelativeResize="0"/>
          <p:nvPr/>
        </p:nvPicPr>
        <p:blipFill>
          <a:blip r:embed="rId4">
            <a:alphaModFix/>
          </a:blip>
          <a:stretch>
            <a:fillRect/>
          </a:stretch>
        </p:blipFill>
        <p:spPr>
          <a:xfrm>
            <a:off x="8375374" y="4399721"/>
            <a:ext cx="540028" cy="51375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311700" y="292738"/>
            <a:ext cx="8520600" cy="1154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take a look at one section of a new </a:t>
            </a:r>
            <a:r>
              <a:rPr lang="en" sz="3000" b="1" dirty="0"/>
              <a:t>writing rubric.</a:t>
            </a:r>
            <a:endParaRPr sz="3000" b="1" dirty="0"/>
          </a:p>
        </p:txBody>
      </p:sp>
      <p:sp>
        <p:nvSpPr>
          <p:cNvPr id="204" name="Google Shape;204;p36"/>
          <p:cNvSpPr txBox="1">
            <a:spLocks noGrp="1"/>
          </p:cNvSpPr>
          <p:nvPr>
            <p:ph type="body" idx="1"/>
          </p:nvPr>
        </p:nvSpPr>
        <p:spPr>
          <a:xfrm>
            <a:off x="311700" y="1465689"/>
            <a:ext cx="8740860" cy="1640985"/>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500" dirty="0">
                <a:solidFill>
                  <a:schemeClr val="dk1"/>
                </a:solidFill>
              </a:rPr>
              <a:t>This is the first section of a writing rubric used to look at student writing. In the next few lessons, you are going to learn what is in this rubric and use it as you write your essay. You will have clear expectations about what great writing looks like!</a:t>
            </a:r>
            <a:endParaRPr sz="1500" dirty="0">
              <a:solidFill>
                <a:schemeClr val="dk1"/>
              </a:solidFill>
            </a:endParaRPr>
          </a:p>
          <a:p>
            <a:pPr marL="0" lvl="0" indent="0" rtl="0">
              <a:lnSpc>
                <a:spcPct val="115000"/>
              </a:lnSpc>
              <a:spcBef>
                <a:spcPts val="0"/>
              </a:spcBef>
              <a:spcAft>
                <a:spcPts val="0"/>
              </a:spcAft>
              <a:buNone/>
            </a:pPr>
            <a:endParaRPr sz="1500" dirty="0">
              <a:solidFill>
                <a:schemeClr val="dk1"/>
              </a:solidFill>
            </a:endParaRPr>
          </a:p>
          <a:p>
            <a:pPr marL="0" lvl="0" indent="0" rtl="0">
              <a:spcBef>
                <a:spcPts val="0"/>
              </a:spcBef>
              <a:spcAft>
                <a:spcPts val="0"/>
              </a:spcAft>
              <a:buNone/>
            </a:pPr>
            <a:r>
              <a:rPr lang="en" sz="1500" dirty="0">
                <a:solidFill>
                  <a:schemeClr val="dk1"/>
                </a:solidFill>
              </a:rPr>
              <a:t>For now, read only the first row of the rubric and circle words </a:t>
            </a:r>
            <a:r>
              <a:rPr lang="en-US" sz="1500" dirty="0">
                <a:solidFill>
                  <a:schemeClr val="dk1"/>
                </a:solidFill>
              </a:rPr>
              <a:t>you </a:t>
            </a:r>
            <a:r>
              <a:rPr lang="en" sz="1500" dirty="0">
                <a:solidFill>
                  <a:schemeClr val="dk1"/>
                </a:solidFill>
              </a:rPr>
              <a:t>do not know or are unsure about.</a:t>
            </a:r>
            <a:endParaRPr sz="1500" dirty="0">
              <a:solidFill>
                <a:schemeClr val="dk1"/>
              </a:solidFill>
            </a:endParaRPr>
          </a:p>
          <a:p>
            <a:pPr marL="0" lvl="0" indent="0" rtl="0">
              <a:spcBef>
                <a:spcPts val="0"/>
              </a:spcBef>
              <a:spcAft>
                <a:spcPts val="0"/>
              </a:spcAft>
              <a:buNone/>
            </a:pPr>
            <a:endParaRPr sz="1500" dirty="0"/>
          </a:p>
        </p:txBody>
      </p:sp>
      <p:pic>
        <p:nvPicPr>
          <p:cNvPr id="205" name="Google Shape;205;p36"/>
          <p:cNvPicPr preferRelativeResize="0"/>
          <p:nvPr/>
        </p:nvPicPr>
        <p:blipFill>
          <a:blip r:embed="rId3">
            <a:alphaModFix/>
          </a:blip>
          <a:stretch>
            <a:fillRect/>
          </a:stretch>
        </p:blipFill>
        <p:spPr>
          <a:xfrm>
            <a:off x="728649" y="3125524"/>
            <a:ext cx="7774083" cy="1725237"/>
          </a:xfrm>
          <a:prstGeom prst="rect">
            <a:avLst/>
          </a:prstGeom>
          <a:noFill/>
          <a:ln w="19050" cap="flat" cmpd="sng">
            <a:solidFill>
              <a:schemeClr val="dk2"/>
            </a:solidFill>
            <a:prstDash val="solid"/>
            <a:round/>
            <a:headEnd type="none" w="sm" len="sm"/>
            <a:tailEnd type="none" w="sm" len="sm"/>
          </a:ln>
        </p:spPr>
      </p:pic>
      <p:pic>
        <p:nvPicPr>
          <p:cNvPr id="5"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211" y="4255066"/>
            <a:ext cx="728870" cy="7288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311700" y="189450"/>
            <a:ext cx="8520600" cy="1127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3000" dirty="0"/>
              <a:t>Let’s look at a </a:t>
            </a:r>
            <a:r>
              <a:rPr lang="en" sz="3000" b="1" dirty="0"/>
              <a:t>model essay</a:t>
            </a:r>
            <a:r>
              <a:rPr lang="en" sz="3000" dirty="0"/>
              <a:t> to understand what the rubric is saying writers should do. </a:t>
            </a:r>
            <a:endParaRPr sz="3000" dirty="0"/>
          </a:p>
        </p:txBody>
      </p:sp>
      <p:sp>
        <p:nvSpPr>
          <p:cNvPr id="211" name="Google Shape;211;p37"/>
          <p:cNvSpPr txBox="1">
            <a:spLocks noGrp="1"/>
          </p:cNvSpPr>
          <p:nvPr>
            <p:ph type="body" idx="1"/>
          </p:nvPr>
        </p:nvSpPr>
        <p:spPr>
          <a:xfrm>
            <a:off x="311700" y="3174727"/>
            <a:ext cx="8520600" cy="1779323"/>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dirty="0">
                <a:solidFill>
                  <a:schemeClr val="dk1"/>
                </a:solidFill>
              </a:rPr>
              <a:t>The first row across on the rubric describes how a writer </a:t>
            </a:r>
            <a:r>
              <a:rPr lang="en" sz="1600" b="1" dirty="0">
                <a:solidFill>
                  <a:schemeClr val="dk1"/>
                </a:solidFill>
              </a:rPr>
              <a:t>introduces the topic of an essay.</a:t>
            </a:r>
            <a:endParaRPr sz="1600" b="1"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lnSpc>
                <a:spcPct val="115000"/>
              </a:lnSpc>
              <a:spcBef>
                <a:spcPts val="0"/>
              </a:spcBef>
              <a:spcAft>
                <a:spcPts val="0"/>
              </a:spcAft>
              <a:buNone/>
            </a:pPr>
            <a:r>
              <a:rPr lang="en" sz="1600" dirty="0">
                <a:solidFill>
                  <a:schemeClr val="dk1"/>
                </a:solidFill>
              </a:rPr>
              <a:t>Now, we’ll look more closely at how an essay would follow what the rubric describes. This will help you </a:t>
            </a:r>
            <a:r>
              <a:rPr lang="en" sz="1600" b="1" dirty="0">
                <a:solidFill>
                  <a:schemeClr val="dk1"/>
                </a:solidFill>
              </a:rPr>
              <a:t>know what you have to do to write an effective essay</a:t>
            </a:r>
            <a:r>
              <a:rPr lang="en" sz="1600" dirty="0">
                <a:solidFill>
                  <a:schemeClr val="dk1"/>
                </a:solidFill>
              </a:rPr>
              <a:t>. We’re going to use the model essay to do that.</a:t>
            </a:r>
            <a:endParaRPr sz="1600" dirty="0">
              <a:solidFill>
                <a:schemeClr val="dk1"/>
              </a:solidFill>
            </a:endParaRPr>
          </a:p>
          <a:p>
            <a:pPr marL="0" lvl="0" indent="0" rtl="0">
              <a:spcBef>
                <a:spcPts val="0"/>
              </a:spcBef>
              <a:spcAft>
                <a:spcPts val="0"/>
              </a:spcAft>
              <a:buNone/>
            </a:pPr>
            <a:endParaRPr sz="1600" dirty="0"/>
          </a:p>
        </p:txBody>
      </p:sp>
      <p:pic>
        <p:nvPicPr>
          <p:cNvPr id="212" name="Google Shape;212;p37"/>
          <p:cNvPicPr preferRelativeResize="0"/>
          <p:nvPr/>
        </p:nvPicPr>
        <p:blipFill>
          <a:blip r:embed="rId3">
            <a:alphaModFix/>
          </a:blip>
          <a:stretch>
            <a:fillRect/>
          </a:stretch>
        </p:blipFill>
        <p:spPr>
          <a:xfrm>
            <a:off x="879615" y="1416002"/>
            <a:ext cx="7089276" cy="17587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solidFill>
                  <a:schemeClr val="dk1"/>
                </a:solidFill>
              </a:rPr>
              <a:t>Complete the homework question at the bottom of the “Refugee and Immigrant Children: A Comparison”: Paragraphs 2 and 3 Text-Dependent Questions, Part A.</a:t>
            </a: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579417"/>
            <a:ext cx="7886700" cy="617517"/>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8650" y="2571751"/>
            <a:ext cx="7886700" cy="131148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170D4BF9-A28E-487E-88E3-551599857FAA}"/>
              </a:ext>
            </a:extLst>
          </p:cNvPr>
          <p:cNvPicPr>
            <a:picLocks noChangeAspect="1"/>
          </p:cNvPicPr>
          <p:nvPr/>
        </p:nvPicPr>
        <p:blipFill>
          <a:blip r:embed="rId3"/>
          <a:stretch>
            <a:fillRect/>
          </a:stretch>
        </p:blipFill>
        <p:spPr>
          <a:xfrm>
            <a:off x="3744845" y="316778"/>
            <a:ext cx="1654309" cy="760313"/>
          </a:xfrm>
          <a:prstGeom prst="rect">
            <a:avLst/>
          </a:prstGeom>
        </p:spPr>
      </p:pic>
    </p:spTree>
    <p:extLst>
      <p:ext uri="{BB962C8B-B14F-4D97-AF65-F5344CB8AC3E}">
        <p14:creationId xmlns:p14="http://schemas.microsoft.com/office/powerpoint/2010/main" val="2840199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11005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16998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54193B7D-A8A9-4BB5-983F-FF7592996D05}"/>
              </a:ext>
            </a:extLst>
          </p:cNvPr>
          <p:cNvPicPr>
            <a:picLocks noChangeAspect="1"/>
          </p:cNvPicPr>
          <p:nvPr/>
        </p:nvPicPr>
        <p:blipFill>
          <a:blip r:embed="rId3"/>
          <a:stretch>
            <a:fillRect/>
          </a:stretch>
        </p:blipFill>
        <p:spPr>
          <a:xfrm>
            <a:off x="8348932" y="4504786"/>
            <a:ext cx="533400" cy="533400"/>
          </a:xfrm>
          <a:prstGeom prst="rect">
            <a:avLst/>
          </a:prstGeom>
        </p:spPr>
      </p:pic>
    </p:spTree>
    <p:extLst>
      <p:ext uri="{BB962C8B-B14F-4D97-AF65-F5344CB8AC3E}">
        <p14:creationId xmlns:p14="http://schemas.microsoft.com/office/powerpoint/2010/main" val="273061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19575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17500" rtl="0">
              <a:lnSpc>
                <a:spcPct val="90000"/>
              </a:lnSpc>
              <a:spcBef>
                <a:spcPts val="0"/>
              </a:spcBef>
              <a:spcAft>
                <a:spcPts val="0"/>
              </a:spcAft>
              <a:buClr>
                <a:schemeClr val="dk1"/>
              </a:buClr>
              <a:buSzPct val="100000"/>
              <a:buFont typeface="Arial"/>
              <a:buChar char="●"/>
            </a:pPr>
            <a:r>
              <a:rPr lang="en" dirty="0">
                <a:solidFill>
                  <a:schemeClr val="dk1"/>
                </a:solidFill>
              </a:rPr>
              <a:t>Post the Inside </a:t>
            </a:r>
            <a:r>
              <a:rPr lang="en" b="1" dirty="0">
                <a:solidFill>
                  <a:schemeClr val="dk1"/>
                </a:solidFill>
              </a:rPr>
              <a:t>Out and Back Again anchor charts </a:t>
            </a:r>
            <a:r>
              <a:rPr lang="en" dirty="0">
                <a:solidFill>
                  <a:schemeClr val="dk1"/>
                </a:solidFill>
              </a:rPr>
              <a:t>and learning targets.</a:t>
            </a:r>
          </a:p>
          <a:p>
            <a:pPr marL="457200" lvl="0" indent="-317500" rtl="0">
              <a:lnSpc>
                <a:spcPct val="90000"/>
              </a:lnSpc>
              <a:spcBef>
                <a:spcPts val="0"/>
              </a:spcBef>
              <a:spcAft>
                <a:spcPts val="0"/>
              </a:spcAft>
              <a:buClr>
                <a:schemeClr val="dk1"/>
              </a:buClr>
              <a:buSzPct val="100000"/>
              <a:buFont typeface="Arial"/>
              <a:buChar char="●"/>
            </a:pPr>
            <a:endParaRPr lang="en" dirty="0">
              <a:solidFill>
                <a:schemeClr val="dk1"/>
              </a:solidFill>
            </a:endParaRPr>
          </a:p>
          <a:p>
            <a:pPr marL="457200" lvl="0" indent="-317500" rtl="0">
              <a:lnSpc>
                <a:spcPct val="90000"/>
              </a:lnSpc>
              <a:spcBef>
                <a:spcPts val="0"/>
              </a:spcBef>
              <a:spcAft>
                <a:spcPts val="0"/>
              </a:spcAft>
              <a:buClr>
                <a:schemeClr val="dk1"/>
              </a:buClr>
              <a:buSzPct val="100000"/>
              <a:buFont typeface="Arial"/>
              <a:buChar char="●"/>
            </a:pPr>
            <a:r>
              <a:rPr lang="en" dirty="0">
                <a:solidFill>
                  <a:schemeClr val="dk1"/>
                </a:solidFill>
              </a:rPr>
              <a:t>This lesson introduces students to the </a:t>
            </a:r>
            <a:r>
              <a:rPr lang="en" b="1" dirty="0">
                <a:solidFill>
                  <a:schemeClr val="dk1"/>
                </a:solidFill>
              </a:rPr>
              <a:t>NYS Expository Writing Evaluation Rubric</a:t>
            </a:r>
            <a:r>
              <a:rPr lang="en" dirty="0">
                <a:solidFill>
                  <a:schemeClr val="dk1"/>
                </a:solidFill>
              </a:rPr>
              <a:t>, which has a great deal of academic vocabulary. Students are given a </a:t>
            </a:r>
            <a:r>
              <a:rPr lang="en" b="1" dirty="0">
                <a:solidFill>
                  <a:schemeClr val="dk1"/>
                </a:solidFill>
              </a:rPr>
              <a:t>Writer’s Glossary</a:t>
            </a:r>
            <a:r>
              <a:rPr lang="en" dirty="0">
                <a:solidFill>
                  <a:schemeClr val="dk1"/>
                </a:solidFill>
              </a:rPr>
              <a:t>. Make clear that these are words they will come back to throughout the year; this lesson is just a preliminary exposure.</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891951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7755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11: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This lesson is similar in format to Lesson 9, in which students read the first paragraph of this section of text for gist and answered text-dependent questions to dig deeper into the vocabulary and content.</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second and third paragraphs of the “Refugee and Immigrant Children: A Comparison” section, as well as the note-catchers in both this lesson and Lesson and 12.</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If needed for your own review, revisit the Model Essay from Lesson 8 in preparation for the closing in today’s lesson.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05D70E50-4968-4E8C-A8C9-9BD6EADA74CC}"/>
              </a:ext>
            </a:extLst>
          </p:cNvPr>
          <p:cNvPicPr>
            <a:picLocks noChangeAspect="1"/>
          </p:cNvPicPr>
          <p:nvPr/>
        </p:nvPicPr>
        <p:blipFill>
          <a:blip r:embed="rId3"/>
          <a:stretch>
            <a:fillRect/>
          </a:stretch>
        </p:blipFill>
        <p:spPr>
          <a:xfrm>
            <a:off x="3492387" y="265477"/>
            <a:ext cx="2159225" cy="99237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1157246"/>
            <a:ext cx="8520600" cy="3599811"/>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700" dirty="0"/>
              <a:t>This lesson will look a lot like what you did a couple of lessons ago in Lesson 9 except today you’ll be moving on to the second and third paragraphs of the informational text. We also need to start thinking about what your essay at the end of the unit will look like!</a:t>
            </a:r>
            <a:endParaRPr sz="1700" dirty="0"/>
          </a:p>
          <a:p>
            <a:pPr marL="0" lvl="0" indent="0" rtl="0">
              <a:lnSpc>
                <a:spcPct val="100000"/>
              </a:lnSpc>
              <a:spcBef>
                <a:spcPts val="0"/>
              </a:spcBef>
              <a:spcAft>
                <a:spcPts val="0"/>
              </a:spcAft>
              <a:buNone/>
            </a:pPr>
            <a:endParaRPr sz="1700" dirty="0"/>
          </a:p>
          <a:p>
            <a:pPr marL="0" lvl="0" indent="0" rtl="0">
              <a:lnSpc>
                <a:spcPct val="100000"/>
              </a:lnSpc>
              <a:spcBef>
                <a:spcPts val="0"/>
              </a:spcBef>
              <a:spcAft>
                <a:spcPts val="0"/>
              </a:spcAft>
              <a:buNone/>
            </a:pPr>
            <a:r>
              <a:rPr lang="en" sz="1700" b="1" dirty="0"/>
              <a:t>Here’s what you’ll be doing today:</a:t>
            </a:r>
            <a:endParaRPr sz="1700" b="1" dirty="0"/>
          </a:p>
          <a:p>
            <a:pPr marL="457200" lvl="0" indent="-342900" rtl="0">
              <a:spcBef>
                <a:spcPts val="0"/>
              </a:spcBef>
              <a:spcAft>
                <a:spcPts val="0"/>
              </a:spcAft>
              <a:buClr>
                <a:schemeClr val="dk1"/>
              </a:buClr>
              <a:buSzPts val="1800"/>
              <a:buChar char="●"/>
            </a:pPr>
            <a:r>
              <a:rPr lang="en" sz="1700" dirty="0">
                <a:solidFill>
                  <a:schemeClr val="dk1"/>
                </a:solidFill>
              </a:rPr>
              <a:t>Review the learning targets and the reading from yesterday’s homework.</a:t>
            </a: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Read the second and third paragraphs of the informational text for gist.</a:t>
            </a:r>
            <a:endParaRPr sz="1700" dirty="0">
              <a:solidFill>
                <a:schemeClr val="dk1"/>
              </a:solidFill>
            </a:endParaRPr>
          </a:p>
          <a:p>
            <a:pPr marL="457200" lvl="0" indent="-342900" rtl="0">
              <a:spcBef>
                <a:spcPts val="0"/>
              </a:spcBef>
              <a:spcAft>
                <a:spcPts val="0"/>
              </a:spcAft>
              <a:buClr>
                <a:schemeClr val="dk1"/>
              </a:buClr>
              <a:buSzPts val="1800"/>
              <a:buChar char="●"/>
            </a:pPr>
            <a:r>
              <a:rPr lang="en" sz="1700" dirty="0">
                <a:solidFill>
                  <a:schemeClr val="dk1"/>
                </a:solidFill>
              </a:rPr>
              <a:t>With a partner, reread the paragraphs and answer questions directly from the text.</a:t>
            </a:r>
            <a:endParaRPr sz="1700" dirty="0">
              <a:solidFill>
                <a:schemeClr val="dk1"/>
              </a:solidFill>
            </a:endParaRPr>
          </a:p>
          <a:p>
            <a:pPr marL="457200" lvl="0" indent="-342900">
              <a:lnSpc>
                <a:spcPct val="100000"/>
              </a:lnSpc>
              <a:spcBef>
                <a:spcPts val="0"/>
              </a:spcBef>
              <a:spcAft>
                <a:spcPts val="0"/>
              </a:spcAft>
              <a:buSzPts val="1800"/>
              <a:buChar char="●"/>
            </a:pPr>
            <a:r>
              <a:rPr lang="en" sz="1700" dirty="0"/>
              <a:t>Take a look at a writing rubric and model essay that will help you prepare for writing your essay at the end of this unit.</a:t>
            </a:r>
            <a:endParaRPr sz="1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34175"/>
            <a:ext cx="8520600" cy="1126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3000"/>
              <a:t>Let’s take a minute to </a:t>
            </a:r>
            <a:r>
              <a:rPr lang="en" sz="3000" b="1"/>
              <a:t>share</a:t>
            </a:r>
            <a:r>
              <a:rPr lang="en" sz="3000"/>
              <a:t> from yesterday’s reading.</a:t>
            </a:r>
            <a:endParaRPr sz="3000"/>
          </a:p>
          <a:p>
            <a:pPr marL="0" lvl="0" indent="0" rtl="0">
              <a:spcBef>
                <a:spcPts val="0"/>
              </a:spcBef>
              <a:spcAft>
                <a:spcPts val="0"/>
              </a:spcAft>
              <a:buNone/>
            </a:pPr>
            <a:endParaRPr/>
          </a:p>
        </p:txBody>
      </p:sp>
      <p:sp>
        <p:nvSpPr>
          <p:cNvPr id="159" name="Google Shape;159;p30"/>
          <p:cNvSpPr txBox="1">
            <a:spLocks noGrp="1"/>
          </p:cNvSpPr>
          <p:nvPr>
            <p:ph type="body" idx="1"/>
          </p:nvPr>
        </p:nvSpPr>
        <p:spPr>
          <a:xfrm>
            <a:off x="311700" y="1460375"/>
            <a:ext cx="8520600" cy="34251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On your sticky note, </a:t>
            </a:r>
            <a:r>
              <a:rPr lang="en" b="1" dirty="0">
                <a:solidFill>
                  <a:schemeClr val="dk1"/>
                </a:solidFill>
              </a:rPr>
              <a:t>write down the strongest piece of evidence</a:t>
            </a:r>
            <a:r>
              <a:rPr lang="en" dirty="0">
                <a:solidFill>
                  <a:schemeClr val="dk1"/>
                </a:solidFill>
              </a:rPr>
              <a:t> you found from pages 248–260 of Inside Out and Back Again that reveals an aspect of Ha’s character. </a:t>
            </a: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lnSpc>
                <a:spcPct val="115000"/>
              </a:lnSpc>
              <a:spcBef>
                <a:spcPts val="0"/>
              </a:spcBef>
              <a:spcAft>
                <a:spcPts val="0"/>
              </a:spcAft>
              <a:buNone/>
            </a:pPr>
            <a:r>
              <a:rPr lang="en" b="1" dirty="0">
                <a:solidFill>
                  <a:schemeClr val="dk1"/>
                </a:solidFill>
              </a:rPr>
              <a:t>Think about:</a:t>
            </a:r>
            <a:endParaRPr b="1" dirty="0">
              <a:solidFill>
                <a:schemeClr val="dk1"/>
              </a:solidFill>
            </a:endParaRPr>
          </a:p>
          <a:p>
            <a:pPr marL="0" lvl="0" indent="0" rtl="0">
              <a:lnSpc>
                <a:spcPct val="115000"/>
              </a:lnSpc>
              <a:spcBef>
                <a:spcPts val="0"/>
              </a:spcBef>
              <a:spcAft>
                <a:spcPts val="0"/>
              </a:spcAft>
              <a:buNone/>
            </a:pPr>
            <a:r>
              <a:rPr lang="en" i="1" dirty="0">
                <a:solidFill>
                  <a:schemeClr val="dk1"/>
                </a:solidFill>
              </a:rPr>
              <a:t>“How is Ha changing?”</a:t>
            </a:r>
            <a:endParaRPr i="1" dirty="0">
              <a:solidFill>
                <a:schemeClr val="dk1"/>
              </a:solidFill>
            </a:endParaRPr>
          </a:p>
          <a:p>
            <a:pPr marL="0" lvl="0" indent="0" rtl="0">
              <a:lnSpc>
                <a:spcPct val="115000"/>
              </a:lnSpc>
              <a:spcBef>
                <a:spcPts val="0"/>
              </a:spcBef>
              <a:spcAft>
                <a:spcPts val="0"/>
              </a:spcAft>
              <a:buNone/>
            </a:pPr>
            <a:r>
              <a:rPr lang="en" i="1" dirty="0">
                <a:solidFill>
                  <a:schemeClr val="dk1"/>
                </a:solidFill>
              </a:rPr>
              <a:t>“Does your evidence show Ha turning inside out or back again? Why?”</a:t>
            </a:r>
            <a:endParaRPr i="1"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lnSpc>
                <a:spcPct val="115000"/>
              </a:lnSpc>
              <a:spcBef>
                <a:spcPts val="0"/>
              </a:spcBef>
              <a:spcAft>
                <a:spcPts val="0"/>
              </a:spcAft>
              <a:buNone/>
            </a:pPr>
            <a:r>
              <a:rPr lang="en" dirty="0">
                <a:solidFill>
                  <a:schemeClr val="dk1"/>
                </a:solidFill>
              </a:rPr>
              <a:t>Put your sticky note on the anchor chart where you think your piece of evidence </a:t>
            </a:r>
            <a:r>
              <a:rPr lang="en" b="1" dirty="0">
                <a:solidFill>
                  <a:schemeClr val="dk1"/>
                </a:solidFill>
              </a:rPr>
              <a:t>fits best!</a:t>
            </a:r>
            <a:endParaRPr b="1"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1"/>
          <p:cNvSpPr txBox="1">
            <a:spLocks noGrp="1"/>
          </p:cNvSpPr>
          <p:nvPr>
            <p:ph type="title"/>
          </p:nvPr>
        </p:nvSpPr>
        <p:spPr>
          <a:xfrm>
            <a:off x="311700" y="334175"/>
            <a:ext cx="8520600" cy="1110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take a look at today’s </a:t>
            </a:r>
            <a:r>
              <a:rPr lang="en" b="1" dirty="0"/>
              <a:t>Learning Targets.</a:t>
            </a:r>
            <a:endParaRPr b="1" dirty="0"/>
          </a:p>
          <a:p>
            <a:pPr marL="0" lvl="0" indent="0" rtl="0">
              <a:spcBef>
                <a:spcPts val="0"/>
              </a:spcBef>
              <a:spcAft>
                <a:spcPts val="0"/>
              </a:spcAft>
              <a:buNone/>
            </a:pPr>
            <a:endParaRPr dirty="0"/>
          </a:p>
        </p:txBody>
      </p:sp>
      <p:sp>
        <p:nvSpPr>
          <p:cNvPr id="165" name="Google Shape;165;p31"/>
          <p:cNvSpPr txBox="1">
            <a:spLocks noGrp="1"/>
          </p:cNvSpPr>
          <p:nvPr>
            <p:ph type="body" idx="1"/>
          </p:nvPr>
        </p:nvSpPr>
        <p:spPr>
          <a:xfrm>
            <a:off x="311700" y="1629049"/>
            <a:ext cx="8520600" cy="2865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b="1" dirty="0">
                <a:solidFill>
                  <a:schemeClr val="dk1"/>
                </a:solidFill>
              </a:rPr>
              <a:t>The Learning Targets for today are:</a:t>
            </a:r>
            <a:endParaRPr b="1"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find the gist of Paragraphs 2 and 3 of “Refugee and Immigrant Children: A Comparison.”</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analyze how specific words, phrases, and sentences help me understand what refugee and immigrant children need for successful adaptation.</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read a text closely in order to answer text-dependent questions.</a:t>
            </a:r>
            <a:endParaRPr dirty="0">
              <a:solidFill>
                <a:schemeClr val="dk1"/>
              </a:solidFill>
            </a:endParaRPr>
          </a:p>
          <a:p>
            <a:pPr marL="0" lvl="0" indent="0" rtl="0">
              <a:spcBef>
                <a:spcPts val="0"/>
              </a:spcBef>
              <a:spcAft>
                <a:spcPts val="0"/>
              </a:spcAft>
              <a:buNone/>
            </a:pPr>
            <a:endParaRPr dirty="0"/>
          </a:p>
        </p:txBody>
      </p:sp>
      <p:pic>
        <p:nvPicPr>
          <p:cNvPr id="166" name="Google Shape;166;p31"/>
          <p:cNvPicPr preferRelativeResize="0"/>
          <p:nvPr/>
        </p:nvPicPr>
        <p:blipFill>
          <a:blip r:embed="rId3">
            <a:alphaModFix/>
          </a:blip>
          <a:stretch>
            <a:fillRect/>
          </a:stretch>
        </p:blipFill>
        <p:spPr>
          <a:xfrm>
            <a:off x="8192807" y="4385677"/>
            <a:ext cx="744364" cy="542021"/>
          </a:xfrm>
          <a:prstGeom prst="rect">
            <a:avLst/>
          </a:prstGeom>
          <a:noFill/>
          <a:ln>
            <a:noFill/>
          </a:ln>
        </p:spPr>
      </p:pic>
      <p:pic>
        <p:nvPicPr>
          <p:cNvPr id="5" name="Picture 4"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7212" y="4428089"/>
            <a:ext cx="498847" cy="4988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416933"/>
            <a:ext cx="8520600" cy="688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read for the gist of </a:t>
            </a:r>
            <a:r>
              <a:rPr lang="en" sz="3000" b="1" dirty="0"/>
              <a:t>Paragraph 2</a:t>
            </a:r>
            <a:r>
              <a:rPr lang="en" sz="3000" dirty="0"/>
              <a:t>!</a:t>
            </a:r>
            <a:endParaRPr sz="3000" dirty="0"/>
          </a:p>
        </p:txBody>
      </p:sp>
      <p:sp>
        <p:nvSpPr>
          <p:cNvPr id="172" name="Google Shape;172;p32"/>
          <p:cNvSpPr txBox="1">
            <a:spLocks noGrp="1"/>
          </p:cNvSpPr>
          <p:nvPr>
            <p:ph type="body" idx="1"/>
          </p:nvPr>
        </p:nvSpPr>
        <p:spPr>
          <a:xfrm>
            <a:off x="311700" y="1432825"/>
            <a:ext cx="8520600" cy="2659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b="1" dirty="0">
                <a:solidFill>
                  <a:schemeClr val="dk1"/>
                </a:solidFill>
              </a:rPr>
              <a:t>“Refugee and Immigrant Children: A Comparison”</a:t>
            </a:r>
            <a:r>
              <a:rPr lang="en" dirty="0">
                <a:solidFill>
                  <a:schemeClr val="dk1"/>
                </a:solidFill>
              </a:rPr>
              <a:t> (pages 589 and 590)</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b="1" dirty="0">
                <a:solidFill>
                  <a:schemeClr val="dk1"/>
                </a:solidFill>
              </a:rPr>
              <a:t>Paragraph 2: </a:t>
            </a:r>
            <a:endParaRPr b="1" dirty="0">
              <a:solidFill>
                <a:schemeClr val="dk1"/>
              </a:solidFill>
            </a:endParaRPr>
          </a:p>
          <a:p>
            <a:pPr marL="457200" lvl="0" indent="-330200" rtl="0">
              <a:spcBef>
                <a:spcPts val="0"/>
              </a:spcBef>
              <a:spcAft>
                <a:spcPts val="0"/>
              </a:spcAft>
              <a:buClr>
                <a:schemeClr val="dk1"/>
              </a:buClr>
              <a:buSzPts val="1600"/>
              <a:buChar char="●"/>
            </a:pPr>
            <a:r>
              <a:rPr lang="en" dirty="0">
                <a:solidFill>
                  <a:schemeClr val="dk1"/>
                </a:solidFill>
              </a:rPr>
              <a:t>Follow along silently as your teacher reads aloud.</a:t>
            </a:r>
            <a:endParaRPr dirty="0">
              <a:solidFill>
                <a:schemeClr val="dk1"/>
              </a:solidFill>
            </a:endParaRPr>
          </a:p>
          <a:p>
            <a:pPr marL="457200" lvl="0" indent="-330200" rtl="0">
              <a:spcBef>
                <a:spcPts val="0"/>
              </a:spcBef>
              <a:spcAft>
                <a:spcPts val="0"/>
              </a:spcAft>
              <a:buClr>
                <a:schemeClr val="dk1"/>
              </a:buClr>
              <a:buSzPts val="1600"/>
              <a:buChar char="●"/>
            </a:pPr>
            <a:r>
              <a:rPr lang="en" dirty="0">
                <a:solidFill>
                  <a:schemeClr val="dk1"/>
                </a:solidFill>
              </a:rPr>
              <a:t>Reread the paragraph on your own.</a:t>
            </a:r>
            <a:endParaRPr dirty="0">
              <a:solidFill>
                <a:schemeClr val="dk1"/>
              </a:solidFill>
            </a:endParaRPr>
          </a:p>
          <a:p>
            <a:pPr marL="457200" lvl="0" indent="-330200" rtl="0">
              <a:spcBef>
                <a:spcPts val="0"/>
              </a:spcBef>
              <a:spcAft>
                <a:spcPts val="0"/>
              </a:spcAft>
              <a:buClr>
                <a:schemeClr val="dk1"/>
              </a:buClr>
              <a:buSzPts val="1600"/>
              <a:buChar char="●"/>
            </a:pPr>
            <a:r>
              <a:rPr lang="en" b="1" dirty="0">
                <a:solidFill>
                  <a:schemeClr val="dk1"/>
                </a:solidFill>
              </a:rPr>
              <a:t>Think-Pair-Share:</a:t>
            </a:r>
            <a:r>
              <a:rPr lang="en" dirty="0">
                <a:solidFill>
                  <a:schemeClr val="dk1"/>
                </a:solidFill>
              </a:rPr>
              <a:t> </a:t>
            </a:r>
            <a:r>
              <a:rPr lang="en" i="1" dirty="0">
                <a:solidFill>
                  <a:schemeClr val="dk1"/>
                </a:solidFill>
              </a:rPr>
              <a:t>“What is your initial sense of what paragraph 2 is mostly about?”</a:t>
            </a:r>
            <a:endParaRPr i="1" dirty="0">
              <a:solidFill>
                <a:schemeClr val="dk1"/>
              </a:solidFill>
            </a:endParaRPr>
          </a:p>
          <a:p>
            <a:pPr marL="457200" lvl="0" indent="-330200" rtl="0">
              <a:spcBef>
                <a:spcPts val="0"/>
              </a:spcBef>
              <a:spcAft>
                <a:spcPts val="0"/>
              </a:spcAft>
              <a:buClr>
                <a:schemeClr val="dk1"/>
              </a:buClr>
              <a:buSzPts val="1600"/>
              <a:buChar char="●"/>
            </a:pPr>
            <a:r>
              <a:rPr lang="en" i="1" dirty="0">
                <a:solidFill>
                  <a:schemeClr val="dk1"/>
                </a:solidFill>
              </a:rPr>
              <a:t>Use what you learned from your discussion to annotate the paragraph for gist.</a:t>
            </a:r>
            <a:endParaRPr i="1" dirty="0">
              <a:solidFill>
                <a:schemeClr val="dk1"/>
              </a:solidFill>
            </a:endParaRPr>
          </a:p>
          <a:p>
            <a:pPr marL="0" lvl="0" indent="0" rtl="0">
              <a:spcBef>
                <a:spcPts val="0"/>
              </a:spcBef>
              <a:spcAft>
                <a:spcPts val="0"/>
              </a:spcAft>
              <a:buNone/>
            </a:pPr>
            <a:endParaRPr i="1" dirty="0">
              <a:solidFill>
                <a:schemeClr val="dk1"/>
              </a:solidFill>
            </a:endParaRPr>
          </a:p>
          <a:p>
            <a:pPr marL="0" lvl="0" indent="0" rtl="0">
              <a:spcBef>
                <a:spcPts val="0"/>
              </a:spcBef>
              <a:spcAft>
                <a:spcPts val="0"/>
              </a:spcAft>
              <a:buNone/>
            </a:pPr>
            <a:endParaRPr i="1" dirty="0">
              <a:solidFill>
                <a:schemeClr val="dk1"/>
              </a:solidFill>
            </a:endParaRPr>
          </a:p>
        </p:txBody>
      </p:sp>
      <p:pic>
        <p:nvPicPr>
          <p:cNvPr id="173" name="Google Shape;173;p32"/>
          <p:cNvPicPr preferRelativeResize="0"/>
          <p:nvPr/>
        </p:nvPicPr>
        <p:blipFill>
          <a:blip r:embed="rId3">
            <a:alphaModFix/>
          </a:blip>
          <a:stretch>
            <a:fillRect/>
          </a:stretch>
        </p:blipFill>
        <p:spPr>
          <a:xfrm>
            <a:off x="8375374" y="4420317"/>
            <a:ext cx="540028" cy="493158"/>
          </a:xfrm>
          <a:prstGeom prst="rect">
            <a:avLst/>
          </a:prstGeom>
          <a:noFill/>
          <a:ln>
            <a:noFill/>
          </a:ln>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6504" y="4292522"/>
            <a:ext cx="728870" cy="7288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377711"/>
            <a:ext cx="8520600" cy="688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read for the gist of </a:t>
            </a:r>
            <a:r>
              <a:rPr lang="en" sz="3000" b="1" dirty="0"/>
              <a:t>Paragraph 3</a:t>
            </a:r>
            <a:r>
              <a:rPr lang="en" sz="3000" dirty="0"/>
              <a:t>!</a:t>
            </a:r>
            <a:endParaRPr sz="3000" dirty="0"/>
          </a:p>
        </p:txBody>
      </p:sp>
      <p:sp>
        <p:nvSpPr>
          <p:cNvPr id="179" name="Google Shape;179;p33"/>
          <p:cNvSpPr txBox="1">
            <a:spLocks noGrp="1"/>
          </p:cNvSpPr>
          <p:nvPr>
            <p:ph type="body" idx="1"/>
          </p:nvPr>
        </p:nvSpPr>
        <p:spPr>
          <a:xfrm>
            <a:off x="311700" y="1324543"/>
            <a:ext cx="8520600" cy="29862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b="1" dirty="0">
                <a:solidFill>
                  <a:schemeClr val="dk1"/>
                </a:solidFill>
              </a:rPr>
              <a:t>“Refugee and Immigrant Children: A Comparison”</a:t>
            </a:r>
            <a:r>
              <a:rPr lang="en" sz="1600" dirty="0">
                <a:solidFill>
                  <a:schemeClr val="dk1"/>
                </a:solidFill>
              </a:rPr>
              <a:t> (pages 589 and 590)</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Clr>
                <a:schemeClr val="dk1"/>
              </a:buClr>
              <a:buSzPts val="1100"/>
              <a:buFont typeface="Arial"/>
              <a:buNone/>
            </a:pPr>
            <a:r>
              <a:rPr lang="en" sz="1600" b="1" dirty="0">
                <a:solidFill>
                  <a:schemeClr val="dk1"/>
                </a:solidFill>
              </a:rPr>
              <a:t>Paragraph 3: </a:t>
            </a:r>
            <a:endParaRPr sz="1600" b="1"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Follow along silently as your teacher reads aloud.</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Reread the paragraph on your own.</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Think-Pair-Share:</a:t>
            </a:r>
            <a:r>
              <a:rPr lang="en" sz="1600" dirty="0">
                <a:solidFill>
                  <a:schemeClr val="dk1"/>
                </a:solidFill>
              </a:rPr>
              <a:t> </a:t>
            </a:r>
            <a:r>
              <a:rPr lang="en" sz="1600" i="1" dirty="0">
                <a:solidFill>
                  <a:schemeClr val="dk1"/>
                </a:solidFill>
              </a:rPr>
              <a:t>“What is your initial sense of what paragraph 3 is mostly about?”</a:t>
            </a:r>
            <a:endParaRPr sz="1600" i="1" dirty="0">
              <a:solidFill>
                <a:schemeClr val="dk1"/>
              </a:solidFill>
            </a:endParaRPr>
          </a:p>
          <a:p>
            <a:pPr marL="457200" lvl="0" indent="-330200" rtl="0">
              <a:spcBef>
                <a:spcPts val="0"/>
              </a:spcBef>
              <a:spcAft>
                <a:spcPts val="0"/>
              </a:spcAft>
              <a:buClr>
                <a:schemeClr val="dk1"/>
              </a:buClr>
              <a:buSzPts val="1600"/>
              <a:buChar char="●"/>
            </a:pPr>
            <a:r>
              <a:rPr lang="en" sz="1600" i="1" dirty="0">
                <a:solidFill>
                  <a:schemeClr val="dk1"/>
                </a:solidFill>
              </a:rPr>
              <a:t>Use what you learned from your discussion to annotate the paragraph for gist.</a:t>
            </a:r>
            <a:endParaRPr sz="1600" i="1" dirty="0">
              <a:solidFill>
                <a:schemeClr val="dk1"/>
              </a:solidFill>
            </a:endParaRPr>
          </a:p>
        </p:txBody>
      </p:sp>
      <p:pic>
        <p:nvPicPr>
          <p:cNvPr id="6" name="Google Shape;173;p32"/>
          <p:cNvPicPr preferRelativeResize="0"/>
          <p:nvPr/>
        </p:nvPicPr>
        <p:blipFill>
          <a:blip r:embed="rId3">
            <a:alphaModFix/>
          </a:blip>
          <a:stretch>
            <a:fillRect/>
          </a:stretch>
        </p:blipFill>
        <p:spPr>
          <a:xfrm>
            <a:off x="8375374" y="4420317"/>
            <a:ext cx="540028" cy="49315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161B46-AB1A-46E9-AAEE-19D55C8B8FCE}">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CB493712-9343-46F0-BEA2-40D56558D08E}">
  <ds:schemaRefs>
    <ds:schemaRef ds:uri="http://schemas.microsoft.com/sharepoint/v3/contenttype/forms"/>
  </ds:schemaRefs>
</ds:datastoreItem>
</file>

<file path=customXml/itemProps3.xml><?xml version="1.0" encoding="utf-8"?>
<ds:datastoreItem xmlns:ds="http://schemas.openxmlformats.org/officeDocument/2006/customXml" ds:itemID="{F9AE6E29-8143-4EFC-8998-912DC173AC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TotalTime>
  <Words>4925</Words>
  <Application>Microsoft Office PowerPoint</Application>
  <PresentationFormat>On-screen Show (16:9)</PresentationFormat>
  <Paragraphs>441</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Century Gothic</vt:lpstr>
      <vt:lpstr>Calibri</vt:lpstr>
      <vt:lpstr>Overlock</vt:lpstr>
      <vt:lpstr>Simple Light</vt:lpstr>
      <vt:lpstr>Grade 8: Module 1: Unit 2: Lesson 11 Teacher slide, before teaching.</vt:lpstr>
      <vt:lpstr>Grade 8: Module 1: Unit 2: Lesson 11 Teacher slide, before teaching.</vt:lpstr>
      <vt:lpstr>Grade 8: Module 1: Unit 2: Lesson 11 Teacher slide, before teaching.</vt:lpstr>
      <vt:lpstr>PowerPoint Presentation</vt:lpstr>
      <vt:lpstr>Hello, Students!</vt:lpstr>
      <vt:lpstr>Let’s take a minute to share from yesterday’s reading. </vt:lpstr>
      <vt:lpstr>Let’s take a look at today’s Learning Targets. </vt:lpstr>
      <vt:lpstr>Let’s read for the gist of Paragraph 2!</vt:lpstr>
      <vt:lpstr>Let’s read for the gist of Paragraph 3!</vt:lpstr>
      <vt:lpstr>Let’s answer some questions directly from this text! </vt:lpstr>
      <vt:lpstr>Let’s answer some questions directly from this text! </vt:lpstr>
      <vt:lpstr>Let’s take a look at one section of a new writing rubric.</vt:lpstr>
      <vt:lpstr>Let’s look at a model essay to understand what the rubric is saying writers should do. </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11 Teacher slide, before teaching.</dc:title>
  <dc:creator>nbravo</dc:creator>
  <cp:lastModifiedBy>Natalie Ivey</cp:lastModifiedBy>
  <cp:revision>10</cp:revision>
  <dcterms:modified xsi:type="dcterms:W3CDTF">2018-09-08T07:38:58Z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