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3" r:id="rId4"/>
    <p:sldMasterId id="2147483684" r:id="rId5"/>
    <p:sldMasterId id="2147483685" r:id="rId6"/>
  </p:sldMasterIdLst>
  <p:notesMasterIdLst>
    <p:notesMasterId r:id="rId30"/>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x="9144000" cy="5143500" type="screen16x9"/>
  <p:notesSz cx="6858000" cy="914400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Georgia" panose="02040502050405020303" pitchFamily="18"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B9F7A5-FD74-46EE-AF9A-F7E9888CCA42}" v="29" dt="2018-08-31T15:04:58.791"/>
  </p1510:revLst>
</p1510:revInfo>
</file>

<file path=ppt/tableStyles.xml><?xml version="1.0" encoding="utf-8"?>
<a:tblStyleLst xmlns:a="http://schemas.openxmlformats.org/drawingml/2006/main" def="{27D557B2-8C06-454A-A113-39B56A6A902E}">
  <a:tblStyle styleId="{27D557B2-8C06-454A-A113-39B56A6A902E}"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508" autoAdjust="0"/>
  </p:normalViewPr>
  <p:slideViewPr>
    <p:cSldViewPr snapToGrid="0">
      <p:cViewPr varScale="1">
        <p:scale>
          <a:sx n="137" d="100"/>
          <a:sy n="137" d="100"/>
        </p:scale>
        <p:origin x="864" y="1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2.xml"/><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font" Target="fonts/font12.fntdata"/><Relationship Id="rId47" Type="http://schemas.microsoft.com/office/2016/11/relationships/changesInfo" Target="changesInfos/changesInfo1.xml"/><Relationship Id="rId7" Type="http://schemas.openxmlformats.org/officeDocument/2006/relationships/slide" Target="slides/slide1.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0.xml"/><Relationship Id="rId20" Type="http://schemas.openxmlformats.org/officeDocument/2006/relationships/slide" Target="slides/slide14.xml"/><Relationship Id="rId29" Type="http://schemas.openxmlformats.org/officeDocument/2006/relationships/slide" Target="slides/slide23.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presProps" Target="presProps.xml"/><Relationship Id="rId48" Type="http://schemas.microsoft.com/office/2015/10/relationships/revisionInfo" Target="revisionInfo.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18B9F7A5-FD74-46EE-AF9A-F7E9888CCA42}"/>
    <pc:docChg chg="modSld modMainMaster">
      <pc:chgData name="Natalie Ivey" userId="2c81a4b0-7596-4a42-b4da-e7aac4dfeff9" providerId="ADAL" clId="{18B9F7A5-FD74-46EE-AF9A-F7E9888CCA42}" dt="2018-08-31T15:04:58.791" v="28" actId="1076"/>
      <pc:docMkLst>
        <pc:docMk/>
      </pc:docMkLst>
      <pc:sldChg chg="addSp modSp">
        <pc:chgData name="Natalie Ivey" userId="2c81a4b0-7596-4a42-b4da-e7aac4dfeff9" providerId="ADAL" clId="{18B9F7A5-FD74-46EE-AF9A-F7E9888CCA42}" dt="2018-08-31T15:04:58.791" v="28" actId="1076"/>
        <pc:sldMkLst>
          <pc:docMk/>
          <pc:sldMk cId="0" sldId="260"/>
        </pc:sldMkLst>
        <pc:picChg chg="add mod">
          <ac:chgData name="Natalie Ivey" userId="2c81a4b0-7596-4a42-b4da-e7aac4dfeff9" providerId="ADAL" clId="{18B9F7A5-FD74-46EE-AF9A-F7E9888CCA42}" dt="2018-08-31T15:04:58.791" v="28" actId="1076"/>
          <ac:picMkLst>
            <pc:docMk/>
            <pc:sldMk cId="0" sldId="260"/>
            <ac:picMk id="3" creationId="{5E996EAA-C0A3-4D6F-87A9-79FE2710677E}"/>
          </ac:picMkLst>
        </pc:picChg>
      </pc:sldChg>
      <pc:sldMasterChg chg="addSp modSp">
        <pc:chgData name="Natalie Ivey" userId="2c81a4b0-7596-4a42-b4da-e7aac4dfeff9" providerId="ADAL" clId="{18B9F7A5-FD74-46EE-AF9A-F7E9888CCA42}" dt="2018-08-31T15:02:16.622" v="7" actId="1076"/>
        <pc:sldMasterMkLst>
          <pc:docMk/>
          <pc:sldMasterMk cId="0" sldId="2147483683"/>
        </pc:sldMasterMkLst>
        <pc:picChg chg="add mod">
          <ac:chgData name="Natalie Ivey" userId="2c81a4b0-7596-4a42-b4da-e7aac4dfeff9" providerId="ADAL" clId="{18B9F7A5-FD74-46EE-AF9A-F7E9888CCA42}" dt="2018-08-31T15:00:31.952" v="1" actId="1076"/>
          <ac:picMkLst>
            <pc:docMk/>
            <pc:sldMasterMk cId="0" sldId="2147483683"/>
            <ac:picMk id="3" creationId="{26CC0F0E-851F-460D-B019-1E150FD5A894}"/>
          </ac:picMkLst>
        </pc:picChg>
        <pc:picChg chg="add mod">
          <ac:chgData name="Natalie Ivey" userId="2c81a4b0-7596-4a42-b4da-e7aac4dfeff9" providerId="ADAL" clId="{18B9F7A5-FD74-46EE-AF9A-F7E9888CCA42}" dt="2018-08-31T15:01:59.160" v="5" actId="1076"/>
          <ac:picMkLst>
            <pc:docMk/>
            <pc:sldMasterMk cId="0" sldId="2147483683"/>
            <ac:picMk id="5" creationId="{210852B1-9ACB-4D61-866E-E24079E0187E}"/>
          </ac:picMkLst>
        </pc:picChg>
        <pc:picChg chg="add mod">
          <ac:chgData name="Natalie Ivey" userId="2c81a4b0-7596-4a42-b4da-e7aac4dfeff9" providerId="ADAL" clId="{18B9F7A5-FD74-46EE-AF9A-F7E9888CCA42}" dt="2018-08-31T15:02:16.622" v="7" actId="1076"/>
          <ac:picMkLst>
            <pc:docMk/>
            <pc:sldMasterMk cId="0" sldId="2147483683"/>
            <ac:picMk id="10" creationId="{48A5E043-164A-480E-BA36-441ADA6605D1}"/>
          </ac:picMkLst>
        </pc:picChg>
      </pc:sldMasterChg>
      <pc:sldMasterChg chg="addSp modSp">
        <pc:chgData name="Natalie Ivey" userId="2c81a4b0-7596-4a42-b4da-e7aac4dfeff9" providerId="ADAL" clId="{18B9F7A5-FD74-46EE-AF9A-F7E9888CCA42}" dt="2018-08-31T15:03:13.695" v="14" actId="1076"/>
        <pc:sldMasterMkLst>
          <pc:docMk/>
          <pc:sldMasterMk cId="0" sldId="2147483684"/>
        </pc:sldMasterMkLst>
        <pc:picChg chg="add mod">
          <ac:chgData name="Natalie Ivey" userId="2c81a4b0-7596-4a42-b4da-e7aac4dfeff9" providerId="ADAL" clId="{18B9F7A5-FD74-46EE-AF9A-F7E9888CCA42}" dt="2018-08-31T15:02:46.288" v="9" actId="1076"/>
          <ac:picMkLst>
            <pc:docMk/>
            <pc:sldMasterMk cId="0" sldId="2147483684"/>
            <ac:picMk id="3" creationId="{D030E36B-BC0A-4A17-8216-4A1B7B70ABD7}"/>
          </ac:picMkLst>
        </pc:picChg>
        <pc:picChg chg="add mod">
          <ac:chgData name="Natalie Ivey" userId="2c81a4b0-7596-4a42-b4da-e7aac4dfeff9" providerId="ADAL" clId="{18B9F7A5-FD74-46EE-AF9A-F7E9888CCA42}" dt="2018-08-31T15:03:01.584" v="12" actId="1076"/>
          <ac:picMkLst>
            <pc:docMk/>
            <pc:sldMasterMk cId="0" sldId="2147483684"/>
            <ac:picMk id="5" creationId="{EB7332E2-29D2-4FFE-82ED-F914228C09F0}"/>
          </ac:picMkLst>
        </pc:picChg>
        <pc:picChg chg="add mod">
          <ac:chgData name="Natalie Ivey" userId="2c81a4b0-7596-4a42-b4da-e7aac4dfeff9" providerId="ADAL" clId="{18B9F7A5-FD74-46EE-AF9A-F7E9888CCA42}" dt="2018-08-31T15:03:13.695" v="14" actId="1076"/>
          <ac:picMkLst>
            <pc:docMk/>
            <pc:sldMasterMk cId="0" sldId="2147483684"/>
            <ac:picMk id="7" creationId="{EF9908A2-0ABC-4210-ABAC-44643C99C29B}"/>
          </ac:picMkLst>
        </pc:picChg>
      </pc:sldMasterChg>
      <pc:sldMasterChg chg="addSp modSp">
        <pc:chgData name="Natalie Ivey" userId="2c81a4b0-7596-4a42-b4da-e7aac4dfeff9" providerId="ADAL" clId="{18B9F7A5-FD74-46EE-AF9A-F7E9888CCA42}" dt="2018-08-31T15:04:21.572" v="21" actId="1076"/>
        <pc:sldMasterMkLst>
          <pc:docMk/>
          <pc:sldMasterMk cId="0" sldId="2147483685"/>
        </pc:sldMasterMkLst>
        <pc:picChg chg="add mod">
          <ac:chgData name="Natalie Ivey" userId="2c81a4b0-7596-4a42-b4da-e7aac4dfeff9" providerId="ADAL" clId="{18B9F7A5-FD74-46EE-AF9A-F7E9888CCA42}" dt="2018-08-31T15:03:55.290" v="16" actId="1076"/>
          <ac:picMkLst>
            <pc:docMk/>
            <pc:sldMasterMk cId="0" sldId="2147483685"/>
            <ac:picMk id="3" creationId="{30D81F03-666C-467E-B460-C7484157AE25}"/>
          </ac:picMkLst>
        </pc:picChg>
        <pc:picChg chg="add mod">
          <ac:chgData name="Natalie Ivey" userId="2c81a4b0-7596-4a42-b4da-e7aac4dfeff9" providerId="ADAL" clId="{18B9F7A5-FD74-46EE-AF9A-F7E9888CCA42}" dt="2018-08-31T15:04:10.761" v="19" actId="1076"/>
          <ac:picMkLst>
            <pc:docMk/>
            <pc:sldMasterMk cId="0" sldId="2147483685"/>
            <ac:picMk id="5" creationId="{259792DA-76FF-4425-BFB4-44509DF030AC}"/>
          </ac:picMkLst>
        </pc:picChg>
        <pc:picChg chg="add mod">
          <ac:chgData name="Natalie Ivey" userId="2c81a4b0-7596-4a42-b4da-e7aac4dfeff9" providerId="ADAL" clId="{18B9F7A5-FD74-46EE-AF9A-F7E9888CCA42}" dt="2018-08-31T15:04:21.572" v="21" actId="1076"/>
          <ac:picMkLst>
            <pc:docMk/>
            <pc:sldMasterMk cId="0" sldId="2147483685"/>
            <ac:picMk id="7" creationId="{838505F9-0261-405A-89FC-01951F64AB96}"/>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Shape 3"/>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Shape 4"/>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80020984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curriculum.eleducation.org/curriculum/ela/grade-4/module-1/unit-1/lesson-2#supporting_materials" TargetMode="External"/><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curriculum.eleducation.org/curriculum/ela/grade-4"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curriculum.eleducation.org/curriculum/ela/grade-4" TargetMode="External"/><Relationship Id="rId2" Type="http://schemas.openxmlformats.org/officeDocument/2006/relationships/slide" Target="../slides/slide14.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s://eleducation.org/resources/k-5-recommended-texts-and-other-resources-list" TargetMode="External"/><Relationship Id="rId2" Type="http://schemas.openxmlformats.org/officeDocument/2006/relationships/slide" Target="../slides/slide15.xml"/><Relationship Id="rId1" Type="http://schemas.openxmlformats.org/officeDocument/2006/relationships/notesMaster" Target="../notesMasters/notesMaster1.xml"/><Relationship Id="rId4" Type="http://schemas.openxmlformats.org/officeDocument/2006/relationships/hyperlink" Target="https://eleducation.org/resources/independent-reading-sample-plans" TargetMode="Externa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curriculum.eleducation.org/curriculum/ela/grade-4/module-1"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curriculum.eleducation.org/sites/default/files/g4m1u1_all-block_072017.pdf" TargetMode="External"/><Relationship Id="rId2" Type="http://schemas.openxmlformats.org/officeDocument/2006/relationships/slide" Target="../slides/slide23.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independent-reading-sample-plans" TargetMode="External"/><Relationship Id="rId2" Type="http://schemas.openxmlformats.org/officeDocument/2006/relationships/slide" Target="../slides/slide4.xml"/><Relationship Id="rId1" Type="http://schemas.openxmlformats.org/officeDocument/2006/relationships/notesMaster" Target="../notesMasters/notesMaster1.xml"/><Relationship Id="rId4"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Shape 18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Shape 18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It is important to know that some students may not feel comfortable reflecting on the poetry at first due to personal or family experiences.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Once students begin to study the novel </a:t>
            </a:r>
            <a:r>
              <a:rPr lang="en" sz="1200" i="1" dirty="0">
                <a:latin typeface="Calibri"/>
                <a:ea typeface="Calibri"/>
                <a:cs typeface="Calibri"/>
                <a:sym typeface="Calibri"/>
              </a:rPr>
              <a:t>Love That Dog</a:t>
            </a:r>
            <a:r>
              <a:rPr lang="en" sz="1200" dirty="0">
                <a:latin typeface="Calibri"/>
                <a:ea typeface="Calibri"/>
                <a:cs typeface="Calibri"/>
                <a:sym typeface="Calibri"/>
              </a:rPr>
              <a:t> by Sharon Creech and take a close look at the experiences of the character Jack, the students will begin to compare the theme of a major poem and summarize the poem that Jack reads with his class.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During the summary of the poem they begin to analyze characteristics of poetry to begin to compare the poetry to prose.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It is in this lesson that students will choose their independent reading research books.  (RL.4.10) (RI.4.1.10)</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In this unit, the habit of character focus is on working to become ethical people. Throughout the rest of this unit, students will “collect” characteristics of ethical people on a </a:t>
            </a:r>
            <a:r>
              <a:rPr lang="en" sz="1200" b="1" dirty="0">
                <a:latin typeface="Calibri"/>
                <a:ea typeface="Calibri"/>
                <a:cs typeface="Calibri"/>
                <a:sym typeface="Calibri"/>
              </a:rPr>
              <a:t>Working to Become Ethical People anchor chart</a:t>
            </a:r>
            <a:r>
              <a:rPr lang="en" sz="1200" dirty="0">
                <a:latin typeface="Calibri"/>
                <a:ea typeface="Calibri"/>
                <a:cs typeface="Calibri"/>
                <a:sym typeface="Calibri"/>
              </a:rPr>
              <a:t>. Throughout the module as students collect characteristics of each habit of character, examples of what each might look like and sound like are provided in the Module 1 Teacher Guide Supporting Materials; use these as a guide. Note that they are suggestions, and it is not necessary to include all of the examples on the anchor chart</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54073180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Shape 2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0" name="Shape 2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6-7 minutes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be placed into pairs. (Can be the same pairs from the Think-Pair-Share protocol earlier in the lesson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Have learning targets posted.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Have the new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posted for student reference. Click the link to download the chart.</a:t>
            </a:r>
            <a:r>
              <a:rPr lang="en-US" sz="120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http://curriculum.eleducation.org/curriculum/ela/grade-4/module-1/unit-1/lesson-2#supporting_materials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If students have additional questions during the lesson, write those on the board to revisit later.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underlined word </a:t>
            </a:r>
            <a:r>
              <a:rPr lang="en" sz="1200" i="1" dirty="0">
                <a:solidFill>
                  <a:schemeClr val="dk1"/>
                </a:solidFill>
                <a:latin typeface="Calibri"/>
                <a:ea typeface="Calibri"/>
                <a:cs typeface="Calibri"/>
                <a:sym typeface="Calibri"/>
              </a:rPr>
              <a:t>gist</a:t>
            </a:r>
            <a:r>
              <a:rPr lang="en" sz="1200" dirty="0">
                <a:solidFill>
                  <a:schemeClr val="dk1"/>
                </a:solidFill>
                <a:latin typeface="Calibri"/>
                <a:ea typeface="Calibri"/>
                <a:cs typeface="Calibri"/>
                <a:sym typeface="Calibri"/>
              </a:rPr>
              <a:t> in the first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 gist is what the text is mostly about, and remind them that we find the gist of new texts so that we understand what it is mostly about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t>
            </a:r>
            <a:r>
              <a:rPr lang="en-US" sz="1200" dirty="0">
                <a:solidFill>
                  <a:schemeClr val="dk1"/>
                </a:solidFill>
                <a:latin typeface="Calibri"/>
                <a:ea typeface="Calibri"/>
                <a:cs typeface="Calibri"/>
                <a:sym typeface="Calibri"/>
              </a:rPr>
              <a:t>In addition, </a:t>
            </a:r>
            <a:r>
              <a:rPr lang="en" sz="1200" dirty="0">
                <a:solidFill>
                  <a:schemeClr val="dk1"/>
                </a:solidFill>
                <a:latin typeface="Calibri"/>
                <a:ea typeface="Calibri"/>
                <a:cs typeface="Calibri"/>
                <a:sym typeface="Calibri"/>
              </a:rPr>
              <a:t>when we find the gist of sections of the text it helps us understand the structure.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the word </a:t>
            </a:r>
            <a:r>
              <a:rPr lang="en" sz="1200" b="0" i="1" dirty="0">
                <a:solidFill>
                  <a:schemeClr val="dk1"/>
                </a:solidFill>
                <a:latin typeface="Calibri"/>
                <a:ea typeface="Calibri"/>
                <a:cs typeface="Calibri"/>
                <a:sym typeface="Calibri"/>
              </a:rPr>
              <a:t>gist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and invite students to add translations in home languages.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new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Tell them that this chart has strategies for reading new texts. Point out “finding the gist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elbow partner. Then use </a:t>
            </a:r>
            <a:r>
              <a:rPr lang="en" sz="1200" b="1"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(icon on the slide) to call on students to share answers to these questions: </a:t>
            </a:r>
            <a:r>
              <a:rPr lang="en" sz="1200" i="1" dirty="0">
                <a:latin typeface="Calibri"/>
                <a:ea typeface="Calibri"/>
                <a:cs typeface="Calibri"/>
                <a:sym typeface="Calibri"/>
              </a:rPr>
              <a:t>“What do you think you are going to be doing in this lesson? Why do you think that? Use evidence from the learning targets to support your answer.”</a:t>
            </a:r>
            <a:r>
              <a:rPr lang="en" sz="1200" b="1" dirty="0">
                <a:latin typeface="Calibri"/>
                <a:ea typeface="Calibri"/>
                <a:cs typeface="Calibri"/>
                <a:sym typeface="Calibri"/>
              </a:rPr>
              <a:t> (reading a book called Love That Dog; describing what happens and how someone named Jack feels about it) </a:t>
            </a:r>
            <a:r>
              <a:rPr lang="en" sz="1200" i="1" dirty="0">
                <a:latin typeface="Calibri"/>
                <a:ea typeface="Calibri"/>
                <a:cs typeface="Calibri"/>
                <a:sym typeface="Calibri"/>
              </a:rPr>
              <a:t>“What questions do you have about these learning targets?”</a:t>
            </a:r>
            <a:r>
              <a:rPr lang="en" sz="1200" b="1" dirty="0">
                <a:latin typeface="Calibri"/>
                <a:ea typeface="Calibri"/>
                <a:cs typeface="Calibri"/>
                <a:sym typeface="Calibri"/>
              </a:rPr>
              <a:t> (Responses will vary, but may include: Who is Jack?)</a:t>
            </a:r>
            <a:endParaRPr sz="1200" b="1" dirty="0">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discussing what they feel the lesson is about.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about the meaning of the learning targets. Write and display student responses next to the learning target.</a:t>
            </a:r>
            <a:endParaRPr sz="1200" b="1"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401293829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Shape 2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8" name="Shape 2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3-5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find the charts needed for display for I Notice/I Wonder at this link: </a:t>
            </a:r>
            <a:r>
              <a:rPr lang="en" sz="1200" u="sng" dirty="0">
                <a:solidFill>
                  <a:schemeClr val="hlink"/>
                </a:solidFill>
                <a:latin typeface="Calibri"/>
                <a:ea typeface="Calibri"/>
                <a:cs typeface="Calibri"/>
                <a:sym typeface="Calibri"/>
                <a:hlinkClick r:id="rId3"/>
              </a:rPr>
              <a:t>http://curriculum.eleducation.org/curriculum/ela/grade-4</a:t>
            </a:r>
            <a:r>
              <a:rPr lang="en" sz="1200" dirty="0">
                <a:solidFill>
                  <a:schemeClr val="dk1"/>
                </a:solidFill>
                <a:latin typeface="Calibri"/>
                <a:ea typeface="Calibri"/>
                <a:cs typeface="Calibri"/>
                <a:sym typeface="Calibri"/>
              </a:rPr>
              <a:t>. (Once you click the link, simply click download materials for the correct lesson</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need to have </a:t>
            </a:r>
            <a:r>
              <a:rPr lang="en" sz="1200" b="1" dirty="0">
                <a:solidFill>
                  <a:schemeClr val="dk1"/>
                </a:solidFill>
                <a:latin typeface="Calibri"/>
                <a:ea typeface="Calibri"/>
                <a:cs typeface="Calibri"/>
                <a:sym typeface="Calibri"/>
              </a:rPr>
              <a:t>sticky notes </a:t>
            </a:r>
            <a:r>
              <a:rPr lang="en" sz="1200" dirty="0">
                <a:solidFill>
                  <a:schemeClr val="dk1"/>
                </a:solidFill>
                <a:latin typeface="Calibri"/>
                <a:ea typeface="Calibri"/>
                <a:cs typeface="Calibri"/>
                <a:sym typeface="Calibri"/>
              </a:rPr>
              <a:t>available to </a:t>
            </a:r>
            <a:r>
              <a:rPr lang="en-US" sz="1200" dirty="0">
                <a:solidFill>
                  <a:schemeClr val="dk1"/>
                </a:solidFill>
                <a:latin typeface="Calibri"/>
                <a:ea typeface="Calibri"/>
                <a:cs typeface="Calibri"/>
                <a:sym typeface="Calibri"/>
              </a:rPr>
              <a:t>distribute </a:t>
            </a:r>
            <a:r>
              <a:rPr lang="en" sz="1200" dirty="0">
                <a:solidFill>
                  <a:schemeClr val="dk1"/>
                </a:solidFill>
                <a:latin typeface="Calibri"/>
                <a:ea typeface="Calibri"/>
                <a:cs typeface="Calibri"/>
                <a:sym typeface="Calibri"/>
              </a:rPr>
              <a:t>to students when they are asked to find the gist. If students do not have sticky notes, they can write the gist on the bottom of the </a:t>
            </a:r>
            <a:r>
              <a:rPr lang="en" sz="1200" b="1" dirty="0">
                <a:solidFill>
                  <a:schemeClr val="dk1"/>
                </a:solidFill>
                <a:latin typeface="Calibri"/>
                <a:ea typeface="Calibri"/>
                <a:cs typeface="Calibri"/>
                <a:sym typeface="Calibri"/>
              </a:rPr>
              <a:t>I Notice/I Wonder note-catcher </a:t>
            </a:r>
            <a:r>
              <a:rPr lang="en" sz="1200" dirty="0">
                <a:solidFill>
                  <a:schemeClr val="dk1"/>
                </a:solidFill>
                <a:latin typeface="Calibri"/>
                <a:ea typeface="Calibri"/>
                <a:cs typeface="Calibri"/>
                <a:sym typeface="Calibri"/>
              </a:rPr>
              <a:t>in the Student Workbook.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now spend 2 minutes looking through the book with their partner and discussing what they notice and wonder about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Partner B will share a notice or a wonder first, </a:t>
            </a:r>
            <a:r>
              <a:rPr lang="en-US" sz="1200" dirty="0">
                <a:solidFill>
                  <a:schemeClr val="dk1"/>
                </a:solidFill>
                <a:latin typeface="Calibri"/>
                <a:ea typeface="Calibri"/>
                <a:cs typeface="Calibri"/>
                <a:sym typeface="Calibri"/>
              </a:rPr>
              <a:t>followed by </a:t>
            </a:r>
            <a:r>
              <a:rPr lang="en" sz="1200" dirty="0">
                <a:solidFill>
                  <a:schemeClr val="dk1"/>
                </a:solidFill>
                <a:latin typeface="Calibri"/>
                <a:ea typeface="Calibri"/>
                <a:cs typeface="Calibri"/>
                <a:sym typeface="Calibri"/>
              </a:rPr>
              <a:t>partner A, and then partner B again, and so on. Remind students of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that they should follow these norms whenever they are going to discuss.</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recognize that the book </a:t>
            </a:r>
            <a:r>
              <a:rPr lang="en" sz="1200" b="1"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is written like a journal with dates at the top of each entry.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Ask students about the meaning of the lines in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Write and display student responses next to the lines.</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3259939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6"/>
        <p:cNvGrpSpPr/>
        <p:nvPr/>
      </p:nvGrpSpPr>
      <p:grpSpPr>
        <a:xfrm>
          <a:off x="0" y="0"/>
          <a:ext cx="0" cy="0"/>
          <a:chOff x="0" y="0"/>
          <a:chExt cx="0" cy="0"/>
        </a:xfrm>
      </p:grpSpPr>
      <p:sp>
        <p:nvSpPr>
          <p:cNvPr id="267" name="Shape 267"/>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8" name="Shape 268"/>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200" b="1" i="0" u="none" strike="noStrike" cap="none" dirty="0">
                <a:solidFill>
                  <a:schemeClr val="dk1"/>
                </a:solidFill>
                <a:latin typeface="Calibri"/>
                <a:ea typeface="Calibri"/>
                <a:cs typeface="Calibri"/>
                <a:sym typeface="Calibri"/>
              </a:rPr>
              <a:t>Suggested slide pacing: </a:t>
            </a:r>
            <a:r>
              <a:rPr lang="en" sz="1200" b="1" dirty="0">
                <a:latin typeface="Calibri"/>
                <a:ea typeface="Calibri"/>
                <a:cs typeface="Calibri"/>
                <a:sym typeface="Calibri"/>
              </a:rPr>
              <a:t>7-10</a:t>
            </a:r>
            <a:r>
              <a:rPr lang="en" sz="1200" b="1" i="0" u="none" strike="noStrike" cap="none" dirty="0">
                <a:solidFill>
                  <a:schemeClr val="dk1"/>
                </a:solidFill>
                <a:latin typeface="Calibri"/>
                <a:ea typeface="Calibri"/>
                <a:cs typeface="Calibri"/>
                <a:sym typeface="Calibri"/>
              </a:rPr>
              <a:t> minutes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b="1" dirty="0">
                <a:latin typeface="Calibri"/>
                <a:ea typeface="Calibri"/>
                <a:cs typeface="Calibri"/>
                <a:sym typeface="Calibri"/>
              </a:rPr>
              <a:t>Student Grouping: Whole Group/Partners</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Teaching Notes:</a:t>
            </a:r>
            <a:endParaRPr sz="1200" dirty="0">
              <a:solidFill>
                <a:srgbClr val="FF0000"/>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solidFill>
                  <a:srgbClr val="000000"/>
                </a:solidFill>
                <a:latin typeface="Calibri"/>
                <a:ea typeface="Calibri"/>
                <a:cs typeface="Calibri"/>
                <a:sym typeface="Calibri"/>
              </a:rPr>
              <a:t>Now students are going to look at the text to see what they notice and what questions and wonderings they have about it. They will still be working with their partners. </a:t>
            </a:r>
            <a:endParaRPr sz="1200" dirty="0">
              <a:solidFill>
                <a:srgbClr val="000000"/>
              </a:solidFill>
              <a:latin typeface="Calibri"/>
              <a:ea typeface="Calibri"/>
              <a:cs typeface="Calibri"/>
              <a:sym typeface="Calibri"/>
            </a:endParaRPr>
          </a:p>
          <a:p>
            <a:pPr marL="1085850" marR="0" lvl="2" indent="-9525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a:t>
            </a:r>
            <a:r>
              <a:rPr lang="en" sz="1200" b="1" dirty="0">
                <a:solidFill>
                  <a:schemeClr val="dk1"/>
                </a:solidFill>
                <a:latin typeface="Calibri"/>
                <a:ea typeface="Calibri"/>
                <a:cs typeface="Calibri"/>
                <a:sym typeface="Calibri"/>
              </a:rPr>
              <a:t>I Notice/I Wonder Note-catcher: Inferring the Topic</a:t>
            </a:r>
            <a:r>
              <a:rPr lang="en" sz="1200" dirty="0">
                <a:solidFill>
                  <a:schemeClr val="dk1"/>
                </a:solidFill>
                <a:latin typeface="Calibri"/>
                <a:ea typeface="Calibri"/>
                <a:cs typeface="Calibri"/>
                <a:sym typeface="Calibri"/>
              </a:rPr>
              <a:t> from Lesson 1 and use equity sticks to select students to share out what they notice and wonder about the book. As students share out, capture their ideas on the displayed </a:t>
            </a:r>
            <a:r>
              <a:rPr lang="en" sz="1200" b="1" dirty="0">
                <a:solidFill>
                  <a:schemeClr val="dk1"/>
                </a:solidFill>
                <a:latin typeface="Calibri"/>
                <a:ea typeface="Calibri"/>
                <a:cs typeface="Calibri"/>
                <a:sym typeface="Calibri"/>
              </a:rPr>
              <a:t>I Notice/I Wonder Note-catcher</a:t>
            </a:r>
            <a:r>
              <a:rPr lang="en" sz="1200" dirty="0">
                <a:solidFill>
                  <a:schemeClr val="dk1"/>
                </a:solidFill>
                <a:latin typeface="Calibri"/>
                <a:ea typeface="Calibri"/>
                <a:cs typeface="Calibri"/>
                <a:sym typeface="Calibri"/>
              </a:rPr>
              <a:t>: Inferring the Topic. Listen for suggestions such as</a:t>
            </a:r>
            <a:r>
              <a:rPr lang="en" sz="1200" b="1" dirty="0">
                <a:solidFill>
                  <a:schemeClr val="dk1"/>
                </a:solidFill>
                <a:latin typeface="Calibri"/>
                <a:ea typeface="Calibri"/>
                <a:cs typeface="Calibri"/>
                <a:sym typeface="Calibri"/>
              </a:rPr>
              <a:t>:</a:t>
            </a:r>
            <a:r>
              <a:rPr lang="en" sz="1200" b="1" i="1" dirty="0">
                <a:solidFill>
                  <a:schemeClr val="dk1"/>
                </a:solidFill>
                <a:latin typeface="Calibri"/>
                <a:ea typeface="Calibri"/>
                <a:cs typeface="Calibri"/>
                <a:sym typeface="Calibri"/>
              </a:rPr>
              <a:t>  “I notice that there are no chapter titles; instead there are dates at the tops of some pages”, “I notice that most of the text is written using short lines, and that pages don’t have normal paragraphs and sentences”, “I wonder why some of the words look different.”</a:t>
            </a:r>
            <a:endParaRPr sz="1200" b="1"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page 1 of </a:t>
            </a:r>
            <a:r>
              <a:rPr lang="en" sz="1200" b="1"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follow along as you read aloud pages 1–5. Read these pages, including the chapter titles and verse, slowly, fluently, and without interruption.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and use equity sticks to select students to share out about the following questions: </a:t>
            </a:r>
            <a:r>
              <a:rPr lang="en" sz="1200" i="1" dirty="0">
                <a:solidFill>
                  <a:schemeClr val="dk1"/>
                </a:solidFill>
                <a:latin typeface="Calibri"/>
                <a:ea typeface="Calibri"/>
                <a:cs typeface="Calibri"/>
                <a:sym typeface="Calibri"/>
              </a:rPr>
              <a:t>“What do you know from these first few pages?”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person writing it is Jack; it is like a journal; he doesn’t understand a poem about a red wheelbarrow and white chickens.)</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 1 and read it aloud again, inviting students to chorally read with you. Using the same strategy of turn and talking with their partners, ask students to respond to these questions: </a:t>
            </a:r>
            <a:r>
              <a:rPr lang="en" sz="1200" i="1" dirty="0">
                <a:solidFill>
                  <a:schemeClr val="dk1"/>
                </a:solidFill>
                <a:latin typeface="Calibri"/>
                <a:ea typeface="Calibri"/>
                <a:cs typeface="Calibri"/>
                <a:sym typeface="Calibri"/>
              </a:rPr>
              <a:t>“What is the gist of this page? What is it mostly about?” </a:t>
            </a:r>
            <a:r>
              <a:rPr lang="en" sz="1200" b="1" dirty="0">
                <a:solidFill>
                  <a:schemeClr val="dk1"/>
                </a:solidFill>
                <a:latin typeface="Calibri"/>
                <a:ea typeface="Calibri"/>
                <a:cs typeface="Calibri"/>
                <a:sym typeface="Calibri"/>
              </a:rPr>
              <a:t>(Jack doesn’t want to write poetry.)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recording the gist on a </a:t>
            </a:r>
            <a:r>
              <a:rPr lang="en" sz="1200" b="1" dirty="0">
                <a:solidFill>
                  <a:schemeClr val="dk1"/>
                </a:solidFill>
                <a:latin typeface="Calibri"/>
                <a:ea typeface="Calibri"/>
                <a:cs typeface="Calibri"/>
                <a:sym typeface="Calibri"/>
              </a:rPr>
              <a:t>sticky note</a:t>
            </a:r>
            <a:r>
              <a:rPr lang="en" sz="1200" dirty="0">
                <a:solidFill>
                  <a:schemeClr val="dk1"/>
                </a:solidFill>
                <a:latin typeface="Calibri"/>
                <a:ea typeface="Calibri"/>
                <a:cs typeface="Calibri"/>
                <a:sym typeface="Calibri"/>
              </a:rPr>
              <a:t>, then distribute sticky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reread each page and to discuss the gist of each journal entry on pages 2–5. Explain that the gist doesn’t have to be written in full sentences. It can be just a few words to explain what the text is mostly about</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or sketches with labels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as long as they can read and understand what they have recorded. Circulate to support students in rereading and finding the gist.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page 3 in </a:t>
            </a:r>
            <a:r>
              <a:rPr lang="en" sz="1200" b="1"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partner, and use equity sticks to select students to share answers to following questions:  </a:t>
            </a:r>
            <a:r>
              <a:rPr lang="en" sz="1200" i="1" dirty="0">
                <a:solidFill>
                  <a:schemeClr val="dk1"/>
                </a:solidFill>
                <a:latin typeface="Calibri"/>
                <a:ea typeface="Calibri"/>
                <a:cs typeface="Calibri"/>
                <a:sym typeface="Calibri"/>
              </a:rPr>
              <a:t>“Who is writing this?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boy named Jack; We know because it says Jack at the top of page 1.)</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is Jack? How do you know?” </a:t>
            </a:r>
            <a:r>
              <a:rPr lang="en" sz="1200" b="1" dirty="0">
                <a:solidFill>
                  <a:schemeClr val="dk1"/>
                </a:solidFill>
                <a:latin typeface="Calibri"/>
                <a:ea typeface="Calibri"/>
                <a:cs typeface="Calibri"/>
                <a:sym typeface="Calibri"/>
              </a:rPr>
              <a:t>(Jack is a student at a school in Miss Stretchberry’s class. We know because it says this at the top of page 1.)</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“Who is Jack writing the journal to? How do you know?” </a:t>
            </a:r>
            <a:r>
              <a:rPr lang="en" sz="1200" b="1" dirty="0">
                <a:solidFill>
                  <a:schemeClr val="dk1"/>
                </a:solidFill>
                <a:latin typeface="Calibri"/>
                <a:ea typeface="Calibri"/>
                <a:cs typeface="Calibri"/>
                <a:sym typeface="Calibri"/>
              </a:rPr>
              <a:t>(Jack is writing the journal to his teacher. We know because he asks her not to read his poem aloud or to put it on the board.)</a:t>
            </a:r>
            <a:r>
              <a:rPr lang="en" sz="1200" b="1" i="1"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do you think Jack is writing poetry in this journal?” </a:t>
            </a:r>
            <a:r>
              <a:rPr lang="en" sz="1200" b="1" dirty="0">
                <a:solidFill>
                  <a:schemeClr val="dk1"/>
                </a:solidFill>
                <a:latin typeface="Calibri"/>
                <a:ea typeface="Calibri"/>
                <a:cs typeface="Calibri"/>
                <a:sym typeface="Calibri"/>
              </a:rPr>
              <a:t>(Responses will vary, but may include: Because the teacher gave him a journal and told him he has to write poetry in it.)</a:t>
            </a:r>
            <a:endParaRPr sz="1200" b="1" dirty="0">
              <a:latin typeface="Calibri"/>
              <a:ea typeface="Calibri"/>
              <a:cs typeface="Calibri"/>
              <a:sym typeface="Calibri"/>
            </a:endParaRPr>
          </a:p>
          <a:p>
            <a:pPr marL="685800" marR="0" lvl="1" indent="-152400" algn="l" rtl="0">
              <a:lnSpc>
                <a:spcPct val="100000"/>
              </a:lnSpc>
              <a:spcBef>
                <a:spcPts val="0"/>
              </a:spcBef>
              <a:spcAft>
                <a:spcPts val="0"/>
              </a:spcAft>
              <a:buClr>
                <a:schemeClr val="dk1"/>
              </a:buClr>
              <a:buSzPts val="1200"/>
              <a:buFont typeface="Calibri"/>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200"/>
              <a:buFont typeface="Arial"/>
              <a:buNone/>
            </a:pPr>
            <a:r>
              <a:rPr lang="en" sz="1200" i="0" u="none" strike="noStrike" cap="none" dirty="0">
                <a:solidFill>
                  <a:schemeClr val="dk1"/>
                </a:solidFill>
                <a:latin typeface="Calibri"/>
                <a:ea typeface="Calibri"/>
                <a:cs typeface="Calibri"/>
                <a:sym typeface="Calibri"/>
              </a:rPr>
              <a:t>Student Look-fors/Listen</a:t>
            </a:r>
            <a:r>
              <a:rPr lang="en" sz="1200" dirty="0">
                <a:latin typeface="Calibri"/>
                <a:ea typeface="Calibri"/>
                <a:cs typeface="Calibri"/>
                <a:sym typeface="Calibri"/>
              </a:rPr>
              <a:t>-fors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Check that students are talking about the resource texts as they move around the room.</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Observe students discussing questions with partners and sharing their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Students should add information to the I Notice/I Wonder chart in their student workbooks.</a:t>
            </a:r>
            <a:endParaRPr sz="1200"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After 5 minutes of students working with partners to find the gist, refocus whole group and use equity sticks to select students to share the gist of each journal entry. Listen for:</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2: Jack can’t do it.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3: Jack doesn’t understand the poem. He thinks poems are just short lines.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4: Jack doesn’t want his poem read out loud or put on the board.</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Page 5: Jack doesn’t understand the question.</a:t>
            </a:r>
            <a:endParaRPr sz="1200" dirty="0">
              <a:solidFill>
                <a:schemeClr val="dk1"/>
              </a:solidFill>
              <a:latin typeface="Calibri"/>
              <a:ea typeface="Calibri"/>
              <a:cs typeface="Calibri"/>
              <a:sym typeface="Calibri"/>
            </a:endParaRPr>
          </a:p>
          <a:p>
            <a:pPr marL="990600" marR="0" lvl="2"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Supports for Any Students Who Need It: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Pair with a student who has more advanced or native language proficiency. The partner with greater language proficiency can serve as a model in the pair, initiating discussions and providing implicit sentence frames, for example.</a:t>
            </a:r>
            <a:endParaRPr sz="1200" i="0" u="none" strike="noStrike" cap="none"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Complete the gist sticky notes beforehand, scramble them, and invite students to match them to the correct page of </a:t>
            </a:r>
            <a:r>
              <a:rPr lang="en" sz="1200" b="1" i="1" dirty="0">
                <a:solidFill>
                  <a:schemeClr val="dk1"/>
                </a:solidFill>
                <a:latin typeface="Calibri"/>
                <a:ea typeface="Calibri"/>
                <a:cs typeface="Calibri"/>
                <a:sym typeface="Calibri"/>
              </a:rPr>
              <a:t>Love That Dog</a:t>
            </a:r>
            <a:r>
              <a:rPr lang="en-US" sz="1200" b="1" i="1"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p:txBody>
      </p:sp>
      <p:sp>
        <p:nvSpPr>
          <p:cNvPr id="269" name="Shape 269"/>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12</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309822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Shape 290"/>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Shape 291"/>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 sz="1200" b="1" dirty="0">
                <a:latin typeface="Calibri"/>
                <a:ea typeface="Calibri"/>
                <a:cs typeface="Calibri"/>
                <a:sym typeface="Calibri"/>
              </a:rPr>
              <a:t>Suggested slide pacing: 1-2 minutes</a:t>
            </a:r>
            <a:endParaRPr sz="1200" b="1" dirty="0">
              <a:latin typeface="Calibri"/>
              <a:ea typeface="Calibri"/>
              <a:cs typeface="Calibri"/>
              <a:sym typeface="Calibri"/>
            </a:endParaRPr>
          </a:p>
          <a:p>
            <a:pPr marL="0" lvl="0" indent="0" rtl="0">
              <a:lnSpc>
                <a:spcPct val="100000"/>
              </a:lnSpc>
              <a:spcBef>
                <a:spcPts val="0"/>
              </a:spcBef>
              <a:spcAft>
                <a:spcPts val="0"/>
              </a:spcAft>
              <a:buClr>
                <a:schemeClr val="dk1"/>
              </a:buClr>
              <a:buFont typeface="Arial"/>
              <a:buNone/>
            </a:pPr>
            <a:r>
              <a:rPr lang="en" sz="1200" b="1" dirty="0">
                <a:latin typeface="Calibri"/>
                <a:ea typeface="Calibri"/>
                <a:cs typeface="Calibri"/>
                <a:sym typeface="Calibri"/>
              </a:rPr>
              <a:t>Grouping: Whole Group </a:t>
            </a:r>
            <a:endParaRPr sz="1200" b="1" dirty="0">
              <a:latin typeface="Calibri"/>
              <a:ea typeface="Calibri"/>
              <a:cs typeface="Calibri"/>
              <a:sym typeface="Calibri"/>
            </a:endParaRPr>
          </a:p>
          <a:p>
            <a:pPr marL="457200" marR="0" lvl="1" indent="0" algn="l" rtl="0">
              <a:lnSpc>
                <a:spcPct val="100000"/>
              </a:lnSpc>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Explain to students we will be using a new protocol. Be sure to have the learning target/topic of the lesson posted. </a:t>
            </a: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Tell student they are going to reflect on their level of readiness with a given learning target or topic. Inform them they will first hear the learning target or topic read aloud.</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After hearing the target or topic read aloud, students show their comfort level with it by holding their thumb up, down, or sideways. By holding their thumb down, they are indicating they feel uncomfortable with that is described. By holding their thumb sideways, they are indicating they feel almost comfortable. By holding their thumb up, they are indicating they feel comfortable with the target or topic. </a:t>
            </a:r>
            <a:endParaRPr sz="1200" dirty="0">
              <a:latin typeface="Calibri"/>
              <a:ea typeface="Calibri"/>
              <a:cs typeface="Calibri"/>
              <a:sym typeface="Calibri"/>
            </a:endParaRPr>
          </a:p>
          <a:p>
            <a:pPr marL="457200" lvl="0" indent="-304800" rtl="0">
              <a:lnSpc>
                <a:spcPct val="100000"/>
              </a:lnSpc>
              <a:spcBef>
                <a:spcPts val="0"/>
              </a:spcBef>
              <a:spcAft>
                <a:spcPts val="0"/>
              </a:spcAft>
              <a:buSzPts val="1200"/>
              <a:buFont typeface="Calibri"/>
              <a:buAutoNum type="arabicPeriod"/>
            </a:pPr>
            <a:r>
              <a:rPr lang="en" sz="1200" dirty="0">
                <a:latin typeface="Calibri"/>
                <a:ea typeface="Calibri"/>
                <a:cs typeface="Calibri"/>
                <a:sym typeface="Calibri"/>
              </a:rPr>
              <a:t>Use students’ self-assessment to adjust instruction and check in with students showing a thumb-down or thumb-sideways.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latin typeface="Calibri"/>
                <a:ea typeface="Calibri"/>
                <a:cs typeface="Calibri"/>
                <a:sym typeface="Calibri"/>
              </a:rPr>
              <a:t>Look for students show their comfort level with the target or topic, especially those with thumb-sideways or thumb-down. </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a:t>
            </a:r>
            <a:endParaRPr sz="1200" dirty="0">
              <a:latin typeface="Calibri"/>
              <a:ea typeface="Calibri"/>
              <a:cs typeface="Calibri"/>
              <a:sym typeface="Calibri"/>
            </a:endParaRPr>
          </a:p>
        </p:txBody>
      </p:sp>
      <p:sp>
        <p:nvSpPr>
          <p:cNvPr id="292" name="Shape 292"/>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 sz="1200">
                <a:solidFill>
                  <a:schemeClr val="dk1"/>
                </a:solidFill>
                <a:latin typeface="Calibri"/>
                <a:ea typeface="Calibri"/>
                <a:cs typeface="Calibri"/>
                <a:sym typeface="Calibri"/>
              </a:rPr>
              <a:t>13</a:t>
            </a:fld>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6353407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Shape 29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99" name="Shape 29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10-11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Group/Partners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can download the </a:t>
            </a:r>
            <a:r>
              <a:rPr lang="en" sz="1200" b="1" dirty="0">
                <a:solidFill>
                  <a:schemeClr val="dk1"/>
                </a:solidFill>
                <a:latin typeface="Calibri"/>
                <a:ea typeface="Calibri"/>
                <a:cs typeface="Calibri"/>
                <a:sym typeface="Calibri"/>
              </a:rPr>
              <a:t>What Happens and How Does Jack Feel about it? </a:t>
            </a:r>
            <a:r>
              <a:rPr lang="en" sz="1200" dirty="0">
                <a:solidFill>
                  <a:schemeClr val="dk1"/>
                </a:solidFill>
                <a:latin typeface="Calibri"/>
                <a:ea typeface="Calibri"/>
                <a:cs typeface="Calibri"/>
                <a:sym typeface="Calibri"/>
              </a:rPr>
              <a:t>anchor chart.  Just click “download materials” under the module 1 section.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URL: </a:t>
            </a:r>
            <a:r>
              <a:rPr lang="en" sz="1200" u="sng" dirty="0">
                <a:solidFill>
                  <a:srgbClr val="6611CC"/>
                </a:solidFill>
                <a:latin typeface="Calibri"/>
                <a:ea typeface="Calibri"/>
                <a:cs typeface="Calibri"/>
                <a:sym typeface="Calibri"/>
                <a:hlinkClick r:id="rId3"/>
              </a:rPr>
              <a:t>http://curriculum.eleducation.org/curriculum/ela/grade-4</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What Happens and How Does Jack Feel about It? </a:t>
            </a:r>
            <a:r>
              <a:rPr lang="en" sz="1200" dirty="0">
                <a:solidFill>
                  <a:schemeClr val="dk1"/>
                </a:solidFill>
                <a:latin typeface="Calibri"/>
                <a:ea typeface="Calibri"/>
                <a:cs typeface="Calibri"/>
                <a:sym typeface="Calibri"/>
              </a:rPr>
              <a:t>anchor chart.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steps of the Think-Pair-Share protocol, leaving adequate time for each partner to think, ask the question, and share:</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happens on these pages?” </a:t>
            </a:r>
            <a:r>
              <a:rPr lang="en" sz="1200" b="1" dirty="0">
                <a:solidFill>
                  <a:schemeClr val="dk1"/>
                </a:solidFill>
                <a:latin typeface="Calibri"/>
                <a:ea typeface="Calibri"/>
                <a:cs typeface="Calibri"/>
                <a:sym typeface="Calibri"/>
              </a:rPr>
              <a:t>(Jack begins the poetry journal, reads a poem about a red wheelbarrow, and writes a poem about a blue car.)</a:t>
            </a:r>
            <a:r>
              <a:rPr lang="en" sz="1200" i="1" dirty="0">
                <a:solidFill>
                  <a:schemeClr val="dk1"/>
                </a:solidFill>
                <a:latin typeface="Calibri"/>
                <a:ea typeface="Calibri"/>
                <a:cs typeface="Calibri"/>
                <a:sym typeface="Calibri"/>
              </a:rPr>
              <a:t> “How does Jack feel about it? What can you infer from what he says?” </a:t>
            </a:r>
            <a:r>
              <a:rPr lang="en" sz="1200" b="1" dirty="0">
                <a:solidFill>
                  <a:schemeClr val="dk1"/>
                </a:solidFill>
                <a:latin typeface="Calibri"/>
                <a:ea typeface="Calibri"/>
                <a:cs typeface="Calibri"/>
                <a:sym typeface="Calibri"/>
              </a:rPr>
              <a:t>(He doesn’t want to write poetry, he doesn’t understand the red wheelbarrow poem, and he doesn’t like his poem—and perhaps he is ashamed or afraid of others seeing it.) </a:t>
            </a:r>
            <a:r>
              <a:rPr lang="en" sz="1200" i="1" dirty="0">
                <a:solidFill>
                  <a:schemeClr val="dk1"/>
                </a:solidFill>
                <a:latin typeface="Calibri"/>
                <a:ea typeface="Calibri"/>
                <a:cs typeface="Calibri"/>
                <a:sym typeface="Calibri"/>
              </a:rPr>
              <a:t>“How do you know?” </a:t>
            </a:r>
            <a:r>
              <a:rPr lang="en" sz="1200" b="1" dirty="0">
                <a:solidFill>
                  <a:schemeClr val="dk1"/>
                </a:solidFill>
                <a:latin typeface="Calibri"/>
                <a:ea typeface="Calibri"/>
                <a:cs typeface="Calibri"/>
                <a:sym typeface="Calibri"/>
              </a:rPr>
              <a:t>(He writes, “I don’t understand the poem about the red wheelbarrow and the white chickens …” and he writes, “I don’t like it” about the blue car poem, and he asks that it not be read aloud or put on the board.)</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a:t>
            </a:r>
            <a:r>
              <a:rPr lang="en" sz="1200" b="1" dirty="0">
                <a:solidFill>
                  <a:schemeClr val="dk1"/>
                </a:solidFill>
                <a:latin typeface="Calibri"/>
                <a:ea typeface="Calibri"/>
                <a:cs typeface="Calibri"/>
                <a:sym typeface="Calibri"/>
              </a:rPr>
              <a:t>What Happens and How Does Jack Feel about It? anchor chart. Refer to What Happens and How Does Jack Feel about It? anchor chart (example, for teacher reference).</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question recorded on the board from earlier in the lesson and invite them to answer the questions themselves now. Cross off each question as it is answered.</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and use equity sticks to select students to share out: </a:t>
            </a:r>
            <a:r>
              <a:rPr lang="en" sz="1200" i="1" dirty="0">
                <a:solidFill>
                  <a:schemeClr val="dk1"/>
                </a:solidFill>
                <a:latin typeface="Calibri"/>
                <a:ea typeface="Calibri"/>
                <a:cs typeface="Calibri"/>
                <a:sym typeface="Calibri"/>
              </a:rPr>
              <a:t>“How did the strategies on the Close Readers Do These Things anchor chart help you to better understand the text?”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Thumb-O-Meter protocol to think about how close they feel they are to meeting the first two learning targets. Inform them that they will hear the first learning target read aloud. They will then show their comfort level by holding their thumb up, down, or sideways. By holding their thumb up, they are indicating that they are comfortable or have done this before. By holding their thumb sideways, they are indicating that they think they will need some support. By holding their thumb down, they are indicating that they feel uncomfortable with what is described or have never done it before. They will then repeat this process with the second learning target. Click the link to refer to the classroom protocols document: </a:t>
            </a:r>
            <a:r>
              <a:rPr lang="en" sz="1200" u="sng" dirty="0">
                <a:solidFill>
                  <a:schemeClr val="hlink"/>
                </a:solidFill>
                <a:latin typeface="Calibri"/>
                <a:ea typeface="Calibri"/>
                <a:cs typeface="Calibri"/>
                <a:sym typeface="Calibri"/>
                <a:hlinkClick r:id="rId4"/>
              </a:rPr>
              <a:t>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it is okay to hold a thumb sideways or down—they will have the opportunity to practice these skills throughout the unit.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Answer clarifying questions.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first learning target and read it aloud: </a:t>
            </a:r>
            <a:r>
              <a:rPr lang="en" sz="1200" i="1" dirty="0">
                <a:solidFill>
                  <a:schemeClr val="dk1"/>
                </a:solidFill>
                <a:latin typeface="Calibri"/>
                <a:ea typeface="Calibri"/>
                <a:cs typeface="Calibri"/>
                <a:sym typeface="Calibri"/>
              </a:rPr>
              <a:t>“I can determine the gist of pages 1–5 of Love That Dog.”</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show their comfort level using a thumbs-up, -down, or -sideways.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with the second learning target and the habit of character discussed in this lesson: respect.</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SzPts val="1200"/>
              <a:buFont typeface="Calibri"/>
              <a:buChar char="●"/>
            </a:pPr>
            <a:r>
              <a:rPr lang="en" sz="1200" dirty="0">
                <a:latin typeface="Calibri"/>
                <a:ea typeface="Calibri"/>
                <a:cs typeface="Calibri"/>
                <a:sym typeface="Calibri"/>
              </a:rPr>
              <a:t>When using the Thumb-O-Meter protocol, scan student responses and make note of students showing thumbs-sideways or thumbs-down</a:t>
            </a:r>
            <a:r>
              <a:rPr lang="en-US" sz="1200" dirty="0">
                <a:latin typeface="Calibri"/>
                <a:ea typeface="Calibri"/>
                <a:cs typeface="Calibri"/>
                <a:sym typeface="Calibri"/>
              </a:rPr>
              <a:t>.</a:t>
            </a:r>
            <a:endParaRPr sz="1200" dirty="0">
              <a:latin typeface="Calibri"/>
              <a:ea typeface="Calibri"/>
              <a:cs typeface="Calibri"/>
              <a:sym typeface="Calibri"/>
            </a:endParaRPr>
          </a:p>
          <a:p>
            <a:pPr marL="0" lvl="0" indent="0" rtl="0">
              <a:lnSpc>
                <a:spcPct val="100000"/>
              </a:lnSpc>
              <a:spcBef>
                <a:spcPts val="0"/>
              </a:spcBef>
              <a:spcAft>
                <a:spcPts val="0"/>
              </a:spcAft>
              <a:buNone/>
            </a:pPr>
            <a:endParaRPr sz="1200" dirty="0">
              <a:latin typeface="Calibri"/>
              <a:ea typeface="Calibri"/>
              <a:cs typeface="Calibri"/>
              <a:sym typeface="Calibri"/>
            </a:endParaRPr>
          </a:p>
          <a:p>
            <a:pPr marL="0" lvl="0" indent="0" rtl="0">
              <a:lnSpc>
                <a:spcPct val="100000"/>
              </a:lnSpc>
              <a:spcBef>
                <a:spcPts val="0"/>
              </a:spcBef>
              <a:spcAft>
                <a:spcPts val="0"/>
              </a:spcAft>
              <a:buNone/>
            </a:pPr>
            <a:r>
              <a:rPr lang="en" sz="1200" dirty="0">
                <a:latin typeface="Calibri"/>
                <a:ea typeface="Calibri"/>
                <a:cs typeface="Calibri"/>
                <a:sym typeface="Calibri"/>
              </a:rPr>
              <a:t>Support for Any Students Who Need it: None </a:t>
            </a:r>
            <a:endParaRPr sz="1200" dirty="0">
              <a:latin typeface="Calibri"/>
              <a:ea typeface="Calibri"/>
              <a:cs typeface="Calibri"/>
              <a:sym typeface="Calibri"/>
            </a:endParaRPr>
          </a:p>
        </p:txBody>
      </p:sp>
    </p:spTree>
    <p:extLst>
      <p:ext uri="{BB962C8B-B14F-4D97-AF65-F5344CB8AC3E}">
        <p14:creationId xmlns:p14="http://schemas.microsoft.com/office/powerpoint/2010/main" val="39467182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Shape 30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07" name="Shape 30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1-2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Introducing Independent Reading: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books from the recommended reading listen advance or books that will interest your students.  You may also want to choose books that are around the topic your are currently working on, or of high interest that are already in your classroom library, school library/media center. </a:t>
            </a:r>
            <a:r>
              <a:rPr lang="en" sz="1200" u="sng" dirty="0">
                <a:solidFill>
                  <a:schemeClr val="hlink"/>
                </a:solidFill>
                <a:latin typeface="Calibri"/>
                <a:ea typeface="Calibri"/>
                <a:cs typeface="Calibri"/>
                <a:sym typeface="Calibri"/>
                <a:hlinkClick r:id="rId3"/>
              </a:rPr>
              <a:t>https://eleducation.org/resources/k-5-recommended-texts-and-other-resources-list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Independent Reading Sample lesson plan here:  </a:t>
            </a:r>
            <a:r>
              <a:rPr lang="en" sz="1200" u="sng" dirty="0">
                <a:solidFill>
                  <a:schemeClr val="hlink"/>
                </a:solidFill>
                <a:latin typeface="Calibri"/>
                <a:ea typeface="Calibri"/>
                <a:cs typeface="Calibri"/>
                <a:sym typeface="Calibri"/>
                <a:hlinkClick r:id="rId4"/>
              </a:rPr>
              <a:t>https://eleducation.org/resources/independent-reading-sample-plans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be learning today to select books to read during independent reading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that are reading fluently.  Students that are looking at back cover, title page, reading first few pages to get an idea about the book.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94084461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4"/>
        <p:cNvGrpSpPr/>
        <p:nvPr/>
      </p:nvGrpSpPr>
      <p:grpSpPr>
        <a:xfrm>
          <a:off x="0" y="0"/>
          <a:ext cx="0" cy="0"/>
          <a:chOff x="0" y="0"/>
          <a:chExt cx="0" cy="0"/>
        </a:xfrm>
      </p:grpSpPr>
      <p:sp>
        <p:nvSpPr>
          <p:cNvPr id="315" name="Shape 31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16" name="Shape 31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Suggested slide pacing: 8-10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choose books that interest them, some may be too easy some may be too hard. If they have enough background knowledge, based on your discussion with them </a:t>
            </a:r>
            <a:r>
              <a:rPr lang="en-US" sz="1200" dirty="0">
                <a:solidFill>
                  <a:schemeClr val="dk1"/>
                </a:solidFill>
                <a:latin typeface="Calibri"/>
                <a:ea typeface="Calibri"/>
                <a:cs typeface="Calibri"/>
                <a:sym typeface="Calibri"/>
              </a:rPr>
              <a:t>while </a:t>
            </a:r>
            <a:r>
              <a:rPr lang="en" sz="1200" dirty="0">
                <a:solidFill>
                  <a:schemeClr val="dk1"/>
                </a:solidFill>
                <a:latin typeface="Calibri"/>
                <a:ea typeface="Calibri"/>
                <a:cs typeface="Calibri"/>
                <a:sym typeface="Calibri"/>
              </a:rPr>
              <a:t>circulating</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the challenge may be a good one.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select a few titles and “test-drive” them. Test-driving involves reading the first few pages to determine which one they would like to continue reading. Help students understand that for the text to be worth continuing, students should be able to read the text with good fluency and understanding. If none of them work, students can repeat this process, but they should not do this more than twice.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to look at the chart to guide them, if they are thinking about the tips as a whole they might be able to gauge if a book is good for them or not. For example, if after two pages they can explain what is happening so far but there are maybe 5 words that they don’t know right away, it doesn’t mean stop. Keep reading and try the page 5 check.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discuss texts with students,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what the book is about. What is interesting about the book?  Can you explain what is happening in the book?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aware of the following, with texts that appear “too easy” for a student, understand that: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and knowledge can still grow with simple texts.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reading is happening and the student is enjoying it, then that is a success.</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 student becomes increasingly interested in the topic, he or she will likely read more complex texts about it in order to satisfy a curiosity to know more.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aware of the following, with texts that appear “too hard” for a student, understand that:</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student does not have one reading level, but has many depending on the topic and his or her knowledge of it. 			</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example: A student may have deep knowledge about baseball and will be able to read more complex texts on this topic. The same student may have less knowledge about boats and will not be able to read texts on this topic that are as complex when rst learning about the topic.</a:t>
            </a:r>
            <a:endParaRPr sz="1200" dirty="0">
              <a:solidFill>
                <a:schemeClr val="dk1"/>
              </a:solidFill>
              <a:latin typeface="Calibri"/>
              <a:ea typeface="Calibri"/>
              <a:cs typeface="Calibri"/>
              <a:sym typeface="Calibri"/>
            </a:endParaRPr>
          </a:p>
          <a:p>
            <a:pPr marL="457200" lvl="0" indent="-228600" rtl="0">
              <a:lnSpc>
                <a:spcPct val="100000"/>
              </a:lnSpc>
              <a:spcBef>
                <a:spcPts val="0"/>
              </a:spcBef>
              <a:spcAft>
                <a:spcPts val="0"/>
              </a:spcAft>
              <a:buClr>
                <a:schemeClr val="dk1"/>
              </a:buClr>
              <a:buSzPts val="1200"/>
              <a:buFont typeface="Calibri"/>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Relatable topics for student interests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Books in native languages</a:t>
            </a:r>
            <a:endParaRPr sz="1200" dirty="0">
              <a:solidFill>
                <a:schemeClr val="dk1"/>
              </a:solidFill>
              <a:latin typeface="Calibri"/>
              <a:ea typeface="Calibri"/>
              <a:cs typeface="Calibri"/>
              <a:sym typeface="Calibri"/>
            </a:endParaRPr>
          </a:p>
          <a:p>
            <a:pPr marL="0" lvl="0" indent="0">
              <a:lnSpc>
                <a:spcPct val="100000"/>
              </a:lnSpc>
              <a:spcBef>
                <a:spcPts val="0"/>
              </a:spcBef>
              <a:spcAft>
                <a:spcPts val="0"/>
              </a:spcAft>
              <a:buClr>
                <a:schemeClr val="dk1"/>
              </a:buClr>
              <a:buSzPts val="1100"/>
              <a:buFont typeface="Arial"/>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32701013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2"/>
        <p:cNvGrpSpPr/>
        <p:nvPr/>
      </p:nvGrpSpPr>
      <p:grpSpPr>
        <a:xfrm>
          <a:off x="0" y="0"/>
          <a:ext cx="0" cy="0"/>
          <a:chOff x="0" y="0"/>
          <a:chExt cx="0" cy="0"/>
        </a:xfrm>
      </p:grpSpPr>
      <p:sp>
        <p:nvSpPr>
          <p:cNvPr id="323" name="Shape 32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24" name="Shape 32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Tell students they will use a journal to log their independent reading, both choice and research reading, and to answer reading prompts.</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independent reading journals.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what they will use to log their independent reading, both choice and research reading, and to answer prompts.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use a set of prompts to answer questions about books that they are and will be reading. They will be responding to research reading in the front of their journal and choice reading in the back.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you will discuss the details of good research writing and logging vocabulary in the front and back. Today is an introduction and distribution of the book.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having a hard time locating proper sections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Tab off sections to point out where their choice reading and independent reading.</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Tab off questions prompts</a:t>
            </a:r>
            <a:r>
              <a:rPr lang="en-US"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a:ea typeface="Calibri"/>
                <a:cs typeface="Calibri"/>
                <a:sym typeface="Calibri"/>
              </a:rPr>
              <a:t>Provide sentence starters</a:t>
            </a:r>
            <a:r>
              <a:rPr lang="en-US" sz="1200"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p:txBody>
      </p:sp>
    </p:spTree>
    <p:extLst>
      <p:ext uri="{BB962C8B-B14F-4D97-AF65-F5344CB8AC3E}">
        <p14:creationId xmlns:p14="http://schemas.microsoft.com/office/powerpoint/2010/main" val="169794071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Shape 32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0" name="Shape 33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example and point out each section next to the blue arrow.</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be walking them through what they will be doing independently at home. This slide is broken down into two parts. Model for students how to record without using a prompt.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every log they must include the date, title and book author, pages, prompt , responses.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First model filling out the date, title , book author, and pages using Love that Dog.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Next explain that the prompts will be chosen from a list that you will show on the next slide. </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reading along with the teacher as she reads the model.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125120520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6"/>
        <p:cNvGrpSpPr/>
        <p:nvPr/>
      </p:nvGrpSpPr>
      <p:grpSpPr>
        <a:xfrm>
          <a:off x="0" y="0"/>
          <a:ext cx="0" cy="0"/>
          <a:chOff x="0" y="0"/>
          <a:chExt cx="0" cy="0"/>
        </a:xfrm>
      </p:grpSpPr>
      <p:sp>
        <p:nvSpPr>
          <p:cNvPr id="337" name="Shape 33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38" name="Shape 33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an example for students. </a:t>
            </a:r>
            <a:endParaRPr sz="1200" i="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what the whole page will look like in their homework resources guide (download materials, after opening file it is in the G4M1U1 folder) and that the next slide will be the independent prompts.  Homework resource guide: </a:t>
            </a:r>
            <a:r>
              <a:rPr lang="en" sz="1200" u="sng" dirty="0">
                <a:solidFill>
                  <a:schemeClr val="hlink"/>
                </a:solidFill>
                <a:latin typeface="Calibri"/>
                <a:ea typeface="Calibri"/>
                <a:cs typeface="Calibri"/>
                <a:sym typeface="Calibri"/>
                <a:hlinkClick r:id="rId3"/>
              </a:rPr>
              <a:t>http://curriculum.eleducation.org/curriculum/ela/grade-4/module-1</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i="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If students have trouble writing sentences, they can begin by writing words. Consider providing a sentence starter or inviting students who need lighter support to provide sentence starters.</a:t>
            </a:r>
            <a:endParaRPr sz="1200" dirty="0">
              <a:latin typeface="Calibri" panose="020F0502020204030204" pitchFamily="34" charset="0"/>
              <a:sym typeface="Calibri"/>
            </a:endParaRPr>
          </a:p>
          <a:p>
            <a:pPr marL="457200" lvl="0" indent="-304800" rtl="0">
              <a:spcBef>
                <a:spcPts val="0"/>
              </a:spcBef>
              <a:spcAft>
                <a:spcPts val="0"/>
              </a:spcAft>
              <a:buClr>
                <a:srgbClr val="444444"/>
              </a:buClr>
              <a:buSzPts val="1200"/>
              <a:buFont typeface="Calibri"/>
              <a:buChar char="●"/>
            </a:pPr>
            <a:r>
              <a:rPr lang="en" sz="1200" dirty="0">
                <a:latin typeface="Calibri" panose="020F0502020204030204" pitchFamily="34" charset="0"/>
                <a:sym typeface="Calibri"/>
              </a:rPr>
              <a:t>Read each prompt out loud</a:t>
            </a:r>
            <a:r>
              <a:rPr lang="en-US" sz="1200" dirty="0">
                <a:latin typeface="Calibri" panose="020F0502020204030204" pitchFamily="34" charset="0"/>
                <a:sym typeface="Calibri"/>
              </a:rPr>
              <a:t>.</a:t>
            </a:r>
            <a:endParaRPr sz="1200" dirty="0">
              <a:latin typeface="Calibri" panose="020F0502020204030204" pitchFamily="34" charset="0"/>
              <a:sym typeface="Calibri"/>
            </a:endParaRPr>
          </a:p>
          <a:p>
            <a:pPr marL="0" lvl="0" indent="0" rtl="0">
              <a:spcBef>
                <a:spcPts val="0"/>
              </a:spcBef>
              <a:spcAft>
                <a:spcPts val="0"/>
              </a:spcAft>
              <a:buNone/>
            </a:pPr>
            <a:endParaRPr dirty="0"/>
          </a:p>
          <a:p>
            <a:pPr marL="0" lvl="0" indent="0">
              <a:spcBef>
                <a:spcPts val="0"/>
              </a:spcBef>
              <a:spcAft>
                <a:spcPts val="0"/>
              </a:spcAft>
              <a:buNone/>
            </a:pPr>
            <a:endParaRPr dirty="0"/>
          </a:p>
        </p:txBody>
      </p:sp>
    </p:spTree>
    <p:extLst>
      <p:ext uri="{BB962C8B-B14F-4D97-AF65-F5344CB8AC3E}">
        <p14:creationId xmlns:p14="http://schemas.microsoft.com/office/powerpoint/2010/main" val="18107703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9"/>
        <p:cNvGrpSpPr/>
        <p:nvPr/>
      </p:nvGrpSpPr>
      <p:grpSpPr>
        <a:xfrm>
          <a:off x="0" y="0"/>
          <a:ext cx="0" cy="0"/>
          <a:chOff x="0" y="0"/>
          <a:chExt cx="0" cy="0"/>
        </a:xfrm>
      </p:grpSpPr>
      <p:sp>
        <p:nvSpPr>
          <p:cNvPr id="190" name="Shape 190"/>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1" name="Shape 191"/>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Prepare the </a:t>
            </a:r>
            <a:r>
              <a:rPr lang="en" sz="1200" b="1">
                <a:solidFill>
                  <a:schemeClr val="dk1"/>
                </a:solidFill>
                <a:latin typeface="Calibri"/>
                <a:ea typeface="Calibri"/>
                <a:cs typeface="Calibri"/>
                <a:sym typeface="Calibri"/>
              </a:rPr>
              <a:t>Working To Become Ethical People anchor chart</a:t>
            </a:r>
            <a:r>
              <a:rPr lang="en" sz="1200">
                <a:solidFill>
                  <a:schemeClr val="dk1"/>
                </a:solidFill>
                <a:latin typeface="Calibri"/>
                <a:ea typeface="Calibri"/>
                <a:cs typeface="Calibri"/>
                <a:sym typeface="Calibri"/>
              </a:rPr>
              <a:t> found in Module 1 Lesson 1 Teacher Guide Supporting Materials.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Prepare the </a:t>
            </a:r>
            <a:r>
              <a:rPr lang="en" sz="1200" b="1">
                <a:solidFill>
                  <a:schemeClr val="dk1"/>
                </a:solidFill>
                <a:latin typeface="Calibri"/>
                <a:ea typeface="Calibri"/>
                <a:cs typeface="Calibri"/>
                <a:sym typeface="Calibri"/>
              </a:rPr>
              <a:t>Close Readers Do These Things anchor chart</a:t>
            </a:r>
            <a:r>
              <a:rPr lang="en" sz="1200">
                <a:solidFill>
                  <a:schemeClr val="dk1"/>
                </a:solidFill>
                <a:latin typeface="Calibri"/>
                <a:ea typeface="Calibri"/>
                <a:cs typeface="Calibri"/>
                <a:sym typeface="Calibri"/>
              </a:rPr>
              <a:t>  found in Module 1 Lesson 1 Teacher Guide Supporting Materials.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Prepare the</a:t>
            </a:r>
            <a:r>
              <a:rPr lang="en" sz="1200" b="1">
                <a:solidFill>
                  <a:schemeClr val="dk1"/>
                </a:solidFill>
                <a:latin typeface="Calibri"/>
                <a:ea typeface="Calibri"/>
                <a:cs typeface="Calibri"/>
                <a:sym typeface="Calibri"/>
              </a:rPr>
              <a:t> What Happens and How Does Jack Feel About It anchor chart </a:t>
            </a:r>
            <a:r>
              <a:rPr lang="en" sz="1200">
                <a:solidFill>
                  <a:schemeClr val="dk1"/>
                </a:solidFill>
                <a:latin typeface="Calibri"/>
                <a:ea typeface="Calibri"/>
                <a:cs typeface="Calibri"/>
                <a:sym typeface="Calibri"/>
              </a:rPr>
              <a:t>found in Module 1 Lesson 1 Teacher Guide Supporting Materials.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Independent Reading Journals</a:t>
            </a:r>
            <a:r>
              <a:rPr lang="en" sz="1200">
                <a:solidFill>
                  <a:schemeClr val="dk1"/>
                </a:solidFill>
                <a:latin typeface="Calibri"/>
                <a:ea typeface="Calibri"/>
                <a:cs typeface="Calibri"/>
                <a:sym typeface="Calibri"/>
              </a:rPr>
              <a:t> (1 per Student)</a:t>
            </a:r>
            <a:endParaRPr sz="1200">
              <a:highlight>
                <a:srgbClr val="F8F8F1"/>
              </a:highlight>
              <a:latin typeface="Georgia"/>
              <a:ea typeface="Georgia"/>
              <a:cs typeface="Georgia"/>
              <a:sym typeface="Georgia"/>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Module Guiding Questions anchor chart</a:t>
            </a:r>
            <a:r>
              <a:rPr lang="en" sz="1200">
                <a:solidFill>
                  <a:schemeClr val="dk1"/>
                </a:solidFill>
                <a:latin typeface="Calibri"/>
                <a:ea typeface="Calibri"/>
                <a:cs typeface="Calibri"/>
                <a:sym typeface="Calibri"/>
              </a:rPr>
              <a:t> (begun in Lesson 1)</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Discussion Norms anchor chart</a:t>
            </a:r>
            <a:r>
              <a:rPr lang="en" sz="1200">
                <a:solidFill>
                  <a:schemeClr val="dk1"/>
                </a:solidFill>
                <a:latin typeface="Calibri"/>
                <a:ea typeface="Calibri"/>
                <a:cs typeface="Calibri"/>
                <a:sym typeface="Calibri"/>
              </a:rPr>
              <a:t> (begun in Lesson 1)</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I Notice/I Wonder Note-Catcher:  Inferring the Topic</a:t>
            </a:r>
            <a:r>
              <a:rPr lang="en" sz="1200">
                <a:solidFill>
                  <a:schemeClr val="dk1"/>
                </a:solidFill>
                <a:latin typeface="Calibri"/>
                <a:ea typeface="Calibri"/>
                <a:cs typeface="Calibri"/>
                <a:sym typeface="Calibri"/>
              </a:rPr>
              <a:t> (from Lesson 1; one for display)</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From your classroom roster,  strategically pair students for work during Opening B, with at least one strong reader per pair.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Make sure the guiding questions are posted and clearly visible to all students.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7862703"/>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2"/>
        <p:cNvGrpSpPr/>
        <p:nvPr/>
      </p:nvGrpSpPr>
      <p:grpSpPr>
        <a:xfrm>
          <a:off x="0" y="0"/>
          <a:ext cx="0" cy="0"/>
          <a:chOff x="0" y="0"/>
          <a:chExt cx="0" cy="0"/>
        </a:xfrm>
      </p:grpSpPr>
      <p:sp>
        <p:nvSpPr>
          <p:cNvPr id="343" name="Shape 343"/>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44" name="Shape 344"/>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None/>
            </a:pPr>
            <a:endParaRPr sz="1200" b="1" dirty="0">
              <a:solidFill>
                <a:schemeClr val="dk1"/>
              </a:solidFill>
              <a:highlight>
                <a:srgbClr val="FFFFFF"/>
              </a:highlight>
              <a:latin typeface="Calibri"/>
              <a:ea typeface="Calibri"/>
              <a:cs typeface="Calibri"/>
              <a:sym typeface="Calibri"/>
            </a:endParaRPr>
          </a:p>
          <a:p>
            <a:pPr marL="0" lvl="0" indent="0" rtl="0">
              <a:spcBef>
                <a:spcPts val="0"/>
              </a:spcBef>
              <a:spcAft>
                <a:spcPts val="0"/>
              </a:spcAft>
              <a:buNone/>
            </a:pPr>
            <a:r>
              <a:rPr lang="en" sz="1200" dirty="0">
                <a:latin typeface="Calibri" panose="020F0502020204030204" pitchFamily="34" charset="0"/>
                <a:sym typeface="Calibri"/>
              </a:rPr>
              <a:t>Teaching Notes: </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Tell students that this is the page located in their homework resource that will contain prompts for independent reading</a:t>
            </a:r>
            <a:r>
              <a:rPr lang="en-US" sz="1200" dirty="0">
                <a:latin typeface="Calibri" panose="020F0502020204030204" pitchFamily="34" charset="0"/>
                <a:sym typeface="Calibri"/>
              </a:rPr>
              <a: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Model selecting the prompt Describe in depth and event in the text using details from the text. (animated to circle the prompt on the click)</a:t>
            </a:r>
            <a:endParaRPr sz="1200"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After we finish writing out </a:t>
            </a:r>
            <a:r>
              <a:rPr lang="en-US" sz="1200" dirty="0">
                <a:latin typeface="Calibri" panose="020F0502020204030204" pitchFamily="34" charset="0"/>
                <a:sym typeface="Calibri"/>
              </a:rPr>
              <a:t>the </a:t>
            </a:r>
            <a:r>
              <a:rPr lang="en" sz="1200" dirty="0">
                <a:latin typeface="Calibri" panose="020F0502020204030204" pitchFamily="34" charset="0"/>
                <a:sym typeface="Calibri"/>
              </a:rPr>
              <a:t>date, book, author and pages, we think about which independent prompt to use. </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through each prompt.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Click and the animation will circle Describe in depth and event in the text using details from the text. </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Say: </a:t>
            </a:r>
            <a:r>
              <a:rPr lang="en-US" sz="1200" dirty="0">
                <a:latin typeface="Calibri" panose="020F0502020204030204" pitchFamily="34" charset="0"/>
                <a:sym typeface="Calibri"/>
              </a:rPr>
              <a:t>“</a:t>
            </a:r>
            <a:r>
              <a:rPr lang="en" sz="1200" i="1" dirty="0">
                <a:latin typeface="Calibri" panose="020F0502020204030204" pitchFamily="34" charset="0"/>
                <a:sym typeface="Calibri"/>
              </a:rPr>
              <a:t>After I choose my prompt I add that to what I need to add it to my log.</a:t>
            </a:r>
            <a:r>
              <a:rPr lang="en-US" sz="1200" i="1" dirty="0">
                <a:latin typeface="Calibri" panose="020F0502020204030204" pitchFamily="34" charset="0"/>
                <a:sym typeface="Calibri"/>
              </a:rPr>
              <a:t>”</a:t>
            </a:r>
            <a:endParaRPr sz="1200" i="1" dirty="0">
              <a:latin typeface="Calibri" panose="020F0502020204030204" pitchFamily="34" charset="0"/>
              <a:sym typeface="Calibri"/>
            </a:endParaRPr>
          </a:p>
          <a:p>
            <a:pPr marL="0" lvl="0" indent="0" rtl="0">
              <a:spcBef>
                <a:spcPts val="0"/>
              </a:spcBef>
              <a:spcAft>
                <a:spcPts val="0"/>
              </a:spcAft>
              <a:buNone/>
            </a:pP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Student Look-fors/Listen-fors: None</a:t>
            </a: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 </a:t>
            </a:r>
            <a:endParaRPr sz="1200" dirty="0">
              <a:latin typeface="Calibri" panose="020F0502020204030204" pitchFamily="34" charset="0"/>
              <a:sym typeface="Calibri"/>
            </a:endParaRPr>
          </a:p>
          <a:p>
            <a:pPr marL="0" lvl="0" indent="0" rtl="0">
              <a:spcBef>
                <a:spcPts val="0"/>
              </a:spcBef>
              <a:spcAft>
                <a:spcPts val="0"/>
              </a:spcAft>
              <a:buNone/>
            </a:pPr>
            <a:r>
              <a:rPr lang="en" sz="1200" dirty="0">
                <a:latin typeface="Calibri" panose="020F0502020204030204" pitchFamily="34" charset="0"/>
                <a:sym typeface="Calibri"/>
              </a:rPr>
              <a:t>Support for Any Students Who Need It: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Consider providing a sentence starter or inviting students who need lighter support to provide sentence starters.</a:t>
            </a:r>
            <a:endParaRPr sz="1200" dirty="0">
              <a:latin typeface="Calibri" panose="020F0502020204030204" pitchFamily="34" charset="0"/>
              <a:sym typeface="Calibri"/>
            </a:endParaRPr>
          </a:p>
          <a:p>
            <a:pPr marL="457200" lvl="0" indent="-304800" rtl="0">
              <a:spcBef>
                <a:spcPts val="0"/>
              </a:spcBef>
              <a:spcAft>
                <a:spcPts val="0"/>
              </a:spcAft>
              <a:buClr>
                <a:srgbClr val="444444"/>
              </a:buClr>
              <a:buSzPts val="1200"/>
              <a:buFont typeface="Calibri"/>
              <a:buChar char="●"/>
            </a:pPr>
            <a:r>
              <a:rPr lang="en" sz="1200" dirty="0">
                <a:latin typeface="Calibri" panose="020F0502020204030204" pitchFamily="34" charset="0"/>
                <a:sym typeface="Calibri"/>
              </a:rPr>
              <a:t>Read each prompt out loud</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6349850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Shape 349"/>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0" name="Shape 350"/>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Point out where the Prompt and Response were added in this slide.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to students:</a:t>
            </a:r>
            <a:r>
              <a:rPr lang="en" sz="1200" b="1"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a:t>
            </a:r>
            <a:r>
              <a:rPr lang="en" sz="1200" b="0" i="1" dirty="0">
                <a:solidFill>
                  <a:schemeClr val="dk1"/>
                </a:solidFill>
                <a:latin typeface="Calibri"/>
                <a:ea typeface="Calibri"/>
                <a:cs typeface="Calibri"/>
                <a:sym typeface="Calibri"/>
              </a:rPr>
              <a:t>I added my prompt to my entry and my response.</a:t>
            </a:r>
            <a:r>
              <a:rPr lang="en-US" sz="1200" b="0" i="1" dirty="0">
                <a:solidFill>
                  <a:schemeClr val="dk1"/>
                </a:solidFill>
                <a:latin typeface="Calibri"/>
                <a:ea typeface="Calibri"/>
                <a:cs typeface="Calibri"/>
                <a:sym typeface="Calibri"/>
              </a:rPr>
              <a:t>”</a:t>
            </a:r>
            <a:endParaRPr sz="1200" b="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This is what each entry will look like.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Sentence Starters </a:t>
            </a:r>
            <a:endParaRPr dirty="0"/>
          </a:p>
        </p:txBody>
      </p:sp>
    </p:spTree>
    <p:extLst>
      <p:ext uri="{BB962C8B-B14F-4D97-AF65-F5344CB8AC3E}">
        <p14:creationId xmlns:p14="http://schemas.microsoft.com/office/powerpoint/2010/main" val="219819918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6"/>
        <p:cNvGrpSpPr/>
        <p:nvPr/>
      </p:nvGrpSpPr>
      <p:grpSpPr>
        <a:xfrm>
          <a:off x="0" y="0"/>
          <a:ext cx="0" cy="0"/>
          <a:chOff x="0" y="0"/>
          <a:chExt cx="0" cy="0"/>
        </a:xfrm>
      </p:grpSpPr>
      <p:sp>
        <p:nvSpPr>
          <p:cNvPr id="357" name="Shape 357"/>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358" name="Shape 358"/>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These are the prompts you just read.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have homework on research reading tonight on their topic in the journal you distributed in class.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Provide sentence starters for prompts to help struggling learners </a:t>
            </a:r>
            <a:r>
              <a:rPr lang="en-US" sz="1200" dirty="0">
                <a:solidFill>
                  <a:schemeClr val="dk1"/>
                </a:solidFill>
                <a:latin typeface="Calibri"/>
                <a:ea typeface="Calibri"/>
                <a:cs typeface="Calibri"/>
                <a:sym typeface="Calibri"/>
              </a:rPr>
              <a:t>.</a:t>
            </a:r>
            <a:endParaRPr dirty="0"/>
          </a:p>
        </p:txBody>
      </p:sp>
    </p:spTree>
    <p:extLst>
      <p:ext uri="{BB962C8B-B14F-4D97-AF65-F5344CB8AC3E}">
        <p14:creationId xmlns:p14="http://schemas.microsoft.com/office/powerpoint/2010/main" val="25999470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5" name="Shape 365"/>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Clr>
                <a:schemeClr val="dk1"/>
              </a:buClr>
              <a:buSzPts val="1200"/>
              <a:buFont typeface="Calibri"/>
              <a:buChar char="●"/>
            </a:pPr>
            <a:r>
              <a:rPr lang="en" sz="1200" u="sng" dirty="0">
                <a:solidFill>
                  <a:srgbClr val="0097A7"/>
                </a:solidFill>
                <a:latin typeface="Calibri"/>
                <a:ea typeface="Calibri"/>
                <a:cs typeface="Calibri"/>
                <a:sym typeface="Calibri"/>
                <a:hlinkClick r:id="rId3"/>
              </a:rPr>
              <a:t>http://curriculum.eleducation.org/sites/default/files/g4m1u1_all-block_072017.pdf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i="1" dirty="0">
                <a:solidFill>
                  <a:schemeClr val="dk1"/>
                </a:solidFill>
                <a:latin typeface="Calibri"/>
                <a:ea typeface="Calibri"/>
                <a:cs typeface="Calibri"/>
                <a:sym typeface="Calibri"/>
              </a:rPr>
              <a:t>Because students are learning the routines and components of the ALL Block, this lesson contains whole class instruction only and focuses on one component. In future ALL Block lessons, the teacher will lead small group instruction in 20-minute increments and students will work through multiple components in one lesson. Students will experience a typical ALL Block routine in Unit 3</a:t>
            </a:r>
            <a:endParaRPr sz="1200" i="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Approach three students to see if they are comfortable modeling the Text Share conversation. Consider joining the group and sharing information about your own free choice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Back-to-Back and Face-to-Face protocol. (Refer to the Classroom Protocols document for the full version of the protocol. </a:t>
            </a:r>
            <a:r>
              <a:rPr lang="en" sz="1200" dirty="0">
                <a:solidFill>
                  <a:srgbClr val="444444"/>
                </a:solidFill>
                <a:latin typeface="Calibri"/>
                <a:ea typeface="Calibri"/>
                <a:cs typeface="Calibri"/>
                <a:sym typeface="Calibri"/>
              </a:rPr>
              <a:t>(</a:t>
            </a:r>
            <a:r>
              <a:rPr lang="en" sz="1200" u="sng" dirty="0">
                <a:solidFill>
                  <a:srgbClr val="0097A7"/>
                </a:solidFill>
                <a:latin typeface="Calibri"/>
                <a:ea typeface="Calibri"/>
                <a:cs typeface="Calibri"/>
                <a:sym typeface="Calibri"/>
                <a:hlinkClick r:id="rId4"/>
              </a:rPr>
              <a:t>https://eleducation.org/resources/el-education-classroom-protocols</a:t>
            </a:r>
            <a:r>
              <a:rPr lang="en" sz="1200" dirty="0">
                <a:solidFill>
                  <a:srgbClr val="444444"/>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(Everything needed can be found at the link above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Unit 1, Week 1: Introduction to the Additional Language and Literacy Block: Student Task Card</a:t>
            </a:r>
            <a:r>
              <a:rPr lang="en" sz="1200" dirty="0">
                <a:solidFill>
                  <a:schemeClr val="dk1"/>
                </a:solidFill>
                <a:latin typeface="Calibri"/>
                <a:ea typeface="Calibri"/>
                <a:cs typeface="Calibri"/>
                <a:sym typeface="Calibri"/>
              </a:rPr>
              <a:t>. (Copy for each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Group Work All Block Poster</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can be customized with the group assignments for ALL block for today’s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focus on ALL block in Module 1 is on building fluency and allowing time for independent reading.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Refer to the ALL Block Teacher Guide and Supporting Materials document found at the link above.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sure you have the text share protocol copied and/or posted for the students found at the link above.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Learning Targets For Day 2</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I can listen carefully and ask questions of others about their free choice reading. (RL.4.10) (RI.4.10) (SL.4.1)</a:t>
            </a:r>
            <a:endParaRPr sz="1200" dirty="0">
              <a:solidFill>
                <a:schemeClr val="dk1"/>
              </a:solidFill>
              <a:latin typeface="Calibri"/>
              <a:ea typeface="Calibri"/>
              <a:cs typeface="Calibri"/>
              <a:sym typeface="Calibri"/>
            </a:endParaRPr>
          </a:p>
        </p:txBody>
      </p:sp>
      <p:sp>
        <p:nvSpPr>
          <p:cNvPr id="366" name="Shape 366"/>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04722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5"/>
        <p:cNvGrpSpPr/>
        <p:nvPr/>
      </p:nvGrpSpPr>
      <p:grpSpPr>
        <a:xfrm>
          <a:off x="0" y="0"/>
          <a:ext cx="0" cy="0"/>
          <a:chOff x="0" y="0"/>
          <a:chExt cx="0" cy="0"/>
        </a:xfrm>
      </p:grpSpPr>
      <p:sp>
        <p:nvSpPr>
          <p:cNvPr id="196" name="Shape 196"/>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7" name="Shape 197"/>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will be using the </a:t>
            </a:r>
            <a:r>
              <a:rPr lang="en" sz="1200" b="1" dirty="0">
                <a:solidFill>
                  <a:schemeClr val="dk1"/>
                </a:solidFill>
                <a:latin typeface="Calibri"/>
                <a:ea typeface="Calibri"/>
                <a:cs typeface="Calibri"/>
                <a:sym typeface="Calibri"/>
              </a:rPr>
              <a:t>Working To Become Ethical People</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Close Readers Do These Things</a:t>
            </a:r>
            <a:r>
              <a:rPr lang="en" sz="1200" dirty="0">
                <a:solidFill>
                  <a:schemeClr val="dk1"/>
                </a:solidFill>
                <a:latin typeface="Calibri"/>
                <a:ea typeface="Calibri"/>
                <a:cs typeface="Calibri"/>
                <a:sym typeface="Calibri"/>
              </a:rPr>
              <a:t> anchor charts many more times and in </a:t>
            </a:r>
            <a:r>
              <a:rPr lang="en-US" sz="1200" dirty="0">
                <a:solidFill>
                  <a:schemeClr val="dk1"/>
                </a:solidFill>
                <a:latin typeface="Calibri"/>
                <a:ea typeface="Calibri"/>
                <a:cs typeface="Calibri"/>
                <a:sym typeface="Calibri"/>
              </a:rPr>
              <a:t>other </a:t>
            </a:r>
            <a:r>
              <a:rPr lang="en" sz="1200" dirty="0">
                <a:solidFill>
                  <a:schemeClr val="dk1"/>
                </a:solidFill>
                <a:latin typeface="Calibri"/>
                <a:ea typeface="Calibri"/>
                <a:cs typeface="Calibri"/>
                <a:sym typeface="Calibri"/>
              </a:rPr>
              <a:t>modules.  This is important to consider as you </a:t>
            </a:r>
            <a:r>
              <a:rPr lang="en-US" sz="1200">
                <a:solidFill>
                  <a:schemeClr val="dk1"/>
                </a:solidFill>
                <a:latin typeface="Calibri"/>
                <a:ea typeface="Calibri"/>
                <a:cs typeface="Calibri"/>
                <a:sym typeface="Calibri"/>
              </a:rPr>
              <a:t>plan </a:t>
            </a:r>
            <a:r>
              <a:rPr lang="en" sz="120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create them.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found in Module 1 Lesson 1 Teacher Guide Supporting Materials. This chart will need to be displayed in the room for students.   http://curriculum.eleducation.org/curriculum/ela/grade-4/module-1/unit-1/lesson-2#supporting_materials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found in Module 1 Lesson 1 Teacher Guide Supporting Materials. This chart will need to be displayed in the room for students. http://curriculum.eleducation.org/curriculum/ela/grade-4/module-1/unit-1/lesson-2#supporting_materials</a:t>
            </a: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endParaRPr sz="1200" dirty="0">
              <a:highlight>
                <a:srgbClr val="F8F8F1"/>
              </a:highlight>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1200" dirty="0">
              <a:latin typeface="Century Gothic"/>
              <a:ea typeface="Century Gothic"/>
              <a:cs typeface="Century Gothic"/>
              <a:sym typeface="Century Gothic"/>
            </a:endParaRPr>
          </a:p>
          <a:p>
            <a:pPr marL="0" lvl="0" indent="0">
              <a:spcBef>
                <a:spcPts val="0"/>
              </a:spcBef>
              <a:spcAft>
                <a:spcPts val="0"/>
              </a:spcAft>
              <a:buNone/>
            </a:pPr>
            <a:endParaRPr dirty="0"/>
          </a:p>
          <a:p>
            <a:pPr marL="0" lvl="0" indent="0">
              <a:spcBef>
                <a:spcPts val="0"/>
              </a:spcBef>
              <a:spcAft>
                <a:spcPts val="0"/>
              </a:spcAft>
              <a:buNone/>
            </a:pPr>
            <a:endParaRPr dirty="0"/>
          </a:p>
        </p:txBody>
      </p:sp>
    </p:spTree>
    <p:extLst>
      <p:ext uri="{BB962C8B-B14F-4D97-AF65-F5344CB8AC3E}">
        <p14:creationId xmlns:p14="http://schemas.microsoft.com/office/powerpoint/2010/main" val="274302844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3"/>
        <p:cNvGrpSpPr/>
        <p:nvPr/>
      </p:nvGrpSpPr>
      <p:grpSpPr>
        <a:xfrm>
          <a:off x="0" y="0"/>
          <a:ext cx="0" cy="0"/>
          <a:chOff x="0" y="0"/>
          <a:chExt cx="0" cy="0"/>
        </a:xfrm>
      </p:grpSpPr>
      <p:sp>
        <p:nvSpPr>
          <p:cNvPr id="204" name="Shape 204"/>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5" name="Shape 205"/>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b="1" dirty="0">
                <a:solidFill>
                  <a:srgbClr val="444444"/>
                </a:solidFill>
                <a:latin typeface="Calibri"/>
                <a:ea typeface="Calibri"/>
                <a:cs typeface="Calibri"/>
                <a:sym typeface="Calibri"/>
              </a:rPr>
              <a:t>Independent Reading: Sample Plans</a:t>
            </a:r>
            <a:r>
              <a:rPr lang="en" sz="1200" dirty="0">
                <a:solidFill>
                  <a:srgbClr val="444444"/>
                </a:solidFill>
                <a:latin typeface="Calibri"/>
                <a:ea typeface="Calibri"/>
                <a:cs typeface="Calibri"/>
                <a:sym typeface="Calibri"/>
              </a:rPr>
              <a:t> in preparation for launching independent reading in this lesson</a:t>
            </a:r>
            <a:r>
              <a:rPr lang="en-US" sz="1200" dirty="0">
                <a:solidFill>
                  <a:srgbClr val="444444"/>
                </a:solidFill>
                <a:latin typeface="Calibri"/>
                <a:ea typeface="Calibri"/>
                <a:cs typeface="Calibri"/>
                <a:sym typeface="Calibri"/>
              </a:rPr>
              <a:t>.</a:t>
            </a:r>
            <a:r>
              <a:rPr lang="en" sz="1200" dirty="0">
                <a:solidFill>
                  <a:srgbClr val="444444"/>
                </a:solidFill>
                <a:latin typeface="Calibri"/>
                <a:ea typeface="Calibri"/>
                <a:cs typeface="Calibri"/>
                <a:sym typeface="Calibri"/>
              </a:rPr>
              <a:t> (</a:t>
            </a:r>
            <a:r>
              <a:rPr lang="en" sz="1200" u="sng" dirty="0">
                <a:solidFill>
                  <a:srgbClr val="0000FF"/>
                </a:solidFill>
                <a:latin typeface="Calibri"/>
                <a:ea typeface="Calibri"/>
                <a:cs typeface="Calibri"/>
                <a:sym typeface="Calibri"/>
                <a:hlinkClick r:id="rId3"/>
              </a:rPr>
              <a:t>https://eleducation.org/resources/independent-reading-sample-plans</a:t>
            </a:r>
            <a:r>
              <a:rPr lang="en" sz="1200" dirty="0">
                <a:solidFill>
                  <a:srgbClr val="444444"/>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914400" lvl="1" indent="-304800" rtl="0">
              <a:lnSpc>
                <a:spcPct val="100000"/>
              </a:lnSpc>
              <a:spcBef>
                <a:spcPts val="0"/>
              </a:spcBef>
              <a:spcAft>
                <a:spcPts val="0"/>
              </a:spcAft>
              <a:buClr>
                <a:srgbClr val="444444"/>
              </a:buClr>
              <a:buSzPts val="1200"/>
              <a:buFont typeface="Georgia"/>
              <a:buChar char="○"/>
            </a:pPr>
            <a:r>
              <a:rPr lang="en" sz="1200" b="0" dirty="0">
                <a:solidFill>
                  <a:srgbClr val="444444"/>
                </a:solidFill>
                <a:latin typeface="Calibri"/>
                <a:ea typeface="Calibri"/>
                <a:cs typeface="Calibri"/>
                <a:sym typeface="Calibri"/>
              </a:rPr>
              <a:t>Review the Think Pair Share.  See Classroom Protocols. (</a:t>
            </a:r>
            <a:r>
              <a:rPr lang="en" sz="1200" b="0" u="sng" dirty="0">
                <a:solidFill>
                  <a:srgbClr val="0000FF"/>
                </a:solidFill>
                <a:latin typeface="Calibri"/>
                <a:ea typeface="Calibri"/>
                <a:cs typeface="Calibri"/>
                <a:sym typeface="Calibri"/>
                <a:hlinkClick r:id="rId4"/>
              </a:rPr>
              <a:t>https://eleducation.org/resources/el-education-classroom-protocols</a:t>
            </a:r>
            <a:r>
              <a:rPr lang="en" sz="1200" b="0" dirty="0">
                <a:solidFill>
                  <a:srgbClr val="444444"/>
                </a:solidFill>
                <a:latin typeface="Calibri"/>
                <a:ea typeface="Calibri"/>
                <a:cs typeface="Calibri"/>
                <a:sym typeface="Calibri"/>
              </a:rPr>
              <a:t>)</a:t>
            </a:r>
            <a:endParaRPr sz="1200" b="0" dirty="0">
              <a:solidFill>
                <a:srgbClr val="444444"/>
              </a:solidFill>
              <a:latin typeface="Calibri"/>
              <a:ea typeface="Calibri"/>
              <a:cs typeface="Calibri"/>
              <a:sym typeface="Calibri"/>
            </a:endParaRPr>
          </a:p>
          <a:p>
            <a:pPr marL="914400" lvl="1" indent="-304800" rtl="0">
              <a:lnSpc>
                <a:spcPct val="100000"/>
              </a:lnSpc>
              <a:spcBef>
                <a:spcPts val="0"/>
              </a:spcBef>
              <a:spcAft>
                <a:spcPts val="0"/>
              </a:spcAft>
              <a:buClr>
                <a:srgbClr val="444444"/>
              </a:buClr>
              <a:buSzPts val="1200"/>
              <a:buFont typeface="Georgia"/>
              <a:buChar char="○"/>
            </a:pPr>
            <a:r>
              <a:rPr lang="en" sz="1200" b="0" dirty="0">
                <a:solidFill>
                  <a:srgbClr val="444444"/>
                </a:solidFill>
                <a:latin typeface="Calibri"/>
                <a:ea typeface="Calibri"/>
                <a:cs typeface="Calibri"/>
                <a:sym typeface="Calibri"/>
              </a:rPr>
              <a:t>Thumb-O-Meter protocol</a:t>
            </a:r>
            <a:r>
              <a:rPr lang="en" sz="1200" dirty="0">
                <a:solidFill>
                  <a:srgbClr val="444444"/>
                </a:solidFill>
                <a:latin typeface="Calibri"/>
                <a:ea typeface="Calibri"/>
                <a:cs typeface="Calibri"/>
                <a:sym typeface="Calibri"/>
              </a:rPr>
              <a:t>. See Classroom Protocols. (</a:t>
            </a:r>
            <a:r>
              <a:rPr lang="en" sz="1200" u="sng" dirty="0">
                <a:solidFill>
                  <a:srgbClr val="0000FF"/>
                </a:solidFill>
                <a:latin typeface="Calibri"/>
                <a:ea typeface="Calibri"/>
                <a:cs typeface="Calibri"/>
                <a:sym typeface="Calibri"/>
                <a:hlinkClick r:id="rId4"/>
              </a:rPr>
              <a:t>https://eleducation.org/resources/el-education-classroom-protocols</a:t>
            </a:r>
            <a:r>
              <a:rPr lang="en" sz="1200" dirty="0">
                <a:solidFill>
                  <a:srgbClr val="444444"/>
                </a:solidFill>
                <a:latin typeface="Calibri"/>
                <a:ea typeface="Calibri"/>
                <a:cs typeface="Calibri"/>
                <a:sym typeface="Calibri"/>
              </a:rPr>
              <a:t>)</a:t>
            </a:r>
            <a:endParaRPr sz="1200" dirty="0">
              <a:solidFill>
                <a:srgbClr val="444444"/>
              </a:solidFill>
              <a:latin typeface="Calibri"/>
              <a:ea typeface="Calibri"/>
              <a:cs typeface="Calibri"/>
              <a:sym typeface="Calibri"/>
            </a:endParaRPr>
          </a:p>
          <a:p>
            <a:pPr marL="914400" lvl="1" indent="-304800" rtl="0">
              <a:lnSpc>
                <a:spcPct val="100000"/>
              </a:lnSpc>
              <a:spcBef>
                <a:spcPts val="0"/>
              </a:spcBef>
              <a:spcAft>
                <a:spcPts val="0"/>
              </a:spcAft>
              <a:buClr>
                <a:srgbClr val="444444"/>
              </a:buClr>
              <a:buSzPts val="1200"/>
              <a:buFont typeface="Calibri"/>
              <a:buChar char="○"/>
            </a:pPr>
            <a:r>
              <a:rPr lang="en" sz="1200" dirty="0">
                <a:solidFill>
                  <a:schemeClr val="dk1"/>
                </a:solidFill>
                <a:latin typeface="Calibri"/>
                <a:ea typeface="Calibri"/>
                <a:cs typeface="Calibri"/>
                <a:sym typeface="Calibri"/>
              </a:rPr>
              <a:t>This lesson uses total participation techniques for quick response questions. Some common total participation techniques include cold calling, selecting volunteers, and using equity sticks (a stick or card for each student in the class). </a:t>
            </a:r>
            <a:r>
              <a:rPr lang="en" sz="1200" dirty="0">
                <a:solidFill>
                  <a:srgbClr val="444444"/>
                </a:solidFill>
                <a:latin typeface="Calibri"/>
                <a:ea typeface="Calibri"/>
                <a:cs typeface="Calibri"/>
                <a:sym typeface="Calibri"/>
              </a:rPr>
              <a:t>(</a:t>
            </a:r>
            <a:r>
              <a:rPr lang="en" sz="1200" u="sng" dirty="0">
                <a:solidFill>
                  <a:srgbClr val="0000FF"/>
                </a:solidFill>
                <a:latin typeface="Calibri"/>
                <a:ea typeface="Calibri"/>
                <a:cs typeface="Calibri"/>
                <a:sym typeface="Calibri"/>
                <a:hlinkClick r:id="rId4"/>
              </a:rPr>
              <a:t>https://eleducation.org/resources/el-education-classroom-protocols</a:t>
            </a:r>
            <a:r>
              <a:rPr lang="en" sz="1200" dirty="0">
                <a:solidFill>
                  <a:srgbClr val="444444"/>
                </a:solidFill>
                <a:latin typeface="Calibri"/>
                <a:ea typeface="Calibri"/>
                <a:cs typeface="Calibri"/>
                <a:sym typeface="Calibri"/>
              </a:rPr>
              <a:t>)</a:t>
            </a:r>
            <a:endParaRPr sz="1200" dirty="0">
              <a:solidFill>
                <a:srgbClr val="444444"/>
              </a:solidFill>
              <a:latin typeface="Calibri"/>
              <a:ea typeface="Calibri"/>
              <a:cs typeface="Calibri"/>
              <a:sym typeface="Calibri"/>
            </a:endParaRPr>
          </a:p>
        </p:txBody>
      </p:sp>
    </p:spTree>
    <p:extLst>
      <p:ext uri="{BB962C8B-B14F-4D97-AF65-F5344CB8AC3E}">
        <p14:creationId xmlns:p14="http://schemas.microsoft.com/office/powerpoint/2010/main" val="114532702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
        <p:cNvGrpSpPr/>
        <p:nvPr/>
      </p:nvGrpSpPr>
      <p:grpSpPr>
        <a:xfrm>
          <a:off x="0" y="0"/>
          <a:ext cx="0" cy="0"/>
          <a:chOff x="0" y="0"/>
          <a:chExt cx="0" cy="0"/>
        </a:xfrm>
      </p:grpSpPr>
      <p:sp>
        <p:nvSpPr>
          <p:cNvPr id="211" name="Shape 211"/>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2" name="Shape 212"/>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134013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Shape 218"/>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9" name="Shape 219"/>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Welcome students to class and </a:t>
            </a:r>
            <a:r>
              <a:rPr lang="en-US" sz="1200" dirty="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the lesson.</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Have students read through the agenda for today. Suggestion: Teacher</a:t>
            </a:r>
            <a:r>
              <a:rPr lang="en-US" sz="1200" dirty="0">
                <a:solidFill>
                  <a:schemeClr val="dk1"/>
                </a:solidFill>
                <a:latin typeface="Calibri"/>
                <a:ea typeface="Calibri"/>
                <a:cs typeface="Calibri"/>
                <a:sym typeface="Calibri"/>
              </a:rPr>
              <a:t>s</a:t>
            </a:r>
            <a:r>
              <a:rPr lang="en" sz="1200" dirty="0">
                <a:solidFill>
                  <a:schemeClr val="dk1"/>
                </a:solidFill>
                <a:latin typeface="Calibri"/>
                <a:ea typeface="Calibri"/>
                <a:cs typeface="Calibri"/>
                <a:sym typeface="Calibri"/>
              </a:rPr>
              <a:t> read the slide to the class or call on a student to read the content of the slide to the class.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following/reading the content on the slide.</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653549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Shape 22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6" name="Shape 22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in the previous lesson they were introduced to the guiding questions for the module. Invite students to reread the </a:t>
            </a: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(created in Lesson 1)</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It is important to explain that not all students will like poetry or will have had positive experiences with poetry. Students need to know that it is okay to have different opinions. To help build trust, consider sharing a personal story regarding your feeling about poetry.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for homework they were asked to reflect on what those guiding questions mean to them and how they feel about them.</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Before allowing students to share their thoughts/opinions, focus students on the</a:t>
            </a:r>
            <a:r>
              <a:rPr lang="en" sz="1200" b="1" dirty="0">
                <a:solidFill>
                  <a:schemeClr val="dk1"/>
                </a:solidFill>
                <a:latin typeface="Calibri"/>
                <a:ea typeface="Calibri"/>
                <a:cs typeface="Calibri"/>
                <a:sym typeface="Calibri"/>
              </a:rPr>
              <a:t> Working to Become Ethical People</a:t>
            </a:r>
            <a:r>
              <a:rPr lang="en" sz="1200" dirty="0">
                <a:solidFill>
                  <a:schemeClr val="dk1"/>
                </a:solidFill>
                <a:latin typeface="Calibri"/>
                <a:ea typeface="Calibri"/>
                <a:cs typeface="Calibri"/>
                <a:sym typeface="Calibri"/>
              </a:rPr>
              <a:t> anchor chart. Explain that, as it says at the top of the chart, ethical people are people who treat others well and stand up for what is right. Read aloud the habit of character recorded: </a:t>
            </a:r>
            <a:r>
              <a:rPr lang="en" sz="1200" i="1" dirty="0">
                <a:latin typeface="Calibri"/>
                <a:ea typeface="Calibri"/>
                <a:cs typeface="Calibri"/>
                <a:sym typeface="Calibri"/>
              </a:rPr>
              <a:t>“I show respect. This means I appreciate the abilities, qualities, and achievements of others, and treat myself, others, and the environment with care.” </a:t>
            </a:r>
            <a:endParaRPr sz="1200" i="1"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to an elbow partner: </a:t>
            </a:r>
            <a:r>
              <a:rPr lang="en" sz="1200" i="1" dirty="0">
                <a:latin typeface="Calibri"/>
                <a:ea typeface="Calibri"/>
                <a:cs typeface="Calibri"/>
                <a:sym typeface="Calibri"/>
              </a:rPr>
              <a:t>“Using the anchor chart as a guide, what does respect mean in your own words?”</a:t>
            </a:r>
            <a:r>
              <a:rPr lang="en" sz="1200" dirty="0">
                <a:latin typeface="Calibri"/>
                <a:ea typeface="Calibri"/>
                <a:cs typeface="Calibri"/>
                <a:sym typeface="Calibri"/>
              </a:rPr>
              <a:t> </a:t>
            </a:r>
            <a:r>
              <a:rPr lang="en" sz="1200" b="1" dirty="0">
                <a:solidFill>
                  <a:schemeClr val="dk1"/>
                </a:solidFill>
                <a:latin typeface="Calibri"/>
                <a:ea typeface="Calibri"/>
                <a:cs typeface="Calibri"/>
                <a:sym typeface="Calibri"/>
              </a:rPr>
              <a:t>(appreciating what I and others are good at and treating everyone with care</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volunteer to share get their opportunity to talk and express their thoughts.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respectful to one another and treat others with care while they share out.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Pronounce and spell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aloud. Tell students that the words</a:t>
            </a:r>
            <a:r>
              <a:rPr lang="en" sz="1200" i="1" dirty="0">
                <a:solidFill>
                  <a:schemeClr val="dk1"/>
                </a:solidFill>
                <a:latin typeface="Calibri"/>
                <a:ea typeface="Calibri"/>
                <a:cs typeface="Calibri"/>
                <a:sym typeface="Calibri"/>
              </a:rPr>
              <a:t> show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are often used together (collocation) and can be learned as a phrase—e.g., </a:t>
            </a:r>
            <a:r>
              <a:rPr lang="en" sz="1200" i="1" dirty="0">
                <a:solidFill>
                  <a:schemeClr val="dk1"/>
                </a:solidFill>
                <a:latin typeface="Calibri"/>
                <a:ea typeface="Calibri"/>
                <a:cs typeface="Calibri"/>
                <a:sym typeface="Calibri"/>
              </a:rPr>
              <a:t>I show</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Invite students to investigate additional collocations with </a:t>
            </a:r>
            <a:r>
              <a:rPr lang="en" sz="1200" i="1" dirty="0">
                <a:solidFill>
                  <a:schemeClr val="dk1"/>
                </a:solidFill>
                <a:latin typeface="Calibri"/>
                <a:ea typeface="Calibri"/>
                <a:cs typeface="Calibri"/>
                <a:sym typeface="Calibri"/>
              </a:rPr>
              <a:t>show</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(e.g., </a:t>
            </a:r>
            <a:r>
              <a:rPr lang="en" sz="1200" i="1" dirty="0">
                <a:solidFill>
                  <a:schemeClr val="dk1"/>
                </a:solidFill>
                <a:latin typeface="Calibri"/>
                <a:ea typeface="Calibri"/>
                <a:cs typeface="Calibri"/>
                <a:sym typeface="Calibri"/>
              </a:rPr>
              <a:t>clearly show or lose respect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some visual examples of showing respect. These can be images, short videos, or role-play simulation</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62410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Shape 235"/>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6" name="Shape 236"/>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6-7 minutes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Group/Partners</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expected to share on a voluntary basis. It is okay if students choose not to share out.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to be paired before the protocol begins.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Remind students that for homework they were asked to reflect on what those guiding questions mean to them and how they feel about them.</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Explain to the rest of the group that they need to be respectful as they listen to other students sharing. Explain that part of being respectful means treating others with care. Listening respectfully includes maintaining eye contact with the speaker, listening as the speaker speaks, and focusing on the assigned topic during the discussion.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Tell students they will now use the Think-Pair-Share protocol to discuss their ideas with a partner. Remind them that they used this protocol in Lesson 1 and review the steps on the screen. Refer to the Classroom Protocols document for the full version of the protocol: https://eleducation.org/resources/el-education-classroom-protocols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Ask the first question (below), and give students think time. Then follow the procedure for partners.</a:t>
            </a:r>
            <a:r>
              <a:rPr lang="en" sz="1200" baseline="0" dirty="0">
                <a:solidFill>
                  <a:schemeClr val="dk1"/>
                </a:solidFill>
                <a:latin typeface="Calibri"/>
                <a:ea typeface="Calibri"/>
                <a:cs typeface="Calibri"/>
                <a:sym typeface="Calibri"/>
              </a:rPr>
              <a:t> </a:t>
            </a:r>
          </a:p>
          <a:p>
            <a:pPr marL="914400" lvl="1" indent="-304800" rtl="0">
              <a:lnSpc>
                <a:spcPct val="100000"/>
              </a:lnSpc>
              <a:spcBef>
                <a:spcPts val="0"/>
              </a:spcBef>
              <a:spcAft>
                <a:spcPts val="0"/>
              </a:spcAft>
              <a:buClr>
                <a:schemeClr val="dk1"/>
              </a:buClr>
              <a:buSzPts val="1200"/>
            </a:pPr>
            <a:r>
              <a:rPr lang="en" sz="1200" i="1" dirty="0">
                <a:latin typeface="Calibri"/>
                <a:ea typeface="Calibri"/>
                <a:cs typeface="Calibri"/>
                <a:sym typeface="Calibri"/>
              </a:rPr>
              <a:t>“What does respect look like?” </a:t>
            </a:r>
            <a:endParaRPr sz="1200" i="1" dirty="0">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Repeat  process with the next question:</a:t>
            </a:r>
          </a:p>
          <a:p>
            <a:pPr marL="914400" lvl="1" indent="-304800" rtl="0">
              <a:lnSpc>
                <a:spcPct val="100000"/>
              </a:lnSpc>
              <a:spcBef>
                <a:spcPts val="0"/>
              </a:spcBef>
              <a:spcAft>
                <a:spcPts val="0"/>
              </a:spcAft>
              <a:buClr>
                <a:schemeClr val="dk1"/>
              </a:buClr>
              <a:buSzPts val="1200"/>
            </a:pPr>
            <a:r>
              <a:rPr lang="en" sz="1200" i="1" dirty="0">
                <a:latin typeface="Calibri"/>
                <a:ea typeface="Calibri"/>
                <a:cs typeface="Calibri"/>
                <a:sym typeface="Calibri"/>
              </a:rPr>
              <a:t>“What might you see when someone is showing respect to someone else?” </a:t>
            </a:r>
            <a:r>
              <a:rPr lang="en" sz="1200" i="1" dirty="0">
                <a:solidFill>
                  <a:schemeClr val="dk1"/>
                </a:solidFill>
                <a:latin typeface="Calibri"/>
                <a:ea typeface="Calibri"/>
                <a:cs typeface="Calibri"/>
                <a:sym typeface="Calibri"/>
              </a:rPr>
              <a:t>See </a:t>
            </a:r>
            <a:r>
              <a:rPr lang="en" sz="1200" b="1" i="1" dirty="0">
                <a:solidFill>
                  <a:schemeClr val="dk1"/>
                </a:solidFill>
                <a:latin typeface="Calibri"/>
                <a:ea typeface="Calibri"/>
                <a:cs typeface="Calibri"/>
                <a:sym typeface="Calibri"/>
              </a:rPr>
              <a:t>Working to Become Ethical People anchor chart (example, for teacher reference in Module 1 Teacher Guide Supporting Materials).</a:t>
            </a:r>
            <a:endParaRPr sz="1200" i="1"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As students share out, capture their responses in the appropriate column on the class </a:t>
            </a:r>
            <a:r>
              <a:rPr lang="en" sz="1200" b="1" i="1" dirty="0">
                <a:solidFill>
                  <a:schemeClr val="dk1"/>
                </a:solidFill>
                <a:latin typeface="Calibri"/>
                <a:ea typeface="Calibri"/>
                <a:cs typeface="Calibri"/>
                <a:sym typeface="Calibri"/>
              </a:rPr>
              <a:t>Working to Become Ethical People</a:t>
            </a:r>
            <a:r>
              <a:rPr lang="en" sz="1200" b="1" dirty="0">
                <a:solidFill>
                  <a:schemeClr val="dk1"/>
                </a:solidFill>
                <a:latin typeface="Calibri"/>
                <a:ea typeface="Calibri"/>
                <a:cs typeface="Calibri"/>
                <a:sym typeface="Calibri"/>
              </a:rPr>
              <a:t>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Record </a:t>
            </a:r>
            <a:r>
              <a:rPr lang="en" sz="1200" b="1" i="1" dirty="0">
                <a:solidFill>
                  <a:schemeClr val="dk1"/>
                </a:solidFill>
                <a:latin typeface="Calibri"/>
                <a:ea typeface="Calibri"/>
                <a:cs typeface="Calibri"/>
                <a:sym typeface="Calibri"/>
              </a:rPr>
              <a:t>ethical </a:t>
            </a:r>
            <a:r>
              <a:rPr lang="en" sz="1200" i="1" dirty="0">
                <a:solidFill>
                  <a:schemeClr val="dk1"/>
                </a:solidFill>
                <a:latin typeface="Calibri"/>
                <a:ea typeface="Calibri"/>
                <a:cs typeface="Calibri"/>
                <a:sym typeface="Calibri"/>
              </a:rPr>
              <a:t>people</a:t>
            </a:r>
            <a:r>
              <a:rPr lang="en" sz="1200" dirty="0">
                <a:solidFill>
                  <a:schemeClr val="dk1"/>
                </a:solidFill>
                <a:latin typeface="Calibri"/>
                <a:ea typeface="Calibri"/>
                <a:cs typeface="Calibri"/>
                <a:sym typeface="Calibri"/>
              </a:rPr>
              <a:t> and </a:t>
            </a:r>
            <a:r>
              <a:rPr lang="en" sz="1200" b="1" i="1" dirty="0">
                <a:solidFill>
                  <a:schemeClr val="dk1"/>
                </a:solidFill>
                <a:latin typeface="Calibri"/>
                <a:ea typeface="Calibri"/>
                <a:cs typeface="Calibri"/>
                <a:sym typeface="Calibri"/>
              </a:rPr>
              <a:t>respect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mj-lt"/>
              <a:buAutoNum type="arabicPeriod"/>
            </a:pPr>
            <a:r>
              <a:rPr lang="en" sz="1200" dirty="0">
                <a:solidFill>
                  <a:schemeClr val="dk1"/>
                </a:solidFill>
                <a:latin typeface="Calibri"/>
                <a:ea typeface="Calibri"/>
                <a:cs typeface="Calibri"/>
                <a:sym typeface="Calibri"/>
              </a:rPr>
              <a:t>Once again, remind students of the habit of character of focus: respect</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volunteer to share get their opportunity to talk and express their thoughts. </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respectful to one another and treat others with care while they share out.  </a:t>
            </a: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Invite students to add translations of the words in their home languages in a different color next to the target vocabulary.</a:t>
            </a:r>
            <a:endParaRPr sz="1200" dirty="0">
              <a:solidFill>
                <a:schemeClr val="dk1"/>
              </a:solidFill>
              <a:latin typeface="Calibri"/>
              <a:ea typeface="Calibri"/>
              <a:cs typeface="Calibri"/>
              <a:sym typeface="Calibri"/>
            </a:endParaRPr>
          </a:p>
          <a:p>
            <a:pPr marL="457200" lvl="0" indent="-304800"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Before the lesson, ask students if they would like to share their reflections. Invite them to practice with you or a peer, helping them to rephrase any language that prevents comprehension of their intended message.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8562645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Shape 242"/>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3" name="Shape 243"/>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1200" dirty="0">
                <a:latin typeface="Calibri"/>
                <a:ea typeface="Calibri"/>
                <a:cs typeface="Calibri"/>
                <a:sym typeface="Calibri"/>
              </a:rPr>
              <a:t>Teaching Notes:</a:t>
            </a:r>
            <a:r>
              <a:rPr lang="en" sz="1200" baseline="0" dirty="0">
                <a:latin typeface="Calibri"/>
                <a:ea typeface="Calibri"/>
                <a:cs typeface="Calibri"/>
                <a:sym typeface="Calibri"/>
              </a:rPr>
              <a:t> None</a:t>
            </a:r>
            <a:endParaRPr lang="en" sz="1200" dirty="0">
              <a:latin typeface="Calibri"/>
              <a:ea typeface="Calibri"/>
              <a:cs typeface="Calibri"/>
              <a:sym typeface="Calibri"/>
            </a:endParaRPr>
          </a:p>
          <a:p>
            <a:pPr marL="0" lvl="0" indent="0">
              <a:spcBef>
                <a:spcPts val="0"/>
              </a:spcBef>
              <a:spcAft>
                <a:spcPts val="0"/>
              </a:spcAft>
              <a:buNone/>
            </a:pPr>
            <a:endParaRPr lang="en"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a:spcBef>
                <a:spcPts val="0"/>
              </a:spcBef>
              <a:spcAft>
                <a:spcPts val="0"/>
              </a:spcAft>
              <a:buSzPts val="1200"/>
              <a:buFont typeface="Calibri"/>
              <a:buAutoNum type="arabicPeriod"/>
            </a:pPr>
            <a:r>
              <a:rPr lang="en" sz="1200" dirty="0">
                <a:latin typeface="Calibri"/>
                <a:ea typeface="Calibri"/>
                <a:cs typeface="Calibri"/>
                <a:sym typeface="Calibri"/>
              </a:rPr>
              <a:t>Read the slide.</a:t>
            </a:r>
          </a:p>
          <a:p>
            <a:pPr marL="0" lvl="0" indent="0"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 None</a:t>
            </a:r>
          </a:p>
          <a:p>
            <a:pPr marL="0" lvl="0" indent="0" rtl="0">
              <a:lnSpc>
                <a:spcPct val="100000"/>
              </a:lnSpc>
              <a:spcBef>
                <a:spcPts val="0"/>
              </a:spcBef>
              <a:spcAft>
                <a:spcPts val="0"/>
              </a:spcAft>
              <a:buNone/>
            </a:pPr>
            <a:endParaRPr lang="en-US" sz="1200" dirty="0">
              <a:solidFill>
                <a:schemeClr val="dk1"/>
              </a:solidFill>
              <a:latin typeface="Calibri"/>
              <a:ea typeface="Calibri"/>
              <a:cs typeface="Calibri"/>
              <a:sym typeface="Calibri"/>
            </a:endParaRPr>
          </a:p>
          <a:p>
            <a:pPr marL="0" lvl="0" indent="0" rtl="0">
              <a:lnSpc>
                <a:spcPct val="100000"/>
              </a:lnSpc>
              <a:spcBef>
                <a:spcPts val="0"/>
              </a:spcBef>
              <a:spcAft>
                <a:spcPts val="0"/>
              </a:spcAft>
              <a:buNone/>
            </a:pPr>
            <a:r>
              <a:rPr lang="en-US" sz="1200" dirty="0">
                <a:solidFill>
                  <a:schemeClr val="dk1"/>
                </a:solidFill>
                <a:latin typeface="Calibri"/>
                <a:ea typeface="Calibri"/>
                <a:cs typeface="Calibri"/>
                <a:sym typeface="Calibri"/>
              </a:rPr>
              <a:t>Support for Any Students Who Need It: None</a:t>
            </a:r>
          </a:p>
          <a:p>
            <a:pPr marL="152400" lvl="0" indent="0">
              <a:spcBef>
                <a:spcPts val="0"/>
              </a:spcBef>
              <a:spcAft>
                <a:spcPts val="0"/>
              </a:spcAft>
              <a:buSzPts val="1200"/>
              <a:buFont typeface="Calibri"/>
              <a:buNone/>
            </a:pPr>
            <a:endParaRPr lang="en" sz="1200" dirty="0">
              <a:latin typeface="Calibri"/>
              <a:ea typeface="Calibri"/>
              <a:cs typeface="Calibri"/>
              <a:sym typeface="Calibri"/>
            </a:endParaRPr>
          </a:p>
        </p:txBody>
      </p:sp>
    </p:spTree>
    <p:extLst>
      <p:ext uri="{BB962C8B-B14F-4D97-AF65-F5344CB8AC3E}">
        <p14:creationId xmlns:p14="http://schemas.microsoft.com/office/powerpoint/2010/main" val="310464118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Shape 1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Shape 1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Shape 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Shape 4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Shape 4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Shape 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Shape 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Shape 5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Shape 5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Shape 5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Shape 6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Shape 6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Shape 6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Shape 6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Shape 6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Shape 6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Shape 6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Shape 69"/>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Shape 70"/>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Shape 7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Shape 7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Shape 7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Shape 7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Shape 76"/>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Shape 7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Shape 7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Shape 7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Shape 8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Shape 82"/>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Shape 83"/>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Shape 84"/>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Shape 85"/>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Shape 8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Shape 8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Shape 8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Shape 8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Shape 9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Shape 9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Shape 9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Shape 9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Shape 9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Shape 9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Shape 9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Shape 10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Shape 10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Shape 10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Shape 10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Shape 10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Shape 10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Shape 1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Shape 10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Shape 108"/>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Shape 10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Shape 1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Shape 1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Shape 1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Shape 1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Shape 115"/>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Shape 1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Shape 1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Shape 1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Shape 120"/>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Shape 121"/>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Shape 1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Shape 1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Shape 1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9"/>
        <p:cNvGrpSpPr/>
        <p:nvPr/>
      </p:nvGrpSpPr>
      <p:grpSpPr>
        <a:xfrm>
          <a:off x="0" y="0"/>
          <a:ext cx="0" cy="0"/>
          <a:chOff x="0" y="0"/>
          <a:chExt cx="0" cy="0"/>
        </a:xfrm>
      </p:grpSpPr>
      <p:sp>
        <p:nvSpPr>
          <p:cNvPr id="130" name="Shape 130"/>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31" name="Shape 1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32" name="Shape 1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3"/>
        <p:cNvGrpSpPr/>
        <p:nvPr/>
      </p:nvGrpSpPr>
      <p:grpSpPr>
        <a:xfrm>
          <a:off x="0" y="0"/>
          <a:ext cx="0" cy="0"/>
          <a:chOff x="0" y="0"/>
          <a:chExt cx="0" cy="0"/>
        </a:xfrm>
      </p:grpSpPr>
      <p:sp>
        <p:nvSpPr>
          <p:cNvPr id="134" name="Shape 13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135" name="Shape 1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36"/>
        <p:cNvGrpSpPr/>
        <p:nvPr/>
      </p:nvGrpSpPr>
      <p:grpSpPr>
        <a:xfrm>
          <a:off x="0" y="0"/>
          <a:ext cx="0" cy="0"/>
          <a:chOff x="0" y="0"/>
          <a:chExt cx="0" cy="0"/>
        </a:xfrm>
      </p:grpSpPr>
      <p:sp>
        <p:nvSpPr>
          <p:cNvPr id="137" name="Shape 137"/>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38" name="Shape 13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39" name="Shape 1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0"/>
        <p:cNvGrpSpPr/>
        <p:nvPr/>
      </p:nvGrpSpPr>
      <p:grpSpPr>
        <a:xfrm>
          <a:off x="0" y="0"/>
          <a:ext cx="0" cy="0"/>
          <a:chOff x="0" y="0"/>
          <a:chExt cx="0" cy="0"/>
        </a:xfrm>
      </p:grpSpPr>
      <p:sp>
        <p:nvSpPr>
          <p:cNvPr id="141" name="Shape 141"/>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2" name="Shape 14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43" name="Shape 14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44" name="Shape 1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5"/>
        <p:cNvGrpSpPr/>
        <p:nvPr/>
      </p:nvGrpSpPr>
      <p:grpSpPr>
        <a:xfrm>
          <a:off x="0" y="0"/>
          <a:ext cx="0" cy="0"/>
          <a:chOff x="0" y="0"/>
          <a:chExt cx="0" cy="0"/>
        </a:xfrm>
      </p:grpSpPr>
      <p:sp>
        <p:nvSpPr>
          <p:cNvPr id="146" name="Shape 146"/>
          <p:cNvSpPr txBox="1">
            <a:spLocks noGrp="1"/>
          </p:cNvSpPr>
          <p:nvPr>
            <p:ph type="title"/>
          </p:nvPr>
        </p:nvSpPr>
        <p:spPr>
          <a:xfrm>
            <a:off x="311700" y="445025"/>
            <a:ext cx="8520600" cy="572700"/>
          </a:xfrm>
          <a:prstGeom prst="rect">
            <a:avLst/>
          </a:prstGeom>
        </p:spPr>
        <p:txBody>
          <a:bodyPr spcFirstLastPara="1" wrap="square" lIns="91425" tIns="91425" rIns="91425" bIns="91425" anchor="t" anchorCtr="0"/>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47" name="Shape 1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8"/>
        <p:cNvGrpSpPr/>
        <p:nvPr/>
      </p:nvGrpSpPr>
      <p:grpSpPr>
        <a:xfrm>
          <a:off x="0" y="0"/>
          <a:ext cx="0" cy="0"/>
          <a:chOff x="0" y="0"/>
          <a:chExt cx="0" cy="0"/>
        </a:xfrm>
      </p:grpSpPr>
      <p:sp>
        <p:nvSpPr>
          <p:cNvPr id="149" name="Shape 14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150" name="Shape 15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151" name="Shape 1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2"/>
        <p:cNvGrpSpPr/>
        <p:nvPr/>
      </p:nvGrpSpPr>
      <p:grpSpPr>
        <a:xfrm>
          <a:off x="0" y="0"/>
          <a:ext cx="0" cy="0"/>
          <a:chOff x="0" y="0"/>
          <a:chExt cx="0" cy="0"/>
        </a:xfrm>
      </p:grpSpPr>
      <p:sp>
        <p:nvSpPr>
          <p:cNvPr id="153" name="Shape 15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54" name="Shape 15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Shape 1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Shape 18"/>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Shape 1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5"/>
        <p:cNvGrpSpPr/>
        <p:nvPr/>
      </p:nvGrpSpPr>
      <p:grpSpPr>
        <a:xfrm>
          <a:off x="0" y="0"/>
          <a:ext cx="0" cy="0"/>
          <a:chOff x="0" y="0"/>
          <a:chExt cx="0" cy="0"/>
        </a:xfrm>
      </p:grpSpPr>
      <p:sp>
        <p:nvSpPr>
          <p:cNvPr id="156" name="Shape 15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157" name="Shape 15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158" name="Shape 15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59" name="Shape 15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160" name="Shape 16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1"/>
        <p:cNvGrpSpPr/>
        <p:nvPr/>
      </p:nvGrpSpPr>
      <p:grpSpPr>
        <a:xfrm>
          <a:off x="0" y="0"/>
          <a:ext cx="0" cy="0"/>
          <a:chOff x="0" y="0"/>
          <a:chExt cx="0" cy="0"/>
        </a:xfrm>
      </p:grpSpPr>
      <p:sp>
        <p:nvSpPr>
          <p:cNvPr id="162" name="Shape 16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163" name="Shape 16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4"/>
        <p:cNvGrpSpPr/>
        <p:nvPr/>
      </p:nvGrpSpPr>
      <p:grpSpPr>
        <a:xfrm>
          <a:off x="0" y="0"/>
          <a:ext cx="0" cy="0"/>
          <a:chOff x="0" y="0"/>
          <a:chExt cx="0" cy="0"/>
        </a:xfrm>
      </p:grpSpPr>
      <p:sp>
        <p:nvSpPr>
          <p:cNvPr id="165" name="Shape 165"/>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166" name="Shape 166"/>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167" name="Shape 16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8"/>
        <p:cNvGrpSpPr/>
        <p:nvPr/>
      </p:nvGrpSpPr>
      <p:grpSpPr>
        <a:xfrm>
          <a:off x="0" y="0"/>
          <a:ext cx="0" cy="0"/>
          <a:chOff x="0" y="0"/>
          <a:chExt cx="0" cy="0"/>
        </a:xfrm>
      </p:grpSpPr>
      <p:sp>
        <p:nvSpPr>
          <p:cNvPr id="169" name="Shape 16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70"/>
        <p:cNvGrpSpPr/>
        <p:nvPr/>
      </p:nvGrpSpPr>
      <p:grpSpPr>
        <a:xfrm>
          <a:off x="0" y="0"/>
          <a:ext cx="0" cy="0"/>
          <a:chOff x="0" y="0"/>
          <a:chExt cx="0" cy="0"/>
        </a:xfrm>
      </p:grpSpPr>
      <p:sp>
        <p:nvSpPr>
          <p:cNvPr id="171" name="Shape 17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72" name="Shape 172"/>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3" name="Shape 173"/>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4" name="Shape 17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Shape 17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Shape 17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Overlock"/>
                <a:ea typeface="Overlock"/>
                <a:cs typeface="Overlock"/>
                <a:sym typeface="Overlock"/>
              </a:defRPr>
            </a:lvl1pPr>
            <a:lvl2pPr marL="0" marR="0" lvl="1" indent="0" algn="r" rtl="0">
              <a:spcBef>
                <a:spcPts val="0"/>
              </a:spcBef>
              <a:buNone/>
              <a:defRPr sz="900" b="0" i="0" u="none" strike="noStrike" cap="none">
                <a:solidFill>
                  <a:schemeClr val="dk1"/>
                </a:solidFill>
                <a:latin typeface="Overlock"/>
                <a:ea typeface="Overlock"/>
                <a:cs typeface="Overlock"/>
                <a:sym typeface="Overlock"/>
              </a:defRPr>
            </a:lvl2pPr>
            <a:lvl3pPr marL="0" marR="0" lvl="2" indent="0" algn="r" rtl="0">
              <a:spcBef>
                <a:spcPts val="0"/>
              </a:spcBef>
              <a:buNone/>
              <a:defRPr sz="900" b="0" i="0" u="none" strike="noStrike" cap="none">
                <a:solidFill>
                  <a:schemeClr val="dk1"/>
                </a:solidFill>
                <a:latin typeface="Overlock"/>
                <a:ea typeface="Overlock"/>
                <a:cs typeface="Overlock"/>
                <a:sym typeface="Overlock"/>
              </a:defRPr>
            </a:lvl3pPr>
            <a:lvl4pPr marL="0" marR="0" lvl="3" indent="0" algn="r" rtl="0">
              <a:spcBef>
                <a:spcPts val="0"/>
              </a:spcBef>
              <a:buNone/>
              <a:defRPr sz="900" b="0" i="0" u="none" strike="noStrike" cap="none">
                <a:solidFill>
                  <a:schemeClr val="dk1"/>
                </a:solidFill>
                <a:latin typeface="Overlock"/>
                <a:ea typeface="Overlock"/>
                <a:cs typeface="Overlock"/>
                <a:sym typeface="Overlock"/>
              </a:defRPr>
            </a:lvl4pPr>
            <a:lvl5pPr marL="0" marR="0" lvl="4" indent="0" algn="r" rtl="0">
              <a:spcBef>
                <a:spcPts val="0"/>
              </a:spcBef>
              <a:buNone/>
              <a:defRPr sz="900" b="0" i="0" u="none" strike="noStrike" cap="none">
                <a:solidFill>
                  <a:schemeClr val="dk1"/>
                </a:solidFill>
                <a:latin typeface="Overlock"/>
                <a:ea typeface="Overlock"/>
                <a:cs typeface="Overlock"/>
                <a:sym typeface="Overlock"/>
              </a:defRPr>
            </a:lvl5pPr>
            <a:lvl6pPr marL="0" marR="0" lvl="5" indent="0" algn="r" rtl="0">
              <a:spcBef>
                <a:spcPts val="0"/>
              </a:spcBef>
              <a:buNone/>
              <a:defRPr sz="900" b="0" i="0" u="none" strike="noStrike" cap="none">
                <a:solidFill>
                  <a:schemeClr val="dk1"/>
                </a:solidFill>
                <a:latin typeface="Overlock"/>
                <a:ea typeface="Overlock"/>
                <a:cs typeface="Overlock"/>
                <a:sym typeface="Overlock"/>
              </a:defRPr>
            </a:lvl6pPr>
            <a:lvl7pPr marL="0" marR="0" lvl="6" indent="0" algn="r" rtl="0">
              <a:spcBef>
                <a:spcPts val="0"/>
              </a:spcBef>
              <a:buNone/>
              <a:defRPr sz="900" b="0" i="0" u="none" strike="noStrike" cap="none">
                <a:solidFill>
                  <a:schemeClr val="dk1"/>
                </a:solidFill>
                <a:latin typeface="Overlock"/>
                <a:ea typeface="Overlock"/>
                <a:cs typeface="Overlock"/>
                <a:sym typeface="Overlock"/>
              </a:defRPr>
            </a:lvl7pPr>
            <a:lvl8pPr marL="0" marR="0" lvl="7" indent="0" algn="r" rtl="0">
              <a:spcBef>
                <a:spcPts val="0"/>
              </a:spcBef>
              <a:buNone/>
              <a:defRPr sz="900" b="0" i="0" u="none" strike="noStrike" cap="none">
                <a:solidFill>
                  <a:schemeClr val="dk1"/>
                </a:solidFill>
                <a:latin typeface="Overlock"/>
                <a:ea typeface="Overlock"/>
                <a:cs typeface="Overlock"/>
                <a:sym typeface="Overlock"/>
              </a:defRPr>
            </a:lvl8pPr>
            <a:lvl9pPr marL="0" marR="0" lvl="8" indent="0" algn="r" rtl="0">
              <a:spcBef>
                <a:spcPts val="0"/>
              </a:spcBef>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77"/>
        <p:cNvGrpSpPr/>
        <p:nvPr/>
      </p:nvGrpSpPr>
      <p:grpSpPr>
        <a:xfrm>
          <a:off x="0" y="0"/>
          <a:ext cx="0" cy="0"/>
          <a:chOff x="0" y="0"/>
          <a:chExt cx="0" cy="0"/>
        </a:xfrm>
      </p:grpSpPr>
      <p:sp>
        <p:nvSpPr>
          <p:cNvPr id="178" name="Shape 17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lvl="1" rtl="0">
              <a:spcBef>
                <a:spcPts val="0"/>
              </a:spcBef>
              <a:spcAft>
                <a:spcPts val="0"/>
              </a:spcAft>
              <a:buSzPts val="2800"/>
              <a:buNone/>
              <a:defRPr sz="1400"/>
            </a:lvl2pPr>
            <a:lvl3pPr lvl="2" rtl="0">
              <a:spcBef>
                <a:spcPts val="0"/>
              </a:spcBef>
              <a:spcAft>
                <a:spcPts val="0"/>
              </a:spcAft>
              <a:buSzPts val="2800"/>
              <a:buNone/>
              <a:defRPr sz="1400"/>
            </a:lvl3pPr>
            <a:lvl4pPr lvl="3" rtl="0">
              <a:spcBef>
                <a:spcPts val="0"/>
              </a:spcBef>
              <a:spcAft>
                <a:spcPts val="0"/>
              </a:spcAft>
              <a:buSzPts val="2800"/>
              <a:buNone/>
              <a:defRPr sz="1400"/>
            </a:lvl4pPr>
            <a:lvl5pPr lvl="4" rtl="0">
              <a:spcBef>
                <a:spcPts val="0"/>
              </a:spcBef>
              <a:spcAft>
                <a:spcPts val="0"/>
              </a:spcAft>
              <a:buSzPts val="2800"/>
              <a:buNone/>
              <a:defRPr sz="1400"/>
            </a:lvl5pPr>
            <a:lvl6pPr lvl="5" rtl="0">
              <a:spcBef>
                <a:spcPts val="0"/>
              </a:spcBef>
              <a:spcAft>
                <a:spcPts val="0"/>
              </a:spcAft>
              <a:buSzPts val="2800"/>
              <a:buNone/>
              <a:defRPr sz="1400"/>
            </a:lvl6pPr>
            <a:lvl7pPr lvl="6" rtl="0">
              <a:spcBef>
                <a:spcPts val="0"/>
              </a:spcBef>
              <a:spcAft>
                <a:spcPts val="0"/>
              </a:spcAft>
              <a:buSzPts val="2800"/>
              <a:buNone/>
              <a:defRPr sz="1400"/>
            </a:lvl7pPr>
            <a:lvl8pPr lvl="7" rtl="0">
              <a:spcBef>
                <a:spcPts val="0"/>
              </a:spcBef>
              <a:spcAft>
                <a:spcPts val="0"/>
              </a:spcAft>
              <a:buSzPts val="2800"/>
              <a:buNone/>
              <a:defRPr sz="1400"/>
            </a:lvl8pPr>
            <a:lvl9pPr lvl="8" rtl="0">
              <a:spcBef>
                <a:spcPts val="0"/>
              </a:spcBef>
              <a:spcAft>
                <a:spcPts val="0"/>
              </a:spcAft>
              <a:buSzPts val="2800"/>
              <a:buNone/>
              <a:defRPr sz="1400"/>
            </a:lvl9pPr>
          </a:lstStyle>
          <a:p>
            <a:endParaRPr/>
          </a:p>
        </p:txBody>
      </p:sp>
      <p:sp>
        <p:nvSpPr>
          <p:cNvPr id="179" name="Shape 17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16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16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16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1600"/>
              </a:spcBef>
              <a:spcAft>
                <a:spcPts val="160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0" name="Shape 18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1" name="Shape 18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a:solidFill>
                  <a:schemeClr val="dk1"/>
                </a:solidFill>
                <a:latin typeface="Overlock"/>
                <a:ea typeface="Overlock"/>
                <a:cs typeface="Overlock"/>
                <a:sym typeface="Overlock"/>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2" name="Shape 18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a:solidFill>
                  <a:schemeClr val="dk1"/>
                </a:solidFill>
                <a:latin typeface="Overlock"/>
                <a:ea typeface="Overlock"/>
                <a:cs typeface="Overlock"/>
                <a:sym typeface="Overlock"/>
              </a:defRPr>
            </a:lvl1pPr>
            <a:lvl2pPr marL="0" marR="0" lvl="1" indent="0" algn="r" rtl="0">
              <a:spcBef>
                <a:spcPts val="0"/>
              </a:spcBef>
              <a:buNone/>
              <a:defRPr sz="900">
                <a:solidFill>
                  <a:schemeClr val="dk1"/>
                </a:solidFill>
                <a:latin typeface="Overlock"/>
                <a:ea typeface="Overlock"/>
                <a:cs typeface="Overlock"/>
                <a:sym typeface="Overlock"/>
              </a:defRPr>
            </a:lvl2pPr>
            <a:lvl3pPr marL="0" marR="0" lvl="2" indent="0" algn="r" rtl="0">
              <a:spcBef>
                <a:spcPts val="0"/>
              </a:spcBef>
              <a:buNone/>
              <a:defRPr sz="900">
                <a:solidFill>
                  <a:schemeClr val="dk1"/>
                </a:solidFill>
                <a:latin typeface="Overlock"/>
                <a:ea typeface="Overlock"/>
                <a:cs typeface="Overlock"/>
                <a:sym typeface="Overlock"/>
              </a:defRPr>
            </a:lvl3pPr>
            <a:lvl4pPr marL="0" marR="0" lvl="3" indent="0" algn="r" rtl="0">
              <a:spcBef>
                <a:spcPts val="0"/>
              </a:spcBef>
              <a:buNone/>
              <a:defRPr sz="900">
                <a:solidFill>
                  <a:schemeClr val="dk1"/>
                </a:solidFill>
                <a:latin typeface="Overlock"/>
                <a:ea typeface="Overlock"/>
                <a:cs typeface="Overlock"/>
                <a:sym typeface="Overlock"/>
              </a:defRPr>
            </a:lvl4pPr>
            <a:lvl5pPr marL="0" marR="0" lvl="4" indent="0" algn="r" rtl="0">
              <a:spcBef>
                <a:spcPts val="0"/>
              </a:spcBef>
              <a:buNone/>
              <a:defRPr sz="900">
                <a:solidFill>
                  <a:schemeClr val="dk1"/>
                </a:solidFill>
                <a:latin typeface="Overlock"/>
                <a:ea typeface="Overlock"/>
                <a:cs typeface="Overlock"/>
                <a:sym typeface="Overlock"/>
              </a:defRPr>
            </a:lvl5pPr>
            <a:lvl6pPr marL="0" marR="0" lvl="5" indent="0" algn="r" rtl="0">
              <a:spcBef>
                <a:spcPts val="0"/>
              </a:spcBef>
              <a:buNone/>
              <a:defRPr sz="900">
                <a:solidFill>
                  <a:schemeClr val="dk1"/>
                </a:solidFill>
                <a:latin typeface="Overlock"/>
                <a:ea typeface="Overlock"/>
                <a:cs typeface="Overlock"/>
                <a:sym typeface="Overlock"/>
              </a:defRPr>
            </a:lvl6pPr>
            <a:lvl7pPr marL="0" marR="0" lvl="6" indent="0" algn="r" rtl="0">
              <a:spcBef>
                <a:spcPts val="0"/>
              </a:spcBef>
              <a:buNone/>
              <a:defRPr sz="900">
                <a:solidFill>
                  <a:schemeClr val="dk1"/>
                </a:solidFill>
                <a:latin typeface="Overlock"/>
                <a:ea typeface="Overlock"/>
                <a:cs typeface="Overlock"/>
                <a:sym typeface="Overlock"/>
              </a:defRPr>
            </a:lvl7pPr>
            <a:lvl8pPr marL="0" marR="0" lvl="7" indent="0" algn="r" rtl="0">
              <a:spcBef>
                <a:spcPts val="0"/>
              </a:spcBef>
              <a:buNone/>
              <a:defRPr sz="900">
                <a:solidFill>
                  <a:schemeClr val="dk1"/>
                </a:solidFill>
                <a:latin typeface="Overlock"/>
                <a:ea typeface="Overlock"/>
                <a:cs typeface="Overlock"/>
                <a:sym typeface="Overlock"/>
              </a:defRPr>
            </a:lvl8pPr>
            <a:lvl9pPr marL="0" marR="0" lvl="8" indent="0" algn="r" rtl="0">
              <a:spcBef>
                <a:spcPts val="0"/>
              </a:spcBef>
              <a:buNone/>
              <a:defRPr sz="900">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Shape 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Shape 22"/>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Shape 23"/>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Shape 2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Shape 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Shape 2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Shape 29"/>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Shape 30"/>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Shape 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Shape 33"/>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Shape 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Shape 36"/>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Shape 37"/>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Shape 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Shape 3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Shape 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Shape 42"/>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Shape 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0.xml"/><Relationship Id="rId13" Type="http://schemas.openxmlformats.org/officeDocument/2006/relationships/slideLayout" Target="../slideLayouts/slideLayout35.xml"/><Relationship Id="rId3" Type="http://schemas.openxmlformats.org/officeDocument/2006/relationships/slideLayout" Target="../slideLayouts/slideLayout25.xml"/><Relationship Id="rId7" Type="http://schemas.openxmlformats.org/officeDocument/2006/relationships/slideLayout" Target="../slideLayouts/slideLayout29.xml"/><Relationship Id="rId12" Type="http://schemas.openxmlformats.org/officeDocument/2006/relationships/slideLayout" Target="../slideLayouts/slideLayout34.xml"/><Relationship Id="rId17" Type="http://schemas.openxmlformats.org/officeDocument/2006/relationships/image" Target="../media/image3.png"/><Relationship Id="rId2" Type="http://schemas.openxmlformats.org/officeDocument/2006/relationships/slideLayout" Target="../slideLayouts/slideLayout24.xml"/><Relationship Id="rId16" Type="http://schemas.openxmlformats.org/officeDocument/2006/relationships/image" Target="../media/image2.jpg"/><Relationship Id="rId1" Type="http://schemas.openxmlformats.org/officeDocument/2006/relationships/slideLayout" Target="../slideLayouts/slideLayout23.xml"/><Relationship Id="rId6" Type="http://schemas.openxmlformats.org/officeDocument/2006/relationships/slideLayout" Target="../slideLayouts/slideLayout28.xml"/><Relationship Id="rId11" Type="http://schemas.openxmlformats.org/officeDocument/2006/relationships/slideLayout" Target="../slideLayouts/slideLayout33.xml"/><Relationship Id="rId5" Type="http://schemas.openxmlformats.org/officeDocument/2006/relationships/slideLayout" Target="../slideLayouts/slideLayout27.xml"/><Relationship Id="rId15" Type="http://schemas.openxmlformats.org/officeDocument/2006/relationships/image" Target="../media/image1.png"/><Relationship Id="rId10" Type="http://schemas.openxmlformats.org/officeDocument/2006/relationships/slideLayout" Target="../slideLayouts/slideLayout32.xml"/><Relationship Id="rId4" Type="http://schemas.openxmlformats.org/officeDocument/2006/relationships/slideLayout" Target="../slideLayouts/slideLayout26.xml"/><Relationship Id="rId9" Type="http://schemas.openxmlformats.org/officeDocument/2006/relationships/slideLayout" Target="../slideLayouts/slideLayout31.xml"/><Relationship Id="rId14" Type="http://schemas.openxmlformats.org/officeDocument/2006/relationships/theme" Target="../theme/theme3.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Shape 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Shape 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Shape 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26CC0F0E-851F-460D-B019-1E150FD5A894}"/>
              </a:ext>
            </a:extLst>
          </p:cNvPr>
          <p:cNvPicPr>
            <a:picLocks noChangeAspect="1"/>
          </p:cNvPicPr>
          <p:nvPr userDrawn="1"/>
        </p:nvPicPr>
        <p:blipFill>
          <a:blip r:embed="rId13"/>
          <a:stretch>
            <a:fillRect/>
          </a:stretch>
        </p:blipFill>
        <p:spPr>
          <a:xfrm>
            <a:off x="8312063" y="4968357"/>
            <a:ext cx="762000" cy="142875"/>
          </a:xfrm>
          <a:prstGeom prst="rect">
            <a:avLst/>
          </a:prstGeom>
        </p:spPr>
      </p:pic>
      <p:pic>
        <p:nvPicPr>
          <p:cNvPr id="5" name="Picture 4">
            <a:extLst>
              <a:ext uri="{FF2B5EF4-FFF2-40B4-BE49-F238E27FC236}">
                <a16:creationId xmlns:a16="http://schemas.microsoft.com/office/drawing/2014/main" id="{210852B1-9ACB-4D61-866E-E24079E0187E}"/>
              </a:ext>
            </a:extLst>
          </p:cNvPr>
          <p:cNvPicPr>
            <a:picLocks noChangeAspect="1"/>
          </p:cNvPicPr>
          <p:nvPr userDrawn="1"/>
        </p:nvPicPr>
        <p:blipFill>
          <a:blip r:embed="rId14"/>
          <a:stretch>
            <a:fillRect/>
          </a:stretch>
        </p:blipFill>
        <p:spPr>
          <a:xfrm>
            <a:off x="4276542" y="4651071"/>
            <a:ext cx="590915" cy="492429"/>
          </a:xfrm>
          <a:prstGeom prst="rect">
            <a:avLst/>
          </a:prstGeom>
        </p:spPr>
      </p:pic>
      <p:pic>
        <p:nvPicPr>
          <p:cNvPr id="10" name="Picture 9">
            <a:extLst>
              <a:ext uri="{FF2B5EF4-FFF2-40B4-BE49-F238E27FC236}">
                <a16:creationId xmlns:a16="http://schemas.microsoft.com/office/drawing/2014/main" id="{48A5E043-164A-480E-BA36-441ADA6605D1}"/>
              </a:ext>
            </a:extLst>
          </p:cNvPr>
          <p:cNvPicPr>
            <a:picLocks noChangeAspect="1"/>
          </p:cNvPicPr>
          <p:nvPr userDrawn="1"/>
        </p:nvPicPr>
        <p:blipFill>
          <a:blip r:embed="rId15"/>
          <a:stretch>
            <a:fillRect/>
          </a:stretch>
        </p:blipFill>
        <p:spPr>
          <a:xfrm>
            <a:off x="0" y="4580104"/>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Shape 5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Shape 5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Shape 5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Shape 5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Shape 5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030E36B-BC0A-4A17-8216-4A1B7B70ABD7}"/>
              </a:ext>
            </a:extLst>
          </p:cNvPr>
          <p:cNvPicPr>
            <a:picLocks noChangeAspect="1"/>
          </p:cNvPicPr>
          <p:nvPr userDrawn="1"/>
        </p:nvPicPr>
        <p:blipFill>
          <a:blip r:embed="rId13"/>
          <a:stretch>
            <a:fillRect/>
          </a:stretch>
        </p:blipFill>
        <p:spPr>
          <a:xfrm>
            <a:off x="8017702" y="4969725"/>
            <a:ext cx="762000" cy="142875"/>
          </a:xfrm>
          <a:prstGeom prst="rect">
            <a:avLst/>
          </a:prstGeom>
        </p:spPr>
      </p:pic>
      <p:pic>
        <p:nvPicPr>
          <p:cNvPr id="5" name="Picture 4">
            <a:extLst>
              <a:ext uri="{FF2B5EF4-FFF2-40B4-BE49-F238E27FC236}">
                <a16:creationId xmlns:a16="http://schemas.microsoft.com/office/drawing/2014/main" id="{EB7332E2-29D2-4FFE-82ED-F914228C09F0}"/>
              </a:ext>
            </a:extLst>
          </p:cNvPr>
          <p:cNvPicPr>
            <a:picLocks noChangeAspect="1"/>
          </p:cNvPicPr>
          <p:nvPr userDrawn="1"/>
        </p:nvPicPr>
        <p:blipFill>
          <a:blip r:embed="rId14"/>
          <a:stretch>
            <a:fillRect/>
          </a:stretch>
        </p:blipFill>
        <p:spPr>
          <a:xfrm>
            <a:off x="4324611" y="4700285"/>
            <a:ext cx="494778" cy="412315"/>
          </a:xfrm>
          <a:prstGeom prst="rect">
            <a:avLst/>
          </a:prstGeom>
        </p:spPr>
      </p:pic>
      <p:pic>
        <p:nvPicPr>
          <p:cNvPr id="7" name="Picture 6">
            <a:extLst>
              <a:ext uri="{FF2B5EF4-FFF2-40B4-BE49-F238E27FC236}">
                <a16:creationId xmlns:a16="http://schemas.microsoft.com/office/drawing/2014/main" id="{EF9908A2-0ABC-4210-ABAC-44643C99C29B}"/>
              </a:ext>
            </a:extLst>
          </p:cNvPr>
          <p:cNvPicPr>
            <a:picLocks noChangeAspect="1"/>
          </p:cNvPicPr>
          <p:nvPr userDrawn="1"/>
        </p:nvPicPr>
        <p:blipFill>
          <a:blip r:embed="rId15"/>
          <a:stretch>
            <a:fillRect/>
          </a:stretch>
        </p:blipFill>
        <p:spPr>
          <a:xfrm>
            <a:off x="25093" y="4557816"/>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5"/>
        <p:cNvGrpSpPr/>
        <p:nvPr/>
      </p:nvGrpSpPr>
      <p:grpSpPr>
        <a:xfrm>
          <a:off x="0" y="0"/>
          <a:ext cx="0" cy="0"/>
          <a:chOff x="0" y="0"/>
          <a:chExt cx="0" cy="0"/>
        </a:xfrm>
      </p:grpSpPr>
      <p:sp>
        <p:nvSpPr>
          <p:cNvPr id="126" name="Shape 126"/>
          <p:cNvSpPr txBox="1">
            <a:spLocks noGrp="1"/>
          </p:cNvSpPr>
          <p:nvPr>
            <p:ph type="title"/>
          </p:nvPr>
        </p:nvSpPr>
        <p:spPr>
          <a:xfrm>
            <a:off x="311700" y="44502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2800"/>
              <a:buNone/>
              <a:defRPr sz="2800">
                <a:solidFill>
                  <a:schemeClr val="dk1"/>
                </a:solidFill>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27" name="Shape 127"/>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Clr>
                <a:schemeClr val="dk2"/>
              </a:buClr>
              <a:buSzPts val="1800"/>
              <a:buChar char="●"/>
              <a:defRPr sz="1800">
                <a:solidFill>
                  <a:schemeClr val="dk2"/>
                </a:solidFill>
              </a:defRPr>
            </a:lvl1pPr>
            <a:lvl2pPr marL="914400" lvl="1" indent="-317500" rtl="0">
              <a:lnSpc>
                <a:spcPct val="115000"/>
              </a:lnSpc>
              <a:spcBef>
                <a:spcPts val="1600"/>
              </a:spcBef>
              <a:spcAft>
                <a:spcPts val="0"/>
              </a:spcAft>
              <a:buClr>
                <a:schemeClr val="dk2"/>
              </a:buClr>
              <a:buSzPts val="1400"/>
              <a:buChar char="○"/>
              <a:defRPr sz="1400">
                <a:solidFill>
                  <a:schemeClr val="dk2"/>
                </a:solidFill>
              </a:defRPr>
            </a:lvl2pPr>
            <a:lvl3pPr marL="1371600" lvl="2" indent="-317500" rtl="0">
              <a:lnSpc>
                <a:spcPct val="115000"/>
              </a:lnSpc>
              <a:spcBef>
                <a:spcPts val="1600"/>
              </a:spcBef>
              <a:spcAft>
                <a:spcPts val="0"/>
              </a:spcAft>
              <a:buClr>
                <a:schemeClr val="dk2"/>
              </a:buClr>
              <a:buSzPts val="1400"/>
              <a:buChar char="■"/>
              <a:defRPr sz="1400">
                <a:solidFill>
                  <a:schemeClr val="dk2"/>
                </a:solidFill>
              </a:defRPr>
            </a:lvl3pPr>
            <a:lvl4pPr marL="1828800" lvl="3" indent="-317500" rtl="0">
              <a:lnSpc>
                <a:spcPct val="115000"/>
              </a:lnSpc>
              <a:spcBef>
                <a:spcPts val="1600"/>
              </a:spcBef>
              <a:spcAft>
                <a:spcPts val="0"/>
              </a:spcAft>
              <a:buClr>
                <a:schemeClr val="dk2"/>
              </a:buClr>
              <a:buSzPts val="1400"/>
              <a:buChar char="●"/>
              <a:defRPr sz="1400">
                <a:solidFill>
                  <a:schemeClr val="dk2"/>
                </a:solidFill>
              </a:defRPr>
            </a:lvl4pPr>
            <a:lvl5pPr marL="2286000" lvl="4" indent="-317500" rtl="0">
              <a:lnSpc>
                <a:spcPct val="115000"/>
              </a:lnSpc>
              <a:spcBef>
                <a:spcPts val="1600"/>
              </a:spcBef>
              <a:spcAft>
                <a:spcPts val="0"/>
              </a:spcAft>
              <a:buClr>
                <a:schemeClr val="dk2"/>
              </a:buClr>
              <a:buSzPts val="1400"/>
              <a:buChar char="○"/>
              <a:defRPr sz="1400">
                <a:solidFill>
                  <a:schemeClr val="dk2"/>
                </a:solidFill>
              </a:defRPr>
            </a:lvl5pPr>
            <a:lvl6pPr marL="2743200" lvl="5" indent="-317500" rtl="0">
              <a:lnSpc>
                <a:spcPct val="115000"/>
              </a:lnSpc>
              <a:spcBef>
                <a:spcPts val="1600"/>
              </a:spcBef>
              <a:spcAft>
                <a:spcPts val="0"/>
              </a:spcAft>
              <a:buClr>
                <a:schemeClr val="dk2"/>
              </a:buClr>
              <a:buSzPts val="1400"/>
              <a:buChar char="■"/>
              <a:defRPr sz="1400">
                <a:solidFill>
                  <a:schemeClr val="dk2"/>
                </a:solidFill>
              </a:defRPr>
            </a:lvl6pPr>
            <a:lvl7pPr marL="3200400" lvl="6" indent="-317500" rtl="0">
              <a:lnSpc>
                <a:spcPct val="115000"/>
              </a:lnSpc>
              <a:spcBef>
                <a:spcPts val="1600"/>
              </a:spcBef>
              <a:spcAft>
                <a:spcPts val="0"/>
              </a:spcAft>
              <a:buClr>
                <a:schemeClr val="dk2"/>
              </a:buClr>
              <a:buSzPts val="1400"/>
              <a:buChar char="●"/>
              <a:defRPr sz="1400">
                <a:solidFill>
                  <a:schemeClr val="dk2"/>
                </a:solidFill>
              </a:defRPr>
            </a:lvl7pPr>
            <a:lvl8pPr marL="3657600" lvl="7" indent="-317500" rtl="0">
              <a:lnSpc>
                <a:spcPct val="115000"/>
              </a:lnSpc>
              <a:spcBef>
                <a:spcPts val="1600"/>
              </a:spcBef>
              <a:spcAft>
                <a:spcPts val="0"/>
              </a:spcAft>
              <a:buClr>
                <a:schemeClr val="dk2"/>
              </a:buClr>
              <a:buSzPts val="1400"/>
              <a:buChar char="○"/>
              <a:defRPr sz="1400">
                <a:solidFill>
                  <a:schemeClr val="dk2"/>
                </a:solidFill>
              </a:defRPr>
            </a:lvl8pPr>
            <a:lvl9pPr marL="4114800" lvl="8" indent="-317500" rtl="0">
              <a:lnSpc>
                <a:spcPct val="115000"/>
              </a:lnSpc>
              <a:spcBef>
                <a:spcPts val="1600"/>
              </a:spcBef>
              <a:spcAft>
                <a:spcPts val="1600"/>
              </a:spcAft>
              <a:buClr>
                <a:schemeClr val="dk2"/>
              </a:buClr>
              <a:buSzPts val="1400"/>
              <a:buChar char="■"/>
              <a:defRPr sz="1400">
                <a:solidFill>
                  <a:schemeClr val="dk2"/>
                </a:solidFill>
              </a:defRPr>
            </a:lvl9pPr>
          </a:lstStyle>
          <a:p>
            <a:endParaRPr dirty="0"/>
          </a:p>
        </p:txBody>
      </p:sp>
      <p:sp>
        <p:nvSpPr>
          <p:cNvPr id="128" name="Shape 1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30D81F03-666C-467E-B460-C7484157AE25}"/>
              </a:ext>
            </a:extLst>
          </p:cNvPr>
          <p:cNvPicPr>
            <a:picLocks noChangeAspect="1"/>
          </p:cNvPicPr>
          <p:nvPr userDrawn="1"/>
        </p:nvPicPr>
        <p:blipFill>
          <a:blip r:embed="rId15"/>
          <a:stretch>
            <a:fillRect/>
          </a:stretch>
        </p:blipFill>
        <p:spPr>
          <a:xfrm>
            <a:off x="8382000" y="4960698"/>
            <a:ext cx="762000" cy="142875"/>
          </a:xfrm>
          <a:prstGeom prst="rect">
            <a:avLst/>
          </a:prstGeom>
        </p:spPr>
      </p:pic>
      <p:pic>
        <p:nvPicPr>
          <p:cNvPr id="5" name="Picture 4">
            <a:extLst>
              <a:ext uri="{FF2B5EF4-FFF2-40B4-BE49-F238E27FC236}">
                <a16:creationId xmlns:a16="http://schemas.microsoft.com/office/drawing/2014/main" id="{259792DA-76FF-4425-BFB4-44509DF030AC}"/>
              </a:ext>
            </a:extLst>
          </p:cNvPr>
          <p:cNvPicPr>
            <a:picLocks noChangeAspect="1"/>
          </p:cNvPicPr>
          <p:nvPr userDrawn="1"/>
        </p:nvPicPr>
        <p:blipFill>
          <a:blip r:embed="rId16"/>
          <a:stretch>
            <a:fillRect/>
          </a:stretch>
        </p:blipFill>
        <p:spPr>
          <a:xfrm>
            <a:off x="4297650" y="4658073"/>
            <a:ext cx="548700" cy="457250"/>
          </a:xfrm>
          <a:prstGeom prst="rect">
            <a:avLst/>
          </a:prstGeom>
        </p:spPr>
      </p:pic>
      <p:pic>
        <p:nvPicPr>
          <p:cNvPr id="7" name="Picture 6">
            <a:extLst>
              <a:ext uri="{FF2B5EF4-FFF2-40B4-BE49-F238E27FC236}">
                <a16:creationId xmlns:a16="http://schemas.microsoft.com/office/drawing/2014/main" id="{838505F9-0261-405A-89FC-01951F64AB96}"/>
              </a:ext>
            </a:extLst>
          </p:cNvPr>
          <p:cNvPicPr>
            <a:picLocks noChangeAspect="1"/>
          </p:cNvPicPr>
          <p:nvPr userDrawn="1"/>
        </p:nvPicPr>
        <p:blipFill>
          <a:blip r:embed="rId17"/>
          <a:stretch>
            <a:fillRect/>
          </a:stretch>
        </p:blipFill>
        <p:spPr>
          <a:xfrm>
            <a:off x="0" y="4548789"/>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 id="2147483681" r:id="rId12"/>
    <p:sldLayoutId id="2147483682"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2.xml.rels><?xml version="1.0" encoding="UTF-8" standalone="yes"?>
<Relationships xmlns="http://schemas.openxmlformats.org/package/2006/relationships"><Relationship Id="rId3" Type="http://schemas.openxmlformats.org/officeDocument/2006/relationships/image" Target="../media/image12.png"/><Relationship Id="rId7" Type="http://schemas.openxmlformats.org/officeDocument/2006/relationships/image" Target="../media/image9.png"/><Relationship Id="rId2" Type="http://schemas.openxmlformats.org/officeDocument/2006/relationships/notesSlide" Target="../notesSlides/notesSlide12.xml"/><Relationship Id="rId1" Type="http://schemas.openxmlformats.org/officeDocument/2006/relationships/slideLayout" Target="../slideLayouts/slideLayout34.xml"/><Relationship Id="rId6" Type="http://schemas.openxmlformats.org/officeDocument/2006/relationships/image" Target="../media/image8.png"/><Relationship Id="rId5" Type="http://schemas.openxmlformats.org/officeDocument/2006/relationships/image" Target="../media/image14.jpg"/><Relationship Id="rId4" Type="http://schemas.openxmlformats.org/officeDocument/2006/relationships/image" Target="../media/image13.jpg"/></Relationships>
</file>

<file path=ppt/slides/_rels/slide1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35.xml"/></Relationships>
</file>

<file path=ppt/slides/_rels/slide1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19.png"/><Relationship Id="rId5" Type="http://schemas.openxmlformats.org/officeDocument/2006/relationships/image" Target="../media/image18.png"/><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9.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0.xml"/><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1.xml"/><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Shape 18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1</a:t>
            </a:r>
            <a:r>
              <a:rPr lang="en" sz="3400"/>
              <a:t>: Lesson </a:t>
            </a:r>
            <a:r>
              <a:rPr lang="en"/>
              <a:t>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88" name="Shape 188"/>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60-75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Provide an understanding that poetry is used to express ourselves</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Students will begin to follow a character named Jack who finds his inspiration through other writers. </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Today we focus on pages 1-5.</a:t>
            </a: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endParaRPr lang="en" sz="1600" b="1"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b="1" dirty="0">
                <a:solidFill>
                  <a:schemeClr val="dk1"/>
                </a:solidFill>
              </a:rPr>
              <a:t>The Learning Targets for students today are:</a:t>
            </a:r>
            <a:endParaRPr sz="1600" b="1" dirty="0">
              <a:solidFill>
                <a:schemeClr val="dk1"/>
              </a:solidFill>
            </a:endParaRPr>
          </a:p>
          <a:p>
            <a:pPr marL="457200" lvl="0" indent="-330200" rtl="0">
              <a:lnSpc>
                <a:spcPct val="90000"/>
              </a:lnSpc>
              <a:spcBef>
                <a:spcPts val="600"/>
              </a:spcBef>
              <a:spcAft>
                <a:spcPts val="0"/>
              </a:spcAft>
              <a:buClr>
                <a:schemeClr val="dk1"/>
              </a:buClr>
              <a:buSzPts val="1600"/>
              <a:buAutoNum type="arabicPeriod"/>
            </a:pPr>
            <a:r>
              <a:rPr lang="en" sz="1600" dirty="0">
                <a:solidFill>
                  <a:schemeClr val="dk1"/>
                </a:solidFill>
              </a:rPr>
              <a:t>I can determine the gist of pages 1-5 of </a:t>
            </a:r>
            <a:r>
              <a:rPr lang="en" sz="1600" i="1" dirty="0">
                <a:solidFill>
                  <a:schemeClr val="dk1"/>
                </a:solidFill>
              </a:rPr>
              <a:t>Love That Dog.</a:t>
            </a:r>
            <a:r>
              <a:rPr lang="en" sz="1600" dirty="0">
                <a:solidFill>
                  <a:schemeClr val="dk1"/>
                </a:solidFill>
              </a:rPr>
              <a:t> </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describe what happens in pages 1-5 of </a:t>
            </a:r>
            <a:r>
              <a:rPr lang="en" sz="1600" i="1" dirty="0">
                <a:solidFill>
                  <a:schemeClr val="dk1"/>
                </a:solidFill>
              </a:rPr>
              <a:t>Love That Dog</a:t>
            </a:r>
            <a:r>
              <a:rPr lang="en" sz="1600" dirty="0">
                <a:solidFill>
                  <a:schemeClr val="dk1"/>
                </a:solidFill>
              </a:rPr>
              <a:t> and how Jack feels about it.</a:t>
            </a:r>
            <a:endParaRPr sz="1600"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Shape 252"/>
          <p:cNvSpPr txBox="1">
            <a:spLocks noGrp="1"/>
          </p:cNvSpPr>
          <p:nvPr>
            <p:ph type="title"/>
          </p:nvPr>
        </p:nvSpPr>
        <p:spPr>
          <a:xfrm>
            <a:off x="418875" y="39372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What are our learning targets?</a:t>
            </a:r>
            <a:endParaRPr dirty="0"/>
          </a:p>
        </p:txBody>
      </p:sp>
      <p:sp>
        <p:nvSpPr>
          <p:cNvPr id="253" name="Shape 25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81000" rtl="0">
              <a:lnSpc>
                <a:spcPct val="96000"/>
              </a:lnSpc>
              <a:spcBef>
                <a:spcPts val="1000"/>
              </a:spcBef>
              <a:spcAft>
                <a:spcPts val="0"/>
              </a:spcAft>
              <a:buClr>
                <a:schemeClr val="dk1"/>
              </a:buClr>
              <a:buSzPts val="2400"/>
              <a:buChar char="●"/>
            </a:pPr>
            <a:r>
              <a:rPr lang="en" sz="2400" dirty="0">
                <a:solidFill>
                  <a:schemeClr val="dk1"/>
                </a:solidFill>
              </a:rPr>
              <a:t>I can determine the </a:t>
            </a:r>
            <a:r>
              <a:rPr lang="en" sz="2400" u="sng" dirty="0">
                <a:solidFill>
                  <a:schemeClr val="dk1"/>
                </a:solidFill>
              </a:rPr>
              <a:t>gist</a:t>
            </a:r>
            <a:r>
              <a:rPr lang="en" sz="2400" dirty="0">
                <a:solidFill>
                  <a:schemeClr val="dk1"/>
                </a:solidFill>
              </a:rPr>
              <a:t> of pages 1-5 of </a:t>
            </a:r>
            <a:r>
              <a:rPr lang="en" sz="2400" i="1" dirty="0">
                <a:solidFill>
                  <a:schemeClr val="dk1"/>
                </a:solidFill>
              </a:rPr>
              <a:t>Love That Dog.</a:t>
            </a:r>
            <a:r>
              <a:rPr lang="en" sz="2400" dirty="0">
                <a:solidFill>
                  <a:schemeClr val="dk1"/>
                </a:solidFill>
              </a:rPr>
              <a:t> </a:t>
            </a:r>
            <a:endParaRPr sz="2400" b="1" dirty="0">
              <a:solidFill>
                <a:schemeClr val="dk1"/>
              </a:solidFill>
            </a:endParaRPr>
          </a:p>
          <a:p>
            <a:pPr marL="457200" lvl="0" indent="-381000" rtl="0">
              <a:lnSpc>
                <a:spcPct val="96000"/>
              </a:lnSpc>
              <a:spcBef>
                <a:spcPts val="2100"/>
              </a:spcBef>
              <a:spcAft>
                <a:spcPts val="0"/>
              </a:spcAft>
              <a:buClr>
                <a:schemeClr val="dk1"/>
              </a:buClr>
              <a:buSzPts val="2400"/>
              <a:buChar char="●"/>
            </a:pPr>
            <a:r>
              <a:rPr lang="en" sz="2400" dirty="0">
                <a:solidFill>
                  <a:schemeClr val="dk1"/>
                </a:solidFill>
              </a:rPr>
              <a:t>I can describe what happens in pages 1-5 of </a:t>
            </a:r>
            <a:r>
              <a:rPr lang="en" sz="2400" i="1" dirty="0">
                <a:solidFill>
                  <a:schemeClr val="dk1"/>
                </a:solidFill>
              </a:rPr>
              <a:t>Love That Dog </a:t>
            </a:r>
            <a:r>
              <a:rPr lang="en" sz="2400" dirty="0">
                <a:solidFill>
                  <a:schemeClr val="dk1"/>
                </a:solidFill>
              </a:rPr>
              <a:t>and how Jack feels about it. </a:t>
            </a:r>
            <a:endParaRPr sz="2400" dirty="0">
              <a:solidFill>
                <a:schemeClr val="dk1"/>
              </a:solidFill>
            </a:endParaRPr>
          </a:p>
          <a:p>
            <a:pPr marL="0" lvl="0" indent="0" rtl="0">
              <a:lnSpc>
                <a:spcPct val="96000"/>
              </a:lnSpc>
              <a:spcBef>
                <a:spcPts val="2100"/>
              </a:spcBef>
              <a:spcAft>
                <a:spcPts val="2100"/>
              </a:spcAft>
              <a:buNone/>
            </a:pPr>
            <a:endParaRPr b="1" dirty="0"/>
          </a:p>
        </p:txBody>
      </p:sp>
      <p:pic>
        <p:nvPicPr>
          <p:cNvPr id="255" name="Shape 255"/>
          <p:cNvPicPr preferRelativeResize="0"/>
          <p:nvPr/>
        </p:nvPicPr>
        <p:blipFill>
          <a:blip r:embed="rId3">
            <a:alphaModFix/>
          </a:blip>
          <a:stretch>
            <a:fillRect/>
          </a:stretch>
        </p:blipFill>
        <p:spPr>
          <a:xfrm>
            <a:off x="7698865" y="4325466"/>
            <a:ext cx="680225" cy="604931"/>
          </a:xfrm>
          <a:prstGeom prst="rect">
            <a:avLst/>
          </a:prstGeom>
          <a:noFill/>
          <a:ln>
            <a:noFill/>
          </a:ln>
        </p:spPr>
      </p:pic>
      <p:pic>
        <p:nvPicPr>
          <p:cNvPr id="6" name="Shape 247" descr="https://d30y9cdsu7xlg0.cloudfront.net/png/709687-200.png"/>
          <p:cNvPicPr preferRelativeResize="0"/>
          <p:nvPr/>
        </p:nvPicPr>
        <p:blipFill rotWithShape="1">
          <a:blip r:embed="rId4">
            <a:alphaModFix/>
          </a:blip>
          <a:srcRect/>
          <a:stretch/>
        </p:blipFill>
        <p:spPr>
          <a:xfrm>
            <a:off x="8218449" y="4337824"/>
            <a:ext cx="691919" cy="634906"/>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Shape 260"/>
          <p:cNvSpPr txBox="1">
            <a:spLocks noGrp="1"/>
          </p:cNvSpPr>
          <p:nvPr>
            <p:ph type="title"/>
          </p:nvPr>
        </p:nvSpPr>
        <p:spPr>
          <a:xfrm>
            <a:off x="311700" y="314838"/>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a:t>What do you notice? What do you wonder?</a:t>
            </a:r>
            <a:endParaRPr sz="3000"/>
          </a:p>
        </p:txBody>
      </p:sp>
      <p:sp>
        <p:nvSpPr>
          <p:cNvPr id="261" name="Shape 261"/>
          <p:cNvSpPr txBox="1">
            <a:spLocks noGrp="1"/>
          </p:cNvSpPr>
          <p:nvPr>
            <p:ph type="body" idx="1"/>
          </p:nvPr>
        </p:nvSpPr>
        <p:spPr>
          <a:xfrm>
            <a:off x="311700" y="1152475"/>
            <a:ext cx="8520600" cy="3710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solidFill>
                  <a:schemeClr val="dk1"/>
                </a:solidFill>
                <a:latin typeface="Century Gothic" panose="020B0502020202020204" pitchFamily="34" charset="0"/>
                <a:ea typeface="Arial"/>
                <a:cs typeface="Arial"/>
                <a:sym typeface="Arial"/>
              </a:rPr>
              <a:t>You will now spend 2 minutes looking through the book with your partner and discussing what you notice and wonder about </a:t>
            </a:r>
            <a:r>
              <a:rPr lang="en" b="1" i="1" dirty="0">
                <a:solidFill>
                  <a:schemeClr val="dk1"/>
                </a:solidFill>
                <a:latin typeface="Century Gothic" panose="020B0502020202020204" pitchFamily="34" charset="0"/>
                <a:ea typeface="Arial"/>
                <a:cs typeface="Arial"/>
                <a:sym typeface="Arial"/>
              </a:rPr>
              <a:t>Love That Dog.</a:t>
            </a:r>
            <a:r>
              <a:rPr lang="en" sz="1400" dirty="0">
                <a:solidFill>
                  <a:schemeClr val="dk1"/>
                </a:solidFill>
                <a:latin typeface="Century Gothic" panose="020B0502020202020204" pitchFamily="34" charset="0"/>
                <a:ea typeface="Arial"/>
                <a:cs typeface="Arial"/>
                <a:sym typeface="Arial"/>
              </a:rPr>
              <a:t> </a:t>
            </a:r>
            <a:endParaRPr sz="1400" dirty="0">
              <a:solidFill>
                <a:schemeClr val="dk1"/>
              </a:solidFill>
              <a:latin typeface="Century Gothic" panose="020B0502020202020204" pitchFamily="34" charset="0"/>
              <a:ea typeface="Arial"/>
              <a:cs typeface="Arial"/>
              <a:sym typeface="Arial"/>
            </a:endParaRPr>
          </a:p>
          <a:p>
            <a:pPr marL="914400" lvl="0" indent="0" rtl="0">
              <a:spcBef>
                <a:spcPts val="0"/>
              </a:spcBef>
              <a:spcAft>
                <a:spcPts val="0"/>
              </a:spcAft>
              <a:buNone/>
            </a:pPr>
            <a:endParaRPr b="1" dirty="0"/>
          </a:p>
          <a:p>
            <a:pPr marL="914400" lvl="0" indent="0" rtl="0">
              <a:spcBef>
                <a:spcPts val="0"/>
              </a:spcBef>
              <a:spcAft>
                <a:spcPts val="0"/>
              </a:spcAft>
              <a:buNone/>
            </a:pPr>
            <a:r>
              <a:rPr lang="en" b="1" dirty="0"/>
              <a:t>When your teacher instructs you, you will Turn &amp; Talk to your partner.</a:t>
            </a:r>
            <a:r>
              <a:rPr lang="en" dirty="0"/>
              <a:t> </a:t>
            </a:r>
            <a:endParaRPr dirty="0"/>
          </a:p>
          <a:p>
            <a:pPr marL="1200150" indent="-285750"/>
            <a:r>
              <a:rPr lang="en" dirty="0"/>
              <a:t>Partner B will share a notice or wonder first, then partner A</a:t>
            </a:r>
            <a:r>
              <a:rPr lang="en-US" dirty="0"/>
              <a:t> will share</a:t>
            </a:r>
            <a:r>
              <a:rPr lang="en" dirty="0"/>
              <a:t>, and you continue this pattern until time is called. </a:t>
            </a:r>
            <a:endParaRPr dirty="0"/>
          </a:p>
          <a:p>
            <a:pPr marL="914400" lvl="0" indent="0">
              <a:spcBef>
                <a:spcPts val="0"/>
              </a:spcBef>
              <a:spcAft>
                <a:spcPts val="0"/>
              </a:spcAft>
              <a:buNone/>
            </a:pPr>
            <a:endParaRPr dirty="0"/>
          </a:p>
          <a:p>
            <a:pPr marL="914400" lvl="0" indent="0" rtl="0">
              <a:spcBef>
                <a:spcPts val="0"/>
              </a:spcBef>
              <a:spcAft>
                <a:spcPts val="0"/>
              </a:spcAft>
              <a:buNone/>
            </a:pPr>
            <a:r>
              <a:rPr lang="en" b="1" dirty="0"/>
              <a:t>After you have discussed what you noticed and wondered, let’s figure out the gist. What is it mostly about?</a:t>
            </a:r>
            <a:endParaRPr b="1" dirty="0"/>
          </a:p>
          <a:p>
            <a:pPr marL="1200150" indent="-285750"/>
            <a:r>
              <a:rPr lang="en" dirty="0"/>
              <a:t>After your teacher hands out the sticky notes, you and your partner will write a few words to explain what the text is mostly about.</a:t>
            </a:r>
            <a:endParaRPr dirty="0"/>
          </a:p>
        </p:txBody>
      </p:sp>
      <p:pic>
        <p:nvPicPr>
          <p:cNvPr id="262" name="Shape 262"/>
          <p:cNvPicPr preferRelativeResize="0"/>
          <p:nvPr/>
        </p:nvPicPr>
        <p:blipFill>
          <a:blip r:embed="rId3">
            <a:alphaModFix/>
          </a:blip>
          <a:stretch>
            <a:fillRect/>
          </a:stretch>
        </p:blipFill>
        <p:spPr>
          <a:xfrm>
            <a:off x="485338" y="3701388"/>
            <a:ext cx="711200" cy="711200"/>
          </a:xfrm>
          <a:prstGeom prst="rect">
            <a:avLst/>
          </a:prstGeom>
          <a:noFill/>
          <a:ln>
            <a:noFill/>
          </a:ln>
        </p:spPr>
      </p:pic>
      <p:sp>
        <p:nvSpPr>
          <p:cNvPr id="263" name="Shape 263"/>
          <p:cNvSpPr txBox="1"/>
          <p:nvPr/>
        </p:nvSpPr>
        <p:spPr>
          <a:xfrm>
            <a:off x="566975" y="4412575"/>
            <a:ext cx="1152000" cy="4503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pic>
        <p:nvPicPr>
          <p:cNvPr id="264" name="Shape 264"/>
          <p:cNvPicPr preferRelativeResize="0"/>
          <p:nvPr/>
        </p:nvPicPr>
        <p:blipFill>
          <a:blip r:embed="rId4">
            <a:alphaModFix/>
          </a:blip>
          <a:stretch>
            <a:fillRect/>
          </a:stretch>
        </p:blipFill>
        <p:spPr>
          <a:xfrm>
            <a:off x="436625" y="2120664"/>
            <a:ext cx="759913" cy="956297"/>
          </a:xfrm>
          <a:prstGeom prst="rect">
            <a:avLst/>
          </a:prstGeom>
          <a:noFill/>
          <a:ln>
            <a:noFill/>
          </a:ln>
        </p:spPr>
      </p:pic>
      <p:sp>
        <p:nvSpPr>
          <p:cNvPr id="265" name="Shape 265"/>
          <p:cNvSpPr txBox="1"/>
          <p:nvPr/>
        </p:nvSpPr>
        <p:spPr>
          <a:xfrm>
            <a:off x="643175" y="-29501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Shape 271"/>
          <p:cNvSpPr txBox="1">
            <a:spLocks noGrp="1"/>
          </p:cNvSpPr>
          <p:nvPr>
            <p:ph type="title"/>
          </p:nvPr>
        </p:nvSpPr>
        <p:spPr>
          <a:xfrm>
            <a:off x="502913" y="252178"/>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I Notice/ I Wonder</a:t>
            </a:r>
            <a:endParaRPr sz="3200">
              <a:latin typeface="Century Gothic"/>
              <a:ea typeface="Century Gothic"/>
              <a:cs typeface="Century Gothic"/>
              <a:sym typeface="Century Gothic"/>
            </a:endParaRPr>
          </a:p>
        </p:txBody>
      </p:sp>
      <p:pic>
        <p:nvPicPr>
          <p:cNvPr id="273" name="Shape 273" descr="https://lh3.googleusercontent.com/tEnfeO9151ZAnF6CVKw4u2DR0KjBTM-8cto73ZM9TReQz_Z8O6h9_YxdHUhfEhit3reyfQc4dcjokvFm9vVNqnhU1048MO1DQa6EA9gUjyIOEycB8TbCkfiVxPc0NNH2qiwo_hGUsHNJSgoY-g"/>
          <p:cNvPicPr preferRelativeResize="0">
            <a:picLocks noGrp="1"/>
          </p:cNvPicPr>
          <p:nvPr>
            <p:ph type="body" idx="2"/>
          </p:nvPr>
        </p:nvPicPr>
        <p:blipFill rotWithShape="1">
          <a:blip r:embed="rId3">
            <a:alphaModFix/>
          </a:blip>
          <a:srcRect l="3187" t="5669" r="6604"/>
          <a:stretch/>
        </p:blipFill>
        <p:spPr>
          <a:xfrm>
            <a:off x="502913" y="1297583"/>
            <a:ext cx="4179327" cy="2967725"/>
          </a:xfrm>
          <a:prstGeom prst="rect">
            <a:avLst/>
          </a:prstGeom>
          <a:noFill/>
          <a:ln>
            <a:noFill/>
          </a:ln>
        </p:spPr>
      </p:pic>
      <p:grpSp>
        <p:nvGrpSpPr>
          <p:cNvPr id="274" name="Shape 274"/>
          <p:cNvGrpSpPr/>
          <p:nvPr/>
        </p:nvGrpSpPr>
        <p:grpSpPr>
          <a:xfrm>
            <a:off x="1619726" y="-1285875"/>
            <a:ext cx="5891213" cy="12150"/>
            <a:chOff x="0" y="0"/>
            <a:chExt cx="12370" cy="16200"/>
          </a:xfrm>
        </p:grpSpPr>
        <p:cxnSp>
          <p:nvCxnSpPr>
            <p:cNvPr id="275" name="Shape 275"/>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276" name="Shape 276"/>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277" name="Shape 277"/>
            <p:cNvPicPr preferRelativeResize="0"/>
            <p:nvPr/>
          </p:nvPicPr>
          <p:blipFill rotWithShape="1">
            <a:blip r:embed="rId4">
              <a:alphaModFix/>
            </a:blip>
            <a:srcRect/>
            <a:stretch/>
          </p:blipFill>
          <p:spPr>
            <a:xfrm>
              <a:off x="0" y="0"/>
              <a:ext cx="902" cy="16200"/>
            </a:xfrm>
            <a:prstGeom prst="rect">
              <a:avLst/>
            </a:prstGeom>
            <a:noFill/>
            <a:ln>
              <a:noFill/>
            </a:ln>
          </p:spPr>
        </p:pic>
        <p:sp>
          <p:nvSpPr>
            <p:cNvPr id="278" name="Shape 278"/>
            <p:cNvSpPr/>
            <p:nvPr/>
          </p:nvSpPr>
          <p:spPr>
            <a:xfrm>
              <a:off x="0" y="1280"/>
              <a:ext cx="1200" cy="2700"/>
            </a:xfrm>
            <a:prstGeom prst="rect">
              <a:avLst/>
            </a:prstGeom>
            <a:solidFill>
              <a:srgbClr val="D71149"/>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279" name="Shape 279"/>
            <p:cNvPicPr preferRelativeResize="0"/>
            <p:nvPr/>
          </p:nvPicPr>
          <p:blipFill rotWithShape="1">
            <a:blip r:embed="rId5">
              <a:alphaModFix/>
            </a:blip>
            <a:srcRect/>
            <a:stretch/>
          </p:blipFill>
          <p:spPr>
            <a:xfrm>
              <a:off x="1644" y="2855"/>
              <a:ext cx="9313" cy="6984"/>
            </a:xfrm>
            <a:prstGeom prst="rect">
              <a:avLst/>
            </a:prstGeom>
            <a:noFill/>
            <a:ln>
              <a:noFill/>
            </a:ln>
          </p:spPr>
        </p:pic>
      </p:grpSp>
      <p:grpSp>
        <p:nvGrpSpPr>
          <p:cNvPr id="280" name="Shape 280"/>
          <p:cNvGrpSpPr/>
          <p:nvPr/>
        </p:nvGrpSpPr>
        <p:grpSpPr>
          <a:xfrm>
            <a:off x="1734026" y="-1171575"/>
            <a:ext cx="5891213" cy="12150"/>
            <a:chOff x="0" y="0"/>
            <a:chExt cx="12370" cy="16200"/>
          </a:xfrm>
        </p:grpSpPr>
        <p:cxnSp>
          <p:nvCxnSpPr>
            <p:cNvPr id="281" name="Shape 281"/>
            <p:cNvCxnSpPr/>
            <p:nvPr/>
          </p:nvCxnSpPr>
          <p:spPr>
            <a:xfrm>
              <a:off x="970" y="1270"/>
              <a:ext cx="11400" cy="0"/>
            </a:xfrm>
            <a:prstGeom prst="straightConnector1">
              <a:avLst/>
            </a:prstGeom>
            <a:noFill/>
            <a:ln w="12700" cap="flat" cmpd="sng">
              <a:solidFill>
                <a:srgbClr val="BCBEC0"/>
              </a:solidFill>
              <a:prstDash val="dot"/>
              <a:round/>
              <a:headEnd type="none" w="med" len="med"/>
              <a:tailEnd type="none" w="med" len="med"/>
            </a:ln>
          </p:spPr>
        </p:cxnSp>
        <p:sp>
          <p:nvSpPr>
            <p:cNvPr id="282" name="Shape 282"/>
            <p:cNvSpPr/>
            <p:nvPr/>
          </p:nvSpPr>
          <p:spPr>
            <a:xfrm>
              <a:off x="0" y="16200"/>
              <a:ext cx="11488" cy="0"/>
            </a:xfrm>
            <a:custGeom>
              <a:avLst/>
              <a:gdLst/>
              <a:ahLst/>
              <a:cxnLst/>
              <a:rect l="0" t="0" r="0" b="0"/>
              <a:pathLst>
                <a:path w="11488" h="120000" extrusionOk="0">
                  <a:moveTo>
                    <a:pt x="910" y="-895800000"/>
                  </a:moveTo>
                  <a:lnTo>
                    <a:pt x="910" y="-895800000"/>
                  </a:lnTo>
                  <a:moveTo>
                    <a:pt x="12398" y="-895800000"/>
                  </a:moveTo>
                  <a:lnTo>
                    <a:pt x="12398" y="-895800000"/>
                  </a:lnTo>
                </a:path>
              </a:pathLst>
            </a:custGeom>
            <a:noFill/>
            <a:ln w="12700" cap="flat" cmpd="sng">
              <a:solidFill>
                <a:srgbClr val="BCBEC0"/>
              </a:solidFill>
              <a:prstDash val="solid"/>
              <a:round/>
              <a:headEnd type="none" w="med" len="med"/>
              <a:tailEnd type="none" w="med" len="med"/>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283" name="Shape 283"/>
            <p:cNvPicPr preferRelativeResize="0"/>
            <p:nvPr/>
          </p:nvPicPr>
          <p:blipFill rotWithShape="1">
            <a:blip r:embed="rId4">
              <a:alphaModFix/>
            </a:blip>
            <a:srcRect/>
            <a:stretch/>
          </p:blipFill>
          <p:spPr>
            <a:xfrm>
              <a:off x="0" y="0"/>
              <a:ext cx="902" cy="16200"/>
            </a:xfrm>
            <a:prstGeom prst="rect">
              <a:avLst/>
            </a:prstGeom>
            <a:noFill/>
            <a:ln>
              <a:noFill/>
            </a:ln>
          </p:spPr>
        </p:pic>
        <p:sp>
          <p:nvSpPr>
            <p:cNvPr id="284" name="Shape 284"/>
            <p:cNvSpPr/>
            <p:nvPr/>
          </p:nvSpPr>
          <p:spPr>
            <a:xfrm>
              <a:off x="0" y="1280"/>
              <a:ext cx="1200" cy="2700"/>
            </a:xfrm>
            <a:prstGeom prst="rect">
              <a:avLst/>
            </a:prstGeom>
            <a:solidFill>
              <a:srgbClr val="D71149"/>
            </a:solidFill>
            <a:ln>
              <a:noFill/>
            </a:ln>
          </p:spPr>
          <p:txBody>
            <a:bodyPr spcFirstLastPara="1" wrap="square" lIns="68575" tIns="34275" rIns="68575" bIns="34275" anchor="t" anchorCtr="0">
              <a:noAutofit/>
            </a:bodyPr>
            <a:lstStyle/>
            <a:p>
              <a:pPr marL="0" marR="0" lvl="0" indent="0" algn="l" rtl="0">
                <a:spcBef>
                  <a:spcPts val="0"/>
                </a:spcBef>
                <a:spcAft>
                  <a:spcPts val="0"/>
                </a:spcAft>
                <a:buNone/>
              </a:pPr>
              <a:endParaRPr sz="1400">
                <a:solidFill>
                  <a:schemeClr val="dk1"/>
                </a:solidFill>
                <a:latin typeface="Calibri"/>
                <a:ea typeface="Calibri"/>
                <a:cs typeface="Calibri"/>
                <a:sym typeface="Calibri"/>
              </a:endParaRPr>
            </a:p>
          </p:txBody>
        </p:sp>
        <p:pic>
          <p:nvPicPr>
            <p:cNvPr id="285" name="Shape 285"/>
            <p:cNvPicPr preferRelativeResize="0"/>
            <p:nvPr/>
          </p:nvPicPr>
          <p:blipFill rotWithShape="1">
            <a:blip r:embed="rId5">
              <a:alphaModFix/>
            </a:blip>
            <a:srcRect/>
            <a:stretch/>
          </p:blipFill>
          <p:spPr>
            <a:xfrm>
              <a:off x="1644" y="2855"/>
              <a:ext cx="9313" cy="6984"/>
            </a:xfrm>
            <a:prstGeom prst="rect">
              <a:avLst/>
            </a:prstGeom>
            <a:noFill/>
            <a:ln>
              <a:noFill/>
            </a:ln>
          </p:spPr>
        </p:pic>
      </p:grpSp>
      <p:sp>
        <p:nvSpPr>
          <p:cNvPr id="286" name="Shape 286"/>
          <p:cNvSpPr txBox="1"/>
          <p:nvPr/>
        </p:nvSpPr>
        <p:spPr>
          <a:xfrm>
            <a:off x="4947548" y="1438468"/>
            <a:ext cx="3780900" cy="2562300"/>
          </a:xfrm>
          <a:prstGeom prst="rect">
            <a:avLst/>
          </a:prstGeom>
          <a:noFill/>
          <a:ln>
            <a:noFill/>
          </a:ln>
        </p:spPr>
        <p:txBody>
          <a:bodyPr spcFirstLastPara="1" wrap="square" lIns="68575" tIns="34275" rIns="68575" bIns="34275" anchor="t" anchorCtr="0">
            <a:noAutofit/>
          </a:bodyPr>
          <a:lstStyle/>
          <a:p>
            <a:pPr marL="342900" marR="0" lvl="0" indent="-2921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What do you notice about </a:t>
            </a:r>
            <a:r>
              <a:rPr lang="en" sz="2000" i="1">
                <a:solidFill>
                  <a:schemeClr val="dk1"/>
                </a:solidFill>
                <a:latin typeface="Century Gothic"/>
                <a:ea typeface="Century Gothic"/>
                <a:cs typeface="Century Gothic"/>
                <a:sym typeface="Century Gothic"/>
              </a:rPr>
              <a:t>Love that Dog</a:t>
            </a:r>
            <a:r>
              <a:rPr lang="en" sz="2000">
                <a:solidFill>
                  <a:schemeClr val="dk1"/>
                </a:solidFill>
                <a:latin typeface="Century Gothic"/>
                <a:ea typeface="Century Gothic"/>
                <a:cs typeface="Century Gothic"/>
                <a:sym typeface="Century Gothic"/>
              </a:rPr>
              <a:t>? </a:t>
            </a:r>
            <a:endParaRPr sz="2000">
              <a:latin typeface="Century Gothic"/>
              <a:ea typeface="Century Gothic"/>
              <a:cs typeface="Century Gothic"/>
              <a:sym typeface="Century Gothic"/>
            </a:endParaRPr>
          </a:p>
          <a:p>
            <a:pPr marL="215900" marR="0" lvl="0" indent="-38100" algn="l" rtl="0">
              <a:spcBef>
                <a:spcPts val="0"/>
              </a:spcBef>
              <a:spcAft>
                <a:spcPts val="0"/>
              </a:spcAft>
              <a:buClr>
                <a:schemeClr val="dk1"/>
              </a:buClr>
              <a:buSzPts val="2700"/>
              <a:buFont typeface="Arial"/>
              <a:buNone/>
            </a:pPr>
            <a:endParaRPr sz="2000">
              <a:solidFill>
                <a:schemeClr val="dk1"/>
              </a:solidFill>
              <a:latin typeface="Century Gothic"/>
              <a:ea typeface="Century Gothic"/>
              <a:cs typeface="Century Gothic"/>
              <a:sym typeface="Century Gothic"/>
            </a:endParaRPr>
          </a:p>
          <a:p>
            <a:pPr marL="342900" marR="0" lvl="0" indent="-292100" algn="l" rtl="0">
              <a:spcBef>
                <a:spcPts val="0"/>
              </a:spcBef>
              <a:spcAft>
                <a:spcPts val="0"/>
              </a:spcAft>
              <a:buClr>
                <a:schemeClr val="dk1"/>
              </a:buClr>
              <a:buSzPts val="2000"/>
              <a:buFont typeface="Century Gothic"/>
              <a:buChar char="●"/>
            </a:pPr>
            <a:r>
              <a:rPr lang="en" sz="2000">
                <a:solidFill>
                  <a:schemeClr val="dk1"/>
                </a:solidFill>
                <a:latin typeface="Century Gothic"/>
                <a:ea typeface="Century Gothic"/>
                <a:cs typeface="Century Gothic"/>
                <a:sym typeface="Century Gothic"/>
              </a:rPr>
              <a:t>What do you wonder about </a:t>
            </a:r>
            <a:r>
              <a:rPr lang="en" sz="2000" i="1">
                <a:solidFill>
                  <a:schemeClr val="dk1"/>
                </a:solidFill>
                <a:latin typeface="Century Gothic"/>
                <a:ea typeface="Century Gothic"/>
                <a:cs typeface="Century Gothic"/>
                <a:sym typeface="Century Gothic"/>
              </a:rPr>
              <a:t>Love that Dog</a:t>
            </a:r>
            <a:r>
              <a:rPr lang="en" sz="2000">
                <a:solidFill>
                  <a:schemeClr val="dk1"/>
                </a:solidFill>
                <a:latin typeface="Century Gothic"/>
                <a:ea typeface="Century Gothic"/>
                <a:cs typeface="Century Gothic"/>
                <a:sym typeface="Century Gothic"/>
              </a:rPr>
              <a:t>? </a:t>
            </a:r>
            <a:endParaRPr sz="2000">
              <a:latin typeface="Century Gothic"/>
              <a:ea typeface="Century Gothic"/>
              <a:cs typeface="Century Gothic"/>
              <a:sym typeface="Century Gothic"/>
            </a:endParaRPr>
          </a:p>
        </p:txBody>
      </p:sp>
      <p:pic>
        <p:nvPicPr>
          <p:cNvPr id="287" name="Shape 287"/>
          <p:cNvPicPr preferRelativeResize="0"/>
          <p:nvPr/>
        </p:nvPicPr>
        <p:blipFill>
          <a:blip r:embed="rId6">
            <a:alphaModFix/>
          </a:blip>
          <a:stretch>
            <a:fillRect/>
          </a:stretch>
        </p:blipFill>
        <p:spPr>
          <a:xfrm>
            <a:off x="8264258" y="4335520"/>
            <a:ext cx="633357" cy="662238"/>
          </a:xfrm>
          <a:prstGeom prst="rect">
            <a:avLst/>
          </a:prstGeom>
          <a:noFill/>
          <a:ln>
            <a:noFill/>
          </a:ln>
        </p:spPr>
      </p:pic>
      <p:pic>
        <p:nvPicPr>
          <p:cNvPr id="288" name="Shape 288" descr="https://d30y9cdsu7xlg0.cloudfront.net/png/709687-200.png"/>
          <p:cNvPicPr preferRelativeResize="0"/>
          <p:nvPr/>
        </p:nvPicPr>
        <p:blipFill rotWithShape="1">
          <a:blip r:embed="rId7">
            <a:alphaModFix/>
          </a:blip>
          <a:srcRect/>
          <a:stretch/>
        </p:blipFill>
        <p:spPr>
          <a:xfrm>
            <a:off x="7607363" y="4348137"/>
            <a:ext cx="782250" cy="67433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Shape 294"/>
          <p:cNvSpPr txBox="1">
            <a:spLocks noGrp="1"/>
          </p:cNvSpPr>
          <p:nvPr>
            <p:ph type="title"/>
          </p:nvPr>
        </p:nvSpPr>
        <p:spPr>
          <a:xfrm>
            <a:off x="628650" y="20468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dirty="0">
                <a:latin typeface="Century Gothic"/>
                <a:ea typeface="Century Gothic"/>
                <a:cs typeface="Century Gothic"/>
                <a:sym typeface="Century Gothic"/>
              </a:rPr>
              <a:t>Thumb-o-meter</a:t>
            </a:r>
            <a:endParaRPr sz="3200" dirty="0">
              <a:latin typeface="Century Gothic"/>
              <a:ea typeface="Century Gothic"/>
              <a:cs typeface="Century Gothic"/>
              <a:sym typeface="Century Gothic"/>
            </a:endParaRPr>
          </a:p>
        </p:txBody>
      </p:sp>
      <p:sp>
        <p:nvSpPr>
          <p:cNvPr id="295" name="Shape 295"/>
          <p:cNvSpPr txBox="1">
            <a:spLocks noGrp="1"/>
          </p:cNvSpPr>
          <p:nvPr>
            <p:ph type="body" idx="1"/>
          </p:nvPr>
        </p:nvSpPr>
        <p:spPr>
          <a:xfrm>
            <a:off x="501806" y="1198950"/>
            <a:ext cx="8013600" cy="3397800"/>
          </a:xfrm>
          <a:prstGeom prst="rect">
            <a:avLst/>
          </a:prstGeom>
          <a:noFill/>
          <a:ln>
            <a:noFill/>
          </a:ln>
        </p:spPr>
        <p:txBody>
          <a:bodyPr spcFirstLastPara="1" wrap="square" lIns="68575" tIns="34275" rIns="68575" bIns="34275" anchor="t" anchorCtr="0">
            <a:noAutofit/>
          </a:bodyPr>
          <a:lstStyle/>
          <a:p>
            <a:pPr marL="342900" marR="0" lvl="0" indent="-273050" algn="l" rtl="0">
              <a:lnSpc>
                <a:spcPct val="90000"/>
              </a:lnSpc>
              <a:spcBef>
                <a:spcPts val="400"/>
              </a:spcBef>
              <a:spcAft>
                <a:spcPts val="0"/>
              </a:spcAft>
              <a:buClr>
                <a:schemeClr val="dk1"/>
              </a:buClr>
              <a:buSzPts val="1700"/>
              <a:buFont typeface="Century Gothic"/>
              <a:buAutoNum type="arabicPeriod"/>
            </a:pPr>
            <a:r>
              <a:rPr lang="en" sz="2000" dirty="0">
                <a:latin typeface="Century Gothic"/>
                <a:ea typeface="Century Gothic"/>
                <a:cs typeface="Century Gothic"/>
                <a:sym typeface="Century Gothic"/>
              </a:rPr>
              <a:t>Your teacher will tell you the topic you are to think about.</a:t>
            </a:r>
            <a:endParaRPr sz="2000" dirty="0">
              <a:latin typeface="Century Gothic"/>
              <a:ea typeface="Century Gothic"/>
              <a:cs typeface="Century Gothic"/>
              <a:sym typeface="Century Gothic"/>
            </a:endParaRPr>
          </a:p>
          <a:p>
            <a:pPr marL="342900" marR="0" lvl="0" indent="-273050" algn="l" rtl="0">
              <a:lnSpc>
                <a:spcPct val="90000"/>
              </a:lnSpc>
              <a:spcBef>
                <a:spcPts val="800"/>
              </a:spcBef>
              <a:spcAft>
                <a:spcPts val="0"/>
              </a:spcAft>
              <a:buSzPts val="1700"/>
              <a:buFont typeface="Century Gothic"/>
              <a:buAutoNum type="arabicPeriod"/>
            </a:pPr>
            <a:r>
              <a:rPr lang="en" sz="2000" dirty="0">
                <a:latin typeface="Century Gothic"/>
                <a:ea typeface="Century Gothic"/>
                <a:cs typeface="Century Gothic"/>
                <a:sym typeface="Century Gothic"/>
              </a:rPr>
              <a:t>Think about how comfortable you are or how much you know about this topic.</a:t>
            </a:r>
            <a:endParaRPr sz="2000" dirty="0">
              <a:latin typeface="Century Gothic"/>
              <a:ea typeface="Century Gothic"/>
              <a:cs typeface="Century Gothic"/>
              <a:sym typeface="Century Gothic"/>
            </a:endParaRPr>
          </a:p>
          <a:p>
            <a:pPr marL="342900" marR="0" lvl="0" indent="-273050" algn="l" rtl="0">
              <a:lnSpc>
                <a:spcPct val="90000"/>
              </a:lnSpc>
              <a:spcBef>
                <a:spcPts val="800"/>
              </a:spcBef>
              <a:spcAft>
                <a:spcPts val="800"/>
              </a:spcAft>
              <a:buSzPts val="1700"/>
              <a:buFont typeface="Century Gothic"/>
              <a:buAutoNum type="arabicPeriod"/>
            </a:pPr>
            <a:r>
              <a:rPr lang="en" sz="2000" dirty="0">
                <a:latin typeface="Century Gothic"/>
                <a:ea typeface="Century Gothic"/>
                <a:cs typeface="Century Gothic"/>
                <a:sym typeface="Century Gothic"/>
              </a:rPr>
              <a:t>When signaled, place a thumb-up if you are comfortable/know a lot about this topic, a thumb-sideways if you are a little comfortable or know a little about this topic, or a thumb-down if you really are not comfortable or don’t know a lot about this topic. </a:t>
            </a:r>
            <a:endParaRPr sz="2000" dirty="0">
              <a:latin typeface="Century Gothic"/>
              <a:ea typeface="Century Gothic"/>
              <a:cs typeface="Century Gothic"/>
              <a:sym typeface="Century Gothic"/>
            </a:endParaRPr>
          </a:p>
        </p:txBody>
      </p:sp>
      <p:pic>
        <p:nvPicPr>
          <p:cNvPr id="296" name="Shape 296"/>
          <p:cNvPicPr preferRelativeResize="0"/>
          <p:nvPr/>
        </p:nvPicPr>
        <p:blipFill>
          <a:blip r:embed="rId3">
            <a:alphaModFix/>
          </a:blip>
          <a:stretch>
            <a:fillRect/>
          </a:stretch>
        </p:blipFill>
        <p:spPr>
          <a:xfrm>
            <a:off x="8218449" y="4393579"/>
            <a:ext cx="607124" cy="546997"/>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Shape 30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3000" dirty="0"/>
              <a:t>What happens and how does Jack feel about it?</a:t>
            </a:r>
            <a:endParaRPr sz="3000" dirty="0"/>
          </a:p>
        </p:txBody>
      </p:sp>
      <p:sp>
        <p:nvSpPr>
          <p:cNvPr id="302" name="Shape 302"/>
          <p:cNvSpPr txBox="1">
            <a:spLocks noGrp="1"/>
          </p:cNvSpPr>
          <p:nvPr>
            <p:ph type="body" idx="1"/>
          </p:nvPr>
        </p:nvSpPr>
        <p:spPr>
          <a:xfrm>
            <a:off x="311700" y="1398075"/>
            <a:ext cx="8520600" cy="856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When instructed by your teacher, you and your partner will complete the Think-Pair-Share protocol to answer the following questions: </a:t>
            </a:r>
            <a:endParaRPr dirty="0"/>
          </a:p>
        </p:txBody>
      </p:sp>
      <p:pic>
        <p:nvPicPr>
          <p:cNvPr id="303" name="Shape 303" descr="Head with Gears"/>
          <p:cNvPicPr preferRelativeResize="0"/>
          <p:nvPr/>
        </p:nvPicPr>
        <p:blipFill>
          <a:blip r:embed="rId3">
            <a:alphaModFix/>
          </a:blip>
          <a:stretch>
            <a:fillRect/>
          </a:stretch>
        </p:blipFill>
        <p:spPr>
          <a:xfrm>
            <a:off x="8259475" y="4361085"/>
            <a:ext cx="572700" cy="572700"/>
          </a:xfrm>
          <a:prstGeom prst="rect">
            <a:avLst/>
          </a:prstGeom>
          <a:noFill/>
          <a:ln>
            <a:noFill/>
          </a:ln>
        </p:spPr>
      </p:pic>
      <p:graphicFrame>
        <p:nvGraphicFramePr>
          <p:cNvPr id="304" name="Shape 304"/>
          <p:cNvGraphicFramePr/>
          <p:nvPr>
            <p:extLst>
              <p:ext uri="{D42A27DB-BD31-4B8C-83A1-F6EECF244321}">
                <p14:modId xmlns:p14="http://schemas.microsoft.com/office/powerpoint/2010/main" val="1909413767"/>
              </p:ext>
            </p:extLst>
          </p:nvPr>
        </p:nvGraphicFramePr>
        <p:xfrm>
          <a:off x="311575" y="2254875"/>
          <a:ext cx="8040564" cy="2272425"/>
        </p:xfrm>
        <a:graphic>
          <a:graphicData uri="http://schemas.openxmlformats.org/drawingml/2006/table">
            <a:tbl>
              <a:tblPr>
                <a:noFill/>
                <a:tableStyleId>{27D557B2-8C06-454A-A113-39B56A6A902E}</a:tableStyleId>
              </a:tblPr>
              <a:tblGrid>
                <a:gridCol w="1528253">
                  <a:extLst>
                    <a:ext uri="{9D8B030D-6E8A-4147-A177-3AD203B41FA5}">
                      <a16:colId xmlns:a16="http://schemas.microsoft.com/office/drawing/2014/main" val="20000"/>
                    </a:ext>
                  </a:extLst>
                </a:gridCol>
                <a:gridCol w="2386361">
                  <a:extLst>
                    <a:ext uri="{9D8B030D-6E8A-4147-A177-3AD203B41FA5}">
                      <a16:colId xmlns:a16="http://schemas.microsoft.com/office/drawing/2014/main" val="20001"/>
                    </a:ext>
                  </a:extLst>
                </a:gridCol>
                <a:gridCol w="2115809">
                  <a:extLst>
                    <a:ext uri="{9D8B030D-6E8A-4147-A177-3AD203B41FA5}">
                      <a16:colId xmlns:a16="http://schemas.microsoft.com/office/drawing/2014/main" val="20002"/>
                    </a:ext>
                  </a:extLst>
                </a:gridCol>
                <a:gridCol w="2010141">
                  <a:extLst>
                    <a:ext uri="{9D8B030D-6E8A-4147-A177-3AD203B41FA5}">
                      <a16:colId xmlns:a16="http://schemas.microsoft.com/office/drawing/2014/main" val="20003"/>
                    </a:ext>
                  </a:extLst>
                </a:gridCol>
              </a:tblGrid>
              <a:tr h="1067975">
                <a:tc>
                  <a:txBody>
                    <a:bodyPr/>
                    <a:lstStyle/>
                    <a:p>
                      <a:pPr marL="0" lvl="0" indent="0">
                        <a:spcBef>
                          <a:spcPts val="0"/>
                        </a:spcBef>
                        <a:spcAft>
                          <a:spcPts val="0"/>
                        </a:spcAft>
                        <a:buNone/>
                      </a:pPr>
                      <a:r>
                        <a:rPr lang="en" dirty="0">
                          <a:latin typeface="Century Gothic" panose="020B0502020202020204" pitchFamily="34" charset="0"/>
                        </a:rPr>
                        <a:t>Pages</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What happened on these pages?</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How did Jack feel about it? </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How do you know? Use evidence from the text to support your answer. </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59045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tc>
                  <a:txBody>
                    <a:bodyPr/>
                    <a:lstStyle/>
                    <a:p>
                      <a:pPr marL="0" lvl="0" indent="0">
                        <a:spcBef>
                          <a:spcPts val="0"/>
                        </a:spcBef>
                        <a:spcAft>
                          <a:spcPts val="0"/>
                        </a:spcAft>
                        <a:buNone/>
                      </a:pPr>
                      <a:endParaRPr dirty="0"/>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r h="614000">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dirty="0"/>
                    </a:p>
                  </a:txBody>
                  <a:tcPr marL="91425" marR="91425" marT="91425" marB="91425"/>
                </a:tc>
                <a:extLst>
                  <a:ext uri="{0D108BD9-81ED-4DB2-BD59-A6C34878D82A}">
                    <a16:rowId xmlns:a16="http://schemas.microsoft.com/office/drawing/2014/main" val="10002"/>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Shape 309"/>
          <p:cNvSpPr txBox="1">
            <a:spLocks noGrp="1"/>
          </p:cNvSpPr>
          <p:nvPr>
            <p:ph type="body" idx="1"/>
          </p:nvPr>
        </p:nvSpPr>
        <p:spPr>
          <a:xfrm>
            <a:off x="311700" y="295225"/>
            <a:ext cx="8520600" cy="3416400"/>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a:t>In order to become a better reader, you need to spend lots of time independently reading books that are NOT TOO EASY and NOT TOO HARD… just like Goldilocks.</a:t>
            </a:r>
            <a:endParaRPr/>
          </a:p>
        </p:txBody>
      </p:sp>
      <p:pic>
        <p:nvPicPr>
          <p:cNvPr id="310" name="Shape 310"/>
          <p:cNvPicPr preferRelativeResize="0"/>
          <p:nvPr/>
        </p:nvPicPr>
        <p:blipFill>
          <a:blip r:embed="rId3">
            <a:alphaModFix/>
          </a:blip>
          <a:stretch>
            <a:fillRect/>
          </a:stretch>
        </p:blipFill>
        <p:spPr>
          <a:xfrm>
            <a:off x="428613" y="2239285"/>
            <a:ext cx="1819275" cy="2671675"/>
          </a:xfrm>
          <a:prstGeom prst="rect">
            <a:avLst/>
          </a:prstGeom>
          <a:noFill/>
          <a:ln>
            <a:noFill/>
          </a:ln>
        </p:spPr>
      </p:pic>
      <p:pic>
        <p:nvPicPr>
          <p:cNvPr id="311" name="Shape 311"/>
          <p:cNvPicPr preferRelativeResize="0"/>
          <p:nvPr/>
        </p:nvPicPr>
        <p:blipFill>
          <a:blip r:embed="rId4">
            <a:alphaModFix/>
          </a:blip>
          <a:stretch>
            <a:fillRect/>
          </a:stretch>
        </p:blipFill>
        <p:spPr>
          <a:xfrm>
            <a:off x="2352306" y="1701904"/>
            <a:ext cx="2029100" cy="2986100"/>
          </a:xfrm>
          <a:prstGeom prst="rect">
            <a:avLst/>
          </a:prstGeom>
          <a:noFill/>
          <a:ln>
            <a:noFill/>
          </a:ln>
        </p:spPr>
      </p:pic>
      <p:pic>
        <p:nvPicPr>
          <p:cNvPr id="312" name="Shape 312"/>
          <p:cNvPicPr preferRelativeResize="0"/>
          <p:nvPr/>
        </p:nvPicPr>
        <p:blipFill>
          <a:blip r:embed="rId5">
            <a:alphaModFix/>
          </a:blip>
          <a:stretch>
            <a:fillRect/>
          </a:stretch>
        </p:blipFill>
        <p:spPr>
          <a:xfrm>
            <a:off x="4485824" y="2352800"/>
            <a:ext cx="2029100" cy="2558160"/>
          </a:xfrm>
          <a:prstGeom prst="rect">
            <a:avLst/>
          </a:prstGeom>
          <a:noFill/>
          <a:ln>
            <a:noFill/>
          </a:ln>
        </p:spPr>
      </p:pic>
      <p:pic>
        <p:nvPicPr>
          <p:cNvPr id="313" name="Shape 313"/>
          <p:cNvPicPr preferRelativeResize="0"/>
          <p:nvPr/>
        </p:nvPicPr>
        <p:blipFill>
          <a:blip r:embed="rId6">
            <a:alphaModFix/>
          </a:blip>
          <a:stretch>
            <a:fillRect/>
          </a:stretch>
        </p:blipFill>
        <p:spPr>
          <a:xfrm>
            <a:off x="6602160" y="1701904"/>
            <a:ext cx="2334558" cy="255817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17"/>
        <p:cNvGrpSpPr/>
        <p:nvPr/>
      </p:nvGrpSpPr>
      <p:grpSpPr>
        <a:xfrm>
          <a:off x="0" y="0"/>
          <a:ext cx="0" cy="0"/>
          <a:chOff x="0" y="0"/>
          <a:chExt cx="0" cy="0"/>
        </a:xfrm>
      </p:grpSpPr>
      <p:pic>
        <p:nvPicPr>
          <p:cNvPr id="318" name="Shape 318"/>
          <p:cNvPicPr preferRelativeResize="0"/>
          <p:nvPr/>
        </p:nvPicPr>
        <p:blipFill>
          <a:blip r:embed="rId3">
            <a:alphaModFix/>
          </a:blip>
          <a:stretch>
            <a:fillRect/>
          </a:stretch>
        </p:blipFill>
        <p:spPr>
          <a:xfrm>
            <a:off x="764177" y="1059925"/>
            <a:ext cx="7358500" cy="3598630"/>
          </a:xfrm>
          <a:prstGeom prst="rect">
            <a:avLst/>
          </a:prstGeom>
          <a:noFill/>
          <a:ln>
            <a:noFill/>
          </a:ln>
        </p:spPr>
      </p:pic>
      <p:sp>
        <p:nvSpPr>
          <p:cNvPr id="319" name="Shape 319"/>
          <p:cNvSpPr txBox="1"/>
          <p:nvPr/>
        </p:nvSpPr>
        <p:spPr>
          <a:xfrm>
            <a:off x="561100" y="654625"/>
            <a:ext cx="1418400" cy="4053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endParaRPr>
              <a:latin typeface="Century Gothic"/>
              <a:ea typeface="Century Gothic"/>
              <a:cs typeface="Century Gothic"/>
              <a:sym typeface="Century Gothic"/>
            </a:endParaRPr>
          </a:p>
        </p:txBody>
      </p:sp>
      <p:sp>
        <p:nvSpPr>
          <p:cNvPr id="320" name="Shape 320"/>
          <p:cNvSpPr txBox="1"/>
          <p:nvPr/>
        </p:nvSpPr>
        <p:spPr>
          <a:xfrm>
            <a:off x="358475" y="358525"/>
            <a:ext cx="8259114" cy="5922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800" dirty="0">
                <a:latin typeface="Century Gothic"/>
                <a:ea typeface="Century Gothic"/>
                <a:cs typeface="Century Gothic"/>
                <a:sym typeface="Century Gothic"/>
              </a:rPr>
              <a:t>As you explore books think about these tips...</a:t>
            </a:r>
            <a:endParaRPr sz="2800" dirty="0">
              <a:latin typeface="Century Gothic"/>
              <a:ea typeface="Century Gothic"/>
              <a:cs typeface="Century Gothic"/>
              <a:sym typeface="Century Gothic"/>
            </a:endParaRPr>
          </a:p>
        </p:txBody>
      </p:sp>
      <p:sp>
        <p:nvSpPr>
          <p:cNvPr id="321" name="Shape 321"/>
          <p:cNvSpPr txBox="1"/>
          <p:nvPr/>
        </p:nvSpPr>
        <p:spPr>
          <a:xfrm>
            <a:off x="447685" y="4487105"/>
            <a:ext cx="8169904" cy="3429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600" dirty="0">
                <a:latin typeface="Century Gothic"/>
                <a:ea typeface="Century Gothic"/>
                <a:cs typeface="Century Gothic"/>
                <a:sym typeface="Century Gothic"/>
              </a:rPr>
              <a:t>Your teacher will circulate the room to ask you about the book your are reading. </a:t>
            </a:r>
            <a:endParaRPr sz="1600" dirty="0">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25"/>
        <p:cNvGrpSpPr/>
        <p:nvPr/>
      </p:nvGrpSpPr>
      <p:grpSpPr>
        <a:xfrm>
          <a:off x="0" y="0"/>
          <a:ext cx="0" cy="0"/>
          <a:chOff x="0" y="0"/>
          <a:chExt cx="0" cy="0"/>
        </a:xfrm>
      </p:grpSpPr>
      <p:sp>
        <p:nvSpPr>
          <p:cNvPr id="326" name="Shape 326"/>
          <p:cNvSpPr txBox="1">
            <a:spLocks noGrp="1"/>
          </p:cNvSpPr>
          <p:nvPr>
            <p:ph type="title"/>
          </p:nvPr>
        </p:nvSpPr>
        <p:spPr>
          <a:xfrm>
            <a:off x="515633" y="356477"/>
            <a:ext cx="809632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pic>
        <p:nvPicPr>
          <p:cNvPr id="327" name="Shape 327"/>
          <p:cNvPicPr preferRelativeResize="0"/>
          <p:nvPr/>
        </p:nvPicPr>
        <p:blipFill>
          <a:blip r:embed="rId3">
            <a:alphaModFix/>
          </a:blip>
          <a:stretch>
            <a:fillRect/>
          </a:stretch>
        </p:blipFill>
        <p:spPr>
          <a:xfrm>
            <a:off x="515633" y="1416205"/>
            <a:ext cx="8112733" cy="275839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pic>
        <p:nvPicPr>
          <p:cNvPr id="332" name="Shape 332"/>
          <p:cNvPicPr preferRelativeResize="0"/>
          <p:nvPr/>
        </p:nvPicPr>
        <p:blipFill rotWithShape="1">
          <a:blip r:embed="rId3">
            <a:alphaModFix/>
          </a:blip>
          <a:srcRect l="583"/>
          <a:stretch/>
        </p:blipFill>
        <p:spPr>
          <a:xfrm>
            <a:off x="468350" y="421062"/>
            <a:ext cx="6650551" cy="4534375"/>
          </a:xfrm>
          <a:prstGeom prst="rect">
            <a:avLst/>
          </a:prstGeom>
          <a:noFill/>
          <a:ln>
            <a:noFill/>
          </a:ln>
        </p:spPr>
      </p:pic>
      <p:sp>
        <p:nvSpPr>
          <p:cNvPr id="334" name="Shape 334"/>
          <p:cNvSpPr/>
          <p:nvPr/>
        </p:nvSpPr>
        <p:spPr>
          <a:xfrm>
            <a:off x="6281325" y="2688250"/>
            <a:ext cx="1839300" cy="9819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457200">
              <a:spcBef>
                <a:spcPts val="0"/>
              </a:spcBef>
              <a:spcAft>
                <a:spcPts val="0"/>
              </a:spcAft>
              <a:buNone/>
            </a:pPr>
            <a:r>
              <a:rPr lang="en" sz="1800" b="1" dirty="0">
                <a:latin typeface="Century Gothic"/>
                <a:ea typeface="Century Gothic"/>
                <a:cs typeface="Century Gothic"/>
                <a:sym typeface="Century Gothic"/>
              </a:rPr>
              <a:t>MODEL</a:t>
            </a:r>
            <a:endParaRPr sz="1800" b="1" dirty="0">
              <a:latin typeface="Century Gothic"/>
              <a:ea typeface="Century Gothic"/>
              <a:cs typeface="Century Gothic"/>
              <a:sym typeface="Century Gothic"/>
            </a:endParaRPr>
          </a:p>
        </p:txBody>
      </p:sp>
      <p:sp>
        <p:nvSpPr>
          <p:cNvPr id="335" name="Shape 335"/>
          <p:cNvSpPr/>
          <p:nvPr/>
        </p:nvSpPr>
        <p:spPr>
          <a:xfrm>
            <a:off x="3505413" y="763725"/>
            <a:ext cx="2742900" cy="981900"/>
          </a:xfrm>
          <a:prstGeom prst="lef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r>
              <a:rPr lang="en" b="1" dirty="0">
                <a:latin typeface="Century Gothic" panose="020B0502020202020204" pitchFamily="34" charset="0"/>
              </a:rPr>
              <a:t>Must be included in each entry.</a:t>
            </a:r>
            <a:endParaRPr b="1" dirty="0">
              <a:latin typeface="Century Gothic" panose="020B0502020202020204"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39"/>
        <p:cNvGrpSpPr/>
        <p:nvPr/>
      </p:nvGrpSpPr>
      <p:grpSpPr>
        <a:xfrm>
          <a:off x="0" y="0"/>
          <a:ext cx="0" cy="0"/>
          <a:chOff x="0" y="0"/>
          <a:chExt cx="0" cy="0"/>
        </a:xfrm>
      </p:grpSpPr>
      <p:sp>
        <p:nvSpPr>
          <p:cNvPr id="340" name="Shape 340"/>
          <p:cNvSpPr txBox="1">
            <a:spLocks noGrp="1"/>
          </p:cNvSpPr>
          <p:nvPr>
            <p:ph type="title"/>
          </p:nvPr>
        </p:nvSpPr>
        <p:spPr>
          <a:xfrm>
            <a:off x="311700" y="334175"/>
            <a:ext cx="46164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Independent Reading Logs</a:t>
            </a:r>
            <a:endParaRPr/>
          </a:p>
        </p:txBody>
      </p:sp>
      <p:pic>
        <p:nvPicPr>
          <p:cNvPr id="341" name="Shape 341"/>
          <p:cNvPicPr preferRelativeResize="0"/>
          <p:nvPr/>
        </p:nvPicPr>
        <p:blipFill rotWithShape="1">
          <a:blip r:embed="rId3">
            <a:alphaModFix/>
          </a:blip>
          <a:srcRect l="25051" t="10894" r="24348" b="4781"/>
          <a:stretch/>
        </p:blipFill>
        <p:spPr>
          <a:xfrm>
            <a:off x="3662800" y="257075"/>
            <a:ext cx="4778251" cy="4476676"/>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Shape 193"/>
          <p:cNvSpPr txBox="1">
            <a:spLocks noGrp="1"/>
          </p:cNvSpPr>
          <p:nvPr>
            <p:ph type="title"/>
          </p:nvPr>
        </p:nvSpPr>
        <p:spPr>
          <a:xfrm>
            <a:off x="311700" y="181400"/>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94" name="Shape 194"/>
          <p:cNvSpPr txBox="1">
            <a:spLocks noGrp="1"/>
          </p:cNvSpPr>
          <p:nvPr>
            <p:ph type="body" idx="1"/>
          </p:nvPr>
        </p:nvSpPr>
        <p:spPr>
          <a:xfrm>
            <a:off x="311700" y="1330425"/>
            <a:ext cx="8676600" cy="3416400"/>
          </a:xfrm>
          <a:prstGeom prst="rect">
            <a:avLst/>
          </a:prstGeom>
        </p:spPr>
        <p:txBody>
          <a:bodyPr spcFirstLastPara="1" wrap="square" lIns="91425" tIns="91425" rIns="91425" bIns="91425" anchor="t" anchorCtr="0">
            <a:noAutofit/>
          </a:bodyPr>
          <a:lstStyle/>
          <a:p>
            <a:pPr marL="0" lvl="0" indent="0" rtl="0">
              <a:spcAft>
                <a:spcPts val="400"/>
              </a:spcAft>
              <a:buClr>
                <a:schemeClr val="dk1"/>
              </a:buClr>
              <a:buSzPts val="2500"/>
              <a:buFont typeface="Arial"/>
              <a:buNone/>
              <a:tabLst>
                <a:tab pos="457200" algn="l"/>
              </a:tabLst>
            </a:pPr>
            <a:r>
              <a:rPr lang="en" sz="1600" b="1" dirty="0">
                <a:solidFill>
                  <a:schemeClr val="dk1"/>
                </a:solidFill>
              </a:rPr>
              <a:t>Preparing for Lesson 2: </a:t>
            </a:r>
            <a:r>
              <a:rPr lang="en" sz="1600" i="1" dirty="0">
                <a:solidFill>
                  <a:schemeClr val="dk1"/>
                </a:solidFill>
              </a:rPr>
              <a:t>Materials and Student Pairings</a:t>
            </a:r>
            <a:endParaRPr sz="1600" i="1" dirty="0">
              <a:solidFill>
                <a:schemeClr val="dk1"/>
              </a:solidFill>
            </a:endParaRPr>
          </a:p>
          <a:p>
            <a:pPr marL="0" lvl="0" indent="0" rtl="0">
              <a:spcAft>
                <a:spcPts val="400"/>
              </a:spcAft>
              <a:buNone/>
            </a:pPr>
            <a:r>
              <a:rPr lang="en" sz="1600" dirty="0">
                <a:solidFill>
                  <a:schemeClr val="dk1"/>
                </a:solidFill>
              </a:rPr>
              <a:t>  Prepare: </a:t>
            </a:r>
          </a:p>
          <a:p>
            <a:pPr indent="-336550">
              <a:spcAft>
                <a:spcPts val="400"/>
              </a:spcAft>
              <a:buClr>
                <a:schemeClr val="dk1"/>
              </a:buClr>
              <a:buSzPts val="1700"/>
            </a:pPr>
            <a:r>
              <a:rPr lang="en-US" sz="1600" dirty="0">
                <a:solidFill>
                  <a:schemeClr val="dk1"/>
                </a:solidFill>
              </a:rPr>
              <a:t>Working to </a:t>
            </a:r>
            <a:r>
              <a:rPr lang="en-US" sz="1600" b="1" dirty="0">
                <a:solidFill>
                  <a:schemeClr val="dk1"/>
                </a:solidFill>
              </a:rPr>
              <a:t>Become Ethical People anchor chart</a:t>
            </a:r>
            <a:endParaRPr lang="en-US" sz="1600" dirty="0">
              <a:solidFill>
                <a:schemeClr val="dk1"/>
              </a:solidFill>
            </a:endParaRPr>
          </a:p>
          <a:p>
            <a:pPr indent="-336550">
              <a:spcAft>
                <a:spcPts val="400"/>
              </a:spcAft>
              <a:buClr>
                <a:schemeClr val="dk1"/>
              </a:buClr>
              <a:buSzPts val="1700"/>
            </a:pPr>
            <a:r>
              <a:rPr lang="en-US" sz="1600" b="1" dirty="0">
                <a:solidFill>
                  <a:schemeClr val="dk1"/>
                </a:solidFill>
              </a:rPr>
              <a:t>Close Readers Do These Things anchor chart</a:t>
            </a:r>
            <a:r>
              <a:rPr lang="en-US" sz="1600" b="1" dirty="0">
                <a:solidFill>
                  <a:schemeClr val="tx1"/>
                </a:solidFill>
              </a:rPr>
              <a:t> </a:t>
            </a:r>
          </a:p>
          <a:p>
            <a:pPr indent="-336550">
              <a:spcAft>
                <a:spcPts val="400"/>
              </a:spcAft>
              <a:buClr>
                <a:schemeClr val="dk1"/>
              </a:buClr>
              <a:buSzPts val="1700"/>
            </a:pPr>
            <a:r>
              <a:rPr lang="en-US" sz="1600" b="1" dirty="0">
                <a:solidFill>
                  <a:schemeClr val="tx1"/>
                </a:solidFill>
              </a:rPr>
              <a:t>What </a:t>
            </a:r>
            <a:r>
              <a:rPr lang="en" sz="1600" b="1" dirty="0">
                <a:solidFill>
                  <a:schemeClr val="tx1"/>
                </a:solidFill>
              </a:rPr>
              <a:t>Happens and How Does Jack Feel abot it? anchor chart </a:t>
            </a:r>
            <a:r>
              <a:rPr lang="en" sz="1600" dirty="0">
                <a:solidFill>
                  <a:schemeClr val="tx1"/>
                </a:solidFill>
              </a:rPr>
              <a:t>(see supporting materials</a:t>
            </a:r>
            <a:r>
              <a:rPr lang="en-US" sz="1600" dirty="0">
                <a:solidFill>
                  <a:schemeClr val="tx1"/>
                </a:solidFill>
              </a:rPr>
              <a:t>)</a:t>
            </a:r>
            <a:r>
              <a:rPr lang="en" sz="1600" dirty="0">
                <a:solidFill>
                  <a:schemeClr val="tx1"/>
                </a:solidFill>
              </a:rPr>
              <a:t>.</a:t>
            </a:r>
            <a:endParaRPr sz="1600" dirty="0">
              <a:solidFill>
                <a:schemeClr val="tx1"/>
              </a:solidFill>
            </a:endParaRPr>
          </a:p>
          <a:p>
            <a:pPr marL="457200" lvl="0" indent="-336550" rtl="0">
              <a:spcAft>
                <a:spcPts val="400"/>
              </a:spcAft>
              <a:buClr>
                <a:schemeClr val="dk1"/>
              </a:buClr>
              <a:buSzPts val="1700"/>
              <a:buChar char="●"/>
            </a:pPr>
            <a:r>
              <a:rPr lang="en" sz="1600" b="1" dirty="0">
                <a:solidFill>
                  <a:schemeClr val="dk1"/>
                </a:solidFill>
              </a:rPr>
              <a:t>Independent reading journals</a:t>
            </a:r>
            <a:r>
              <a:rPr lang="en" sz="1600" dirty="0">
                <a:solidFill>
                  <a:schemeClr val="dk1"/>
                </a:solidFill>
              </a:rPr>
              <a:t> (one per student). </a:t>
            </a:r>
            <a:endParaRPr sz="1600" dirty="0">
              <a:solidFill>
                <a:schemeClr val="dk1"/>
              </a:solidFill>
            </a:endParaRPr>
          </a:p>
          <a:p>
            <a:pPr marL="457200" lvl="0" indent="-336550" rtl="0">
              <a:spcAft>
                <a:spcPts val="400"/>
              </a:spcAft>
              <a:buClr>
                <a:schemeClr val="dk1"/>
              </a:buClr>
              <a:buSzPts val="1700"/>
              <a:buChar char="●"/>
            </a:pPr>
            <a:r>
              <a:rPr lang="en" sz="1600" dirty="0">
                <a:solidFill>
                  <a:schemeClr val="dk1"/>
                </a:solidFill>
              </a:rPr>
              <a:t>Copy of the independent reading pages of the 4M1 Unit 1 Homework Resources (for families) to display to students. The pages required are those that show the layout of an entry in the vocabulary log and the page of independent reading prompts. </a:t>
            </a:r>
            <a:endParaRPr sz="1600" dirty="0">
              <a:solidFill>
                <a:schemeClr val="dk1"/>
              </a:solidFill>
            </a:endParaRPr>
          </a:p>
          <a:p>
            <a:pPr marL="457200" lvl="0" indent="-336550" rtl="0">
              <a:spcAft>
                <a:spcPts val="400"/>
              </a:spcAft>
              <a:buClr>
                <a:schemeClr val="dk1"/>
              </a:buClr>
              <a:buSzPts val="1700"/>
              <a:buChar char="●"/>
            </a:pPr>
            <a:r>
              <a:rPr lang="en" sz="1600" dirty="0">
                <a:solidFill>
                  <a:schemeClr val="dk1"/>
                </a:solidFill>
              </a:rPr>
              <a:t>Set of equity sticks for the class (popsicle sticks with the name of one student on each one).</a:t>
            </a:r>
            <a:endParaRPr sz="1600"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pic>
        <p:nvPicPr>
          <p:cNvPr id="346" name="Shape 346"/>
          <p:cNvPicPr preferRelativeResize="0"/>
          <p:nvPr/>
        </p:nvPicPr>
        <p:blipFill>
          <a:blip r:embed="rId3">
            <a:alphaModFix/>
          </a:blip>
          <a:stretch>
            <a:fillRect/>
          </a:stretch>
        </p:blipFill>
        <p:spPr>
          <a:xfrm>
            <a:off x="583625" y="458163"/>
            <a:ext cx="7353300" cy="4067175"/>
          </a:xfrm>
          <a:prstGeom prst="rect">
            <a:avLst/>
          </a:prstGeom>
          <a:noFill/>
          <a:ln>
            <a:noFill/>
          </a:ln>
        </p:spPr>
      </p:pic>
      <p:sp>
        <p:nvSpPr>
          <p:cNvPr id="347" name="Shape 347"/>
          <p:cNvSpPr/>
          <p:nvPr/>
        </p:nvSpPr>
        <p:spPr>
          <a:xfrm>
            <a:off x="868675" y="3909050"/>
            <a:ext cx="5600700" cy="354300"/>
          </a:xfrm>
          <a:prstGeom prst="ellipse">
            <a:avLst/>
          </a:prstGeom>
          <a:noFill/>
          <a:ln w="9525" cap="flat" cmpd="sng">
            <a:solidFill>
              <a:srgbClr val="FF0000"/>
            </a:solidFill>
            <a:prstDash val="solid"/>
            <a:round/>
            <a:headEnd type="none" w="sm" len="sm"/>
            <a:tailEnd type="none" w="sm" len="sm"/>
          </a:ln>
        </p:spPr>
        <p:txBody>
          <a:bodyPr spcFirstLastPara="1" wrap="square" lIns="91425" tIns="91425" rIns="91425" bIns="91425" anchor="ctr" anchorCtr="0">
            <a:noAutofit/>
          </a:bodyPr>
          <a:lstStyle/>
          <a:p>
            <a:pPr marL="0" lvl="0" indent="0">
              <a:spcBef>
                <a:spcPts val="0"/>
              </a:spcBef>
              <a:spcAft>
                <a:spcPts val="0"/>
              </a:spcAft>
              <a:buNone/>
            </a:pPr>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47"/>
                                        </p:tgtEl>
                                        <p:attrNameLst>
                                          <p:attrName>style.visibility</p:attrName>
                                        </p:attrNameLst>
                                      </p:cBhvr>
                                      <p:to>
                                        <p:strVal val="visible"/>
                                      </p:to>
                                    </p:set>
                                    <p:animEffect transition="in" filter="fade">
                                      <p:cBhvr>
                                        <p:cTn id="7" dur="1000"/>
                                        <p:tgtEl>
                                          <p:spTgt spid="3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pic>
        <p:nvPicPr>
          <p:cNvPr id="352" name="Shape 352"/>
          <p:cNvPicPr preferRelativeResize="0"/>
          <p:nvPr/>
        </p:nvPicPr>
        <p:blipFill>
          <a:blip r:embed="rId3">
            <a:alphaModFix/>
          </a:blip>
          <a:stretch>
            <a:fillRect/>
          </a:stretch>
        </p:blipFill>
        <p:spPr>
          <a:xfrm>
            <a:off x="184075" y="317550"/>
            <a:ext cx="6689500" cy="4534375"/>
          </a:xfrm>
          <a:prstGeom prst="rect">
            <a:avLst/>
          </a:prstGeom>
          <a:noFill/>
          <a:ln>
            <a:noFill/>
          </a:ln>
        </p:spPr>
      </p:pic>
      <p:sp>
        <p:nvSpPr>
          <p:cNvPr id="354" name="Shape 354"/>
          <p:cNvSpPr/>
          <p:nvPr/>
        </p:nvSpPr>
        <p:spPr>
          <a:xfrm>
            <a:off x="6281325" y="2688250"/>
            <a:ext cx="1839300" cy="9819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457200" rtl="0">
              <a:spcBef>
                <a:spcPts val="0"/>
              </a:spcBef>
              <a:spcAft>
                <a:spcPts val="0"/>
              </a:spcAft>
              <a:buNone/>
            </a:pPr>
            <a:r>
              <a:rPr lang="en" sz="1800" b="1">
                <a:latin typeface="Century Gothic"/>
                <a:ea typeface="Century Gothic"/>
                <a:cs typeface="Century Gothic"/>
                <a:sym typeface="Century Gothic"/>
              </a:rPr>
              <a:t>MODEL</a:t>
            </a:r>
            <a:endParaRPr sz="1800" b="1">
              <a:latin typeface="Century Gothic"/>
              <a:ea typeface="Century Gothic"/>
              <a:cs typeface="Century Gothic"/>
              <a:sym typeface="Century Gothic"/>
            </a:endParaRPr>
          </a:p>
        </p:txBody>
      </p:sp>
      <p:sp>
        <p:nvSpPr>
          <p:cNvPr id="355" name="Shape 355"/>
          <p:cNvSpPr/>
          <p:nvPr/>
        </p:nvSpPr>
        <p:spPr>
          <a:xfrm>
            <a:off x="3319900" y="763725"/>
            <a:ext cx="2742900" cy="981900"/>
          </a:xfrm>
          <a:prstGeom prst="leftArrow">
            <a:avLst>
              <a:gd name="adj1" fmla="val 50000"/>
              <a:gd name="adj2" fmla="val 50000"/>
            </a:avLst>
          </a:prstGeom>
          <a:solidFill>
            <a:srgbClr val="0000FF"/>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rtl="0">
              <a:spcBef>
                <a:spcPts val="0"/>
              </a:spcBef>
              <a:spcAft>
                <a:spcPts val="0"/>
              </a:spcAft>
              <a:buNone/>
            </a:pPr>
            <a:r>
              <a:rPr lang="en" b="1" dirty="0">
                <a:latin typeface="Century Gothic" panose="020B0502020202020204" pitchFamily="34" charset="0"/>
              </a:rPr>
              <a:t>Must be included in each entry.</a:t>
            </a:r>
            <a:endParaRPr b="1" dirty="0">
              <a:latin typeface="Century Gothic" panose="020B0502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sp>
        <p:nvSpPr>
          <p:cNvPr id="360" name="Shape 36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pic>
        <p:nvPicPr>
          <p:cNvPr id="361" name="Shape 361"/>
          <p:cNvPicPr preferRelativeResize="0"/>
          <p:nvPr/>
        </p:nvPicPr>
        <p:blipFill>
          <a:blip r:embed="rId3">
            <a:alphaModFix/>
          </a:blip>
          <a:stretch>
            <a:fillRect/>
          </a:stretch>
        </p:blipFill>
        <p:spPr>
          <a:xfrm>
            <a:off x="311700" y="1379825"/>
            <a:ext cx="6297401" cy="3483150"/>
          </a:xfrm>
          <a:prstGeom prst="rect">
            <a:avLst/>
          </a:prstGeom>
          <a:noFill/>
          <a:ln>
            <a:noFill/>
          </a:ln>
        </p:spPr>
      </p:pic>
      <p:sp>
        <p:nvSpPr>
          <p:cNvPr id="362" name="Shape 362"/>
          <p:cNvSpPr txBox="1"/>
          <p:nvPr/>
        </p:nvSpPr>
        <p:spPr>
          <a:xfrm>
            <a:off x="3491100" y="147150"/>
            <a:ext cx="5341200" cy="24246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2400" b="1">
                <a:latin typeface="Century Gothic"/>
                <a:ea typeface="Century Gothic"/>
                <a:cs typeface="Century Gothic"/>
                <a:sym typeface="Century Gothic"/>
              </a:rPr>
              <a:t>For tonight’s homework, respond to a prompt from the list in the </a:t>
            </a:r>
            <a:r>
              <a:rPr lang="en" sz="2400" b="1" i="1" u="sng">
                <a:solidFill>
                  <a:srgbClr val="0000FF"/>
                </a:solidFill>
                <a:latin typeface="Century Gothic"/>
                <a:ea typeface="Century Gothic"/>
                <a:cs typeface="Century Gothic"/>
                <a:sym typeface="Century Gothic"/>
              </a:rPr>
              <a:t>front</a:t>
            </a:r>
            <a:r>
              <a:rPr lang="en" sz="2400" b="1">
                <a:latin typeface="Century Gothic"/>
                <a:ea typeface="Century Gothic"/>
                <a:cs typeface="Century Gothic"/>
                <a:sym typeface="Century Gothic"/>
              </a:rPr>
              <a:t> </a:t>
            </a:r>
            <a:r>
              <a:rPr lang="en" sz="2400">
                <a:solidFill>
                  <a:schemeClr val="dk1"/>
                </a:solidFill>
                <a:latin typeface="Century Gothic"/>
                <a:ea typeface="Century Gothic"/>
                <a:cs typeface="Century Gothic"/>
                <a:sym typeface="Century Gothic"/>
              </a:rPr>
              <a:t>(reading research)</a:t>
            </a:r>
            <a:r>
              <a:rPr lang="en" sz="2400" b="1">
                <a:solidFill>
                  <a:schemeClr val="dk1"/>
                </a:solidFill>
                <a:latin typeface="Century Gothic"/>
                <a:ea typeface="Century Gothic"/>
                <a:cs typeface="Century Gothic"/>
                <a:sym typeface="Century Gothic"/>
              </a:rPr>
              <a:t> </a:t>
            </a:r>
            <a:r>
              <a:rPr lang="en" sz="2400" b="1">
                <a:latin typeface="Century Gothic"/>
                <a:ea typeface="Century Gothic"/>
                <a:cs typeface="Century Gothic"/>
                <a:sym typeface="Century Gothic"/>
              </a:rPr>
              <a:t>of your journal.</a:t>
            </a:r>
            <a:endParaRPr sz="2400">
              <a:latin typeface="Century Gothic"/>
              <a:ea typeface="Century Gothic"/>
              <a:cs typeface="Century Gothic"/>
              <a:sym typeface="Century Gothic"/>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67"/>
        <p:cNvGrpSpPr/>
        <p:nvPr/>
      </p:nvGrpSpPr>
      <p:grpSpPr>
        <a:xfrm>
          <a:off x="0" y="0"/>
          <a:ext cx="0" cy="0"/>
          <a:chOff x="0" y="0"/>
          <a:chExt cx="0" cy="0"/>
        </a:xfrm>
      </p:grpSpPr>
      <p:sp>
        <p:nvSpPr>
          <p:cNvPr id="368" name="Shape 36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369" name="Shape 369"/>
          <p:cNvSpPr txBox="1">
            <a:spLocks noGrp="1"/>
          </p:cNvSpPr>
          <p:nvPr>
            <p:ph type="body" idx="1"/>
          </p:nvPr>
        </p:nvSpPr>
        <p:spPr>
          <a:xfrm>
            <a:off x="628650" y="1032676"/>
            <a:ext cx="7886700" cy="31860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Review Group Work  All Block Poster</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Free choice independent reading</a:t>
            </a:r>
            <a:endParaRPr>
              <a:latin typeface="Century Gothic"/>
              <a:ea typeface="Century Gothic"/>
              <a:cs typeface="Century Gothic"/>
              <a:sym typeface="Century Gothic"/>
            </a:endParaRPr>
          </a:p>
          <a:p>
            <a:pPr marL="457200" marR="0" lvl="0" indent="-361950" algn="l" rtl="0">
              <a:lnSpc>
                <a:spcPct val="90000"/>
              </a:lnSpc>
              <a:spcBef>
                <a:spcPts val="0"/>
              </a:spcBef>
              <a:spcAft>
                <a:spcPts val="0"/>
              </a:spcAft>
              <a:buSzPts val="2100"/>
              <a:buFont typeface="Century Gothic"/>
              <a:buChar char="•"/>
            </a:pPr>
            <a:r>
              <a:rPr lang="en">
                <a:latin typeface="Century Gothic"/>
                <a:ea typeface="Century Gothic"/>
                <a:cs typeface="Century Gothic"/>
                <a:sym typeface="Century Gothic"/>
              </a:rPr>
              <a:t>Complete a text share activity for accountable reading</a:t>
            </a:r>
            <a:endParaRPr>
              <a:latin typeface="Century Gothic"/>
              <a:ea typeface="Century Gothic"/>
              <a:cs typeface="Century Gothic"/>
              <a:sym typeface="Century Gothic"/>
            </a:endParaRPr>
          </a:p>
          <a:p>
            <a:pPr marL="0" marR="0" lvl="0" indent="0" algn="l" rtl="0">
              <a:lnSpc>
                <a:spcPct val="90000"/>
              </a:lnSpc>
              <a:spcBef>
                <a:spcPts val="80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Groups assigned:</a:t>
            </a:r>
            <a:endParaRPr sz="2100" i="0" u="none" strike="noStrike" cap="none">
              <a:solidFill>
                <a:schemeClr val="dk1"/>
              </a:solidFill>
              <a:latin typeface="Century Gothic"/>
              <a:ea typeface="Century Gothic"/>
              <a:cs typeface="Century Gothic"/>
              <a:sym typeface="Century Gothic"/>
            </a:endParaRPr>
          </a:p>
          <a:p>
            <a:pPr marL="0" lvl="0" indent="0" rtl="0">
              <a:lnSpc>
                <a:spcPct val="100000"/>
              </a:lnSpc>
              <a:spcBef>
                <a:spcPts val="0"/>
              </a:spcBef>
              <a:spcAft>
                <a:spcPts val="0"/>
              </a:spcAft>
              <a:buClr>
                <a:srgbClr val="000000"/>
              </a:buClr>
              <a:buSzPts val="1100"/>
              <a:buFont typeface="Arial"/>
              <a:buNone/>
            </a:pPr>
            <a:endParaRPr sz="1400">
              <a:solidFill>
                <a:srgbClr val="000000"/>
              </a:solidFill>
              <a:latin typeface="Century Gothic"/>
              <a:ea typeface="Century Gothic"/>
              <a:cs typeface="Century Gothic"/>
              <a:sym typeface="Century Gothic"/>
            </a:endParaRPr>
          </a:p>
          <a:p>
            <a:pPr marL="0" lvl="0" indent="0" rtl="0">
              <a:lnSpc>
                <a:spcPct val="100000"/>
              </a:lnSpc>
              <a:spcBef>
                <a:spcPts val="0"/>
              </a:spcBef>
              <a:spcAft>
                <a:spcPts val="0"/>
              </a:spcAft>
              <a:buClr>
                <a:srgbClr val="000000"/>
              </a:buClr>
              <a:buSzPts val="1100"/>
              <a:buFont typeface="Arial"/>
              <a:buNone/>
            </a:pPr>
            <a:endParaRPr sz="1400">
              <a:solidFill>
                <a:srgbClr val="000000"/>
              </a:solidFill>
              <a:latin typeface="Century Gothic"/>
              <a:ea typeface="Century Gothic"/>
              <a:cs typeface="Century Gothic"/>
              <a:sym typeface="Century Gothic"/>
            </a:endParaRPr>
          </a:p>
        </p:txBody>
      </p:sp>
      <p:graphicFrame>
        <p:nvGraphicFramePr>
          <p:cNvPr id="370" name="Shape 370"/>
          <p:cNvGraphicFramePr/>
          <p:nvPr>
            <p:extLst>
              <p:ext uri="{D42A27DB-BD31-4B8C-83A1-F6EECF244321}">
                <p14:modId xmlns:p14="http://schemas.microsoft.com/office/powerpoint/2010/main" val="2291733640"/>
              </p:ext>
            </p:extLst>
          </p:nvPr>
        </p:nvGraphicFramePr>
        <p:xfrm>
          <a:off x="773775" y="3173800"/>
          <a:ext cx="7239000" cy="1471550"/>
        </p:xfrm>
        <a:graphic>
          <a:graphicData uri="http://schemas.openxmlformats.org/drawingml/2006/table">
            <a:tbl>
              <a:tblPr>
                <a:noFill/>
                <a:tableStyleId>{27D557B2-8C06-454A-A113-39B56A6A902E}</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a:spcBef>
                          <a:spcPts val="0"/>
                        </a:spcBef>
                        <a:spcAft>
                          <a:spcPts val="0"/>
                        </a:spcAft>
                        <a:buNone/>
                      </a:pPr>
                      <a:r>
                        <a:rPr lang="en" dirty="0">
                          <a:latin typeface="Century Gothic" panose="020B0502020202020204" pitchFamily="34" charset="0"/>
                        </a:rPr>
                        <a:t>Group 1</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Group 2</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Group 3</a:t>
                      </a:r>
                      <a:endParaRPr dirty="0">
                        <a:latin typeface="Century Gothic" panose="020B0502020202020204" pitchFamily="34" charset="0"/>
                      </a:endParaRPr>
                    </a:p>
                  </a:txBody>
                  <a:tcPr marL="91425" marR="91425" marT="91425" marB="91425"/>
                </a:tc>
                <a:tc>
                  <a:txBody>
                    <a:bodyPr/>
                    <a:lstStyle/>
                    <a:p>
                      <a:pPr marL="0" lvl="0" indent="0">
                        <a:spcBef>
                          <a:spcPts val="0"/>
                        </a:spcBef>
                        <a:spcAft>
                          <a:spcPts val="0"/>
                        </a:spcAft>
                        <a:buNone/>
                      </a:pPr>
                      <a:r>
                        <a:rPr lang="en" dirty="0">
                          <a:latin typeface="Century Gothic" panose="020B0502020202020204" pitchFamily="34" charset="0"/>
                        </a:rPr>
                        <a:t>Group 4</a:t>
                      </a:r>
                      <a:endParaRPr dirty="0">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8"/>
        <p:cNvGrpSpPr/>
        <p:nvPr/>
      </p:nvGrpSpPr>
      <p:grpSpPr>
        <a:xfrm>
          <a:off x="0" y="0"/>
          <a:ext cx="0" cy="0"/>
          <a:chOff x="0" y="0"/>
          <a:chExt cx="0" cy="0"/>
        </a:xfrm>
      </p:grpSpPr>
      <p:sp>
        <p:nvSpPr>
          <p:cNvPr id="199" name="Shape 19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Charts To Prepare Ahead of Time</a:t>
            </a:r>
            <a:endParaRPr/>
          </a:p>
        </p:txBody>
      </p:sp>
      <p:pic>
        <p:nvPicPr>
          <p:cNvPr id="201" name="Shape 201"/>
          <p:cNvPicPr preferRelativeResize="0"/>
          <p:nvPr/>
        </p:nvPicPr>
        <p:blipFill rotWithShape="1">
          <a:blip r:embed="rId3">
            <a:alphaModFix/>
          </a:blip>
          <a:srcRect l="28126" t="23754" r="27178" b="27955"/>
          <a:stretch/>
        </p:blipFill>
        <p:spPr>
          <a:xfrm>
            <a:off x="311700" y="1454313"/>
            <a:ext cx="4260301" cy="2588037"/>
          </a:xfrm>
          <a:prstGeom prst="rect">
            <a:avLst/>
          </a:prstGeom>
          <a:noFill/>
          <a:ln w="19050" cap="flat" cmpd="sng">
            <a:solidFill>
              <a:schemeClr val="dk2"/>
            </a:solidFill>
            <a:prstDash val="solid"/>
            <a:round/>
            <a:headEnd type="none" w="sm" len="sm"/>
            <a:tailEnd type="none" w="sm" len="sm"/>
          </a:ln>
        </p:spPr>
      </p:pic>
      <p:pic>
        <p:nvPicPr>
          <p:cNvPr id="202" name="Shape 202"/>
          <p:cNvPicPr preferRelativeResize="0"/>
          <p:nvPr/>
        </p:nvPicPr>
        <p:blipFill rotWithShape="1">
          <a:blip r:embed="rId4">
            <a:alphaModFix/>
          </a:blip>
          <a:srcRect l="26873" t="17070" r="29684" b="23490"/>
          <a:stretch/>
        </p:blipFill>
        <p:spPr>
          <a:xfrm>
            <a:off x="4919775" y="1303393"/>
            <a:ext cx="3756824" cy="28898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06"/>
        <p:cNvGrpSpPr/>
        <p:nvPr/>
      </p:nvGrpSpPr>
      <p:grpSpPr>
        <a:xfrm>
          <a:off x="0" y="0"/>
          <a:ext cx="0" cy="0"/>
          <a:chOff x="0" y="0"/>
          <a:chExt cx="0" cy="0"/>
        </a:xfrm>
      </p:grpSpPr>
      <p:sp>
        <p:nvSpPr>
          <p:cNvPr id="207" name="Shape 20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1</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208" name="Shape 208"/>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sz="2000" b="1" dirty="0">
                <a:solidFill>
                  <a:schemeClr val="dk1"/>
                </a:solidFill>
              </a:rPr>
              <a:t>Preparing for Lesson 2</a:t>
            </a:r>
            <a:endParaRPr sz="2000" i="1" dirty="0">
              <a:solidFill>
                <a:schemeClr val="dk1"/>
              </a:solidFill>
            </a:endParaRPr>
          </a:p>
          <a:p>
            <a:pPr marL="0" lvl="0" indent="0" rtl="0">
              <a:lnSpc>
                <a:spcPct val="90000"/>
              </a:lnSpc>
              <a:spcBef>
                <a:spcPts val="1000"/>
              </a:spcBef>
              <a:spcAft>
                <a:spcPts val="0"/>
              </a:spcAft>
              <a:buNone/>
            </a:pPr>
            <a:r>
              <a:rPr lang="en" sz="2000" dirty="0">
                <a:solidFill>
                  <a:schemeClr val="dk1"/>
                </a:solidFill>
              </a:rPr>
              <a:t>Reading and protocols to read in preparation:</a:t>
            </a:r>
          </a:p>
          <a:p>
            <a:pPr lvl="0" indent="-457200">
              <a:lnSpc>
                <a:spcPct val="90000"/>
              </a:lnSpc>
              <a:spcBef>
                <a:spcPts val="1000"/>
              </a:spcBef>
              <a:buSzPct val="100000"/>
              <a:buFont typeface="+mj-lt"/>
              <a:buAutoNum type="arabicPeriod"/>
            </a:pPr>
            <a:r>
              <a:rPr lang="en" sz="2000" dirty="0">
                <a:solidFill>
                  <a:schemeClr val="dk1"/>
                </a:solidFill>
              </a:rPr>
              <a:t>Get familiar with the </a:t>
            </a:r>
            <a:r>
              <a:rPr lang="en" sz="2000" b="1" dirty="0">
                <a:solidFill>
                  <a:schemeClr val="dk1"/>
                </a:solidFill>
              </a:rPr>
              <a:t>protocols and materials</a:t>
            </a:r>
            <a:r>
              <a:rPr lang="en" sz="2000" dirty="0">
                <a:solidFill>
                  <a:schemeClr val="dk1"/>
                </a:solidFill>
              </a:rPr>
              <a:t> used in this first unit.</a:t>
            </a:r>
          </a:p>
          <a:p>
            <a:pPr lvl="0" indent="-457200" rtl="0">
              <a:lnSpc>
                <a:spcPct val="90000"/>
              </a:lnSpc>
              <a:spcBef>
                <a:spcPts val="1000"/>
              </a:spcBef>
              <a:spcAft>
                <a:spcPts val="0"/>
              </a:spcAft>
              <a:buSzPct val="100000"/>
              <a:buFont typeface="+mj-lt"/>
              <a:buAutoNum type="arabicPeriod"/>
            </a:pPr>
            <a:r>
              <a:rPr lang="en" sz="2000" dirty="0">
                <a:solidFill>
                  <a:schemeClr val="dk1"/>
                </a:solidFill>
              </a:rPr>
              <a:t>The </a:t>
            </a:r>
            <a:r>
              <a:rPr lang="en" sz="2000" b="1" dirty="0">
                <a:solidFill>
                  <a:schemeClr val="dk1"/>
                </a:solidFill>
              </a:rPr>
              <a:t>Think Pair Share Protocol </a:t>
            </a:r>
            <a:r>
              <a:rPr lang="en" sz="2000" dirty="0">
                <a:solidFill>
                  <a:schemeClr val="dk1"/>
                </a:solidFill>
              </a:rPr>
              <a:t>will be used with this lesson.  It will be denoted using the following icon. </a:t>
            </a:r>
          </a:p>
          <a:p>
            <a:pPr lvl="0" indent="-457200" rtl="0">
              <a:lnSpc>
                <a:spcPct val="90000"/>
              </a:lnSpc>
              <a:spcBef>
                <a:spcPts val="1000"/>
              </a:spcBef>
              <a:spcAft>
                <a:spcPts val="0"/>
              </a:spcAft>
              <a:buSzPct val="100000"/>
              <a:buFont typeface="+mj-lt"/>
              <a:buAutoNum type="arabicPeriod"/>
            </a:pPr>
            <a:r>
              <a:rPr lang="en" sz="2000" dirty="0">
                <a:solidFill>
                  <a:schemeClr val="dk1"/>
                </a:solidFill>
              </a:rPr>
              <a:t>Make sure you have read </a:t>
            </a:r>
            <a:r>
              <a:rPr lang="en" sz="2000" i="1" dirty="0">
                <a:solidFill>
                  <a:schemeClr val="dk1"/>
                </a:solidFill>
              </a:rPr>
              <a:t>Love That Dog </a:t>
            </a:r>
            <a:r>
              <a:rPr lang="en" sz="2000" dirty="0">
                <a:solidFill>
                  <a:schemeClr val="dk1"/>
                </a:solidFill>
              </a:rPr>
              <a:t>pages 1-5 by Sharon Creech.</a:t>
            </a:r>
            <a:endParaRPr sz="2000" dirty="0">
              <a:solidFill>
                <a:schemeClr val="dk1"/>
              </a:solidFill>
            </a:endParaRPr>
          </a:p>
          <a:p>
            <a:pPr marL="0" lvl="0" indent="0" rtl="0">
              <a:lnSpc>
                <a:spcPct val="90000"/>
              </a:lnSpc>
              <a:spcBef>
                <a:spcPts val="1000"/>
              </a:spcBef>
              <a:spcAft>
                <a:spcPts val="0"/>
              </a:spcAft>
              <a:buNone/>
            </a:pPr>
            <a:endParaRPr sz="2000" dirty="0">
              <a:solidFill>
                <a:schemeClr val="dk1"/>
              </a:solidFill>
            </a:endParaRPr>
          </a:p>
        </p:txBody>
      </p:sp>
      <p:pic>
        <p:nvPicPr>
          <p:cNvPr id="209" name="Shape 209" descr="Head with Gears"/>
          <p:cNvPicPr preferRelativeResize="0"/>
          <p:nvPr/>
        </p:nvPicPr>
        <p:blipFill rotWithShape="1">
          <a:blip r:embed="rId3">
            <a:alphaModFix/>
          </a:blip>
          <a:srcRect/>
          <a:stretch/>
        </p:blipFill>
        <p:spPr>
          <a:xfrm>
            <a:off x="5606722" y="3281057"/>
            <a:ext cx="405675" cy="4056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Shape 214"/>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5E996EAA-C0A3-4D6F-87A9-79FE2710677E}"/>
              </a:ext>
            </a:extLst>
          </p:cNvPr>
          <p:cNvPicPr>
            <a:picLocks noChangeAspect="1"/>
          </p:cNvPicPr>
          <p:nvPr/>
        </p:nvPicPr>
        <p:blipFill>
          <a:blip r:embed="rId3"/>
          <a:stretch>
            <a:fillRect/>
          </a:stretch>
        </p:blipFill>
        <p:spPr>
          <a:xfrm>
            <a:off x="3402196" y="292835"/>
            <a:ext cx="2339608" cy="1075273"/>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Shape 22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222" name="Shape 222"/>
          <p:cNvSpPr txBox="1">
            <a:spLocks noGrp="1"/>
          </p:cNvSpPr>
          <p:nvPr>
            <p:ph type="body" idx="1"/>
          </p:nvPr>
        </p:nvSpPr>
        <p:spPr>
          <a:xfrm>
            <a:off x="2023812" y="1152475"/>
            <a:ext cx="6975223" cy="3814500"/>
          </a:xfrm>
          <a:prstGeom prst="rect">
            <a:avLst/>
          </a:prstGeom>
        </p:spPr>
        <p:txBody>
          <a:bodyPr spcFirstLastPara="1" wrap="square" lIns="91425" tIns="91425" rIns="91425" bIns="91425" anchor="t" anchorCtr="0">
            <a:noAutofit/>
          </a:bodyPr>
          <a:lstStyle/>
          <a:p>
            <a:pPr marL="0" lvl="0" indent="0" rtl="0">
              <a:lnSpc>
                <a:spcPct val="96000"/>
              </a:lnSpc>
              <a:spcBef>
                <a:spcPts val="0"/>
              </a:spcBef>
              <a:spcAft>
                <a:spcPts val="0"/>
              </a:spcAft>
              <a:buNone/>
            </a:pPr>
            <a:r>
              <a:rPr lang="en" sz="2100" dirty="0">
                <a:solidFill>
                  <a:schemeClr val="dk1"/>
                </a:solidFill>
              </a:rPr>
              <a:t>Welcome to Module 1 Lesson 2. </a:t>
            </a:r>
            <a:endParaRPr sz="2100" dirty="0">
              <a:solidFill>
                <a:schemeClr val="dk1"/>
              </a:solidFill>
            </a:endParaRPr>
          </a:p>
          <a:p>
            <a:pPr marL="0" lvl="0" indent="0" rtl="0">
              <a:lnSpc>
                <a:spcPct val="96000"/>
              </a:lnSpc>
              <a:spcBef>
                <a:spcPts val="0"/>
              </a:spcBef>
              <a:spcAft>
                <a:spcPts val="0"/>
              </a:spcAft>
              <a:buNone/>
            </a:pPr>
            <a:r>
              <a:rPr lang="en" sz="2100" dirty="0">
                <a:solidFill>
                  <a:schemeClr val="dk1"/>
                </a:solidFill>
              </a:rPr>
              <a:t>Today, you’re going to work with a partner to investigate our topic.  </a:t>
            </a:r>
            <a:endParaRPr sz="2100" dirty="0">
              <a:solidFill>
                <a:schemeClr val="dk1"/>
              </a:solidFill>
            </a:endParaRPr>
          </a:p>
          <a:p>
            <a:pPr marL="0" lvl="0" indent="0" rtl="0">
              <a:lnSpc>
                <a:spcPct val="115000"/>
              </a:lnSpc>
              <a:spcBef>
                <a:spcPts val="0"/>
              </a:spcBef>
              <a:spcAft>
                <a:spcPts val="0"/>
              </a:spcAft>
              <a:buNone/>
            </a:pPr>
            <a:endParaRPr sz="2100" dirty="0">
              <a:solidFill>
                <a:schemeClr val="dk1"/>
              </a:solidFill>
            </a:endParaRPr>
          </a:p>
          <a:p>
            <a:pPr marL="0" lvl="0" indent="0" rtl="0">
              <a:lnSpc>
                <a:spcPct val="96000"/>
              </a:lnSpc>
              <a:spcBef>
                <a:spcPts val="1000"/>
              </a:spcBef>
              <a:spcAft>
                <a:spcPts val="0"/>
              </a:spcAft>
              <a:buNone/>
            </a:pPr>
            <a:r>
              <a:rPr lang="en" sz="2100" dirty="0">
                <a:solidFill>
                  <a:schemeClr val="dk1"/>
                </a:solidFill>
              </a:rPr>
              <a:t>Here is what you’ll do today as we dig deeper:</a:t>
            </a:r>
            <a:endParaRPr sz="2100" dirty="0">
              <a:solidFill>
                <a:schemeClr val="dk1"/>
              </a:solidFill>
            </a:endParaRPr>
          </a:p>
          <a:p>
            <a:pPr marL="419100" lvl="0" indent="-361950" rtl="0">
              <a:lnSpc>
                <a:spcPct val="96000"/>
              </a:lnSpc>
              <a:spcBef>
                <a:spcPts val="1000"/>
              </a:spcBef>
              <a:spcAft>
                <a:spcPts val="0"/>
              </a:spcAft>
              <a:buClr>
                <a:schemeClr val="dk1"/>
              </a:buClr>
              <a:buSzPts val="2100"/>
              <a:buFont typeface="Century Gothic"/>
              <a:buChar char="●"/>
            </a:pPr>
            <a:r>
              <a:rPr lang="en" sz="2100" dirty="0">
                <a:solidFill>
                  <a:schemeClr val="dk1"/>
                </a:solidFill>
              </a:rPr>
              <a:t>Review our learning targets</a:t>
            </a:r>
            <a:endParaRPr sz="2100" dirty="0">
              <a:solidFill>
                <a:schemeClr val="dk1"/>
              </a:solidFill>
            </a:endParaRPr>
          </a:p>
          <a:p>
            <a:pPr marL="419100" lvl="0" indent="-361950" rtl="0">
              <a:lnSpc>
                <a:spcPct val="96000"/>
              </a:lnSpc>
              <a:spcBef>
                <a:spcPts val="0"/>
              </a:spcBef>
              <a:spcAft>
                <a:spcPts val="0"/>
              </a:spcAft>
              <a:buClr>
                <a:schemeClr val="dk1"/>
              </a:buClr>
              <a:buSzPts val="2100"/>
              <a:buFont typeface="Century Gothic"/>
              <a:buChar char="●"/>
            </a:pPr>
            <a:r>
              <a:rPr lang="en" sz="2100" dirty="0">
                <a:solidFill>
                  <a:schemeClr val="dk1"/>
                </a:solidFill>
              </a:rPr>
              <a:t>Read aloud and learn to “Find the Gist” of our text </a:t>
            </a:r>
            <a:r>
              <a:rPr lang="en" sz="2100" i="1" dirty="0">
                <a:solidFill>
                  <a:schemeClr val="dk1"/>
                </a:solidFill>
              </a:rPr>
              <a:t>Love That Dog</a:t>
            </a:r>
            <a:r>
              <a:rPr lang="en" sz="2100" dirty="0">
                <a:solidFill>
                  <a:schemeClr val="dk1"/>
                </a:solidFill>
              </a:rPr>
              <a:t> by Sharon Creech</a:t>
            </a:r>
            <a:endParaRPr sz="2100" dirty="0">
              <a:solidFill>
                <a:schemeClr val="dk1"/>
              </a:solidFill>
            </a:endParaRPr>
          </a:p>
          <a:p>
            <a:pPr marL="419100" lvl="0" indent="-361950" rtl="0">
              <a:lnSpc>
                <a:spcPct val="96000"/>
              </a:lnSpc>
              <a:spcBef>
                <a:spcPts val="0"/>
              </a:spcBef>
              <a:spcAft>
                <a:spcPts val="0"/>
              </a:spcAft>
              <a:buClr>
                <a:schemeClr val="dk1"/>
              </a:buClr>
              <a:buSzPts val="2100"/>
              <a:buFont typeface="Century Gothic"/>
              <a:buChar char="●"/>
            </a:pPr>
            <a:r>
              <a:rPr lang="en" sz="2100" dirty="0">
                <a:solidFill>
                  <a:schemeClr val="dk1"/>
                </a:solidFill>
              </a:rPr>
              <a:t>Choose your own research reading books </a:t>
            </a:r>
            <a:endParaRPr sz="2100" dirty="0">
              <a:solidFill>
                <a:schemeClr val="dk1"/>
              </a:solidFill>
            </a:endParaRPr>
          </a:p>
          <a:p>
            <a:pPr marL="0" lvl="0" indent="0" rtl="0">
              <a:lnSpc>
                <a:spcPct val="115000"/>
              </a:lnSpc>
              <a:spcBef>
                <a:spcPts val="1000"/>
              </a:spcBef>
              <a:spcAft>
                <a:spcPts val="0"/>
              </a:spcAft>
              <a:buNone/>
            </a:pPr>
            <a:endParaRPr sz="2400" dirty="0">
              <a:solidFill>
                <a:schemeClr val="dk1"/>
              </a:solidFill>
            </a:endParaRPr>
          </a:p>
          <a:p>
            <a:pPr marL="0" lvl="0" indent="0" rtl="0">
              <a:lnSpc>
                <a:spcPct val="100000"/>
              </a:lnSpc>
              <a:spcBef>
                <a:spcPts val="0"/>
              </a:spcBef>
              <a:spcAft>
                <a:spcPts val="0"/>
              </a:spcAft>
              <a:buNone/>
            </a:pPr>
            <a:endParaRPr dirty="0"/>
          </a:p>
          <a:p>
            <a:pPr marL="0" lvl="0" indent="0">
              <a:lnSpc>
                <a:spcPct val="100000"/>
              </a:lnSpc>
              <a:spcBef>
                <a:spcPts val="0"/>
              </a:spcBef>
              <a:spcAft>
                <a:spcPts val="0"/>
              </a:spcAft>
              <a:buNone/>
            </a:pPr>
            <a:endParaRPr dirty="0"/>
          </a:p>
        </p:txBody>
      </p:sp>
      <p:pic>
        <p:nvPicPr>
          <p:cNvPr id="223" name="Shape 223"/>
          <p:cNvPicPr preferRelativeResize="0"/>
          <p:nvPr/>
        </p:nvPicPr>
        <p:blipFill rotWithShape="1">
          <a:blip r:embed="rId3">
            <a:alphaModFix/>
          </a:blip>
          <a:srcRect l="1932" t="39210" r="87038" b="31362"/>
          <a:stretch/>
        </p:blipFill>
        <p:spPr>
          <a:xfrm>
            <a:off x="461508" y="1908074"/>
            <a:ext cx="1366400" cy="204960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Shape 22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Before we reflect, let’s remember...</a:t>
            </a:r>
            <a:endParaRPr/>
          </a:p>
        </p:txBody>
      </p:sp>
      <p:sp>
        <p:nvSpPr>
          <p:cNvPr id="229" name="Shape 229"/>
          <p:cNvSpPr txBox="1">
            <a:spLocks noGrp="1"/>
          </p:cNvSpPr>
          <p:nvPr>
            <p:ph type="body" idx="1"/>
          </p:nvPr>
        </p:nvSpPr>
        <p:spPr>
          <a:xfrm>
            <a:off x="311700" y="1137175"/>
            <a:ext cx="8520600" cy="3416400"/>
          </a:xfrm>
          <a:prstGeom prst="rect">
            <a:avLst/>
          </a:prstGeom>
        </p:spPr>
        <p:txBody>
          <a:bodyPr spcFirstLastPara="1" wrap="square" lIns="91425" tIns="91425" rIns="91425" bIns="91425" anchor="t" anchorCtr="0">
            <a:noAutofit/>
          </a:bodyPr>
          <a:lstStyle/>
          <a:p>
            <a:pPr marL="0" lvl="0" indent="0" rtl="0">
              <a:lnSpc>
                <a:spcPct val="96000"/>
              </a:lnSpc>
              <a:spcBef>
                <a:spcPts val="500"/>
              </a:spcBef>
              <a:spcAft>
                <a:spcPts val="0"/>
              </a:spcAft>
              <a:buNone/>
            </a:pPr>
            <a:endParaRPr sz="1100">
              <a:solidFill>
                <a:schemeClr val="dk1"/>
              </a:solidFill>
            </a:endParaRPr>
          </a:p>
          <a:p>
            <a:pPr marL="0" lvl="0" indent="0" rtl="0">
              <a:lnSpc>
                <a:spcPct val="115000"/>
              </a:lnSpc>
              <a:spcBef>
                <a:spcPts val="0"/>
              </a:spcBef>
              <a:spcAft>
                <a:spcPts val="0"/>
              </a:spcAft>
              <a:buNone/>
            </a:pPr>
            <a:endParaRPr sz="2400">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0"/>
              </a:spcBef>
              <a:spcAft>
                <a:spcPts val="0"/>
              </a:spcAft>
              <a:buNone/>
            </a:pPr>
            <a:endParaRPr sz="1400" b="1">
              <a:solidFill>
                <a:schemeClr val="dk1"/>
              </a:solidFill>
            </a:endParaRPr>
          </a:p>
          <a:p>
            <a:pPr marL="0" lvl="0" indent="0" rtl="0">
              <a:lnSpc>
                <a:spcPct val="96000"/>
              </a:lnSpc>
              <a:spcBef>
                <a:spcPts val="1000"/>
              </a:spcBef>
              <a:spcAft>
                <a:spcPts val="2100"/>
              </a:spcAft>
              <a:buNone/>
            </a:pPr>
            <a:endParaRPr sz="1400">
              <a:solidFill>
                <a:schemeClr val="dk1"/>
              </a:solidFill>
            </a:endParaRPr>
          </a:p>
        </p:txBody>
      </p:sp>
      <p:sp>
        <p:nvSpPr>
          <p:cNvPr id="230" name="Shape 230"/>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0">
              <a:lnSpc>
                <a:spcPct val="115000"/>
              </a:lnSpc>
              <a:spcBef>
                <a:spcPts val="0"/>
              </a:spcBef>
              <a:spcAft>
                <a:spcPts val="0"/>
              </a:spcAft>
              <a:buNone/>
            </a:pPr>
            <a:endParaRPr>
              <a:latin typeface="Calibri"/>
              <a:ea typeface="Calibri"/>
              <a:cs typeface="Calibri"/>
              <a:sym typeface="Calibri"/>
            </a:endParaRPr>
          </a:p>
        </p:txBody>
      </p:sp>
      <p:pic>
        <p:nvPicPr>
          <p:cNvPr id="231" name="Shape 231"/>
          <p:cNvPicPr preferRelativeResize="0"/>
          <p:nvPr/>
        </p:nvPicPr>
        <p:blipFill rotWithShape="1">
          <a:blip r:embed="rId3">
            <a:alphaModFix/>
          </a:blip>
          <a:srcRect l="28126" t="23754" r="27178" b="27955"/>
          <a:stretch/>
        </p:blipFill>
        <p:spPr>
          <a:xfrm>
            <a:off x="954440" y="1330392"/>
            <a:ext cx="7235120" cy="3267951"/>
          </a:xfrm>
          <a:prstGeom prst="rect">
            <a:avLst/>
          </a:prstGeom>
          <a:noFill/>
          <a:ln w="19050" cap="flat" cmpd="sng">
            <a:solidFill>
              <a:schemeClr val="dk2"/>
            </a:solidFill>
            <a:prstDash val="solid"/>
            <a:round/>
            <a:headEnd type="none" w="sm" len="sm"/>
            <a:tailEnd type="none" w="sm" len="sm"/>
          </a:ln>
        </p:spPr>
      </p:pic>
      <p:sp>
        <p:nvSpPr>
          <p:cNvPr id="232" name="Shape 232"/>
          <p:cNvSpPr txBox="1"/>
          <p:nvPr/>
        </p:nvSpPr>
        <p:spPr>
          <a:xfrm>
            <a:off x="954440" y="1753743"/>
            <a:ext cx="3370800" cy="212100"/>
          </a:xfrm>
          <a:prstGeom prst="rect">
            <a:avLst/>
          </a:prstGeom>
          <a:solidFill>
            <a:srgbClr val="FFFFFF"/>
          </a:solidFill>
          <a:ln>
            <a:noFill/>
          </a:ln>
        </p:spPr>
        <p:txBody>
          <a:bodyPr spcFirstLastPara="1" wrap="square" lIns="91425" tIns="91425" rIns="91425" bIns="91425" anchor="t" anchorCtr="0">
            <a:noAutofit/>
          </a:bodyPr>
          <a:lstStyle/>
          <a:p>
            <a:pPr marL="0" lvl="0" indent="0">
              <a:spcBef>
                <a:spcPts val="0"/>
              </a:spcBef>
              <a:spcAft>
                <a:spcPts val="0"/>
              </a:spcAft>
              <a:buNone/>
            </a:pPr>
            <a:endParaRPr/>
          </a:p>
        </p:txBody>
      </p:sp>
      <p:pic>
        <p:nvPicPr>
          <p:cNvPr id="233" name="Shape 233"/>
          <p:cNvPicPr preferRelativeResize="0"/>
          <p:nvPr/>
        </p:nvPicPr>
        <p:blipFill>
          <a:blip r:embed="rId4">
            <a:alphaModFix/>
          </a:blip>
          <a:stretch>
            <a:fillRect/>
          </a:stretch>
        </p:blipFill>
        <p:spPr>
          <a:xfrm>
            <a:off x="8329960" y="4360126"/>
            <a:ext cx="591549" cy="56389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Shape 238"/>
          <p:cNvSpPr txBox="1">
            <a:spLocks noGrp="1"/>
          </p:cNvSpPr>
          <p:nvPr>
            <p:ph type="title"/>
          </p:nvPr>
        </p:nvSpPr>
        <p:spPr>
          <a:xfrm>
            <a:off x="397325" y="395400"/>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b="1"/>
              <a:t>Think-Pair-Share</a:t>
            </a:r>
            <a:endParaRPr b="1"/>
          </a:p>
        </p:txBody>
      </p:sp>
      <p:sp>
        <p:nvSpPr>
          <p:cNvPr id="239" name="Shape 239"/>
          <p:cNvSpPr txBox="1">
            <a:spLocks noGrp="1"/>
          </p:cNvSpPr>
          <p:nvPr>
            <p:ph type="body" idx="1"/>
          </p:nvPr>
        </p:nvSpPr>
        <p:spPr>
          <a:xfrm>
            <a:off x="3534938" y="1228675"/>
            <a:ext cx="5297362" cy="3416400"/>
          </a:xfrm>
          <a:prstGeom prst="rect">
            <a:avLst/>
          </a:prstGeom>
        </p:spPr>
        <p:txBody>
          <a:bodyPr spcFirstLastPara="1" wrap="square" lIns="91425" tIns="91425" rIns="91425" bIns="91425" anchor="t" anchorCtr="0">
            <a:noAutofit/>
          </a:bodyPr>
          <a:lstStyle/>
          <a:p>
            <a:pPr marL="0" lvl="0" indent="457200" rtl="0">
              <a:spcBef>
                <a:spcPts val="0"/>
              </a:spcBef>
              <a:spcAft>
                <a:spcPts val="0"/>
              </a:spcAft>
              <a:buNone/>
            </a:pPr>
            <a:r>
              <a:rPr lang="en" b="1" dirty="0"/>
              <a:t>Question 1: What does respect look like?</a:t>
            </a:r>
          </a:p>
          <a:p>
            <a:pPr marL="742950" lvl="1" indent="-285750"/>
            <a:r>
              <a:rPr lang="en" sz="1600" i="1" dirty="0"/>
              <a:t>Partner A asks partner B the question</a:t>
            </a:r>
          </a:p>
          <a:p>
            <a:pPr marL="742950" lvl="1" indent="-285750"/>
            <a:r>
              <a:rPr lang="en" sz="1600" i="1" dirty="0"/>
              <a:t>Partner B has 20 seconds to share response</a:t>
            </a:r>
          </a:p>
          <a:p>
            <a:pPr marL="742950" lvl="1" indent="-285750"/>
            <a:r>
              <a:rPr lang="en" sz="1600" i="1" dirty="0"/>
              <a:t>Partner B asks partner A the same question and waits 20 seconds for response</a:t>
            </a:r>
            <a:endParaRPr sz="1600" i="1" dirty="0"/>
          </a:p>
          <a:p>
            <a:pPr marL="274320" lvl="0" indent="457200" rtl="0">
              <a:spcBef>
                <a:spcPts val="0"/>
              </a:spcBef>
              <a:spcAft>
                <a:spcPts val="0"/>
              </a:spcAft>
              <a:buNone/>
            </a:pPr>
            <a:endParaRPr sz="1600" i="1" dirty="0"/>
          </a:p>
          <a:p>
            <a:pPr marL="274320" lvl="0" indent="0" rtl="0">
              <a:spcBef>
                <a:spcPts val="0"/>
              </a:spcBef>
              <a:spcAft>
                <a:spcPts val="0"/>
              </a:spcAft>
              <a:buNone/>
            </a:pPr>
            <a:r>
              <a:rPr lang="en" sz="1600" b="1" dirty="0"/>
              <a:t>Partners will be asked to share with whole group.</a:t>
            </a:r>
            <a:endParaRPr sz="1600" b="1" dirty="0"/>
          </a:p>
          <a:p>
            <a:pPr marL="274320" lvl="0" indent="0" rtl="0">
              <a:spcBef>
                <a:spcPts val="0"/>
              </a:spcBef>
              <a:spcAft>
                <a:spcPts val="0"/>
              </a:spcAft>
              <a:buNone/>
            </a:pPr>
            <a:endParaRPr sz="1400" b="1" dirty="0"/>
          </a:p>
          <a:p>
            <a:pPr marL="274320" lvl="0" indent="0" rtl="0">
              <a:spcBef>
                <a:spcPts val="0"/>
              </a:spcBef>
              <a:spcAft>
                <a:spcPts val="0"/>
              </a:spcAft>
              <a:buNone/>
            </a:pPr>
            <a:r>
              <a:rPr lang="en" b="1" dirty="0"/>
              <a:t>Question 2: What might you hear when someone is showing respect to someone else?</a:t>
            </a:r>
            <a:endParaRPr b="1" dirty="0"/>
          </a:p>
          <a:p>
            <a:pPr marL="1017270" lvl="1" indent="-285750"/>
            <a:r>
              <a:rPr lang="en" sz="1600" i="1" dirty="0"/>
              <a:t>Partners repeat the same process</a:t>
            </a:r>
            <a:endParaRPr sz="1600" i="1" dirty="0"/>
          </a:p>
          <a:p>
            <a:pPr marL="2286000" lvl="0" indent="457200" rtl="0">
              <a:spcBef>
                <a:spcPts val="0"/>
              </a:spcBef>
              <a:spcAft>
                <a:spcPts val="0"/>
              </a:spcAft>
              <a:buNone/>
            </a:pPr>
            <a:endParaRPr dirty="0"/>
          </a:p>
        </p:txBody>
      </p:sp>
      <p:pic>
        <p:nvPicPr>
          <p:cNvPr id="240" name="Shape 240" descr="Head with Gears"/>
          <p:cNvPicPr preferRelativeResize="0"/>
          <p:nvPr/>
        </p:nvPicPr>
        <p:blipFill>
          <a:blip r:embed="rId3">
            <a:alphaModFix/>
          </a:blip>
          <a:stretch>
            <a:fillRect/>
          </a:stretch>
        </p:blipFill>
        <p:spPr>
          <a:xfrm>
            <a:off x="397325" y="1475173"/>
            <a:ext cx="2821793" cy="292340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Shape 2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How will we use equity sticks?</a:t>
            </a:r>
            <a:endParaRPr/>
          </a:p>
        </p:txBody>
      </p:sp>
      <p:sp>
        <p:nvSpPr>
          <p:cNvPr id="246" name="Shape 246"/>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dirty="0"/>
              <a:t>Purpose of strategy: To ensure you are being called on or interacted with during class</a:t>
            </a:r>
            <a:r>
              <a:rPr lang="en-US" dirty="0"/>
              <a:t>.</a:t>
            </a:r>
            <a:r>
              <a:rPr lang="en" dirty="0"/>
              <a:t> </a:t>
            </a:r>
            <a:endParaRPr dirty="0"/>
          </a:p>
          <a:p>
            <a:pPr marL="0" lvl="0" indent="0">
              <a:spcBef>
                <a:spcPts val="0"/>
              </a:spcBef>
              <a:spcAft>
                <a:spcPts val="0"/>
              </a:spcAft>
              <a:buNone/>
            </a:pPr>
            <a:endParaRPr dirty="0"/>
          </a:p>
          <a:p>
            <a:pPr marL="457200" lvl="0" indent="-342900" rtl="0">
              <a:spcBef>
                <a:spcPts val="0"/>
              </a:spcBef>
              <a:spcAft>
                <a:spcPts val="0"/>
              </a:spcAft>
              <a:buSzPts val="1800"/>
              <a:buAutoNum type="arabicPeriod"/>
            </a:pPr>
            <a:r>
              <a:rPr lang="en" dirty="0"/>
              <a:t>Your teacher will use wooden sticks (or index cards) for each of you. (Your name will be written on a stick or card</a:t>
            </a:r>
            <a:r>
              <a:rPr lang="en-US" dirty="0"/>
              <a:t>.</a:t>
            </a:r>
            <a:r>
              <a:rPr lang="en" dirty="0"/>
              <a:t>)</a:t>
            </a:r>
            <a:endParaRPr dirty="0"/>
          </a:p>
          <a:p>
            <a:pPr marL="457200" lvl="0" indent="-342900" rtl="0">
              <a:spcBef>
                <a:spcPts val="0"/>
              </a:spcBef>
              <a:spcAft>
                <a:spcPts val="0"/>
              </a:spcAft>
              <a:buSzPts val="1800"/>
              <a:buAutoNum type="arabicPeriod"/>
            </a:pPr>
            <a:r>
              <a:rPr lang="en" dirty="0"/>
              <a:t>Your teacher will pose a question to the class. </a:t>
            </a:r>
            <a:endParaRPr dirty="0"/>
          </a:p>
          <a:p>
            <a:pPr marL="457200" lvl="0" indent="-342900" rtl="0">
              <a:spcBef>
                <a:spcPts val="0"/>
              </a:spcBef>
              <a:spcAft>
                <a:spcPts val="0"/>
              </a:spcAft>
              <a:buSzPts val="1800"/>
              <a:buAutoNum type="arabicPeriod"/>
            </a:pPr>
            <a:r>
              <a:rPr lang="en" dirty="0"/>
              <a:t>After allowing you think time, your teacher will call on one of you for an answer (depending which stick or card is pulled). </a:t>
            </a:r>
            <a:endParaRPr dirty="0"/>
          </a:p>
          <a:p>
            <a:pPr marL="457200" lvl="0" indent="-342900">
              <a:spcBef>
                <a:spcPts val="0"/>
              </a:spcBef>
              <a:spcAft>
                <a:spcPts val="0"/>
              </a:spcAft>
              <a:buSzPts val="1800"/>
              <a:buAutoNum type="arabicPeriod"/>
            </a:pPr>
            <a:r>
              <a:rPr lang="en" dirty="0"/>
              <a:t>Once your stick/card is pulled it will be moved to a separate location, until all students have been used. </a:t>
            </a:r>
            <a:endParaRPr dirty="0"/>
          </a:p>
        </p:txBody>
      </p:sp>
      <p:pic>
        <p:nvPicPr>
          <p:cNvPr id="247" name="Shape 247" descr="https://d30y9cdsu7xlg0.cloudfront.net/png/709687-200.png"/>
          <p:cNvPicPr preferRelativeResize="0"/>
          <p:nvPr/>
        </p:nvPicPr>
        <p:blipFill rotWithShape="1">
          <a:blip r:embed="rId3">
            <a:alphaModFix/>
          </a:blip>
          <a:srcRect/>
          <a:stretch/>
        </p:blipFill>
        <p:spPr>
          <a:xfrm>
            <a:off x="8218449" y="4337824"/>
            <a:ext cx="691919" cy="634906"/>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850A7DE8-0FAF-40BE-8EE1-DADF3665EE3E}">
  <ds:schemaRefs>
    <ds:schemaRef ds:uri="http://schemas.openxmlformats.org/package/2006/metadata/core-propertie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a1502afc-75e6-4a80-976c-76583f90c737"/>
    <ds:schemaRef ds:uri="http://www.w3.org/XML/1998/namespace"/>
  </ds:schemaRefs>
</ds:datastoreItem>
</file>

<file path=customXml/itemProps2.xml><?xml version="1.0" encoding="utf-8"?>
<ds:datastoreItem xmlns:ds="http://schemas.openxmlformats.org/officeDocument/2006/customXml" ds:itemID="{51E29C65-1555-4E46-B0E2-E1ADC93E934B}">
  <ds:schemaRefs>
    <ds:schemaRef ds:uri="http://schemas.microsoft.com/sharepoint/v3/contenttype/forms"/>
  </ds:schemaRefs>
</ds:datastoreItem>
</file>

<file path=customXml/itemProps3.xml><?xml version="1.0" encoding="utf-8"?>
<ds:datastoreItem xmlns:ds="http://schemas.openxmlformats.org/officeDocument/2006/customXml" ds:itemID="{A33BDB4A-836C-4A49-AB75-77791719D98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250</TotalTime>
  <Words>6228</Words>
  <Application>Microsoft Office PowerPoint</Application>
  <PresentationFormat>On-screen Show (16:9)</PresentationFormat>
  <Paragraphs>469</Paragraphs>
  <Slides>23</Slides>
  <Notes>23</Notes>
  <HiddenSlides>0</HiddenSlides>
  <MMClips>0</MMClips>
  <ScaleCrop>false</ScaleCrop>
  <HeadingPairs>
    <vt:vector size="6" baseType="variant">
      <vt:variant>
        <vt:lpstr>Fonts Used</vt:lpstr>
      </vt:variant>
      <vt:variant>
        <vt:i4>5</vt:i4>
      </vt:variant>
      <vt:variant>
        <vt:lpstr>Theme</vt:lpstr>
      </vt:variant>
      <vt:variant>
        <vt:i4>3</vt:i4>
      </vt:variant>
      <vt:variant>
        <vt:lpstr>Slide Titles</vt:lpstr>
      </vt:variant>
      <vt:variant>
        <vt:i4>23</vt:i4>
      </vt:variant>
    </vt:vector>
  </HeadingPairs>
  <TitlesOfParts>
    <vt:vector size="31" baseType="lpstr">
      <vt:lpstr>Century Gothic</vt:lpstr>
      <vt:lpstr>Georgia</vt:lpstr>
      <vt:lpstr>Overlock</vt:lpstr>
      <vt:lpstr>Calibri</vt:lpstr>
      <vt:lpstr>Arial</vt:lpstr>
      <vt:lpstr>Simple Light</vt:lpstr>
      <vt:lpstr>Office Theme</vt:lpstr>
      <vt:lpstr>Simple Light</vt:lpstr>
      <vt:lpstr>Grade 4: Module 1: Unit 1: Lesson 2 Teacher slide, before teaching.</vt:lpstr>
      <vt:lpstr>Grade 4: Module 1: Unit 1: Lesson 2 Teacher slide, before teaching.</vt:lpstr>
      <vt:lpstr>Charts To Prepare Ahead of Time</vt:lpstr>
      <vt:lpstr>Grade 4: Module 1: Unit 1: Lesson 2 Teacher slide, before teaching.</vt:lpstr>
      <vt:lpstr>PowerPoint Presentation</vt:lpstr>
      <vt:lpstr>Hello, Students!</vt:lpstr>
      <vt:lpstr>Before we reflect, let’s remember...</vt:lpstr>
      <vt:lpstr>Think-Pair-Share</vt:lpstr>
      <vt:lpstr>How will we use equity sticks?</vt:lpstr>
      <vt:lpstr>What are our learning targets?</vt:lpstr>
      <vt:lpstr>What do you notice? What do you wonder?</vt:lpstr>
      <vt:lpstr>I Notice/ I Wonder</vt:lpstr>
      <vt:lpstr>Thumb-o-meter</vt:lpstr>
      <vt:lpstr>What happens and how does Jack feel about it?</vt:lpstr>
      <vt:lpstr>PowerPoint Presentation</vt:lpstr>
      <vt:lpstr>PowerPoint Presentation</vt:lpstr>
      <vt:lpstr>Homework</vt:lpstr>
      <vt:lpstr>PowerPoint Presentation</vt:lpstr>
      <vt:lpstr>Independent Reading Logs</vt:lpstr>
      <vt:lpstr>PowerPoint Presentation</vt:lpstr>
      <vt:lpstr>PowerPoint Presentation</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1: Lesson 2 Teacher slide, before teaching.</dc:title>
  <dc:creator>nbravo</dc:creator>
  <cp:lastModifiedBy>Natalie Ivey</cp:lastModifiedBy>
  <cp:revision>15</cp:revision>
  <dcterms:modified xsi:type="dcterms:W3CDTF">2018-08-31T15:05:05Z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