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1.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5.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6.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Masters/slideMaster1.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slideLayouts/slideLayout1.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29.xml" ContentType="application/vnd.openxmlformats-officedocument.presentationml.notesSlide+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notesSlides/notesSlide9.xml" ContentType="application/vnd.openxmlformats-officedocument.presentationml.notesSlide+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8.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22.xml" ContentType="application/vnd.openxmlformats-officedocument.presentationml.notesSlide+xml"/>
  <Override PartName="/ppt/notesSlides/notesSlide27.xml" ContentType="application/vnd.openxmlformats-officedocument.presentationml.notesSlide+xml"/>
  <Override PartName="/ppt/notesSlides/notesSlide23.xml" ContentType="application/vnd.openxmlformats-officedocument.presentationml.notesSlide+xml"/>
  <Override PartName="/ppt/notesSlides/notesSlide26.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35"/>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Lst>
  <p:sldSz cx="9144000" cy="5143500" type="screen16x9"/>
  <p:notesSz cx="6858000" cy="9144000"/>
  <p:embeddedFontLst>
    <p:embeddedFont>
      <p:font typeface="Calibri" panose="020F0502020204030204" pitchFamily="34" charset="0"/>
      <p:regular r:id="rId36"/>
      <p:bold r:id="rId37"/>
      <p:italic r:id="rId38"/>
      <p:boldItalic r:id="rId39"/>
    </p:embeddedFont>
    <p:embeddedFont>
      <p:font typeface="Century Gothic" panose="020B0502020202020204" pitchFamily="34"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88FAB50-7CF1-41C9-95DE-0E1BBE5DB340}">
  <a:tblStyle styleId="{F88FAB50-7CF1-41C9-95DE-0E1BBE5DB34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34" autoAdjust="0"/>
  </p:normalViewPr>
  <p:slideViewPr>
    <p:cSldViewPr snapToGrid="0">
      <p:cViewPr varScale="1">
        <p:scale>
          <a:sx n="88" d="100"/>
          <a:sy n="88" d="100"/>
        </p:scale>
        <p:origin x="792"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4.fntdata"/><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7.fntdata"/><Relationship Id="rId47" Type="http://schemas.openxmlformats.org/officeDocument/2006/relationships/tableStyles" Target="tableStyles.xml"/><Relationship Id="rId50" Type="http://schemas.openxmlformats.org/officeDocument/2006/relationships/customXml" Target="../customXml/item3.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1.fntdata"/><Relationship Id="rId49"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customXml" Target="../customXml/item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3.fntdata"/><Relationship Id="rId46"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89445686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 Read Aloud Engagement Text “Pest Control in Sunnyside” serves to pique students’ interest about the Decodable Reader introduced in Work Time.  </a:t>
            </a:r>
            <a:endParaRPr sz="1200"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Although the Foundational Skills Block focuses primarily on Reading Foundation Standards, comprehension is an integral part of reading development. Leading a brief discussion after the read-aloud connects students to key ideas, details, and vocabulary contained within it. Consider adjusting differentiated small group instruction time accordingly to accommodate time as needed for comprehension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Students learn new high-frequency words. This practice teaches all high-frequency irregular and regular words. They analyze each word to determine which category it belongs in: regular or “snap,” or irregular or “trap.” Students grapple with this concept until they determine the reason for it being irregular, or “trap” words because they “don’t play fair,” or regular or “snap” words because they are regularly spelled. Once students have learned words, they be placed on the classroom Interactive Word Wall. The high-frequency words in this cycle are: “we’ve,” “I’ve,” “you’ve,” “even,” “one,” “guess,” “tonight,” “anywhere,” and “they’ve.” Once students have learned these words, the words are placed on the classroom Interactive Word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Note that this lesson includes contractions.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search for the high-frequency words reading the Decodable Reader: “No Food to Be Found” in pairs or individually. Pairing students during the Decodable Reader routine provides support for students who need it and engages more proficient students to apply their knowledge to support a peer. Have students work individually if you prefer that they receive more individual practice without peer guidance or support.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1732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to “grapple” is to keep working at a problem, even if it takes a lot of work. I like to work on crossword puzzles, but sometimes I have to grapple with an answer before I can figure it 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6402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a:t>
            </a:r>
            <a:r>
              <a:rPr lang="en-US" sz="1200" i="0" dirty="0">
                <a:solidFill>
                  <a:schemeClr val="dk1"/>
                </a:solidFill>
                <a:latin typeface="Calibri"/>
                <a:ea typeface="Calibri"/>
                <a:cs typeface="Calibri"/>
                <a:sym typeface="Calibri"/>
              </a:rPr>
              <a:t>to learn to </a:t>
            </a:r>
            <a:r>
              <a:rPr lang="en" sz="1200" i="0" dirty="0">
                <a:solidFill>
                  <a:schemeClr val="dk1"/>
                </a:solidFill>
                <a:latin typeface="Calibri"/>
                <a:ea typeface="Calibri"/>
                <a:cs typeface="Calibri"/>
                <a:sym typeface="Calibri"/>
              </a:rPr>
              <a:t>read some high-frequency words. Some of these words we will know in a ‘snap’ because those words ‘play fair’ and some words are ‘trap words’ and ‘don’t play fair.’ That means that some of these words don’t allow us to use the sounds that we have learned. When we learn a word that ‘doesn’t play fair,’ we just have to remember it.”</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314020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know some words can be hard to read and spell because they don’t look and sound like they should. We call those words ‘words that don’t play fair’ or ‘Trap words.’ Today, we’re going to look at words like this and figure out what makes them hard to read and spell.”</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or project slide/post on board (“we’ve,” “I’ve,” “you’ve,” “even,” “one,” “guess,” “tonight,” “anywhere,” “they’ve”) and a Snap or Trap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“All of these words are high-frequency words, which means we see them a lot when we read and use them a lot when we spell. Some of them are regularly spelled; they ‘play fair.’ Some of them are irregularly spelled, so they ‘don’t play fair.’ We will figure out which ones should go in the Snap column and which ones go in the Trap column.”</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Read all the words aloud. Then, reread “one.”</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“I notice we hear the /w/ sound at the beginning of the word ‘one,’ but we don’t see the letter ‘w,’ which usually makes that sound. This word isn’t spelled like we would expect, so it goes in the Trap category.”</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Put the “one” card in the Trap column.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0" dirty="0">
                <a:solidFill>
                  <a:schemeClr val="dk1"/>
                </a:solidFill>
                <a:latin typeface="Calibri"/>
                <a:ea typeface="Calibri"/>
                <a:cs typeface="Calibri"/>
                <a:sym typeface="Calibri"/>
              </a:rPr>
              <a:t>“Can anyone see any other trap words? This is a difficult job because we will need to use all that we know about letters and sounds to figure out if the word is trap or snap. You may be unsure about the answer. That’s okay! We will help each other think about the words and back up our ideas with evidence.”</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 volunteer selects a trap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 you think this is a snap or trap word? Why?</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Answers will vary based on word selected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_____ is a trap word because it doesn’t sound like it is spelled. It belongs in the Trap category.”</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selected trap word to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until all words are identified as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both lists of high-frequency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Model the struggle. Think aloud about how to read the words, and analyz</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as whole words and analyze the words after reading them.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the contractions “we’ve,” “I’ve,” “you’ve,” and “they’ve” are short for “we have,” “I have,” “you have,” and “they have.”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share their thinking when identifying words as snap or trap. This analysis supports future learning in morphology.</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80473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42d1f6f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42d1f6f34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12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Track T-chart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7770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8071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a decodable text ‘No Food to Be Found.’”</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47683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of Enlarged Decodable Reader “No Food to be Found.”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“First we read an article from the Sunnyside Gazette: ‘Pest Control in Sunnyside.’ Now we will read a story about characters from Sunnyside in ‘No Food to be Found.’ This story is filled with words that YOU can read! There are decodable words, and there are some words that ‘don’t play fair,’ like ‘one’ and ‘guess.’”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words on the Interactive Word Wall.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No Food to be Found</a:t>
            </a:r>
            <a:r>
              <a:rPr lang="en" sz="1200" b="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highlighters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words ‘don’t play fair,’ which means they are not easily decodable and so we identified them as trap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Enlarged Decodable Reader. Think aloud as you notice one of the high-frequency words. Highlight it with a highlighter or highlighter tape.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“No Food to be Found” 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spelling patterns that you have learned. So, you just need to say the sound that goes with each of the letters you see in the word, then blend them together to read the word. You’ll see lots of two-syllable words that end in the C-le syllable type in this story as well, so watch for them!”</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“No Food to be Found”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“trap”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39955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pPr>
            <a:r>
              <a:rPr lang="en" sz="1200" b="0" dirty="0">
                <a:solidFill>
                  <a:schemeClr val="dk1"/>
                </a:solidFill>
                <a:latin typeface="Calibri"/>
                <a:ea typeface="Calibri"/>
                <a:cs typeface="Calibri"/>
                <a:sym typeface="Calibri"/>
              </a:rPr>
              <a:t>Slide 2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67693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3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20715889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9" name="Google Shape;349;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4 of 9 of Decodable Reader</a:t>
            </a:r>
            <a:r>
              <a:rPr lang="en"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870539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“No Food to Be Found”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“Pest Control in Sunnyside”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a:t>
            </a:r>
            <a:r>
              <a:rPr lang="en" sz="1200" b="1" dirty="0">
                <a:solidFill>
                  <a:schemeClr val="dk1"/>
                </a:solidFill>
                <a:latin typeface="Calibri"/>
                <a:ea typeface="Calibri"/>
                <a:cs typeface="Calibri"/>
                <a:sym typeface="Calibri"/>
              </a:rPr>
              <a:t>Supporting Materials: Teacher Guide</a:t>
            </a:r>
            <a:r>
              <a:rPr lang="en" sz="1200" dirty="0">
                <a:solidFill>
                  <a:schemeClr val="dk1"/>
                </a:solidFill>
                <a:latin typeface="Calibri"/>
                <a:ea typeface="Calibri"/>
                <a:cs typeface="Calibri"/>
                <a:sym typeface="Calibri"/>
              </a:rPr>
              <a:t>,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T-chart (on board, chart paper or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Snapshot Assessment (</a:t>
            </a:r>
            <a:r>
              <a:rPr lang="en" sz="1200" b="1" dirty="0">
                <a:solidFill>
                  <a:schemeClr val="dk1"/>
                </a:solidFill>
                <a:latin typeface="Calibri"/>
                <a:ea typeface="Calibri"/>
                <a:cs typeface="Calibri"/>
                <a:sym typeface="Calibri"/>
              </a:rPr>
              <a:t>Supporting Materials: Teacher Guide</a:t>
            </a:r>
            <a:r>
              <a:rPr lang="en" sz="1200" dirty="0">
                <a:solidFill>
                  <a:schemeClr val="dk1"/>
                </a:solidFill>
                <a:latin typeface="Calibri"/>
                <a:ea typeface="Calibri"/>
                <a:cs typeface="Calibri"/>
                <a:sym typeface="Calibri"/>
              </a:rPr>
              <a:t>, optional; one per student) </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(e.g. taking turns, using kind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3711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 name="Google Shape;356;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5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1740322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 name="Google Shape;362;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6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35202696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9" name="Google Shape;369;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7 of 9 of Decodable Reader</a:t>
            </a:r>
            <a:r>
              <a:rPr lang="en"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6441195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42489a76a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42489a76a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8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9446566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46da45cb3a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3" name="Google Shape;383;g46da45cb3a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9 of 9 of Decodable Reader</a:t>
            </a:r>
            <a:r>
              <a:rPr lang="en"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1522951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4a9644297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0" name="Google Shape;390;g4a96442972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r>
              <a:rPr lang="en" sz="1200" i="1" dirty="0">
                <a:latin typeface="Calibri"/>
                <a:ea typeface="Calibri"/>
                <a:cs typeface="Calibri"/>
                <a:sym typeface="Calibri"/>
              </a:rPr>
              <a:t>.</a:t>
            </a:r>
            <a:endParaRPr sz="1200" i="1"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endParaRPr sz="1200" dirty="0">
              <a:solidFill>
                <a:schemeClr val="dk1"/>
              </a:solidFill>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reading the words for Snap or Trap, I _____.”</a:t>
            </a:r>
            <a:endParaRPr sz="1200" dirty="0">
              <a:solidFill>
                <a:schemeClr val="dk1"/>
              </a:solidFill>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work by myself during small group time, I will _____.”</a:t>
            </a:r>
            <a:endParaRPr sz="1200" dirty="0">
              <a:solidFill>
                <a:schemeClr val="dk1"/>
              </a:solidFill>
              <a:latin typeface="Calibri"/>
              <a:ea typeface="Calibri"/>
              <a:cs typeface="Calibri"/>
              <a:sym typeface="Calibri"/>
            </a:endParaRPr>
          </a:p>
        </p:txBody>
      </p:sp>
      <p:sp>
        <p:nvSpPr>
          <p:cNvPr id="391" name="Google Shape;391;g4a96442972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2" name="Google Shape;392;g4a96442972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03124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high-frequency words from this cycle by either completing detective word work and/or reading the decodable story.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637174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5" name="Google Shape;405;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665387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44ba0868e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2" name="Google Shape;412;g44ba0868e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a:t>
            </a:r>
            <a:r>
              <a:rPr lang="en" sz="1200" dirty="0">
                <a:solidFill>
                  <a:schemeClr val="dk1"/>
                </a:solidFill>
                <a:latin typeface="Calibri"/>
                <a:ea typeface="Calibri"/>
                <a:cs typeface="Calibri"/>
                <a:sym typeface="Calibri"/>
              </a:rPr>
              <a:t>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a:t>
            </a:r>
            <a:r>
              <a:rPr lang="en" sz="1200" b="0" dirty="0">
                <a:solidFill>
                  <a:schemeClr val="dk1"/>
                </a:solidFill>
                <a:latin typeface="Calibri"/>
                <a:ea typeface="Calibri"/>
                <a:cs typeface="Calibri"/>
                <a:sym typeface="Calibri"/>
              </a:rPr>
              <a:t>No Food to be Found” decodable text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a:t>
            </a:r>
            <a:r>
              <a:rPr lang="en" sz="1200" b="0" dirty="0">
                <a:solidFill>
                  <a:schemeClr val="dk1"/>
                </a:solidFill>
                <a:latin typeface="Calibri"/>
                <a:ea typeface="Calibri"/>
                <a:cs typeface="Calibri"/>
                <a:sym typeface="Calibri"/>
              </a:rPr>
              <a:t>: Rules of Fluency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Pencil</a:t>
            </a:r>
            <a:r>
              <a:rPr lang="en" sz="1200" dirty="0">
                <a:solidFill>
                  <a:schemeClr val="dk1"/>
                </a:solidFill>
                <a:latin typeface="Calibri"/>
                <a:ea typeface="Calibri"/>
                <a:cs typeface="Calibri"/>
                <a:sym typeface="Calibri"/>
              </a:rPr>
              <a:t> or highlighter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reading fluently?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Reader’s Toolbox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“Pest Control in Sunnyside” for independent reading in place of or in addition to the decodable text “No Food to be Found.”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as needed for decoding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236471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4a9c52154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0" name="Google Shape;420;g4a9c52154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28</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following template to teach small group of students how to complete the Reader’s Toolbox routine.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Choose a strategy to model from the Reader’s Toolbox and model aloud what it sounds like to monitor yourself while reading. Use visual cues or other strategies suggested in lesson.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using strategies to read fluently.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a goal setting sheet for students to use to monitor strategies chosen.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79778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Engagement Text: “Pest Control in Sunnyside.”</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694341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4a777e279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7" name="Google Shape;427;g4a777e279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28  </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61050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4a9c52154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1" name="Google Shape;441;g4a9c521543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see slide 28</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successfully using visual cues, model other strategies listed in Reader’s Toolbox routine above.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strategy chosen for students when reading independently.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072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apply what they have learned about the spelling patterns of words with the C-le syllable ending to decoding multisyllabic words with other syllable types and high-frequency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high-frequency words and explain why the words are spelled with irregular or regular patterns.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two-syllable words with C-le syllable spelling patterns.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comprehension, grapple, responsibility, retelling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residents, vigilant, pest control (T)</a:t>
            </a:r>
            <a:endParaRPr sz="1200" dirty="0">
              <a:latin typeface="Calibri"/>
              <a:ea typeface="Calibri"/>
              <a:cs typeface="Calibri"/>
              <a:sym typeface="Calibri"/>
            </a:endParaRPr>
          </a:p>
        </p:txBody>
      </p:sp>
    </p:spTree>
    <p:extLst>
      <p:ext uri="{BB962C8B-B14F-4D97-AF65-F5344CB8AC3E}">
        <p14:creationId xmlns:p14="http://schemas.microsoft.com/office/powerpoint/2010/main" val="2670947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64596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a:t>
            </a:r>
            <a:r>
              <a:rPr lang="en-US" sz="1200" dirty="0" err="1">
                <a:latin typeface="Calibri" panose="020F0502020204030204" pitchFamily="34" charset="0"/>
                <a:sym typeface="Calibri"/>
              </a:rPr>
              <a:t>ing</a:t>
            </a:r>
            <a:r>
              <a:rPr lang="en" sz="1200" dirty="0">
                <a:latin typeface="Calibri" panose="020F0502020204030204" pitchFamily="34" charset="0"/>
                <a:sym typeface="Calibri"/>
              </a:rPr>
              <a:t>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explain the meaning of “evidence,” if needed. Students may be familiar with “evidence” from working with Engagement Texts in the Grade 1 modules.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3572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6c8afa21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6c8afa21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latin typeface="Calibri" panose="020F0502020204030204" pitchFamily="34" charset="0"/>
                <a:sym typeface="Calibri"/>
              </a:rPr>
              <a:t> 3-5 minutes for uninterrupted first read and 8-10 minutes for the second read with questions</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“Pest Control in Sunnyside” aloud twice. The first time, uninterrupted. After the second read, students turn to a partner and retell the story in their own words. Engage students in a comprehension discussion including any new vocabulary. (Questions are found on the following slides).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used from cycle in text: nibble, gobble, able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Engagement Text. Say: </a:t>
            </a:r>
            <a:r>
              <a:rPr lang="en" sz="1200" i="0" dirty="0">
                <a:solidFill>
                  <a:schemeClr val="dk1"/>
                </a:solidFill>
                <a:latin typeface="Calibri"/>
                <a:ea typeface="Calibri"/>
                <a:cs typeface="Calibri"/>
                <a:sym typeface="Calibri"/>
              </a:rPr>
              <a:t>“Listen carefully as I read today’s edition of the Sunnyside Gazette ‘Pest</a:t>
            </a:r>
            <a:br>
              <a:rPr lang="en" sz="1200" i="0" dirty="0">
                <a:solidFill>
                  <a:schemeClr val="dk1"/>
                </a:solidFill>
                <a:latin typeface="Calibri"/>
                <a:ea typeface="Calibri"/>
                <a:cs typeface="Calibri"/>
                <a:sym typeface="Calibri"/>
              </a:rPr>
            </a:br>
            <a:r>
              <a:rPr lang="en" sz="1200" i="0" dirty="0">
                <a:solidFill>
                  <a:schemeClr val="dk1"/>
                </a:solidFill>
                <a:latin typeface="Calibri"/>
                <a:ea typeface="Calibri"/>
                <a:cs typeface="Calibri"/>
                <a:sym typeface="Calibri"/>
              </a:rPr>
              <a:t>Control in Sunnyside.’ After I am finished reading, you will retell the story to a partner and answer some questions about it.”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story aloud once uninterrupted with fluency and expression. Read the story a second time and stop for vocabulary or any other language/syntax opportunities to lift up. For example, you could explain/demonstrate what “nibble and gobble” means.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Engagement Text for the second time, tell students to turn to a partner </a:t>
            </a:r>
            <a:r>
              <a:rPr lang="en" sz="1200" dirty="0">
                <a:latin typeface="Calibri" panose="020F0502020204030204" pitchFamily="34" charset="0"/>
                <a:sym typeface="Calibri"/>
              </a:rPr>
              <a:t>and retell the story in their own words. If time allows, cold call a student to share his/her retell. Finally, summarize what students have contributed for the entire class. </a:t>
            </a: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retelling story in their own words.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student partners sharing the retell rather than cold calling one student.</a:t>
            </a:r>
            <a:endParaRPr sz="1200" dirty="0">
              <a:latin typeface="Calibri" panose="020F0502020204030204" pitchFamily="34" charset="0"/>
              <a:sym typeface="Calibri"/>
            </a:endParaRPr>
          </a:p>
          <a:p>
            <a:pPr marL="457200" lvl="0" indent="-304800" algn="l" rtl="0">
              <a:spcBef>
                <a:spcPts val="0"/>
              </a:spcBef>
              <a:spcAft>
                <a:spcPts val="0"/>
              </a:spcAft>
              <a:buClr>
                <a:srgbClr val="333333"/>
              </a:buClr>
              <a:buSzPts val="1200"/>
              <a:buFont typeface="Calibri"/>
              <a:buChar char="●"/>
            </a:pPr>
            <a:r>
              <a:rPr lang="en" sz="1200" dirty="0">
                <a:latin typeface="Calibri" panose="020F0502020204030204" pitchFamily="34" charset="0"/>
                <a:sym typeface="Calibri"/>
              </a:rPr>
              <a:t>For students who need extra support, including ELLs: Consider providing picture cards of nouns in “Pest Control in Sunnyside” to support comprehension.</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2125573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comprehension questions.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“Pest Control in Sunnyside.” Questions on slide are in order of occurrence in story.</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Recall: </a:t>
            </a:r>
            <a:endParaRPr sz="1200" dirty="0">
              <a:solidFill>
                <a:schemeClr val="dk1"/>
              </a:solidFill>
              <a:latin typeface="Calibri"/>
              <a:ea typeface="Calibri"/>
              <a:cs typeface="Calibri"/>
              <a:sym typeface="Calibri"/>
            </a:endParaRPr>
          </a:p>
          <a:p>
            <a:pPr marL="1371600" lvl="2"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are Sunnyside residents concerned about</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(large number of rats in the alleys and subways)</a:t>
            </a:r>
            <a:endParaRPr sz="1200" b="0" dirty="0">
              <a:solidFill>
                <a:schemeClr val="dk1"/>
              </a:solidFill>
              <a:latin typeface="Calibri"/>
              <a:ea typeface="Calibri"/>
              <a:cs typeface="Calibri"/>
              <a:sym typeface="Calibri"/>
            </a:endParaRPr>
          </a:p>
          <a:p>
            <a:pPr marL="1371600" lvl="2"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does Mayor Mack think the solution is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Close all trash cans and dumpsters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371600" lvl="2"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is the consequence for not following this rule?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($20.00 fine)</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Extension Question:</a:t>
            </a:r>
            <a:endParaRPr sz="1200" dirty="0">
              <a:solidFill>
                <a:schemeClr val="dk1"/>
              </a:solidFill>
              <a:latin typeface="Calibri"/>
              <a:ea typeface="Calibri"/>
              <a:cs typeface="Calibri"/>
              <a:sym typeface="Calibri"/>
            </a:endParaRPr>
          </a:p>
          <a:p>
            <a:pPr marL="1371600" lvl="2"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Do you think the mayor’s plan will work</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Answers will vary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 comprehension questions about text.</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3474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2b525c55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42b525c55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4 -6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comprehension questions focused on vocabulary and language.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about “Pest Control in Sunnyside” Questions on slide are in order of occurrence in story.</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Mayor Mack says residents must be ‘vigilant’ about picking up trash. What does ‘vigilant’ mean?</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 carefully watch out for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‘pest control’ mean in this story</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 restrain or stop rats from eating garbage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the word ‘securely’ mean in this sentence from the text: All trash cans and dumpsters must be securely closed at all times.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closed tight, closed all the way; so it will not fall off or open easily when pests try to open them</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reread portion of text with the information to answer the question.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674007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01" name="Google Shape;101;p1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02" name="Google Shape;102;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3"/>
        <p:cNvGrpSpPr/>
        <p:nvPr/>
      </p:nvGrpSpPr>
      <p:grpSpPr>
        <a:xfrm>
          <a:off x="0" y="0"/>
          <a:ext cx="0" cy="0"/>
          <a:chOff x="0" y="0"/>
          <a:chExt cx="0" cy="0"/>
        </a:xfrm>
      </p:grpSpPr>
      <p:sp>
        <p:nvSpPr>
          <p:cNvPr id="104" name="Google Shape;104;p1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5" name="Google Shape;105;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6"/>
        <p:cNvGrpSpPr/>
        <p:nvPr/>
      </p:nvGrpSpPr>
      <p:grpSpPr>
        <a:xfrm>
          <a:off x="0" y="0"/>
          <a:ext cx="0" cy="0"/>
          <a:chOff x="0" y="0"/>
          <a:chExt cx="0" cy="0"/>
        </a:xfrm>
      </p:grpSpPr>
      <p:sp>
        <p:nvSpPr>
          <p:cNvPr id="107" name="Google Shape;107;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8" name="Google Shape;108;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3" name="Google Shape;113;p19"/>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4" name="Google Shape;114;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5"/>
        <p:cNvGrpSpPr/>
        <p:nvPr/>
      </p:nvGrpSpPr>
      <p:grpSpPr>
        <a:xfrm>
          <a:off x="0" y="0"/>
          <a:ext cx="0" cy="0"/>
          <a:chOff x="0" y="0"/>
          <a:chExt cx="0" cy="0"/>
        </a:xfrm>
      </p:grpSpPr>
      <p:sp>
        <p:nvSpPr>
          <p:cNvPr id="116" name="Google Shape;116;p2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7" name="Google Shape;117;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8"/>
        <p:cNvGrpSpPr/>
        <p:nvPr/>
      </p:nvGrpSpPr>
      <p:grpSpPr>
        <a:xfrm>
          <a:off x="0" y="0"/>
          <a:ext cx="0" cy="0"/>
          <a:chOff x="0" y="0"/>
          <a:chExt cx="0" cy="0"/>
        </a:xfrm>
      </p:grpSpPr>
      <p:sp>
        <p:nvSpPr>
          <p:cNvPr id="119" name="Google Shape;119;p21"/>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20" name="Google Shape;120;p21"/>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21" name="Google Shape;121;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22"/>
        <p:cNvGrpSpPr/>
        <p:nvPr/>
      </p:nvGrpSpPr>
      <p:grpSpPr>
        <a:xfrm>
          <a:off x="0" y="0"/>
          <a:ext cx="0" cy="0"/>
          <a:chOff x="0" y="0"/>
          <a:chExt cx="0" cy="0"/>
        </a:xfrm>
      </p:grpSpPr>
      <p:sp>
        <p:nvSpPr>
          <p:cNvPr id="123" name="Google Shape;123;p22"/>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24" name="Google Shape;124;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5"/>
        <p:cNvGrpSpPr/>
        <p:nvPr/>
      </p:nvGrpSpPr>
      <p:grpSpPr>
        <a:xfrm>
          <a:off x="0" y="0"/>
          <a:ext cx="0" cy="0"/>
          <a:chOff x="0" y="0"/>
          <a:chExt cx="0" cy="0"/>
        </a:xfrm>
      </p:grpSpPr>
      <p:sp>
        <p:nvSpPr>
          <p:cNvPr id="126" name="Google Shape;126;p2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3"/>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8" name="Google Shape;128;p2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9" name="Google Shape;129;p23"/>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30" name="Google Shape;130;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31"/>
        <p:cNvGrpSpPr/>
        <p:nvPr/>
      </p:nvGrpSpPr>
      <p:grpSpPr>
        <a:xfrm>
          <a:off x="0" y="0"/>
          <a:ext cx="0" cy="0"/>
          <a:chOff x="0" y="0"/>
          <a:chExt cx="0" cy="0"/>
        </a:xfrm>
      </p:grpSpPr>
      <p:sp>
        <p:nvSpPr>
          <p:cNvPr id="132" name="Google Shape;132;p24"/>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33" name="Google Shape;133;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34"/>
        <p:cNvGrpSpPr/>
        <p:nvPr/>
      </p:nvGrpSpPr>
      <p:grpSpPr>
        <a:xfrm>
          <a:off x="0" y="0"/>
          <a:ext cx="0" cy="0"/>
          <a:chOff x="0" y="0"/>
          <a:chExt cx="0" cy="0"/>
        </a:xfrm>
      </p:grpSpPr>
      <p:sp>
        <p:nvSpPr>
          <p:cNvPr id="135" name="Google Shape;135;p2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6" name="Google Shape;136;p25"/>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7" name="Google Shape;137;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8"/>
        <p:cNvGrpSpPr/>
        <p:nvPr/>
      </p:nvGrpSpPr>
      <p:grpSpPr>
        <a:xfrm>
          <a:off x="0" y="0"/>
          <a:ext cx="0" cy="0"/>
          <a:chOff x="0" y="0"/>
          <a:chExt cx="0" cy="0"/>
        </a:xfrm>
      </p:grpSpPr>
      <p:sp>
        <p:nvSpPr>
          <p:cNvPr id="139" name="Google Shape;139;p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9"/>
        <p:cNvGrpSpPr/>
        <p:nvPr/>
      </p:nvGrpSpPr>
      <p:grpSpPr>
        <a:xfrm>
          <a:off x="0" y="0"/>
          <a:ext cx="0" cy="0"/>
          <a:chOff x="0" y="0"/>
          <a:chExt cx="0" cy="0"/>
        </a:xfrm>
      </p:grpSpPr>
      <p:sp>
        <p:nvSpPr>
          <p:cNvPr id="150" name="Google Shape;150;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1" name="Google Shape;151;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55" name="Google Shape;155;p2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56" name="Google Shape;156;p2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57" name="Google Shape;157;p2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8"/>
        <p:cNvGrpSpPr/>
        <p:nvPr/>
      </p:nvGrpSpPr>
      <p:grpSpPr>
        <a:xfrm>
          <a:off x="0" y="0"/>
          <a:ext cx="0" cy="0"/>
          <a:chOff x="0" y="0"/>
          <a:chExt cx="0" cy="0"/>
        </a:xfrm>
      </p:grpSpPr>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0" name="Google Shape;16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61" name="Google Shape;16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3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67" name="Google Shape;167;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70"/>
        <p:cNvGrpSpPr/>
        <p:nvPr/>
      </p:nvGrpSpPr>
      <p:grpSpPr>
        <a:xfrm>
          <a:off x="0" y="0"/>
          <a:ext cx="0" cy="0"/>
          <a:chOff x="0" y="0"/>
          <a:chExt cx="0" cy="0"/>
        </a:xfrm>
      </p:grpSpPr>
      <p:sp>
        <p:nvSpPr>
          <p:cNvPr id="171" name="Google Shape;171;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31"/>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31"/>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7"/>
        <p:cNvGrpSpPr/>
        <p:nvPr/>
      </p:nvGrpSpPr>
      <p:grpSpPr>
        <a:xfrm>
          <a:off x="0" y="0"/>
          <a:ext cx="0" cy="0"/>
          <a:chOff x="0" y="0"/>
          <a:chExt cx="0" cy="0"/>
        </a:xfrm>
      </p:grpSpPr>
      <p:sp>
        <p:nvSpPr>
          <p:cNvPr id="178" name="Google Shape;178;p3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9" name="Google Shape;179;p32"/>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0" name="Google Shape;180;p32"/>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1" name="Google Shape;181;p32"/>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2" name="Google Shape;182;p32"/>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8" name="Google Shape;18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91"/>
        <p:cNvGrpSpPr/>
        <p:nvPr/>
      </p:nvGrpSpPr>
      <p:grpSpPr>
        <a:xfrm>
          <a:off x="0" y="0"/>
          <a:ext cx="0" cy="0"/>
          <a:chOff x="0" y="0"/>
          <a:chExt cx="0" cy="0"/>
        </a:xfrm>
      </p:grpSpPr>
      <p:sp>
        <p:nvSpPr>
          <p:cNvPr id="192" name="Google Shape;192;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95"/>
        <p:cNvGrpSpPr/>
        <p:nvPr/>
      </p:nvGrpSpPr>
      <p:grpSpPr>
        <a:xfrm>
          <a:off x="0" y="0"/>
          <a:ext cx="0" cy="0"/>
          <a:chOff x="0" y="0"/>
          <a:chExt cx="0" cy="0"/>
        </a:xfrm>
      </p:grpSpPr>
      <p:sp>
        <p:nvSpPr>
          <p:cNvPr id="196" name="Google Shape;196;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7" name="Google Shape;197;p3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02"/>
        <p:cNvGrpSpPr/>
        <p:nvPr/>
      </p:nvGrpSpPr>
      <p:grpSpPr>
        <a:xfrm>
          <a:off x="0" y="0"/>
          <a:ext cx="0" cy="0"/>
          <a:chOff x="0" y="0"/>
          <a:chExt cx="0" cy="0"/>
        </a:xfrm>
      </p:grpSpPr>
      <p:sp>
        <p:nvSpPr>
          <p:cNvPr id="203" name="Google Shape;203;p3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4" name="Google Shape;204;p36"/>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06" name="Google Shape;206;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7" name="Google Shape;207;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1" name="Google Shape;211;p37"/>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2" name="Google Shape;212;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3" name="Google Shape;213;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7" name="Google Shape;217;p38"/>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8" name="Google Shape;218;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9" name="Google Shape;219;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3" name="Google Shape;223;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224" name="Google Shape;224;p39"/>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image" Target="../media/image3.pn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2.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7" name="Google Shape;97;p1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8" name="Google Shape;98;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2" name="Google Shape;142;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3" name="Google Shape;143;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6" name="Google Shape;146;p27"/>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47" name="Google Shape;147;p27"/>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48" name="Google Shape;148;p27"/>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36.xml"/><Relationship Id="rId5" Type="http://schemas.openxmlformats.org/officeDocument/2006/relationships/image" Target="../media/image25.png"/><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16.xml"/><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1: Cycle 13: Lesson 62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30" name="Google Shape;230;p40"/>
          <p:cNvSpPr txBox="1">
            <a:spLocks noGrp="1"/>
          </p:cNvSpPr>
          <p:nvPr>
            <p:ph type="body" idx="1"/>
          </p:nvPr>
        </p:nvSpPr>
        <p:spPr>
          <a:xfrm>
            <a:off x="311700" y="1015500"/>
            <a:ext cx="8671200" cy="37485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dirty="0">
                <a:solidFill>
                  <a:schemeClr val="dk1"/>
                </a:solidFill>
              </a:rPr>
              <a:t>This lesson in</a:t>
            </a:r>
            <a:r>
              <a:rPr lang="en" sz="1600" dirty="0"/>
              <a:t>cludes three instructional practices: Snap or Trap, Engagement Text Read Aloud, and Decodable Reader Partner Search and Read.</a:t>
            </a:r>
            <a:r>
              <a:rPr lang="en" sz="1600" dirty="0">
                <a:solidFill>
                  <a:schemeClr val="dk1"/>
                </a:solidFill>
              </a:rPr>
              <a:t> </a:t>
            </a:r>
            <a:r>
              <a:rPr lang="en" sz="1600" dirty="0"/>
              <a:t>Students continue to work with the newly introduced syllable type C-le and contractions. T</a:t>
            </a:r>
            <a:r>
              <a:rPr lang="en" sz="1600" dirty="0">
                <a:solidFill>
                  <a:schemeClr val="dk1"/>
                </a:solidFill>
              </a:rPr>
              <a:t>he Read Al</a:t>
            </a:r>
            <a:r>
              <a:rPr lang="en" sz="1600" dirty="0"/>
              <a:t>oud </a:t>
            </a:r>
            <a:r>
              <a:rPr lang="en" sz="1600" dirty="0">
                <a:solidFill>
                  <a:schemeClr val="dk1"/>
                </a:solidFill>
              </a:rPr>
              <a:t>Engagement Text is </a:t>
            </a:r>
            <a:r>
              <a:rPr lang="en" sz="1600" dirty="0"/>
              <a:t>“Sunnyside Gazette Edition 13: Pest Control in Sunnyside” and the Student Decodable Text is “No Food to be Found.”</a:t>
            </a:r>
          </a:p>
          <a:p>
            <a:pPr marL="0" lvl="0" indent="0" algn="l" rtl="0">
              <a:lnSpc>
                <a:spcPct val="90000"/>
              </a:lnSpc>
              <a:spcBef>
                <a:spcPts val="1000"/>
              </a:spcBef>
              <a:spcAft>
                <a:spcPts val="0"/>
              </a:spcAft>
              <a:buClr>
                <a:srgbClr val="000000"/>
              </a:buClr>
              <a:buSzPts val="1100"/>
              <a:buFont typeface="Arial"/>
              <a:buNone/>
            </a:pPr>
            <a:endParaRPr sz="1600" b="1" dirty="0">
              <a:solidFill>
                <a:schemeClr val="dk1"/>
              </a:solidFill>
            </a:endParaRPr>
          </a:p>
          <a:p>
            <a:pPr marL="0" lvl="0" indent="0" algn="l" rtl="0">
              <a:lnSpc>
                <a:spcPct val="90000"/>
              </a:lnSpc>
              <a:spcBef>
                <a:spcPts val="800"/>
              </a:spcBef>
              <a:spcAft>
                <a:spcPts val="0"/>
              </a:spcAft>
              <a:buClr>
                <a:srgbClr val="000000"/>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Text</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words with the patterns worked with in this cycle (</a:t>
            </a:r>
            <a:r>
              <a:rPr lang="en" sz="1600" dirty="0"/>
              <a:t>C-le syllable type) </a:t>
            </a:r>
            <a:r>
              <a:rPr lang="en" sz="1600" dirty="0">
                <a:solidFill>
                  <a:schemeClr val="dk1"/>
                </a:solidFill>
              </a:rPr>
              <a:t>and</a:t>
            </a:r>
            <a:r>
              <a:rPr lang="en-US" sz="1600" dirty="0"/>
              <a:t> in</a:t>
            </a:r>
            <a:r>
              <a:rPr lang="en" sz="1600" dirty="0">
                <a:solidFill>
                  <a:schemeClr val="dk1"/>
                </a:solidFill>
              </a:rPr>
              <a:t> </a:t>
            </a:r>
            <a:r>
              <a:rPr lang="en" sz="1600" dirty="0"/>
              <a:t>previous </a:t>
            </a:r>
            <a:r>
              <a:rPr lang="en" sz="1600" dirty="0">
                <a:solidFill>
                  <a:schemeClr val="dk1"/>
                </a:solidFill>
              </a:rPr>
              <a:t>cycles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High-Frequency words</a:t>
            </a:r>
            <a:r>
              <a:rPr lang="en" sz="1600" dirty="0"/>
              <a:t> (“we’ve,” “I’ve,” “you’ve,” “even,” “one,” “guess,” “tonight,” “anywhere,” “they’ve”)</a:t>
            </a:r>
            <a:endParaRPr sz="1600" dirty="0"/>
          </a:p>
          <a:p>
            <a:pPr marL="177800" lvl="0" indent="0" algn="l" rtl="0">
              <a:lnSpc>
                <a:spcPct val="70000"/>
              </a:lnSpc>
              <a:spcBef>
                <a:spcPts val="1000"/>
              </a:spcBef>
              <a:spcAft>
                <a:spcPts val="0"/>
              </a:spcAft>
              <a:buNone/>
            </a:pPr>
            <a:endParaRPr sz="1600" dirty="0">
              <a:solidFill>
                <a:schemeClr val="dk1"/>
              </a:solidFill>
            </a:endParaRPr>
          </a:p>
          <a:p>
            <a:pPr marL="177800" lvl="0" indent="0" algn="l" rtl="0">
              <a:lnSpc>
                <a:spcPct val="70000"/>
              </a:lnSpc>
              <a:spcBef>
                <a:spcPts val="1000"/>
              </a:spcBef>
              <a:spcAft>
                <a:spcPts val="1000"/>
              </a:spcAft>
              <a:buNone/>
            </a:pP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90" name="Google Shape;290;p4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2400">
              <a:solidFill>
                <a:srgbClr val="FF0000"/>
              </a:solidFill>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96" name="Google Shape;296;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I can read high-frequency words that are a “snap” and play fair and words that are a “trap” and don’t play fair.</a:t>
            </a:r>
            <a:endParaRPr sz="2400"/>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97" name="Google Shape;297;p50"/>
          <p:cNvPicPr preferRelativeResize="0"/>
          <p:nvPr/>
        </p:nvPicPr>
        <p:blipFill>
          <a:blip r:embed="rId3">
            <a:alphaModFix/>
          </a:blip>
          <a:stretch>
            <a:fillRect/>
          </a:stretch>
        </p:blipFill>
        <p:spPr>
          <a:xfrm>
            <a:off x="8247129" y="4247800"/>
            <a:ext cx="792000" cy="642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51"/>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303" name="Google Shape;303;p51"/>
          <p:cNvSpPr txBox="1">
            <a:spLocks noGrp="1"/>
          </p:cNvSpPr>
          <p:nvPr>
            <p:ph type="body" idx="1"/>
          </p:nvPr>
        </p:nvSpPr>
        <p:spPr>
          <a:xfrm>
            <a:off x="311700" y="1033775"/>
            <a:ext cx="8692500" cy="1313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600" dirty="0"/>
              <a:t>we’ve   I’ve   you’ve   they’ve    even</a:t>
            </a:r>
            <a:endParaRPr sz="3600" dirty="0"/>
          </a:p>
          <a:p>
            <a:pPr marL="0" lvl="0" indent="0" algn="l" rtl="0">
              <a:spcBef>
                <a:spcPts val="800"/>
              </a:spcBef>
              <a:spcAft>
                <a:spcPts val="0"/>
              </a:spcAft>
              <a:buNone/>
            </a:pPr>
            <a:r>
              <a:rPr lang="en" sz="3600" dirty="0"/>
              <a:t>	</a:t>
            </a:r>
            <a:r>
              <a:rPr lang="en" sz="2400" dirty="0"/>
              <a:t>                    </a:t>
            </a:r>
            <a:endParaRPr sz="2400" dirty="0"/>
          </a:p>
        </p:txBody>
      </p:sp>
      <p:sp>
        <p:nvSpPr>
          <p:cNvPr id="304" name="Google Shape;304;p51"/>
          <p:cNvSpPr txBox="1"/>
          <p:nvPr/>
        </p:nvSpPr>
        <p:spPr>
          <a:xfrm>
            <a:off x="311700" y="2055300"/>
            <a:ext cx="8692500" cy="1115100"/>
          </a:xfrm>
          <a:prstGeom prst="rect">
            <a:avLst/>
          </a:prstGeom>
          <a:noFill/>
          <a:ln>
            <a:noFill/>
          </a:ln>
        </p:spPr>
        <p:txBody>
          <a:bodyPr spcFirstLastPara="1" wrap="square" lIns="91425" tIns="91425" rIns="91425" bIns="91425" anchor="t" anchorCtr="0">
            <a:noAutofit/>
          </a:bodyPr>
          <a:lstStyle/>
          <a:p>
            <a:pPr marL="0" lvl="0" indent="0" algn="l" rtl="0">
              <a:spcBef>
                <a:spcPts val="800"/>
              </a:spcBef>
              <a:spcAft>
                <a:spcPts val="0"/>
              </a:spcAft>
              <a:buClr>
                <a:schemeClr val="dk1"/>
              </a:buClr>
              <a:buSzPts val="1100"/>
              <a:buFont typeface="Arial"/>
              <a:buNone/>
            </a:pPr>
            <a:r>
              <a:rPr lang="en" sz="3600" dirty="0">
                <a:solidFill>
                  <a:schemeClr val="dk1"/>
                </a:solidFill>
                <a:latin typeface="Century Gothic"/>
                <a:ea typeface="Century Gothic"/>
                <a:cs typeface="Century Gothic"/>
                <a:sym typeface="Century Gothic"/>
              </a:rPr>
              <a:t>one	      guess	  tonight     anywhere</a:t>
            </a:r>
            <a:endParaRPr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5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310" name="Google Shape;310;p52"/>
          <p:cNvPicPr preferRelativeResize="0"/>
          <p:nvPr/>
        </p:nvPicPr>
        <p:blipFill>
          <a:blip r:embed="rId3">
            <a:alphaModFix/>
          </a:blip>
          <a:stretch>
            <a:fillRect/>
          </a:stretch>
        </p:blipFill>
        <p:spPr>
          <a:xfrm>
            <a:off x="742800" y="563313"/>
            <a:ext cx="7448550" cy="4257675"/>
          </a:xfrm>
          <a:prstGeom prst="rect">
            <a:avLst/>
          </a:prstGeom>
          <a:noFill/>
          <a:ln>
            <a:noFill/>
          </a:ln>
        </p:spPr>
      </p:pic>
      <p:sp>
        <p:nvSpPr>
          <p:cNvPr id="311" name="Google Shape;311;p52"/>
          <p:cNvSpPr txBox="1"/>
          <p:nvPr/>
        </p:nvSpPr>
        <p:spPr>
          <a:xfrm>
            <a:off x="1661750" y="2093000"/>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p:txBody>
      </p:sp>
      <p:sp>
        <p:nvSpPr>
          <p:cNvPr id="312" name="Google Shape;312;p52"/>
          <p:cNvSpPr txBox="1"/>
          <p:nvPr/>
        </p:nvSpPr>
        <p:spPr>
          <a:xfrm>
            <a:off x="5157425" y="2205825"/>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a:p>
            <a:pPr marL="0" lvl="0" indent="0" algn="l" rtl="0">
              <a:spcBef>
                <a:spcPts val="0"/>
              </a:spcBef>
              <a:spcAft>
                <a:spcPts val="0"/>
              </a:spcAft>
              <a:buNone/>
            </a:pPr>
            <a:endParaRPr sz="300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1"/>
                                        </p:tgtEl>
                                        <p:attrNameLst>
                                          <p:attrName>style.visibility</p:attrName>
                                        </p:attrNameLst>
                                      </p:cBhvr>
                                      <p:to>
                                        <p:strVal val="visible"/>
                                      </p:to>
                                    </p:set>
                                    <p:animEffect transition="in" filter="fade">
                                      <p:cBhvr>
                                        <p:cTn id="7" dur="1000"/>
                                        <p:tgtEl>
                                          <p:spTgt spid="3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2"/>
                                        </p:tgtEl>
                                        <p:attrNameLst>
                                          <p:attrName>style.visibility</p:attrName>
                                        </p:attrNameLst>
                                      </p:cBhvr>
                                      <p:to>
                                        <p:strVal val="visible"/>
                                      </p:to>
                                    </p:set>
                                    <p:animEffect transition="in" filter="fade">
                                      <p:cBhvr>
                                        <p:cTn id="12" dur="1000"/>
                                        <p:tgtEl>
                                          <p:spTgt spid="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18" name="Google Shape;318;p53"/>
          <p:cNvSpPr txBox="1">
            <a:spLocks noGrp="1"/>
          </p:cNvSpPr>
          <p:nvPr>
            <p:ph type="body" idx="1"/>
          </p:nvPr>
        </p:nvSpPr>
        <p:spPr>
          <a:xfrm>
            <a:off x="624254" y="1152475"/>
            <a:ext cx="7895492"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dirty="0">
                <a:solidFill>
                  <a:srgbClr val="FF0000"/>
                </a:solidFill>
                <a:latin typeface="Times New Roman"/>
                <a:ea typeface="Times New Roman"/>
                <a:cs typeface="Times New Roman"/>
                <a:sym typeface="Times New Roman"/>
              </a:rPr>
              <a:t>“</a:t>
            </a:r>
            <a:r>
              <a:rPr lang="en" sz="3000" dirty="0">
                <a:solidFill>
                  <a:srgbClr val="FF0000"/>
                </a:solidFill>
              </a:rPr>
              <a:t>Now you will read a story, a story, a story. </a:t>
            </a:r>
            <a:endParaRPr sz="3000" dirty="0">
              <a:solidFill>
                <a:srgbClr val="FF0000"/>
              </a:solidFill>
            </a:endParaRPr>
          </a:p>
          <a:p>
            <a:pPr marL="0" lvl="0" indent="0" algn="ctr" rtl="0">
              <a:lnSpc>
                <a:spcPct val="180000"/>
              </a:lnSpc>
              <a:spcBef>
                <a:spcPts val="800"/>
              </a:spcBef>
              <a:spcAft>
                <a:spcPts val="0"/>
              </a:spcAft>
              <a:buNone/>
            </a:pPr>
            <a:r>
              <a:rPr lang="en" sz="3000" dirty="0">
                <a:solidFill>
                  <a:srgbClr val="FF0000"/>
                </a:solidFill>
              </a:rPr>
              <a:t>Now you will read a story with words that you know.</a:t>
            </a:r>
            <a:r>
              <a:rPr lang="en" sz="3000" dirty="0">
                <a:solidFill>
                  <a:srgbClr val="FF0000"/>
                </a:solidFill>
                <a:latin typeface="Times New Roman"/>
                <a:ea typeface="Times New Roman"/>
                <a:cs typeface="Times New Roman"/>
                <a:sym typeface="Times New Roman"/>
              </a:rPr>
              <a:t>”</a:t>
            </a:r>
            <a:endParaRPr sz="3000"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24" name="Google Shape;324;p54"/>
          <p:cNvSpPr txBox="1">
            <a:spLocks noGrp="1"/>
          </p:cNvSpPr>
          <p:nvPr>
            <p:ph type="body" idx="1"/>
          </p:nvPr>
        </p:nvSpPr>
        <p:spPr>
          <a:xfrm>
            <a:off x="311700" y="1152475"/>
            <a:ext cx="81885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 read and understand the decodable text: “</a:t>
            </a:r>
            <a:r>
              <a:rPr lang="en" sz="2400"/>
              <a:t>No Food to be Found.</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325" name="Google Shape;325;p54"/>
          <p:cNvPicPr preferRelativeResize="0"/>
          <p:nvPr/>
        </p:nvPicPr>
        <p:blipFill>
          <a:blip r:embed="rId3">
            <a:alphaModFix/>
          </a:blip>
          <a:stretch>
            <a:fillRect/>
          </a:stretch>
        </p:blipFill>
        <p:spPr>
          <a:xfrm>
            <a:off x="8268900" y="4247800"/>
            <a:ext cx="792000" cy="642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55"/>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31" name="Google Shape;331;p55"/>
          <p:cNvPicPr preferRelativeResize="0"/>
          <p:nvPr/>
        </p:nvPicPr>
        <p:blipFill>
          <a:blip r:embed="rId3">
            <a:alphaModFix/>
          </a:blip>
          <a:stretch>
            <a:fillRect/>
          </a:stretch>
        </p:blipFill>
        <p:spPr>
          <a:xfrm>
            <a:off x="1143000" y="1360000"/>
            <a:ext cx="3429000" cy="2000250"/>
          </a:xfrm>
          <a:prstGeom prst="rect">
            <a:avLst/>
          </a:prstGeom>
          <a:noFill/>
          <a:ln>
            <a:noFill/>
          </a:ln>
        </p:spPr>
      </p:pic>
      <p:pic>
        <p:nvPicPr>
          <p:cNvPr id="332" name="Google Shape;332;p55"/>
          <p:cNvPicPr preferRelativeResize="0"/>
          <p:nvPr/>
        </p:nvPicPr>
        <p:blipFill>
          <a:blip r:embed="rId4">
            <a:alphaModFix/>
          </a:blip>
          <a:stretch>
            <a:fillRect/>
          </a:stretch>
        </p:blipFill>
        <p:spPr>
          <a:xfrm>
            <a:off x="5163850" y="547538"/>
            <a:ext cx="3367794" cy="40484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338" name="Google Shape;338;p56"/>
          <p:cNvPicPr preferRelativeResize="0"/>
          <p:nvPr/>
        </p:nvPicPr>
        <p:blipFill>
          <a:blip r:embed="rId3">
            <a:alphaModFix/>
          </a:blip>
          <a:stretch>
            <a:fillRect/>
          </a:stretch>
        </p:blipFill>
        <p:spPr>
          <a:xfrm>
            <a:off x="1247875" y="1343450"/>
            <a:ext cx="4755100" cy="1768600"/>
          </a:xfrm>
          <a:prstGeom prst="rect">
            <a:avLst/>
          </a:prstGeom>
          <a:noFill/>
          <a:ln>
            <a:noFill/>
          </a:ln>
        </p:spPr>
      </p:pic>
      <p:pic>
        <p:nvPicPr>
          <p:cNvPr id="339" name="Google Shape;339;p56"/>
          <p:cNvPicPr preferRelativeResize="0"/>
          <p:nvPr/>
        </p:nvPicPr>
        <p:blipFill>
          <a:blip r:embed="rId4">
            <a:alphaModFix/>
          </a:blip>
          <a:stretch>
            <a:fillRect/>
          </a:stretch>
        </p:blipFill>
        <p:spPr>
          <a:xfrm>
            <a:off x="5182325" y="2734000"/>
            <a:ext cx="1194325" cy="937475"/>
          </a:xfrm>
          <a:prstGeom prst="rect">
            <a:avLst/>
          </a:prstGeom>
          <a:noFill/>
          <a:ln>
            <a:noFill/>
          </a:ln>
        </p:spPr>
      </p:pic>
      <p:sp>
        <p:nvSpPr>
          <p:cNvPr id="6" name="Google Shape;344;p5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5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pic>
        <p:nvPicPr>
          <p:cNvPr id="345" name="Google Shape;345;p57"/>
          <p:cNvPicPr preferRelativeResize="0"/>
          <p:nvPr/>
        </p:nvPicPr>
        <p:blipFill>
          <a:blip r:embed="rId3">
            <a:alphaModFix/>
          </a:blip>
          <a:stretch>
            <a:fillRect/>
          </a:stretch>
        </p:blipFill>
        <p:spPr>
          <a:xfrm>
            <a:off x="509350" y="1146100"/>
            <a:ext cx="4419600" cy="2476500"/>
          </a:xfrm>
          <a:prstGeom prst="rect">
            <a:avLst/>
          </a:prstGeom>
          <a:noFill/>
          <a:ln>
            <a:noFill/>
          </a:ln>
        </p:spPr>
      </p:pic>
      <p:pic>
        <p:nvPicPr>
          <p:cNvPr id="346" name="Google Shape;346;p57"/>
          <p:cNvPicPr preferRelativeResize="0"/>
          <p:nvPr/>
        </p:nvPicPr>
        <p:blipFill>
          <a:blip r:embed="rId4">
            <a:alphaModFix/>
          </a:blip>
          <a:stretch>
            <a:fillRect/>
          </a:stretch>
        </p:blipFill>
        <p:spPr>
          <a:xfrm>
            <a:off x="4928950" y="1659625"/>
            <a:ext cx="3985125" cy="26567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5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52" name="Google Shape;352;p58"/>
          <p:cNvPicPr preferRelativeResize="0"/>
          <p:nvPr/>
        </p:nvPicPr>
        <p:blipFill>
          <a:blip r:embed="rId3">
            <a:alphaModFix/>
          </a:blip>
          <a:stretch>
            <a:fillRect/>
          </a:stretch>
        </p:blipFill>
        <p:spPr>
          <a:xfrm>
            <a:off x="687825" y="1419225"/>
            <a:ext cx="4562475" cy="2305050"/>
          </a:xfrm>
          <a:prstGeom prst="rect">
            <a:avLst/>
          </a:prstGeom>
          <a:noFill/>
          <a:ln>
            <a:noFill/>
          </a:ln>
        </p:spPr>
      </p:pic>
      <p:pic>
        <p:nvPicPr>
          <p:cNvPr id="353" name="Google Shape;353;p58"/>
          <p:cNvPicPr preferRelativeResize="0"/>
          <p:nvPr/>
        </p:nvPicPr>
        <p:blipFill>
          <a:blip r:embed="rId4">
            <a:alphaModFix/>
          </a:blip>
          <a:stretch>
            <a:fillRect/>
          </a:stretch>
        </p:blipFill>
        <p:spPr>
          <a:xfrm>
            <a:off x="5386475" y="686075"/>
            <a:ext cx="3171825" cy="36385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dirty="0">
                <a:solidFill>
                  <a:schemeClr val="dk1"/>
                </a:solidFill>
              </a:rPr>
              <a:t>New Materials to Prepare in Advance: </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dirty="0">
                <a:solidFill>
                  <a:schemeClr val="dk1"/>
                </a:solidFill>
              </a:rPr>
              <a:t>Decodable Reader: </a:t>
            </a:r>
            <a:r>
              <a:rPr lang="en" sz="1800" dirty="0"/>
              <a:t>“No Food to be Found”</a:t>
            </a:r>
            <a:r>
              <a:rPr lang="en" sz="1800" dirty="0">
                <a:solidFill>
                  <a:schemeClr val="dk1"/>
                </a:solidFill>
              </a:rPr>
              <a:t> (Provided; one per student) (Enlarged embedded in slides) </a:t>
            </a:r>
            <a:endParaRPr sz="1800" dirty="0">
              <a:solidFill>
                <a:schemeClr val="dk1"/>
              </a:solidFill>
            </a:endParaRPr>
          </a:p>
          <a:p>
            <a:pPr marL="457200" lvl="0" indent="-342900" algn="l" rtl="0">
              <a:spcBef>
                <a:spcPts val="0"/>
              </a:spcBef>
              <a:spcAft>
                <a:spcPts val="0"/>
              </a:spcAft>
              <a:buClr>
                <a:schemeClr val="dk1"/>
              </a:buClr>
              <a:buSzPts val="1800"/>
              <a:buChar char="•"/>
            </a:pPr>
            <a:r>
              <a:rPr lang="en" sz="1800" dirty="0">
                <a:solidFill>
                  <a:schemeClr val="dk1"/>
                </a:solidFill>
              </a:rPr>
              <a:t>Engagement Text: “</a:t>
            </a:r>
            <a:r>
              <a:rPr lang="en" sz="1800" dirty="0"/>
              <a:t>Pest Control in Sunnyside</a:t>
            </a:r>
            <a:r>
              <a:rPr lang="en" sz="1800" dirty="0">
                <a:solidFill>
                  <a:schemeClr val="dk1"/>
                </a:solidFill>
              </a:rPr>
              <a:t>” (Embedded in slides for teacher read-aloud) </a:t>
            </a:r>
            <a:endParaRPr sz="1800" dirty="0">
              <a:solidFill>
                <a:schemeClr val="dk1"/>
              </a:solidFill>
            </a:endParaRPr>
          </a:p>
          <a:p>
            <a:pPr marL="457200" lvl="0" indent="-342900" algn="l" rtl="0">
              <a:spcBef>
                <a:spcPts val="0"/>
              </a:spcBef>
              <a:spcAft>
                <a:spcPts val="0"/>
              </a:spcAft>
              <a:buClr>
                <a:schemeClr val="dk1"/>
              </a:buClr>
              <a:buSzPts val="1800"/>
              <a:buChar char="•"/>
            </a:pPr>
            <a:r>
              <a:rPr lang="en" sz="1800" dirty="0"/>
              <a:t>Snap or Trap</a:t>
            </a:r>
            <a:r>
              <a:rPr lang="en" sz="1800" dirty="0">
                <a:solidFill>
                  <a:schemeClr val="dk1"/>
                </a:solidFill>
              </a:rPr>
              <a:t> Word Cards and T-chart (Supporting Materials: Teacher Guide, write on index cards, list on board or show slide) </a:t>
            </a:r>
            <a:endParaRPr sz="1800" dirty="0"/>
          </a:p>
          <a:p>
            <a:pPr marL="457200" lvl="0" indent="-323850" algn="l" rtl="0">
              <a:spcBef>
                <a:spcPts val="0"/>
              </a:spcBef>
              <a:spcAft>
                <a:spcPts val="0"/>
              </a:spcAft>
              <a:buClr>
                <a:schemeClr val="dk1"/>
              </a:buClr>
              <a:buSzPts val="1500"/>
              <a:buChar char="•"/>
            </a:pPr>
            <a:r>
              <a:rPr lang="en" sz="1800" dirty="0">
                <a:solidFill>
                  <a:schemeClr val="dk1"/>
                </a:solidFill>
              </a:rPr>
              <a:t>Snapshot Assessment (Supporting Materials: Teacher Guide, optional; one per student)</a:t>
            </a:r>
            <a:r>
              <a:rPr lang="en" sz="1500" dirty="0">
                <a:solidFill>
                  <a:schemeClr val="dk1"/>
                </a:solidFill>
              </a:rPr>
              <a:t> </a:t>
            </a:r>
            <a:endParaRPr sz="1500" b="1" dirty="0">
              <a:solidFill>
                <a:schemeClr val="dk1"/>
              </a:solidFill>
            </a:endParaRPr>
          </a:p>
          <a:p>
            <a:pPr marL="0" lvl="0" indent="0" algn="l" rtl="0">
              <a:spcBef>
                <a:spcPts val="1000"/>
              </a:spcBef>
              <a:spcAft>
                <a:spcPts val="0"/>
              </a:spcAft>
              <a:buClr>
                <a:schemeClr val="dk1"/>
              </a:buClr>
              <a:buSzPts val="1100"/>
              <a:buFont typeface="Arial"/>
              <a:buNone/>
            </a:pPr>
            <a:r>
              <a:rPr lang="en" sz="1800" b="1" dirty="0">
                <a:solidFill>
                  <a:schemeClr val="dk1"/>
                </a:solidFill>
              </a:rPr>
              <a:t>Materials to Gather from Previous Lessons:</a:t>
            </a:r>
            <a:endParaRPr sz="1500" dirty="0">
              <a:solidFill>
                <a:schemeClr val="dk1"/>
              </a:solidFill>
            </a:endParaRPr>
          </a:p>
          <a:p>
            <a:pPr marL="457200" lvl="0" indent="-342900" algn="l" rtl="0">
              <a:spcBef>
                <a:spcPts val="800"/>
              </a:spcBef>
              <a:spcAft>
                <a:spcPts val="0"/>
              </a:spcAft>
              <a:buClr>
                <a:schemeClr val="dk1"/>
              </a:buClr>
              <a:buSzPts val="1800"/>
              <a:buChar char="•"/>
            </a:pPr>
            <a:r>
              <a:rPr lang="en" sz="1800" dirty="0">
                <a:solidFill>
                  <a:schemeClr val="dk1"/>
                </a:solidFill>
              </a:rPr>
              <a:t>Highlighters, highlighter tape (optional)</a:t>
            </a:r>
            <a:endParaRPr sz="1800" dirty="0">
              <a:solidFill>
                <a:schemeClr val="dk1"/>
              </a:solidFill>
            </a:endParaRPr>
          </a:p>
        </p:txBody>
      </p:sp>
      <p:sp>
        <p:nvSpPr>
          <p:cNvPr id="236" name="Google Shape;236;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1: Cycle 13: Lesson 62</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5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59" name="Google Shape;359;p59"/>
          <p:cNvPicPr preferRelativeResize="0"/>
          <p:nvPr/>
        </p:nvPicPr>
        <p:blipFill>
          <a:blip r:embed="rId3">
            <a:alphaModFix/>
          </a:blip>
          <a:stretch>
            <a:fillRect/>
          </a:stretch>
        </p:blipFill>
        <p:spPr>
          <a:xfrm>
            <a:off x="2401375" y="1133475"/>
            <a:ext cx="4640450" cy="29318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6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65" name="Google Shape;365;p60"/>
          <p:cNvPicPr preferRelativeResize="0"/>
          <p:nvPr/>
        </p:nvPicPr>
        <p:blipFill>
          <a:blip r:embed="rId3">
            <a:alphaModFix/>
          </a:blip>
          <a:stretch>
            <a:fillRect/>
          </a:stretch>
        </p:blipFill>
        <p:spPr>
          <a:xfrm>
            <a:off x="833875" y="1107950"/>
            <a:ext cx="4143375" cy="2695575"/>
          </a:xfrm>
          <a:prstGeom prst="rect">
            <a:avLst/>
          </a:prstGeom>
          <a:noFill/>
          <a:ln>
            <a:noFill/>
          </a:ln>
        </p:spPr>
      </p:pic>
      <p:pic>
        <p:nvPicPr>
          <p:cNvPr id="366" name="Google Shape;366;p60"/>
          <p:cNvPicPr preferRelativeResize="0"/>
          <p:nvPr/>
        </p:nvPicPr>
        <p:blipFill>
          <a:blip r:embed="rId4">
            <a:alphaModFix/>
          </a:blip>
          <a:stretch>
            <a:fillRect/>
          </a:stretch>
        </p:blipFill>
        <p:spPr>
          <a:xfrm>
            <a:off x="5180500" y="1033875"/>
            <a:ext cx="3496450" cy="265106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6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72" name="Google Shape;372;p61"/>
          <p:cNvPicPr preferRelativeResize="0"/>
          <p:nvPr/>
        </p:nvPicPr>
        <p:blipFill>
          <a:blip r:embed="rId3">
            <a:alphaModFix/>
          </a:blip>
          <a:stretch>
            <a:fillRect/>
          </a:stretch>
        </p:blipFill>
        <p:spPr>
          <a:xfrm>
            <a:off x="591100" y="1246125"/>
            <a:ext cx="4743175" cy="2563875"/>
          </a:xfrm>
          <a:prstGeom prst="rect">
            <a:avLst/>
          </a:prstGeom>
          <a:noFill/>
          <a:ln>
            <a:noFill/>
          </a:ln>
        </p:spPr>
      </p:pic>
      <p:pic>
        <p:nvPicPr>
          <p:cNvPr id="373" name="Google Shape;373;p61"/>
          <p:cNvPicPr preferRelativeResize="0"/>
          <p:nvPr/>
        </p:nvPicPr>
        <p:blipFill>
          <a:blip r:embed="rId4">
            <a:alphaModFix/>
          </a:blip>
          <a:stretch>
            <a:fillRect/>
          </a:stretch>
        </p:blipFill>
        <p:spPr>
          <a:xfrm>
            <a:off x="5245400" y="1158925"/>
            <a:ext cx="3496450" cy="265106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79" name="Google Shape;379;p62"/>
          <p:cNvPicPr preferRelativeResize="0"/>
          <p:nvPr/>
        </p:nvPicPr>
        <p:blipFill>
          <a:blip r:embed="rId3">
            <a:alphaModFix/>
          </a:blip>
          <a:stretch>
            <a:fillRect/>
          </a:stretch>
        </p:blipFill>
        <p:spPr>
          <a:xfrm>
            <a:off x="454325" y="1304925"/>
            <a:ext cx="4693726" cy="2558475"/>
          </a:xfrm>
          <a:prstGeom prst="rect">
            <a:avLst/>
          </a:prstGeom>
          <a:noFill/>
          <a:ln>
            <a:noFill/>
          </a:ln>
        </p:spPr>
      </p:pic>
      <p:pic>
        <p:nvPicPr>
          <p:cNvPr id="380" name="Google Shape;380;p62"/>
          <p:cNvPicPr preferRelativeResize="0"/>
          <p:nvPr/>
        </p:nvPicPr>
        <p:blipFill>
          <a:blip r:embed="rId4">
            <a:alphaModFix/>
          </a:blip>
          <a:stretch>
            <a:fillRect/>
          </a:stretch>
        </p:blipFill>
        <p:spPr>
          <a:xfrm>
            <a:off x="5148050" y="1098775"/>
            <a:ext cx="3496450" cy="265106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6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86" name="Google Shape;386;p63"/>
          <p:cNvPicPr preferRelativeResize="0"/>
          <p:nvPr/>
        </p:nvPicPr>
        <p:blipFill rotWithShape="1">
          <a:blip r:embed="rId3">
            <a:alphaModFix/>
          </a:blip>
          <a:srcRect b="3256"/>
          <a:stretch/>
        </p:blipFill>
        <p:spPr>
          <a:xfrm>
            <a:off x="509375" y="1328725"/>
            <a:ext cx="4638675" cy="2405075"/>
          </a:xfrm>
          <a:prstGeom prst="rect">
            <a:avLst/>
          </a:prstGeom>
          <a:noFill/>
          <a:ln>
            <a:noFill/>
          </a:ln>
        </p:spPr>
      </p:pic>
      <p:pic>
        <p:nvPicPr>
          <p:cNvPr id="387" name="Google Shape;387;p63"/>
          <p:cNvPicPr preferRelativeResize="0"/>
          <p:nvPr/>
        </p:nvPicPr>
        <p:blipFill>
          <a:blip r:embed="rId4">
            <a:alphaModFix/>
          </a:blip>
          <a:stretch>
            <a:fillRect/>
          </a:stretch>
        </p:blipFill>
        <p:spPr>
          <a:xfrm>
            <a:off x="5148050" y="1163675"/>
            <a:ext cx="3496450" cy="265106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6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rPr>
              <a:t>Reflection Time</a:t>
            </a:r>
            <a:r>
              <a:rPr lang="en" sz="2800" b="0" i="0" u="none" strike="noStrike" cap="none">
                <a:solidFill>
                  <a:schemeClr val="dk1"/>
                </a:solidFill>
                <a:latin typeface="Century Gothic"/>
                <a:ea typeface="Century Gothic"/>
                <a:cs typeface="Century Gothic"/>
                <a:sym typeface="Century Gothic"/>
              </a:rPr>
              <a:t> </a:t>
            </a:r>
            <a:endParaRPr sz="2800"/>
          </a:p>
        </p:txBody>
      </p:sp>
      <p:sp>
        <p:nvSpPr>
          <p:cNvPr id="395" name="Google Shape;395;p64"/>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alibri"/>
              <a:buChar char="•"/>
            </a:pPr>
            <a:r>
              <a:rPr lang="en">
                <a:latin typeface="Century Gothic"/>
                <a:ea typeface="Century Gothic"/>
                <a:cs typeface="Century Gothic"/>
                <a:sym typeface="Century Gothic"/>
              </a:rPr>
              <a:t>“How can I ask for help so I can ‘grow and flourish’ as a reader and writer or ‘become proficient’ as a reader and writer?”</a:t>
            </a:r>
            <a:r>
              <a:rPr lang="en"/>
              <a:t> </a:t>
            </a:r>
            <a:endParaRPr/>
          </a:p>
        </p:txBody>
      </p:sp>
      <p:pic>
        <p:nvPicPr>
          <p:cNvPr id="396" name="Google Shape;396;p64"/>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6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402" name="Google Shape;402;p65"/>
          <p:cNvSpPr txBox="1">
            <a:spLocks noGrp="1"/>
          </p:cNvSpPr>
          <p:nvPr>
            <p:ph type="body" idx="1"/>
          </p:nvPr>
        </p:nvSpPr>
        <p:spPr>
          <a:xfrm>
            <a:off x="311700" y="10092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6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408" name="Google Shape;408;p6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93700" algn="l" rtl="0">
              <a:lnSpc>
                <a:spcPct val="120000"/>
              </a:lnSpc>
              <a:spcBef>
                <a:spcPts val="800"/>
              </a:spcBef>
              <a:spcAft>
                <a:spcPts val="0"/>
              </a:spcAft>
              <a:buClr>
                <a:schemeClr val="dk1"/>
              </a:buClr>
              <a:buSzPts val="2600"/>
              <a:buChar char="•"/>
            </a:pPr>
            <a:r>
              <a:rPr lang="en" sz="2600" dirty="0"/>
              <a:t>I can use what I know to read high-frequency words and words with the C-le syllable type.</a:t>
            </a:r>
            <a:endParaRPr sz="2600" dirty="0"/>
          </a:p>
          <a:p>
            <a:pPr marL="457200" lvl="0" indent="-393700" algn="l" rtl="0">
              <a:lnSpc>
                <a:spcPct val="120000"/>
              </a:lnSpc>
              <a:spcBef>
                <a:spcPts val="0"/>
              </a:spcBef>
              <a:spcAft>
                <a:spcPts val="0"/>
              </a:spcAft>
              <a:buClr>
                <a:schemeClr val="dk1"/>
              </a:buClr>
              <a:buSzPts val="2600"/>
              <a:buChar char="•"/>
            </a:pPr>
            <a:r>
              <a:rPr lang="en" sz="2600" dirty="0">
                <a:solidFill>
                  <a:schemeClr val="dk1"/>
                </a:solidFill>
              </a:rPr>
              <a:t>I can fl</a:t>
            </a:r>
            <a:r>
              <a:rPr lang="en" sz="2600" dirty="0"/>
              <a:t>uently </a:t>
            </a:r>
            <a:r>
              <a:rPr lang="en" sz="2600" dirty="0">
                <a:solidFill>
                  <a:schemeClr val="dk1"/>
                </a:solidFill>
              </a:rPr>
              <a:t>read the decodable text: “</a:t>
            </a:r>
            <a:r>
              <a:rPr lang="en" sz="2600" dirty="0"/>
              <a:t>No Food to be Found.</a:t>
            </a:r>
            <a:r>
              <a:rPr lang="en" sz="2600" dirty="0">
                <a:solidFill>
                  <a:schemeClr val="dk1"/>
                </a:solidFill>
              </a:rPr>
              <a:t>”</a:t>
            </a:r>
            <a:endParaRPr sz="2600"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409" name="Google Shape;409;p66"/>
          <p:cNvPicPr preferRelativeResize="0"/>
          <p:nvPr/>
        </p:nvPicPr>
        <p:blipFill>
          <a:blip r:embed="rId3">
            <a:alphaModFix/>
          </a:blip>
          <a:stretch>
            <a:fillRect/>
          </a:stretch>
        </p:blipFill>
        <p:spPr>
          <a:xfrm>
            <a:off x="8319342" y="4311235"/>
            <a:ext cx="792000" cy="6421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graphicFrame>
        <p:nvGraphicFramePr>
          <p:cNvPr id="414" name="Google Shape;414;p67"/>
          <p:cNvGraphicFramePr/>
          <p:nvPr>
            <p:extLst>
              <p:ext uri="{D42A27DB-BD31-4B8C-83A1-F6EECF244321}">
                <p14:modId xmlns:p14="http://schemas.microsoft.com/office/powerpoint/2010/main" val="2922464795"/>
              </p:ext>
            </p:extLst>
          </p:nvPr>
        </p:nvGraphicFramePr>
        <p:xfrm>
          <a:off x="0" y="0"/>
          <a:ext cx="9144000" cy="5304925"/>
        </p:xfrm>
        <a:graphic>
          <a:graphicData uri="http://schemas.openxmlformats.org/drawingml/2006/table">
            <a:tbl>
              <a:tblPr>
                <a:noFill/>
                <a:tableStyleId>{F88FAB50-7CF1-41C9-95DE-0E1BBE5DB340}</a:tableStyleId>
              </a:tblPr>
              <a:tblGrid>
                <a:gridCol w="3120125">
                  <a:extLst>
                    <a:ext uri="{9D8B030D-6E8A-4147-A177-3AD203B41FA5}">
                      <a16:colId xmlns="" xmlns:a16="http://schemas.microsoft.com/office/drawing/2014/main" val="20000"/>
                    </a:ext>
                  </a:extLst>
                </a:gridCol>
                <a:gridCol w="3189250">
                  <a:extLst>
                    <a:ext uri="{9D8B030D-6E8A-4147-A177-3AD203B41FA5}">
                      <a16:colId xmlns="" xmlns:a16="http://schemas.microsoft.com/office/drawing/2014/main" val="20001"/>
                    </a:ext>
                  </a:extLst>
                </a:gridCol>
                <a:gridCol w="2834625">
                  <a:extLst>
                    <a:ext uri="{9D8B030D-6E8A-4147-A177-3AD203B41FA5}">
                      <a16:colId xmlns="" xmlns:a16="http://schemas.microsoft.com/office/drawing/2014/main" val="20002"/>
                    </a:ext>
                  </a:extLst>
                </a:gridCol>
              </a:tblGrid>
              <a:tr h="588175">
                <a:tc>
                  <a:txBody>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Word Work</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Partner Reading </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Independent Reading</a:t>
                      </a:r>
                      <a:endParaRPr sz="1800" b="1">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0"/>
                  </a:ext>
                </a:extLst>
              </a:tr>
              <a:tr h="4475325">
                <a:tc>
                  <a:txBody>
                    <a:bodyPr/>
                    <a:lstStyle/>
                    <a:p>
                      <a:pPr marL="0" lvl="0" indent="0" algn="l" rtl="0">
                        <a:spcBef>
                          <a:spcPts val="0"/>
                        </a:spcBef>
                        <a:spcAft>
                          <a:spcPts val="0"/>
                        </a:spcAft>
                        <a:buClr>
                          <a:schemeClr val="dk1"/>
                        </a:buClr>
                        <a:buSzPts val="1100"/>
                        <a:buFont typeface="Arial"/>
                        <a:buNone/>
                      </a:pPr>
                      <a:r>
                        <a:rPr lang="en" sz="1500" b="1" dirty="0">
                          <a:solidFill>
                            <a:schemeClr val="dk1"/>
                          </a:solidFill>
                          <a:latin typeface="Century Gothic"/>
                          <a:ea typeface="Century Gothic"/>
                          <a:cs typeface="Century Gothic"/>
                          <a:sym typeface="Century Gothic"/>
                        </a:rPr>
                        <a:t>Be a word detective!</a:t>
                      </a:r>
                      <a:r>
                        <a:rPr lang="en" sz="150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the high-frequency words “we’ve, I’ve, you’ve, even, one, guess, tonight, anywhere, they’ve.”</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all the multisyllabic  words with the C-le syllable type.</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If you can’t read a word, use the Reader’s Toolbox and try again.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Work with your partner to read all the words. Did you circle the same words?</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alibri"/>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Complete the Word Work.</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Read the first page of “No Food to be Found” together, using the same voice. </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Take turns reading the other pages of “No Food to Be Found.”</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If you can’t read a word, use the Reader’s Toolbox and try again.</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Follow the Rules of Fluency! Read </a:t>
                      </a:r>
                      <a:r>
                        <a:rPr lang="en" sz="1350" i="1" dirty="0">
                          <a:solidFill>
                            <a:schemeClr val="dk1"/>
                          </a:solidFill>
                          <a:latin typeface="Century Gothic"/>
                          <a:ea typeface="Century Gothic"/>
                          <a:cs typeface="Century Gothic"/>
                          <a:sym typeface="Century Gothic"/>
                        </a:rPr>
                        <a:t>smoothly</a:t>
                      </a:r>
                      <a:r>
                        <a:rPr lang="en" sz="1350" dirty="0">
                          <a:solidFill>
                            <a:schemeClr val="dk1"/>
                          </a:solidFill>
                          <a:latin typeface="Century Gothic"/>
                          <a:ea typeface="Century Gothic"/>
                          <a:cs typeface="Century Gothic"/>
                          <a:sym typeface="Century Gothic"/>
                        </a:rPr>
                        <a:t>, </a:t>
                      </a:r>
                      <a:r>
                        <a:rPr lang="en" sz="1350" i="1" dirty="0">
                          <a:solidFill>
                            <a:schemeClr val="dk1"/>
                          </a:solidFill>
                          <a:latin typeface="Century Gothic"/>
                          <a:ea typeface="Century Gothic"/>
                          <a:cs typeface="Century Gothic"/>
                          <a:sym typeface="Century Gothic"/>
                        </a:rPr>
                        <a:t>with expression </a:t>
                      </a:r>
                      <a:r>
                        <a:rPr lang="en-US" sz="1350" i="1" dirty="0">
                          <a:solidFill>
                            <a:schemeClr val="dk1"/>
                          </a:solidFill>
                          <a:latin typeface="Century Gothic"/>
                          <a:ea typeface="Century Gothic"/>
                          <a:cs typeface="Century Gothic"/>
                          <a:sym typeface="Century Gothic"/>
                        </a:rPr>
                        <a:t>and</a:t>
                      </a:r>
                      <a:r>
                        <a:rPr lang="en" sz="1350" i="1" dirty="0">
                          <a:solidFill>
                            <a:schemeClr val="dk1"/>
                          </a:solidFill>
                          <a:latin typeface="Century Gothic"/>
                          <a:ea typeface="Century Gothic"/>
                          <a:cs typeface="Century Gothic"/>
                          <a:sym typeface="Century Gothic"/>
                        </a:rPr>
                        <a:t> meaning</a:t>
                      </a:r>
                      <a:r>
                        <a:rPr lang="en" sz="1350" dirty="0">
                          <a:solidFill>
                            <a:schemeClr val="dk1"/>
                          </a:solidFill>
                          <a:latin typeface="Century Gothic"/>
                          <a:ea typeface="Century Gothic"/>
                          <a:cs typeface="Century Gothic"/>
                          <a:sym typeface="Century Gothic"/>
                        </a:rPr>
                        <a:t> and at </a:t>
                      </a:r>
                      <a:r>
                        <a:rPr lang="en" sz="1350" i="1" dirty="0">
                          <a:solidFill>
                            <a:schemeClr val="dk1"/>
                          </a:solidFill>
                          <a:latin typeface="Century Gothic"/>
                          <a:ea typeface="Century Gothic"/>
                          <a:cs typeface="Century Gothic"/>
                          <a:sym typeface="Century Gothic"/>
                        </a:rPr>
                        <a:t>just the right speed</a:t>
                      </a:r>
                      <a:r>
                        <a:rPr lang="en" sz="1350" dirty="0">
                          <a:solidFill>
                            <a:schemeClr val="dk1"/>
                          </a:solidFill>
                          <a:latin typeface="Century Gothic"/>
                          <a:ea typeface="Century Gothic"/>
                          <a:cs typeface="Century Gothic"/>
                          <a:sym typeface="Century Gothic"/>
                        </a:rPr>
                        <a:t>. </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If time allows, read the story again and act out what happens as you take turns reading.</a:t>
                      </a:r>
                      <a:endParaRPr sz="13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Read “No Food to be Found.” </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As you read, circle all the words that have the C-le syllable type and the high</a:t>
                      </a:r>
                      <a:r>
                        <a:rPr lang="en" baseline="0" dirty="0">
                          <a:solidFill>
                            <a:schemeClr val="dk1"/>
                          </a:solidFill>
                          <a:latin typeface="Century Gothic"/>
                          <a:ea typeface="Century Gothic"/>
                          <a:cs typeface="Century Gothic"/>
                          <a:sym typeface="Century Gothic"/>
                        </a:rPr>
                        <a:t>-</a:t>
                      </a:r>
                      <a:r>
                        <a:rPr lang="en" dirty="0">
                          <a:solidFill>
                            <a:schemeClr val="dk1"/>
                          </a:solidFill>
                          <a:latin typeface="Century Gothic"/>
                          <a:ea typeface="Century Gothic"/>
                          <a:cs typeface="Century Gothic"/>
                          <a:sym typeface="Century Gothic"/>
                        </a:rPr>
                        <a:t>frequency words “we’ve, I’ve, you’ve, even, one, guess, tonight, anywhere, they’ve.”</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Read the story again.</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If you can’t read a word, use the Reader’s Toolbox and try again.</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If you have time, find another student that independently read the story and tell each other sentences with the words you circled.</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1"/>
                  </a:ext>
                </a:extLst>
              </a:tr>
            </a:tbl>
          </a:graphicData>
        </a:graphic>
      </p:graphicFrame>
      <p:pic>
        <p:nvPicPr>
          <p:cNvPr id="415" name="Google Shape;415;p67"/>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416" name="Google Shape;416;p67"/>
          <p:cNvPicPr preferRelativeResize="0"/>
          <p:nvPr/>
        </p:nvPicPr>
        <p:blipFill>
          <a:blip r:embed="rId4">
            <a:alphaModFix/>
          </a:blip>
          <a:stretch>
            <a:fillRect/>
          </a:stretch>
        </p:blipFill>
        <p:spPr>
          <a:xfrm>
            <a:off x="2953825" y="26563"/>
            <a:ext cx="576750" cy="548850"/>
          </a:xfrm>
          <a:prstGeom prst="rect">
            <a:avLst/>
          </a:prstGeom>
          <a:noFill/>
          <a:ln>
            <a:noFill/>
          </a:ln>
        </p:spPr>
      </p:pic>
      <p:pic>
        <p:nvPicPr>
          <p:cNvPr id="417" name="Google Shape;417;p67"/>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68"/>
          <p:cNvSpPr txBox="1"/>
          <p:nvPr/>
        </p:nvSpPr>
        <p:spPr>
          <a:xfrm>
            <a:off x="708075" y="1246750"/>
            <a:ext cx="8520600" cy="5727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None/>
            </a:pPr>
            <a:endParaRPr sz="2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3400">
              <a:solidFill>
                <a:srgbClr val="000000"/>
              </a:solidFill>
              <a:latin typeface="Century Gothic"/>
              <a:ea typeface="Century Gothic"/>
              <a:cs typeface="Century Gothic"/>
              <a:sym typeface="Century Gothic"/>
            </a:endParaRPr>
          </a:p>
        </p:txBody>
      </p:sp>
      <p:graphicFrame>
        <p:nvGraphicFramePr>
          <p:cNvPr id="423" name="Google Shape;423;p68"/>
          <p:cNvGraphicFramePr/>
          <p:nvPr>
            <p:extLst>
              <p:ext uri="{D42A27DB-BD31-4B8C-83A1-F6EECF244321}">
                <p14:modId xmlns:p14="http://schemas.microsoft.com/office/powerpoint/2010/main" val="1595545513"/>
              </p:ext>
            </p:extLst>
          </p:nvPr>
        </p:nvGraphicFramePr>
        <p:xfrm>
          <a:off x="413750" y="1022100"/>
          <a:ext cx="7581275" cy="3550860"/>
        </p:xfrm>
        <a:graphic>
          <a:graphicData uri="http://schemas.openxmlformats.org/drawingml/2006/table">
            <a:tbl>
              <a:tblPr>
                <a:noFill/>
                <a:tableStyleId>{F88FAB50-7CF1-41C9-95DE-0E1BBE5DB340}</a:tableStyleId>
              </a:tblPr>
              <a:tblGrid>
                <a:gridCol w="2755275">
                  <a:extLst>
                    <a:ext uri="{9D8B030D-6E8A-4147-A177-3AD203B41FA5}">
                      <a16:colId xmlns="" xmlns:a16="http://schemas.microsoft.com/office/drawing/2014/main" val="20000"/>
                    </a:ext>
                  </a:extLst>
                </a:gridCol>
                <a:gridCol w="2413000">
                  <a:extLst>
                    <a:ext uri="{9D8B030D-6E8A-4147-A177-3AD203B41FA5}">
                      <a16:colId xmlns="" xmlns:a16="http://schemas.microsoft.com/office/drawing/2014/main" val="20001"/>
                    </a:ext>
                  </a:extLst>
                </a:gridCol>
                <a:gridCol w="2413000">
                  <a:extLst>
                    <a:ext uri="{9D8B030D-6E8A-4147-A177-3AD203B41FA5}">
                      <a16:colId xmlns="" xmlns:a16="http://schemas.microsoft.com/office/drawing/2014/main" val="20002"/>
                    </a:ext>
                  </a:extLst>
                </a:gridCol>
              </a:tblGrid>
              <a:tr h="381000">
                <a:tc>
                  <a:txBody>
                    <a:bodyPr/>
                    <a:lstStyle/>
                    <a:p>
                      <a:pPr marL="0" lvl="0" indent="0" algn="ctr" rtl="0">
                        <a:spcBef>
                          <a:spcPts val="0"/>
                        </a:spcBef>
                        <a:spcAft>
                          <a:spcPts val="0"/>
                        </a:spcAft>
                        <a:buNone/>
                      </a:pPr>
                      <a:r>
                        <a:rPr lang="en" b="1">
                          <a:latin typeface="Century Gothic"/>
                          <a:ea typeface="Century Gothic"/>
                          <a:cs typeface="Century Gothic"/>
                          <a:sym typeface="Century Gothic"/>
                        </a:rPr>
                        <a:t>Introduce Purpose (target)</a:t>
                      </a:r>
                      <a:endParaRPr b="1">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b="1">
                          <a:latin typeface="Century Gothic"/>
                          <a:ea typeface="Century Gothic"/>
                          <a:cs typeface="Century Gothic"/>
                          <a:sym typeface="Century Gothic"/>
                        </a:rPr>
                        <a:t>Model Tool Use</a:t>
                      </a:r>
                      <a:endParaRPr b="1">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Clr>
                          <a:srgbClr val="000000"/>
                        </a:buClr>
                        <a:buSzPts val="1100"/>
                        <a:buFont typeface="Arial"/>
                        <a:buNone/>
                      </a:pPr>
                      <a:r>
                        <a:rPr lang="en" b="1">
                          <a:solidFill>
                            <a:srgbClr val="000000"/>
                          </a:solidFill>
                          <a:latin typeface="Century Gothic"/>
                          <a:ea typeface="Century Gothic"/>
                          <a:cs typeface="Century Gothic"/>
                          <a:sym typeface="Century Gothic"/>
                        </a:rPr>
                        <a:t>Guided Practice</a:t>
                      </a:r>
                      <a:endParaRPr b="1">
                        <a:latin typeface="Century Gothic"/>
                        <a:ea typeface="Century Gothic"/>
                        <a:cs typeface="Century Gothic"/>
                        <a:sym typeface="Century Gothic"/>
                      </a:endParaRPr>
                    </a:p>
                  </a:txBody>
                  <a:tcPr marL="91425" marR="91425" marT="91425" marB="91425">
                    <a:solidFill>
                      <a:srgbClr val="D9D9D9"/>
                    </a:solidFill>
                  </a:tcPr>
                </a:tc>
                <a:extLst>
                  <a:ext uri="{0D108BD9-81ED-4DB2-BD59-A6C34878D82A}">
                    <a16:rowId xmlns="" xmlns:a16="http://schemas.microsoft.com/office/drawing/2014/main" val="10000"/>
                  </a:ext>
                </a:extLst>
              </a:tr>
              <a:tr h="381000">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Say:</a:t>
                      </a:r>
                      <a:br>
                        <a:rPr lang="en" dirty="0">
                          <a:latin typeface="Century Gothic"/>
                          <a:ea typeface="Century Gothic"/>
                          <a:cs typeface="Century Gothic"/>
                          <a:sym typeface="Century Gothic"/>
                        </a:rPr>
                      </a:br>
                      <a:r>
                        <a:rPr lang="en" dirty="0">
                          <a:latin typeface="Century Gothic"/>
                          <a:ea typeface="Century Gothic"/>
                          <a:cs typeface="Century Gothic"/>
                          <a:sym typeface="Century Gothic"/>
                        </a:rPr>
                        <a:t>“If using my knowledge of letter-sound patterns (my main tool) isn’t working, I can STOP and try another tool. Today we’ll be learning about using _____ as a tool.”</a:t>
                      </a: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rgbClr val="000000"/>
                        </a:buClr>
                        <a:buSzPts val="1100"/>
                        <a:buFont typeface="Arial"/>
                        <a:buNone/>
                      </a:pPr>
                      <a:r>
                        <a:rPr lang="en" dirty="0">
                          <a:solidFill>
                            <a:srgbClr val="000000"/>
                          </a:solidFill>
                          <a:latin typeface="Century Gothic"/>
                          <a:ea typeface="Century Gothic"/>
                          <a:cs typeface="Century Gothic"/>
                          <a:sym typeface="Century Gothic"/>
                        </a:rPr>
                        <a:t>• Model trying to use the</a:t>
                      </a:r>
                      <a:br>
                        <a:rPr lang="en" dirty="0">
                          <a:solidFill>
                            <a:srgbClr val="000000"/>
                          </a:solidFill>
                          <a:latin typeface="Century Gothic"/>
                          <a:ea typeface="Century Gothic"/>
                          <a:cs typeface="Century Gothic"/>
                          <a:sym typeface="Century Gothic"/>
                        </a:rPr>
                      </a:br>
                      <a:r>
                        <a:rPr lang="en" dirty="0">
                          <a:solidFill>
                            <a:srgbClr val="000000"/>
                          </a:solidFill>
                          <a:latin typeface="Century Gothic"/>
                          <a:ea typeface="Century Gothic"/>
                          <a:cs typeface="Century Gothic"/>
                          <a:sym typeface="Century Gothic"/>
                        </a:rPr>
                        <a:t>letter-sound information (main tool) on a word first, </a:t>
                      </a:r>
                      <a:r>
                        <a:rPr lang="en-US" dirty="0">
                          <a:solidFill>
                            <a:srgbClr val="000000"/>
                          </a:solidFill>
                          <a:latin typeface="Century Gothic"/>
                          <a:ea typeface="Century Gothic"/>
                          <a:cs typeface="Century Gothic"/>
                          <a:sym typeface="Century Gothic"/>
                        </a:rPr>
                        <a:t>t</a:t>
                      </a:r>
                      <a:r>
                        <a:rPr lang="en" dirty="0">
                          <a:solidFill>
                            <a:srgbClr val="000000"/>
                          </a:solidFill>
                          <a:latin typeface="Century Gothic"/>
                          <a:ea typeface="Century Gothic"/>
                          <a:cs typeface="Century Gothic"/>
                          <a:sym typeface="Century Gothic"/>
                        </a:rPr>
                        <a:t>hen introduce the</a:t>
                      </a:r>
                      <a:br>
                        <a:rPr lang="en" dirty="0">
                          <a:solidFill>
                            <a:srgbClr val="000000"/>
                          </a:solidFill>
                          <a:latin typeface="Century Gothic"/>
                          <a:ea typeface="Century Gothic"/>
                          <a:cs typeface="Century Gothic"/>
                          <a:sym typeface="Century Gothic"/>
                        </a:rPr>
                      </a:br>
                      <a:r>
                        <a:rPr lang="en" dirty="0">
                          <a:solidFill>
                            <a:srgbClr val="000000"/>
                          </a:solidFill>
                          <a:latin typeface="Century Gothic"/>
                          <a:ea typeface="Century Gothic"/>
                          <a:cs typeface="Century Gothic"/>
                          <a:sym typeface="Century Gothic"/>
                        </a:rPr>
                        <a:t>new tool and how to use it.</a:t>
                      </a:r>
                      <a:br>
                        <a:rPr lang="en" dirty="0">
                          <a:solidFill>
                            <a:srgbClr val="000000"/>
                          </a:solidFill>
                          <a:latin typeface="Century Gothic"/>
                          <a:ea typeface="Century Gothic"/>
                          <a:cs typeface="Century Gothic"/>
                          <a:sym typeface="Century Gothic"/>
                        </a:rPr>
                      </a:br>
                      <a:endParaRPr dirty="0">
                        <a:solidFill>
                          <a:srgbClr val="000000"/>
                        </a:solidFill>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dirty="0">
                          <a:solidFill>
                            <a:srgbClr val="000000"/>
                          </a:solidFill>
                          <a:latin typeface="Century Gothic"/>
                          <a:ea typeface="Century Gothic"/>
                          <a:cs typeface="Century Gothic"/>
                          <a:sym typeface="Century Gothic"/>
                        </a:rPr>
                        <a:t>• Invite students to try out tool on the text with a partner.</a:t>
                      </a:r>
                      <a:r>
                        <a:rPr lang="en" sz="1300" dirty="0">
                          <a:latin typeface="Century Gothic"/>
                          <a:ea typeface="Century Gothic"/>
                          <a:cs typeface="Century Gothic"/>
                          <a:sym typeface="Century Gothic"/>
                        </a:rPr>
                        <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 Remind students to try the</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Main tool (letter-sound information) when they get stuck on a word, then try another tool.</a:t>
                      </a:r>
                      <a:endParaRPr sz="1300" dirty="0">
                        <a:latin typeface="Century Gothic"/>
                        <a:ea typeface="Century Gothic"/>
                        <a:cs typeface="Century Gothic"/>
                        <a:sym typeface="Century Gothic"/>
                      </a:endParaRPr>
                    </a:p>
                    <a:p>
                      <a:pPr marL="0" lvl="0" indent="0" algn="l" rtl="0">
                        <a:spcBef>
                          <a:spcPts val="0"/>
                        </a:spcBef>
                        <a:spcAft>
                          <a:spcPts val="0"/>
                        </a:spcAft>
                        <a:buNone/>
                      </a:pPr>
                      <a:r>
                        <a:rPr lang="en" sz="1300" dirty="0">
                          <a:latin typeface="Century Gothic"/>
                          <a:ea typeface="Century Gothic"/>
                          <a:cs typeface="Century Gothic"/>
                          <a:sym typeface="Century Gothic"/>
                        </a:rPr>
                        <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 Model with a student.</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 Distribute texts to partners</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and explain management of activity as needed.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1"/>
                  </a:ext>
                </a:extLst>
              </a:tr>
            </a:tbl>
          </a:graphicData>
        </a:graphic>
      </p:graphicFrame>
      <p:sp>
        <p:nvSpPr>
          <p:cNvPr id="424" name="Google Shape;424;p68"/>
          <p:cNvSpPr txBox="1"/>
          <p:nvPr/>
        </p:nvSpPr>
        <p:spPr>
          <a:xfrm>
            <a:off x="274850" y="436550"/>
            <a:ext cx="7517400" cy="45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Reader’s Toolbox Routine: Lesson Planning</a:t>
            </a:r>
            <a:endParaRPr sz="24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62:</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Pest Control in Sunnyside</a:t>
            </a:r>
            <a:r>
              <a:rPr lang="en" dirty="0">
                <a:solidFill>
                  <a:schemeClr val="dk1"/>
                </a:solidFill>
              </a:rPr>
              <a:t>”</a:t>
            </a:r>
            <a:endParaRPr lang="en" dirty="0"/>
          </a:p>
          <a:p>
            <a:pPr marL="457200" lvl="0" indent="-342900" algn="l" rtl="0">
              <a:lnSpc>
                <a:spcPct val="108000"/>
              </a:lnSpc>
              <a:spcBef>
                <a:spcPts val="0"/>
              </a:spcBef>
              <a:spcAft>
                <a:spcPts val="0"/>
              </a:spcAft>
              <a:buClr>
                <a:schemeClr val="dk1"/>
              </a:buClr>
              <a:buSzPts val="1800"/>
              <a:buFont typeface="Century Gothic"/>
              <a:buChar char="•"/>
            </a:pPr>
            <a:r>
              <a:rPr lang="en" dirty="0"/>
              <a:t>Review Independent and Small Group Work guidance (Skills Block Resource Manual)</a:t>
            </a:r>
            <a:endParaRPr dirty="0"/>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242" name="Google Shape;242;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1: Cycle 13: Lesson 62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p69"/>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430" name="Google Shape;430;p69"/>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431" name="Google Shape;431;p69"/>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432" name="Google Shape;432;p69"/>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433" name="Google Shape;433;p69"/>
          <p:cNvGraphicFramePr/>
          <p:nvPr>
            <p:extLst>
              <p:ext uri="{D42A27DB-BD31-4B8C-83A1-F6EECF244321}">
                <p14:modId xmlns:p14="http://schemas.microsoft.com/office/powerpoint/2010/main" val="996178089"/>
              </p:ext>
            </p:extLst>
          </p:nvPr>
        </p:nvGraphicFramePr>
        <p:xfrm>
          <a:off x="4572000" y="19125"/>
          <a:ext cx="4328900" cy="4941495"/>
        </p:xfrm>
        <a:graphic>
          <a:graphicData uri="http://schemas.openxmlformats.org/drawingml/2006/table">
            <a:tbl>
              <a:tblPr>
                <a:noFill/>
                <a:tableStyleId>{F88FAB50-7CF1-41C9-95DE-0E1BBE5DB340}</a:tableStyleId>
              </a:tblPr>
              <a:tblGrid>
                <a:gridCol w="537150">
                  <a:extLst>
                    <a:ext uri="{9D8B030D-6E8A-4147-A177-3AD203B41FA5}">
                      <a16:colId xmlns="" xmlns:a16="http://schemas.microsoft.com/office/drawing/2014/main" val="20000"/>
                    </a:ext>
                  </a:extLst>
                </a:gridCol>
                <a:gridCol w="3791750">
                  <a:extLst>
                    <a:ext uri="{9D8B030D-6E8A-4147-A177-3AD203B41FA5}">
                      <a16:colId xmlns="" xmlns:a16="http://schemas.microsoft.com/office/drawing/2014/main" val="20001"/>
                    </a:ext>
                  </a:extLst>
                </a:gridCol>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0"/>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1"/>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2"/>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3"/>
                  </a:ext>
                </a:extLst>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4"/>
                  </a:ext>
                </a:extLst>
              </a:tr>
            </a:tbl>
          </a:graphicData>
        </a:graphic>
      </p:graphicFrame>
      <p:pic>
        <p:nvPicPr>
          <p:cNvPr id="434" name="Google Shape;434;p69"/>
          <p:cNvPicPr preferRelativeResize="0"/>
          <p:nvPr/>
        </p:nvPicPr>
        <p:blipFill>
          <a:blip r:embed="rId4">
            <a:alphaModFix/>
          </a:blip>
          <a:stretch>
            <a:fillRect/>
          </a:stretch>
        </p:blipFill>
        <p:spPr>
          <a:xfrm>
            <a:off x="4572009" y="4332000"/>
            <a:ext cx="449825" cy="381000"/>
          </a:xfrm>
          <a:prstGeom prst="rect">
            <a:avLst/>
          </a:prstGeom>
          <a:noFill/>
          <a:ln>
            <a:noFill/>
          </a:ln>
        </p:spPr>
      </p:pic>
      <p:pic>
        <p:nvPicPr>
          <p:cNvPr id="435" name="Google Shape;435;p69"/>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436" name="Google Shape;436;p69"/>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437" name="Google Shape;437;p69"/>
          <p:cNvPicPr preferRelativeResize="0"/>
          <p:nvPr/>
        </p:nvPicPr>
        <p:blipFill>
          <a:blip r:embed="rId4">
            <a:alphaModFix/>
          </a:blip>
          <a:stretch>
            <a:fillRect/>
          </a:stretch>
        </p:blipFill>
        <p:spPr>
          <a:xfrm rot="-10799989">
            <a:off x="4572012" y="3526112"/>
            <a:ext cx="449825" cy="381000"/>
          </a:xfrm>
          <a:prstGeom prst="rect">
            <a:avLst/>
          </a:prstGeom>
          <a:noFill/>
          <a:ln>
            <a:noFill/>
          </a:ln>
        </p:spPr>
      </p:pic>
      <p:pic>
        <p:nvPicPr>
          <p:cNvPr id="438" name="Google Shape;438;p69"/>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pic>
        <p:nvPicPr>
          <p:cNvPr id="444" name="Google Shape;444;p70"/>
          <p:cNvPicPr preferRelativeResize="0"/>
          <p:nvPr/>
        </p:nvPicPr>
        <p:blipFill>
          <a:blip r:embed="rId3">
            <a:alphaModFix/>
          </a:blip>
          <a:stretch>
            <a:fillRect/>
          </a:stretch>
        </p:blipFill>
        <p:spPr>
          <a:xfrm>
            <a:off x="4221579" y="152400"/>
            <a:ext cx="4110293" cy="4838700"/>
          </a:xfrm>
          <a:prstGeom prst="rect">
            <a:avLst/>
          </a:prstGeom>
          <a:noFill/>
          <a:ln>
            <a:noFill/>
          </a:ln>
        </p:spPr>
      </p:pic>
      <p:pic>
        <p:nvPicPr>
          <p:cNvPr id="5" name="Picture 4"/>
          <p:cNvPicPr>
            <a:picLocks noChangeAspect="1"/>
          </p:cNvPicPr>
          <p:nvPr/>
        </p:nvPicPr>
        <p:blipFill rotWithShape="1">
          <a:blip r:embed="rId4"/>
          <a:srcRect l="4747" r="3607"/>
          <a:stretch/>
        </p:blipFill>
        <p:spPr>
          <a:xfrm>
            <a:off x="361192" y="87086"/>
            <a:ext cx="3240015" cy="49911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8" name="Google Shape;248;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9" name="Google Shape;249;p4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13: Lesson 62</a:t>
            </a:r>
            <a:endParaRPr sz="3200" b="1">
              <a:solidFill>
                <a:srgbClr val="404040"/>
              </a:solidFill>
              <a:latin typeface="Century Gothic"/>
              <a:ea typeface="Century Gothic"/>
              <a:cs typeface="Century Gothic"/>
              <a:sym typeface="Century Gothic"/>
            </a:endParaRPr>
          </a:p>
        </p:txBody>
      </p:sp>
      <p:pic>
        <p:nvPicPr>
          <p:cNvPr id="250" name="Google Shape;250;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1" name="Google Shape;251;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7" name="Google Shape;257;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“Gather ‘round together, together, together. It’s time to hear a story, a story, a story. It’s time to hear a story and say what you’ve learned.”</a:t>
            </a:r>
            <a:endParaRPr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63" name="Google Shape;263;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I can retell the events from </a:t>
            </a:r>
            <a:r>
              <a:rPr lang="en" sz="2400"/>
              <a:t>Sunny Gazette article</a:t>
            </a:r>
            <a:r>
              <a:rPr lang="en" sz="2400">
                <a:solidFill>
                  <a:schemeClr val="dk1"/>
                </a:solidFill>
              </a:rPr>
              <a:t>: “</a:t>
            </a:r>
            <a:r>
              <a:rPr lang="en" sz="2400"/>
              <a:t>Pest Control in Sunnyside.</a:t>
            </a:r>
            <a:r>
              <a:rPr lang="en" sz="2400">
                <a:solidFill>
                  <a:schemeClr val="dk1"/>
                </a:solidFill>
              </a:rPr>
              <a:t>”</a:t>
            </a:r>
            <a:endParaRPr sz="2400">
              <a:solidFill>
                <a:schemeClr val="dk1"/>
              </a:solidFill>
            </a:endParaRPr>
          </a:p>
          <a:p>
            <a:pPr marL="457200" lvl="0" indent="-381000" algn="l" rtl="0">
              <a:lnSpc>
                <a:spcPct val="120000"/>
              </a:lnSpc>
              <a:spcBef>
                <a:spcPts val="0"/>
              </a:spcBef>
              <a:spcAft>
                <a:spcPts val="0"/>
              </a:spcAft>
              <a:buClr>
                <a:schemeClr val="dk1"/>
              </a:buClr>
              <a:buSzPts val="2400"/>
              <a:buFont typeface="Century Gothic"/>
              <a:buChar char="•"/>
            </a:pPr>
            <a:r>
              <a:rPr lang="en" sz="2400">
                <a:solidFill>
                  <a:schemeClr val="dk1"/>
                </a:solidFill>
              </a:rPr>
              <a:t>Using evidence from the text, I can answer questions about the </a:t>
            </a:r>
            <a:r>
              <a:rPr lang="en" sz="2400"/>
              <a:t>Sunny Gazette article</a:t>
            </a:r>
            <a:r>
              <a:rPr lang="en" sz="2400">
                <a:solidFill>
                  <a:schemeClr val="dk1"/>
                </a:solidFill>
              </a:rPr>
              <a:t> “</a:t>
            </a:r>
            <a:r>
              <a:rPr lang="en" sz="2400"/>
              <a:t>Pest Control in Sunnyside.</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64" name="Google Shape;264;p45"/>
          <p:cNvPicPr preferRelativeResize="0"/>
          <p:nvPr/>
        </p:nvPicPr>
        <p:blipFill>
          <a:blip r:embed="rId3">
            <a:alphaModFix/>
          </a:blip>
          <a:stretch>
            <a:fillRect/>
          </a:stretch>
        </p:blipFill>
        <p:spPr>
          <a:xfrm>
            <a:off x="8271150" y="4247800"/>
            <a:ext cx="792000" cy="64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6"/>
          <p:cNvSpPr txBox="1">
            <a:spLocks noGrp="1"/>
          </p:cNvSpPr>
          <p:nvPr>
            <p:ph type="body" idx="1"/>
          </p:nvPr>
        </p:nvSpPr>
        <p:spPr>
          <a:xfrm>
            <a:off x="105950" y="109150"/>
            <a:ext cx="4538700" cy="44865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1000"/>
              </a:spcAft>
              <a:buClr>
                <a:schemeClr val="dk1"/>
              </a:buClr>
              <a:buSzPts val="1100"/>
              <a:buFont typeface="Arial"/>
              <a:buNone/>
            </a:pPr>
            <a:r>
              <a:rPr lang="en" sz="1450" dirty="0">
                <a:latin typeface="Century Gothic"/>
                <a:ea typeface="Century Gothic"/>
                <a:cs typeface="Century Gothic"/>
                <a:sym typeface="Century Gothic"/>
              </a:rPr>
              <a:t>Sunnyside Gazette Edition 13</a:t>
            </a:r>
            <a:r>
              <a:rPr lang="en" sz="1450" i="1" dirty="0">
                <a:latin typeface="Century Gothic"/>
                <a:ea typeface="Century Gothic"/>
                <a:cs typeface="Century Gothic"/>
                <a:sym typeface="Century Gothic"/>
              </a:rPr>
              <a:t>:                                   “Pest Control in Sunnyside” </a:t>
            </a:r>
            <a:r>
              <a:rPr lang="en" sz="1450" dirty="0">
                <a:latin typeface="Century Gothic"/>
                <a:ea typeface="Century Gothic"/>
                <a:cs typeface="Century Gothic"/>
                <a:sym typeface="Century Gothic"/>
              </a:rPr>
              <a:t>By Walt Wordsmith</a:t>
            </a:r>
            <a:r>
              <a:rPr lang="en" sz="1450" i="1" dirty="0">
                <a:latin typeface="Century Gothic"/>
                <a:ea typeface="Century Gothic"/>
                <a:cs typeface="Century Gothic"/>
                <a:sym typeface="Century Gothic"/>
              </a:rPr>
              <a:t/>
            </a:r>
            <a:br>
              <a:rPr lang="en" sz="1450" i="1" dirty="0">
                <a:latin typeface="Century Gothic"/>
                <a:ea typeface="Century Gothic"/>
                <a:cs typeface="Century Gothic"/>
                <a:sym typeface="Century Gothic"/>
              </a:rPr>
            </a:br>
            <a:r>
              <a:rPr lang="en" sz="1450" dirty="0">
                <a:latin typeface="Century Gothic"/>
                <a:ea typeface="Century Gothic"/>
                <a:cs typeface="Century Gothic"/>
                <a:sym typeface="Century Gothic"/>
              </a:rPr>
              <a:t/>
            </a:r>
            <a:br>
              <a:rPr lang="en" sz="1450" dirty="0">
                <a:latin typeface="Century Gothic"/>
                <a:ea typeface="Century Gothic"/>
                <a:cs typeface="Century Gothic"/>
                <a:sym typeface="Century Gothic"/>
              </a:rPr>
            </a:br>
            <a:r>
              <a:rPr lang="en" sz="1450" dirty="0">
                <a:latin typeface="Century Gothic"/>
                <a:ea typeface="Century Gothic"/>
                <a:cs typeface="Century Gothic"/>
                <a:sym typeface="Century Gothic"/>
              </a:rPr>
              <a:t>Sunnyside residents have been concerned about the growing number of rats and other pests in the alleys, subways, and sidewalks of the neighborhood.</a:t>
            </a:r>
          </a:p>
          <a:p>
            <a:pPr marL="0" lvl="0" indent="0" algn="l" rtl="0">
              <a:lnSpc>
                <a:spcPct val="115000"/>
              </a:lnSpc>
              <a:spcBef>
                <a:spcPts val="0"/>
              </a:spcBef>
              <a:spcAft>
                <a:spcPts val="1000"/>
              </a:spcAft>
              <a:buClr>
                <a:schemeClr val="dk1"/>
              </a:buClr>
              <a:buSzPts val="1100"/>
              <a:buFont typeface="Arial"/>
              <a:buNone/>
            </a:pPr>
            <a:r>
              <a:rPr lang="en" sz="1450" dirty="0">
                <a:latin typeface="Century Gothic"/>
                <a:ea typeface="Century Gothic"/>
                <a:cs typeface="Century Gothic"/>
                <a:sym typeface="Century Gothic"/>
              </a:rPr>
              <a:t/>
            </a:r>
            <a:br>
              <a:rPr lang="en" sz="1450" dirty="0">
                <a:latin typeface="Century Gothic"/>
                <a:ea typeface="Century Gothic"/>
                <a:cs typeface="Century Gothic"/>
                <a:sym typeface="Century Gothic"/>
              </a:rPr>
            </a:br>
            <a:r>
              <a:rPr lang="en" sz="1450" dirty="0">
                <a:latin typeface="Century Gothic"/>
                <a:ea typeface="Century Gothic"/>
                <a:cs typeface="Century Gothic"/>
                <a:sym typeface="Century Gothic"/>
              </a:rPr>
              <a:t>“We must be vigilant about picking up our own trash,” said Mayor Mack. “Restaurants and other businesses must be sure to securely close all trash cans and dumpsters in the alley. When they are left open, pests such as rats and alley cats will nibble and gobble up all the old food they can get their little paws on! They will continue to return to these spots if the trash cans are left open and trash continues to litter the streets.”</a:t>
            </a:r>
            <a:endParaRPr sz="1450" dirty="0">
              <a:latin typeface="Century Gothic"/>
              <a:ea typeface="Century Gothic"/>
              <a:cs typeface="Century Gothic"/>
              <a:sym typeface="Century Gothic"/>
            </a:endParaRPr>
          </a:p>
        </p:txBody>
      </p:sp>
      <p:sp>
        <p:nvSpPr>
          <p:cNvPr id="270" name="Google Shape;270;p46"/>
          <p:cNvSpPr txBox="1">
            <a:spLocks noGrp="1"/>
          </p:cNvSpPr>
          <p:nvPr>
            <p:ph type="body" idx="2"/>
          </p:nvPr>
        </p:nvSpPr>
        <p:spPr>
          <a:xfrm>
            <a:off x="4714500" y="109150"/>
            <a:ext cx="4117800" cy="44865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1450" dirty="0">
                <a:latin typeface="Century Gothic"/>
                <a:ea typeface="Century Gothic"/>
                <a:cs typeface="Century Gothic"/>
                <a:sym typeface="Century Gothic"/>
              </a:rPr>
              <a:t>In an attempt to rid the neighborhood of these pests, Mayor Mack made new rules for restaurants and other businesses: All trash cans and dumpsters must be securely closed at all times. Businesses that do not follow this rule will be fined $20 for each offense.</a:t>
            </a:r>
            <a:endParaRPr sz="1450" dirty="0">
              <a:latin typeface="Century Gothic"/>
              <a:ea typeface="Century Gothic"/>
              <a:cs typeface="Century Gothic"/>
              <a:sym typeface="Century Gothic"/>
            </a:endParaRPr>
          </a:p>
        </p:txBody>
      </p:sp>
      <p:pic>
        <p:nvPicPr>
          <p:cNvPr id="271" name="Google Shape;271;p46"/>
          <p:cNvPicPr preferRelativeResize="0"/>
          <p:nvPr/>
        </p:nvPicPr>
        <p:blipFill>
          <a:blip r:embed="rId3">
            <a:alphaModFix/>
          </a:blip>
          <a:stretch>
            <a:fillRect/>
          </a:stretch>
        </p:blipFill>
        <p:spPr>
          <a:xfrm>
            <a:off x="5058075" y="1942876"/>
            <a:ext cx="2773675" cy="2191400"/>
          </a:xfrm>
          <a:prstGeom prst="rect">
            <a:avLst/>
          </a:prstGeom>
          <a:noFill/>
          <a:ln>
            <a:noFill/>
          </a:ln>
        </p:spPr>
      </p:pic>
      <p:pic>
        <p:nvPicPr>
          <p:cNvPr id="272" name="Google Shape;272;p46"/>
          <p:cNvPicPr preferRelativeResize="0"/>
          <p:nvPr/>
        </p:nvPicPr>
        <p:blipFill>
          <a:blip r:embed="rId4">
            <a:alphaModFix/>
          </a:blip>
          <a:stretch>
            <a:fillRect/>
          </a:stretch>
        </p:blipFill>
        <p:spPr>
          <a:xfrm>
            <a:off x="7380900" y="3178325"/>
            <a:ext cx="198313" cy="2601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7"/>
          <p:cNvSpPr txBox="1">
            <a:spLocks noGrp="1"/>
          </p:cNvSpPr>
          <p:nvPr>
            <p:ph type="title"/>
          </p:nvPr>
        </p:nvSpPr>
        <p:spPr>
          <a:xfrm>
            <a:off x="196050" y="260122"/>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Comprehension Conversation</a:t>
            </a:r>
            <a:endParaRPr dirty="0"/>
          </a:p>
        </p:txBody>
      </p:sp>
      <p:sp>
        <p:nvSpPr>
          <p:cNvPr id="278" name="Google Shape;278;p47"/>
          <p:cNvSpPr txBox="1">
            <a:spLocks noGrp="1"/>
          </p:cNvSpPr>
          <p:nvPr>
            <p:ph type="body" idx="1"/>
          </p:nvPr>
        </p:nvSpPr>
        <p:spPr>
          <a:xfrm>
            <a:off x="196050" y="658650"/>
            <a:ext cx="87519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None/>
            </a:pPr>
            <a:endParaRPr sz="2400"/>
          </a:p>
          <a:p>
            <a:pPr marL="457200" lvl="0" indent="-381000" algn="l" rtl="0">
              <a:lnSpc>
                <a:spcPct val="115000"/>
              </a:lnSpc>
              <a:spcBef>
                <a:spcPts val="1000"/>
              </a:spcBef>
              <a:spcAft>
                <a:spcPts val="0"/>
              </a:spcAft>
              <a:buSzPts val="2400"/>
              <a:buAutoNum type="arabicPeriod"/>
            </a:pPr>
            <a:r>
              <a:rPr lang="en" sz="2400"/>
              <a:t>What are Sunnyside residents concerned about?</a:t>
            </a:r>
            <a:endParaRPr sz="2400"/>
          </a:p>
          <a:p>
            <a:pPr marL="457200" lvl="0" indent="-381000" algn="l" rtl="0">
              <a:lnSpc>
                <a:spcPct val="115000"/>
              </a:lnSpc>
              <a:spcBef>
                <a:spcPts val="1000"/>
              </a:spcBef>
              <a:spcAft>
                <a:spcPts val="0"/>
              </a:spcAft>
              <a:buSzPts val="2400"/>
              <a:buAutoNum type="arabicPeriod"/>
            </a:pPr>
            <a:r>
              <a:rPr lang="en" sz="2400"/>
              <a:t>What does Mayor Mack think the solution is?</a:t>
            </a:r>
            <a:endParaRPr sz="2400"/>
          </a:p>
          <a:p>
            <a:pPr marL="457200" lvl="0" indent="-381000" algn="l" rtl="0">
              <a:lnSpc>
                <a:spcPct val="115000"/>
              </a:lnSpc>
              <a:spcBef>
                <a:spcPts val="1000"/>
              </a:spcBef>
              <a:spcAft>
                <a:spcPts val="0"/>
              </a:spcAft>
              <a:buSzPts val="2400"/>
              <a:buAutoNum type="arabicPeriod"/>
            </a:pPr>
            <a:r>
              <a:rPr lang="en" sz="2400"/>
              <a:t>What is the consequence for not following this rule?</a:t>
            </a:r>
            <a:endParaRPr sz="2400"/>
          </a:p>
          <a:p>
            <a:pPr marL="177800" lvl="0" indent="0" algn="l" rtl="0">
              <a:lnSpc>
                <a:spcPct val="115000"/>
              </a:lnSpc>
              <a:spcBef>
                <a:spcPts val="1000"/>
              </a:spcBef>
              <a:spcAft>
                <a:spcPts val="0"/>
              </a:spcAft>
              <a:buNone/>
            </a:pPr>
            <a:endParaRPr sz="2400"/>
          </a:p>
          <a:p>
            <a:pPr marL="0" lvl="0" indent="0" algn="l" rtl="0">
              <a:lnSpc>
                <a:spcPct val="115000"/>
              </a:lnSpc>
              <a:spcBef>
                <a:spcPts val="1000"/>
              </a:spcBef>
              <a:spcAft>
                <a:spcPts val="1000"/>
              </a:spcAft>
              <a:buNone/>
            </a:pPr>
            <a:r>
              <a:rPr lang="en" sz="2400"/>
              <a:t>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8"/>
          <p:cNvSpPr txBox="1">
            <a:spLocks noGrp="1"/>
          </p:cNvSpPr>
          <p:nvPr>
            <p:ph type="title"/>
          </p:nvPr>
        </p:nvSpPr>
        <p:spPr>
          <a:xfrm>
            <a:off x="340371" y="19594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Vocabulary and Language</a:t>
            </a:r>
            <a:endParaRPr dirty="0"/>
          </a:p>
        </p:txBody>
      </p:sp>
      <p:sp>
        <p:nvSpPr>
          <p:cNvPr id="284" name="Google Shape;284;p48"/>
          <p:cNvSpPr txBox="1">
            <a:spLocks noGrp="1"/>
          </p:cNvSpPr>
          <p:nvPr>
            <p:ph type="body" idx="1"/>
          </p:nvPr>
        </p:nvSpPr>
        <p:spPr>
          <a:xfrm>
            <a:off x="217714" y="975471"/>
            <a:ext cx="8643257" cy="4385100"/>
          </a:xfrm>
          <a:prstGeom prst="rect">
            <a:avLst/>
          </a:prstGeom>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dirty="0"/>
              <a:t>Mayor Mack says residents must be “vigilant” about picking up trash. What does “vigilant” mean?</a:t>
            </a:r>
          </a:p>
          <a:p>
            <a:pPr marL="457200" lvl="0" indent="-361950" algn="l" rtl="0">
              <a:spcBef>
                <a:spcPts val="800"/>
              </a:spcBef>
              <a:spcAft>
                <a:spcPts val="0"/>
              </a:spcAft>
              <a:buSzPts val="2100"/>
              <a:buAutoNum type="arabicPeriod"/>
            </a:pPr>
            <a:endParaRPr lang="en" dirty="0"/>
          </a:p>
          <a:p>
            <a:pPr marL="457200" lvl="0" indent="-361950" algn="l" rtl="0">
              <a:spcBef>
                <a:spcPts val="800"/>
              </a:spcBef>
              <a:spcAft>
                <a:spcPts val="0"/>
              </a:spcAft>
              <a:buSzPts val="2100"/>
              <a:buAutoNum type="arabicPeriod"/>
            </a:pPr>
            <a:r>
              <a:rPr lang="en" dirty="0"/>
              <a:t>What does “pest control” mean in this story?</a:t>
            </a:r>
          </a:p>
          <a:p>
            <a:pPr marL="457200" lvl="0" indent="-361950" algn="l" rtl="0">
              <a:spcBef>
                <a:spcPts val="800"/>
              </a:spcBef>
              <a:spcAft>
                <a:spcPts val="0"/>
              </a:spcAft>
              <a:buSzPts val="2100"/>
              <a:buAutoNum type="arabicPeriod"/>
            </a:pPr>
            <a:endParaRPr lang="en" dirty="0"/>
          </a:p>
          <a:p>
            <a:pPr marL="457200" lvl="0" indent="-361950" algn="l" rtl="0">
              <a:spcBef>
                <a:spcPts val="800"/>
              </a:spcBef>
              <a:spcAft>
                <a:spcPts val="0"/>
              </a:spcAft>
              <a:buSzPts val="2100"/>
              <a:buAutoNum type="arabicPeriod"/>
            </a:pPr>
            <a:r>
              <a:rPr lang="en" dirty="0"/>
              <a:t>What does the word “securely” mean in this sentence from the text:</a:t>
            </a:r>
            <a:endParaRPr dirty="0"/>
          </a:p>
          <a:p>
            <a:pPr marL="177800" lvl="0" indent="0" algn="l" rtl="0">
              <a:spcBef>
                <a:spcPts val="800"/>
              </a:spcBef>
              <a:spcAft>
                <a:spcPts val="0"/>
              </a:spcAft>
              <a:buNone/>
            </a:pPr>
            <a:r>
              <a:rPr lang="en" b="1" dirty="0"/>
              <a:t>All trash cans and dumpsters must be </a:t>
            </a:r>
            <a:r>
              <a:rPr lang="en" b="1" u="sng" dirty="0"/>
              <a:t>securely</a:t>
            </a:r>
            <a:r>
              <a:rPr lang="en" b="1" dirty="0"/>
              <a:t> closed at all times.</a:t>
            </a:r>
            <a:endParaRPr b="1"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r>
              <a:rPr lang="en" sz="1900" dirty="0"/>
              <a:t>       </a:t>
            </a:r>
            <a:endParaRPr sz="19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E77B2D1-450C-406A-80BD-3656B78DF4BF}"/>
</file>

<file path=customXml/itemProps2.xml><?xml version="1.0" encoding="utf-8"?>
<ds:datastoreItem xmlns:ds="http://schemas.openxmlformats.org/officeDocument/2006/customXml" ds:itemID="{5E16B0F8-5489-4456-9738-1A70F399FAEA}"/>
</file>

<file path=customXml/itemProps3.xml><?xml version="1.0" encoding="utf-8"?>
<ds:datastoreItem xmlns:ds="http://schemas.openxmlformats.org/officeDocument/2006/customXml" ds:itemID="{C4702381-A840-4287-85CB-4B10BABAAAD1}"/>
</file>

<file path=docProps/app.xml><?xml version="1.0" encoding="utf-8"?>
<Properties xmlns="http://schemas.openxmlformats.org/officeDocument/2006/extended-properties" xmlns:vt="http://schemas.openxmlformats.org/officeDocument/2006/docPropsVTypes">
  <TotalTime>33</TotalTime>
  <Words>6322</Words>
  <Application>Microsoft Office PowerPoint</Application>
  <PresentationFormat>On-screen Show (16:9)</PresentationFormat>
  <Paragraphs>562</Paragraphs>
  <Slides>31</Slides>
  <Notes>31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31</vt:i4>
      </vt:variant>
    </vt:vector>
  </HeadingPairs>
  <TitlesOfParts>
    <vt:vector size="38" baseType="lpstr">
      <vt:lpstr>Calibri</vt:lpstr>
      <vt:lpstr>Century Gothic</vt:lpstr>
      <vt:lpstr>Times New Roman</vt:lpstr>
      <vt:lpstr>Arial</vt:lpstr>
      <vt:lpstr>Office Theme</vt:lpstr>
      <vt:lpstr>Simple Light</vt:lpstr>
      <vt:lpstr>Office Theme</vt:lpstr>
      <vt:lpstr>Grade 2: Module 3: Part 1: Cycle 13: Lesson 62 Teacher slide, before teaching.</vt:lpstr>
      <vt:lpstr>Grade 2: Module 3: Part 1: Cycle 13: Lesson 62 Teacher slide, before teaching.</vt:lpstr>
      <vt:lpstr>Grade 2: Module 3: Part 1: Cycle 13: Lesson 62 Teacher slide, before teaching.</vt:lpstr>
      <vt:lpstr>PowerPoint Presentation</vt:lpstr>
      <vt:lpstr>Transition Song</vt:lpstr>
      <vt:lpstr>Opening Learning Targets</vt:lpstr>
      <vt:lpstr>PowerPoint Presentation</vt:lpstr>
      <vt:lpstr>Comprehension Conversation</vt:lpstr>
      <vt:lpstr>Vocabulary and Language</vt:lpstr>
      <vt:lpstr>Transition Song</vt:lpstr>
      <vt:lpstr>Work Time Learning Targets</vt:lpstr>
      <vt:lpstr>Snap or Trap</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lpstr>PowerPoint Presentation</vt:lpstr>
      <vt:lpstr>Reader’s Toolbox:  Use what you know!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1: Cycle 13: Lesson 62 Teacher slide, before teaching.</dc:title>
  <dc:creator>nbravo</dc:creator>
  <cp:lastModifiedBy>Nicole Bravo</cp:lastModifiedBy>
  <cp:revision>7</cp:revision>
  <dcterms:modified xsi:type="dcterms:W3CDTF">2019-01-02T23:23:37Z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