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DDE9FB6-9058-49C2-827C-3373095096A1}">
  <a:tblStyle styleId="{ADDE9FB6-9058-49C2-827C-3373095096A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F9A1E496-DA6E-3FC0-A360-496D88D86288}"/>
    <pc:docChg chg="addSld">
      <pc:chgData name="Jennifer Snapp" userId="S::jennifer.snapp@detroitk12.org::42622253-5fe4-47d2-9c8f-1ef2d995c939" providerId="AD" clId="Web-{F9A1E496-DA6E-3FC0-A360-496D88D86288}" dt="2019-03-25T19:51:12.687" v="0"/>
      <pc:docMkLst>
        <pc:docMk/>
      </pc:docMkLst>
      <pc:sldChg chg="add">
        <pc:chgData name="Jennifer Snapp" userId="S::jennifer.snapp@detroitk12.org::42622253-5fe4-47d2-9c8f-1ef2d995c939" providerId="AD" clId="Web-{F9A1E496-DA6E-3FC0-A360-496D88D86288}" dt="2019-03-25T19:51:12.687" v="0"/>
        <pc:sldMkLst>
          <pc:docMk/>
          <pc:sldMk cId="23511913" sldId="270"/>
        </pc:sldMkLst>
      </pc:sldChg>
      <pc:sldMasterChg chg="addSldLayout">
        <pc:chgData name="Jennifer Snapp" userId="S::jennifer.snapp@detroitk12.org::42622253-5fe4-47d2-9c8f-1ef2d995c939" providerId="AD" clId="Web-{F9A1E496-DA6E-3FC0-A360-496D88D86288}" dt="2019-03-25T19:51:12.687" v="0"/>
        <pc:sldMasterMkLst>
          <pc:docMk/>
          <pc:sldMasterMk cId="0" sldId="2147483671"/>
        </pc:sldMasterMkLst>
        <pc:sldLayoutChg chg="add replId">
          <pc:chgData name="Jennifer Snapp" userId="S::jennifer.snapp@detroitk12.org::42622253-5fe4-47d2-9c8f-1ef2d995c939" providerId="AD" clId="Web-{F9A1E496-DA6E-3FC0-A360-496D88D86288}" dt="2019-03-25T19:51:12.687" v="0"/>
          <pc:sldLayoutMkLst>
            <pc:docMk/>
            <pc:sldMasterMk cId="0" sldId="2147483671"/>
            <pc:sldLayoutMk cId="1752317148"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855492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for students to further build their poetry analysis skills as they analyze poetry individually and with a partner or small group. </a:t>
            </a:r>
            <a:r>
              <a:rPr lang="en" sz="1200" b="1" dirty="0">
                <a:solidFill>
                  <a:schemeClr val="dk1"/>
                </a:solidFill>
                <a:latin typeface="Calibri"/>
                <a:ea typeface="Calibri"/>
                <a:cs typeface="Calibri"/>
                <a:sym typeface="Calibri"/>
              </a:rPr>
              <a:t>The How to Read a Poem anchor chart</a:t>
            </a:r>
            <a:r>
              <a:rPr lang="en" sz="1200" dirty="0">
                <a:solidFill>
                  <a:schemeClr val="dk1"/>
                </a:solidFill>
                <a:latin typeface="Calibri"/>
                <a:ea typeface="Calibri"/>
                <a:cs typeface="Calibri"/>
                <a:sym typeface="Calibri"/>
              </a:rPr>
              <a:t> guides their analysis and provides structure for their thinking and conversations.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with a complex poem today—“slaveships” by Lucille Clifton. Be sure to give students ownership of this intellectual challenge by not guiding discussion too much. Instead, allow them to rely on the </a:t>
            </a:r>
            <a:r>
              <a:rPr lang="en" sz="1200" b="1" dirty="0">
                <a:solidFill>
                  <a:schemeClr val="dk1"/>
                </a:solidFill>
                <a:latin typeface="Calibri"/>
                <a:ea typeface="Calibri"/>
                <a:cs typeface="Calibri"/>
                <a:sym typeface="Calibri"/>
              </a:rPr>
              <a:t>How to Read a Poem anchor chart </a:t>
            </a:r>
            <a:r>
              <a:rPr lang="en" sz="1200" dirty="0">
                <a:solidFill>
                  <a:schemeClr val="dk1"/>
                </a:solidFill>
                <a:latin typeface="Calibri"/>
                <a:ea typeface="Calibri"/>
                <a:cs typeface="Calibri"/>
                <a:sym typeface="Calibri"/>
              </a:rPr>
              <a:t>to guide their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wish to show students a picture of a slave ship to help them better understand Clifton’s poem. An internet search will yield many possibilities, including this</a:t>
            </a:r>
            <a:r>
              <a:rPr lang="en" sz="1200" baseline="0" dirty="0">
                <a:solidFill>
                  <a:schemeClr val="dk1"/>
                </a:solidFill>
                <a:latin typeface="Calibri"/>
                <a:ea typeface="Calibri"/>
                <a:cs typeface="Calibri"/>
                <a:sym typeface="Calibri"/>
              </a:rPr>
              <a:t> diagram </a:t>
            </a:r>
            <a:r>
              <a:rPr lang="en" sz="1200" u="none" dirty="0">
                <a:solidFill>
                  <a:schemeClr val="hlink"/>
                </a:solidFill>
                <a:latin typeface="Calibri"/>
                <a:ea typeface="Calibri"/>
                <a:cs typeface="Calibri"/>
                <a:sym typeface="Calibri"/>
              </a:rPr>
              <a:t>(</a:t>
            </a:r>
            <a:r>
              <a:rPr lang="en-US" sz="1200" u="none" dirty="0">
                <a:solidFill>
                  <a:schemeClr val="hlink"/>
                </a:solidFill>
                <a:latin typeface="Calibri"/>
                <a:ea typeface="Calibri"/>
                <a:cs typeface="Calibri"/>
                <a:sym typeface="Calibri"/>
              </a:rPr>
              <a:t>http://d279m997dpfwgl.cloudfront.net/wp/2018/01/AP_88010101226-1000x609.jpg)</a:t>
            </a:r>
            <a:r>
              <a:rPr lang="en" sz="1200" dirty="0">
                <a:solidFill>
                  <a:schemeClr val="dk1"/>
                </a:solidFill>
                <a:latin typeface="Calibri"/>
                <a:ea typeface="Calibri"/>
                <a:cs typeface="Calibri"/>
                <a:sym typeface="Calibri"/>
              </a:rPr>
              <a:t>, this close-up</a:t>
            </a:r>
            <a:r>
              <a:rPr lang="en" sz="1200" baseline="0" dirty="0">
                <a:solidFill>
                  <a:schemeClr val="dk1"/>
                </a:solidFill>
                <a:latin typeface="Calibri"/>
                <a:ea typeface="Calibri"/>
                <a:cs typeface="Calibri"/>
                <a:sym typeface="Calibri"/>
              </a:rPr>
              <a:t> illustration (</a:t>
            </a:r>
            <a:r>
              <a:rPr lang="en-US" sz="1200" baseline="0" dirty="0">
                <a:solidFill>
                  <a:schemeClr val="dk1"/>
                </a:solidFill>
                <a:latin typeface="Calibri"/>
                <a:ea typeface="Calibri"/>
                <a:cs typeface="Calibri"/>
                <a:sym typeface="Calibri"/>
              </a:rPr>
              <a:t>http://criticallegalthinking.com/wp-content/uploads/2014/05/Slave_Ship.jpg)</a:t>
            </a:r>
            <a:r>
              <a:rPr lang="en" sz="1200" dirty="0">
                <a:solidFill>
                  <a:schemeClr val="dk1"/>
                </a:solidFill>
                <a:latin typeface="Calibri"/>
                <a:ea typeface="Calibri"/>
                <a:cs typeface="Calibri"/>
                <a:sym typeface="Calibri"/>
              </a:rPr>
              <a:t>, and this exterior</a:t>
            </a:r>
            <a:r>
              <a:rPr lang="en" sz="1200" baseline="0" dirty="0">
                <a:solidFill>
                  <a:schemeClr val="dk1"/>
                </a:solidFill>
                <a:latin typeface="Calibri"/>
                <a:ea typeface="Calibri"/>
                <a:cs typeface="Calibri"/>
                <a:sym typeface="Calibri"/>
              </a:rPr>
              <a:t> sketch (</a:t>
            </a:r>
            <a:r>
              <a:rPr lang="en-US" sz="1200" baseline="0">
                <a:solidFill>
                  <a:schemeClr val="dk1"/>
                </a:solidFill>
                <a:latin typeface="Calibri"/>
                <a:ea typeface="Calibri"/>
                <a:cs typeface="Calibri"/>
                <a:sym typeface="Calibri"/>
              </a:rPr>
              <a:t>http://www.slaveryandremembrance.org/_images/large/A0035_image0001.jpg)</a:t>
            </a:r>
            <a:r>
              <a:rPr lang="en" sz="120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of these images is displayed on Slide 8; if you prefer to display a different image, Slide 8 will need editing.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students’ responses on the </a:t>
            </a:r>
            <a:r>
              <a:rPr lang="en" sz="1200" b="1" dirty="0">
                <a:solidFill>
                  <a:schemeClr val="dk1"/>
                </a:solidFill>
                <a:latin typeface="Calibri"/>
                <a:ea typeface="Calibri"/>
                <a:cs typeface="Calibri"/>
                <a:sym typeface="Calibri"/>
              </a:rPr>
              <a:t>Entry Task: “Black Woman”</a:t>
            </a:r>
            <a:r>
              <a:rPr lang="en" sz="1200" dirty="0">
                <a:solidFill>
                  <a:schemeClr val="dk1"/>
                </a:solidFill>
                <a:latin typeface="Calibri"/>
                <a:ea typeface="Calibri"/>
                <a:cs typeface="Calibri"/>
                <a:sym typeface="Calibri"/>
              </a:rPr>
              <a:t> and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Exit Ticket: Self-Assessment #2 to </a:t>
            </a:r>
            <a:r>
              <a:rPr lang="en" sz="1200" dirty="0">
                <a:solidFill>
                  <a:schemeClr val="dk1"/>
                </a:solidFill>
                <a:latin typeface="Calibri"/>
                <a:ea typeface="Calibri"/>
                <a:cs typeface="Calibri"/>
                <a:sym typeface="Calibri"/>
              </a:rPr>
              <a:t>identify questions that need to be addressed at the onset of the next lesson.</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9984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35-40 minutes (10-15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Partner Reading of “slaveships”,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three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independently and silently before working with a group will give students a chance to gauge their own learning. Also, if they have a chance to generate ideas, students will be more able to contribute to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express trepidation about working through this poem alone, reassure them that it’s okay if they can’t answer every question and if their analysis isn’t perfect. They will have a chance to talk with a partner too.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Assure students they will get plenty of time to discuss this poem with a partner, but first they will do some analysis on their own for 7 quiet minutes. Tell students this is similar to what they will do in the </a:t>
            </a:r>
            <a:r>
              <a:rPr lang="en" sz="1200" b="1" dirty="0">
                <a:solidFill>
                  <a:schemeClr val="dk1"/>
                </a:solidFill>
                <a:latin typeface="Calibri"/>
                <a:ea typeface="Calibri"/>
                <a:cs typeface="Calibri"/>
                <a:sym typeface="Calibri"/>
              </a:rPr>
              <a:t>End of Unit 1 Assessment</a:t>
            </a:r>
            <a:r>
              <a:rPr lang="en" sz="1200" dirty="0">
                <a:solidFill>
                  <a:schemeClr val="dk1"/>
                </a:solidFill>
                <a:latin typeface="Calibri"/>
                <a:ea typeface="Calibri"/>
                <a:cs typeface="Calibri"/>
                <a:sym typeface="Calibri"/>
              </a:rPr>
              <a:t> in the next lesson, and express your confidence in their abilities.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follow the </a:t>
            </a:r>
            <a:r>
              <a:rPr lang="en" sz="1200" b="1" dirty="0">
                <a:solidFill>
                  <a:schemeClr val="dk1"/>
                </a:solidFill>
                <a:latin typeface="Calibri"/>
                <a:ea typeface="Calibri"/>
                <a:cs typeface="Calibri"/>
                <a:sym typeface="Calibri"/>
              </a:rPr>
              <a:t>How to Read a Poem anchor chart, student version</a:t>
            </a:r>
            <a:r>
              <a:rPr lang="en" sz="1200" dirty="0">
                <a:solidFill>
                  <a:schemeClr val="dk1"/>
                </a:solidFill>
                <a:latin typeface="Calibri"/>
                <a:ea typeface="Calibri"/>
                <a:cs typeface="Calibri"/>
                <a:sym typeface="Calibri"/>
              </a:rPr>
              <a:t> and annotate “slaveships.” Explain that the Partner Read section of their “slaveships” handout is where they will report out on their conversation with a partner, and they should leave it blank for now.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7 minutes, arrange the students in pairs or triads. Consider using the </a:t>
            </a:r>
            <a:r>
              <a:rPr lang="en" sz="1200" b="0" dirty="0">
                <a:solidFill>
                  <a:schemeClr val="dk1"/>
                </a:solidFill>
                <a:latin typeface="Calibri"/>
                <a:ea typeface="Calibri"/>
                <a:cs typeface="Calibri"/>
                <a:sym typeface="Calibri"/>
              </a:rPr>
              <a:t>Exit Ticket: Self-Assessment </a:t>
            </a:r>
            <a:r>
              <a:rPr lang="en" sz="1200" dirty="0">
                <a:solidFill>
                  <a:schemeClr val="dk1"/>
                </a:solidFill>
                <a:latin typeface="Calibri"/>
                <a:ea typeface="Calibri"/>
                <a:cs typeface="Calibri"/>
                <a:sym typeface="Calibri"/>
              </a:rPr>
              <a:t>from Lesson 12 to identify a small group of struggling students to work with.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quietly to annotate the poem.</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anticipate that some students will struggle to get started, circulate around the room to check in with those students and point them toward some of the more straightforward questions on the </a:t>
            </a:r>
            <a:r>
              <a:rPr lang="en" sz="1200" b="1" dirty="0">
                <a:solidFill>
                  <a:schemeClr val="dk1"/>
                </a:solidFill>
                <a:latin typeface="Calibri"/>
                <a:ea typeface="Calibri"/>
                <a:cs typeface="Calibri"/>
                <a:sym typeface="Calibri"/>
              </a:rPr>
              <a:t>How to Read a Poem anchor chart </a:t>
            </a:r>
            <a:r>
              <a:rPr lang="en" sz="1200" dirty="0">
                <a:solidFill>
                  <a:schemeClr val="dk1"/>
                </a:solidFill>
                <a:latin typeface="Calibri"/>
                <a:ea typeface="Calibri"/>
                <a:cs typeface="Calibri"/>
                <a:sym typeface="Calibri"/>
              </a:rPr>
              <a:t>(such as, “What is the title? What does it have to do with the poem?” and “What is the gist of the poem?”)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06" name="Google Shape;206;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6769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35-40 minutes (15-20 minutes, this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Partner Reading of “slaveships”, continued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three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debriefing in Teacher Action Step 3, instead of going through each question on the </a:t>
            </a:r>
            <a:r>
              <a:rPr lang="en" sz="1200" b="1" dirty="0">
                <a:solidFill>
                  <a:schemeClr val="dk1"/>
                </a:solidFill>
                <a:latin typeface="Calibri"/>
                <a:ea typeface="Calibri"/>
                <a:cs typeface="Calibri"/>
                <a:sym typeface="Calibri"/>
              </a:rPr>
              <a:t>How to Read a Poem anchor chart</a:t>
            </a:r>
            <a:r>
              <a:rPr lang="en" sz="1200" dirty="0">
                <a:solidFill>
                  <a:schemeClr val="dk1"/>
                </a:solidFill>
                <a:latin typeface="Calibri"/>
                <a:ea typeface="Calibri"/>
                <a:cs typeface="Calibri"/>
                <a:sym typeface="Calibri"/>
              </a:rPr>
              <a:t>, let students volunteer their analysis for each step. If you need to stimulate discussion, refer to the chart but keep in mind that it’s fine if you don’t discuss every question. This builds independence and allows students to take ownership of their responses.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10 minutes, use </a:t>
            </a:r>
            <a:r>
              <a:rPr lang="en" sz="1200" b="0" dirty="0">
                <a:solidFill>
                  <a:schemeClr val="dk1"/>
                </a:solidFill>
                <a:latin typeface="Calibri"/>
                <a:ea typeface="Calibri"/>
                <a:cs typeface="Calibri"/>
                <a:sym typeface="Calibri"/>
              </a:rPr>
              <a:t>Equity Sticks t</a:t>
            </a:r>
            <a:r>
              <a:rPr lang="en" sz="1200" dirty="0">
                <a:solidFill>
                  <a:schemeClr val="dk1"/>
                </a:solidFill>
                <a:latin typeface="Calibri"/>
                <a:ea typeface="Calibri"/>
                <a:cs typeface="Calibri"/>
                <a:sym typeface="Calibri"/>
              </a:rPr>
              <a:t>o call on students to share out their analyses.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ask students to rewrite lines of the poem using different poetic techniques. The following lines would be particularly good for this exercise: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“loaded like spoons/ into the belly of Jesus” (use alliteration instead) </a:t>
            </a:r>
            <a:endParaRPr sz="1200" dirty="0">
              <a:latin typeface="Calibri" panose="020F0502020204030204" pitchFamily="34" charset="0"/>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“chained to the heart of the Angel/where the prayers we never tell/are hot and red as our bloody ankles” (use personification instead) </a:t>
            </a:r>
            <a:endParaRPr sz="1200" dirty="0">
              <a:latin typeface="Calibri" panose="020F0502020204030204" pitchFamily="34" charset="0"/>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“can these be men/who vomit us out from ships” (use a metaphor instead)</a:t>
            </a:r>
            <a:endParaRPr sz="1200" dirty="0">
              <a:latin typeface="Calibri" panose="020F0502020204030204" pitchFamily="34" charset="0"/>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each partner to participate in conversation, and for both partners to write one another’s ideas.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some Listen-fors are included below, but please see </a:t>
            </a:r>
            <a:r>
              <a:rPr lang="en" sz="1200" b="1" dirty="0">
                <a:solidFill>
                  <a:schemeClr val="dk1"/>
                </a:solidFill>
                <a:latin typeface="Calibri"/>
                <a:ea typeface="Calibri"/>
                <a:cs typeface="Calibri"/>
                <a:sym typeface="Calibri"/>
              </a:rPr>
              <a:t>“slaveships” Close Reading Guide </a:t>
            </a:r>
            <a:r>
              <a:rPr lang="en" sz="1200" dirty="0">
                <a:solidFill>
                  <a:schemeClr val="dk1"/>
                </a:solidFill>
                <a:latin typeface="Calibri"/>
                <a:ea typeface="Calibri"/>
                <a:cs typeface="Calibri"/>
                <a:sym typeface="Calibri"/>
              </a:rPr>
              <a:t>for more detailed suggested responses.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Paint Job Read:</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not noticed it, point out that in the title the letters are crowded together—just like a slave ship.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Pop the Hood Read:</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Arguably the most powerful poetic tools used are </a:t>
            </a:r>
            <a:r>
              <a:rPr lang="en" sz="1200" b="0" dirty="0">
                <a:solidFill>
                  <a:schemeClr val="dk1"/>
                </a:solidFill>
                <a:latin typeface="Calibri"/>
                <a:ea typeface="Calibri"/>
                <a:cs typeface="Calibri"/>
                <a:sym typeface="Calibri"/>
              </a:rPr>
              <a:t>apostrophe, allusion, and repetition. Help </a:t>
            </a:r>
            <a:r>
              <a:rPr lang="en" sz="1200" dirty="0">
                <a:solidFill>
                  <a:schemeClr val="dk1"/>
                </a:solidFill>
                <a:latin typeface="Calibri"/>
                <a:ea typeface="Calibri"/>
                <a:cs typeface="Calibri"/>
                <a:sym typeface="Calibri"/>
              </a:rPr>
              <a:t>students notice that Clifton is repeating “Jesus, Angel, Grace of God” throughout the poem...The effect of constantly repeating the names gives this poem the feeling of a prayer or a supplication.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Mean Machine Read:</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understand that the theme of this poem is how witnessing the horrors of slavery can lead to a crisis of faith. </a:t>
            </a:r>
            <a:endParaRPr sz="120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breaking the 10-minute partner discussion into two parts, and at the 5-minute point, saying something like, </a:t>
            </a:r>
            <a:r>
              <a:rPr lang="en" sz="1200" i="1" dirty="0">
                <a:solidFill>
                  <a:schemeClr val="dk1"/>
                </a:solidFill>
                <a:latin typeface="Calibri"/>
                <a:ea typeface="Calibri"/>
                <a:cs typeface="Calibri"/>
                <a:sym typeface="Calibri"/>
              </a:rPr>
              <a:t>“If both partners haven’t had a chance to speak yet, make sure the other partner shares their ideas now!”</a:t>
            </a:r>
            <a:endParaRPr sz="1200" b="1" i="1" dirty="0">
              <a:solidFill>
                <a:schemeClr val="dk1"/>
              </a:solidFill>
              <a:latin typeface="Calibri"/>
              <a:ea typeface="Calibri"/>
              <a:cs typeface="Calibri"/>
              <a:sym typeface="Calibri"/>
            </a:endParaRPr>
          </a:p>
        </p:txBody>
      </p:sp>
      <p:sp>
        <p:nvSpPr>
          <p:cNvPr id="214" name="Google Shape;214;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070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2d9f026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2d9f026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Exit Ticket: Self-Assessment #2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students, but research shows it supports struggling learners most.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Exit Ticket: Self-Assessment #2 to each student and ask them to complete it by reflecting on their learning process today.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work quietly to complete the Exit Ticket: Self Assessment #2.</a:t>
            </a:r>
            <a:endParaRPr sz="1200" b="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Some students might benefit from having the Exit Ticket: Self-Assessment #2 read aloud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as needed, prompting students to specifically refer to their </a:t>
            </a:r>
            <a:r>
              <a:rPr lang="en" sz="1200" b="1" dirty="0">
                <a:solidFill>
                  <a:schemeClr val="dk1"/>
                </a:solidFill>
                <a:latin typeface="Calibri"/>
                <a:ea typeface="Calibri"/>
                <a:cs typeface="Calibri"/>
                <a:sym typeface="Calibri"/>
              </a:rPr>
              <a:t>How to Read a Poem anchor chart</a:t>
            </a:r>
            <a:r>
              <a:rPr lang="en" sz="1200" dirty="0">
                <a:solidFill>
                  <a:schemeClr val="dk1"/>
                </a:solidFill>
                <a:latin typeface="Calibri"/>
                <a:ea typeface="Calibri"/>
                <a:cs typeface="Calibri"/>
                <a:sym typeface="Calibri"/>
              </a:rPr>
              <a:t> for help in completing </a:t>
            </a:r>
            <a:r>
              <a:rPr lang="en" sz="1200" b="0" dirty="0">
                <a:solidFill>
                  <a:schemeClr val="dk1"/>
                </a:solidFill>
                <a:latin typeface="Calibri"/>
                <a:ea typeface="Calibri"/>
                <a:cs typeface="Calibri"/>
                <a:sym typeface="Calibri"/>
              </a:rPr>
              <a:t>the Exit Ticket: Self-Assessment #2.</a:t>
            </a:r>
            <a:endParaRPr sz="12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5112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Continuing to practice poetry analysis independently will help prepare students for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poem “Harriet Tubman” aloud for students who would benefit from the audio support.</a:t>
            </a:r>
            <a:endParaRPr sz="1200" dirty="0">
              <a:solidFill>
                <a:schemeClr val="dk1"/>
              </a:solidFill>
              <a:latin typeface="Calibri"/>
              <a:ea typeface="Calibri"/>
              <a:cs typeface="Calibri"/>
              <a:sym typeface="Calibri"/>
            </a:endParaRPr>
          </a:p>
        </p:txBody>
      </p:sp>
      <p:sp>
        <p:nvSpPr>
          <p:cNvPr id="230" name="Google Shape;230;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3879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9" name="Google Shape;239;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3478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“Black Woman” </a:t>
            </a:r>
            <a:r>
              <a:rPr lang="en" sz="1200" dirty="0">
                <a:solidFill>
                  <a:schemeClr val="dk1"/>
                </a:solidFill>
                <a:latin typeface="Calibri"/>
                <a:ea typeface="Calibri"/>
                <a:cs typeface="Calibri"/>
                <a:sym typeface="Calibri"/>
              </a:rPr>
              <a:t>(one per student and one to display)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“Black Woman”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“slaveships”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by Lucille Clifton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“slaveships”  Close Reading Guide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Exit Ticket: Self-Assessment #2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Poetry Analysis Practice #2</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Picture of slave ship (locate in advance; see Teaching Notes on Slide 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Poetry Analysis Practice #1</a:t>
            </a:r>
            <a:r>
              <a:rPr lang="en" sz="1200" dirty="0">
                <a:solidFill>
                  <a:schemeClr val="dk1"/>
                </a:solidFill>
                <a:latin typeface="Calibri"/>
                <a:ea typeface="Calibri"/>
                <a:cs typeface="Calibri"/>
                <a:sym typeface="Calibri"/>
              </a:rPr>
              <a:t> (homework, from lesson 13)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How to Read a Poem anchor chart, student version</a:t>
            </a:r>
            <a:r>
              <a:rPr lang="en" sz="1200" dirty="0">
                <a:solidFill>
                  <a:schemeClr val="dk1"/>
                </a:solidFill>
                <a:latin typeface="Calibri"/>
                <a:ea typeface="Calibri"/>
                <a:cs typeface="Calibri"/>
                <a:sym typeface="Calibri"/>
              </a:rPr>
              <a:t> (from Lesson 12,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baseline="0" dirty="0">
                <a:solidFill>
                  <a:schemeClr val="dk1"/>
                </a:solidFill>
                <a:latin typeface="Calibri"/>
                <a:ea typeface="Calibri"/>
                <a:cs typeface="Calibri"/>
                <a:sym typeface="Calibri"/>
              </a:rPr>
              <a:t> </a:t>
            </a:r>
            <a:r>
              <a:rPr lang="en" sz="1200" dirty="0">
                <a:latin typeface="Calibri"/>
                <a:ea typeface="Calibri"/>
                <a:cs typeface="Calibri"/>
                <a:sym typeface="Calibri"/>
              </a:rPr>
              <a:t>None</a:t>
            </a:r>
            <a:r>
              <a:rPr lang="en-US" sz="1200" dirty="0">
                <a:latin typeface="Calibri"/>
                <a:ea typeface="Calibri"/>
                <a:cs typeface="Calibri"/>
                <a:sym typeface="Calibri"/>
              </a:rPr>
              <a:t>.</a:t>
            </a:r>
            <a:endParaRPr sz="1200" dirty="0">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5166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t>
            </a:r>
            <a:r>
              <a:rPr lang="en" sz="1200" b="0" dirty="0">
                <a:solidFill>
                  <a:schemeClr val="dk1"/>
                </a:solidFill>
                <a:latin typeface="Calibri"/>
                <a:ea typeface="Calibri"/>
                <a:cs typeface="Calibri"/>
                <a:sym typeface="Calibri"/>
              </a:rPr>
              <a:t>Equity Sticks</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“Black Woman” by Georgia Douglass Johnson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“slaveships” by Lucille Clifton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of Equity Sticks </a:t>
            </a:r>
            <a:r>
              <a:rPr lang="en" sz="1200" dirty="0">
                <a:solidFill>
                  <a:schemeClr val="dk1"/>
                </a:solidFill>
                <a:latin typeface="Calibri"/>
                <a:ea typeface="Calibri"/>
                <a:cs typeface="Calibri"/>
                <a:sym typeface="Calibri"/>
              </a:rPr>
              <a:t>(from Lesson 3)</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8791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367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worth reminding students that they will be applying the same poetic analysis tools they’ve used before to new poems. Employing a common tool to different text will help increase students’ confidence and independence.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5475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 (7-10 minutes, this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“Black Woman”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students, but research shows it supports struggling learners most.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some students have forgotten their homework, consider providing another copy of the poem and having them work to complete the </a:t>
            </a:r>
            <a:r>
              <a:rPr lang="en" sz="1200" b="1" dirty="0">
                <a:solidFill>
                  <a:schemeClr val="dk1"/>
                </a:solidFill>
                <a:latin typeface="Calibri"/>
                <a:ea typeface="Calibri"/>
                <a:cs typeface="Calibri"/>
                <a:sym typeface="Calibri"/>
              </a:rPr>
              <a:t>Entry Task </a:t>
            </a:r>
            <a:r>
              <a:rPr lang="en" sz="1200" dirty="0">
                <a:solidFill>
                  <a:schemeClr val="dk1"/>
                </a:solidFill>
                <a:latin typeface="Calibri"/>
                <a:ea typeface="Calibri"/>
                <a:cs typeface="Calibri"/>
                <a:sym typeface="Calibri"/>
              </a:rPr>
              <a:t>answers.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Entry Task: “Black Woman</a:t>
            </a:r>
            <a:r>
              <a:rPr lang="en" sz="1200" dirty="0">
                <a:solidFill>
                  <a:schemeClr val="dk1"/>
                </a:solidFill>
                <a:latin typeface="Calibri"/>
                <a:ea typeface="Calibri"/>
                <a:cs typeface="Calibri"/>
                <a:sym typeface="Calibri"/>
              </a:rPr>
              <a:t>” to each student. A copy is displayed here, or you may use the document camera if you wish.</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take out their </a:t>
            </a:r>
            <a:r>
              <a:rPr lang="en" sz="1200" b="1" dirty="0">
                <a:solidFill>
                  <a:schemeClr val="dk1"/>
                </a:solidFill>
                <a:latin typeface="Calibri"/>
                <a:ea typeface="Calibri"/>
                <a:cs typeface="Calibri"/>
                <a:sym typeface="Calibri"/>
              </a:rPr>
              <a:t>Poetry Analysis Practice #1 homework</a:t>
            </a:r>
            <a:r>
              <a:rPr lang="en" sz="1200" dirty="0">
                <a:solidFill>
                  <a:schemeClr val="dk1"/>
                </a:solidFill>
                <a:latin typeface="Calibri"/>
                <a:ea typeface="Calibri"/>
                <a:cs typeface="Calibri"/>
                <a:sym typeface="Calibri"/>
              </a:rPr>
              <a:t> and use it to complete the </a:t>
            </a:r>
            <a:r>
              <a:rPr lang="en" sz="1200" b="1" dirty="0">
                <a:solidFill>
                  <a:schemeClr val="dk1"/>
                </a:solidFill>
                <a:latin typeface="Calibri"/>
                <a:ea typeface="Calibri"/>
                <a:cs typeface="Calibri"/>
                <a:sym typeface="Calibri"/>
              </a:rPr>
              <a:t>Entry Task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debrief students on </a:t>
            </a:r>
            <a:r>
              <a:rPr lang="en" sz="1200" b="1" dirty="0">
                <a:solidFill>
                  <a:schemeClr val="dk1"/>
                </a:solidFill>
                <a:latin typeface="Calibri"/>
                <a:ea typeface="Calibri"/>
                <a:cs typeface="Calibri"/>
                <a:sym typeface="Calibri"/>
              </a:rPr>
              <a:t>Poetry Analysis Practice #1</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Entry Task: “Black Woman.” </a:t>
            </a:r>
            <a:r>
              <a:rPr lang="en" sz="1200" dirty="0">
                <a:solidFill>
                  <a:schemeClr val="dk1"/>
                </a:solidFill>
                <a:latin typeface="Calibri"/>
                <a:ea typeface="Calibri"/>
                <a:cs typeface="Calibri"/>
                <a:sym typeface="Calibri"/>
              </a:rPr>
              <a:t>Use this as an opportunity to gauge how comfortable students are with poetry analysis. See </a:t>
            </a:r>
            <a:r>
              <a:rPr lang="en" sz="1200" b="1" dirty="0">
                <a:solidFill>
                  <a:schemeClr val="dk1"/>
                </a:solidFill>
                <a:latin typeface="Calibri"/>
                <a:ea typeface="Calibri"/>
                <a:cs typeface="Calibri"/>
                <a:sym typeface="Calibri"/>
              </a:rPr>
              <a:t>Entry Task: “Black Woman” (answers, for teacher reference)</a:t>
            </a:r>
            <a:r>
              <a:rPr lang="en" sz="1200" dirty="0">
                <a:solidFill>
                  <a:schemeClr val="dk1"/>
                </a:solidFill>
                <a:latin typeface="Calibri"/>
                <a:ea typeface="Calibri"/>
                <a:cs typeface="Calibri"/>
                <a:sym typeface="Calibri"/>
              </a:rPr>
              <a:t> for suggested answers, but let the students’ answers lead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focused on their homework and on the slide. They should be writing answers on the </a:t>
            </a:r>
            <a:r>
              <a:rPr lang="en" sz="1200" b="1" dirty="0">
                <a:solidFill>
                  <a:schemeClr val="dk1"/>
                </a:solidFill>
                <a:latin typeface="Calibri"/>
                <a:ea typeface="Calibri"/>
                <a:cs typeface="Calibri"/>
                <a:sym typeface="Calibri"/>
              </a:rPr>
              <a:t>Entry Task.</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the following responses. Please note, these Listen-fors are also noted on the </a:t>
            </a:r>
            <a:r>
              <a:rPr lang="en" sz="1200" b="1" dirty="0">
                <a:solidFill>
                  <a:schemeClr val="dk1"/>
                </a:solidFill>
                <a:latin typeface="Calibri"/>
                <a:ea typeface="Calibri"/>
                <a:cs typeface="Calibri"/>
                <a:sym typeface="Calibri"/>
              </a:rPr>
              <a:t>Entry Task: “Black Woman” (Answers, for teacher reference) </a:t>
            </a:r>
            <a:r>
              <a:rPr lang="en" sz="1200" dirty="0">
                <a:solidFill>
                  <a:schemeClr val="dk1"/>
                </a:solidFill>
                <a:latin typeface="Calibri"/>
                <a:ea typeface="Calibri"/>
                <a:cs typeface="Calibri"/>
                <a:sym typeface="Calibri"/>
              </a:rPr>
              <a:t>handout.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1: Accept all reasonable responses. Be sure students supply a “why” for their reasons.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2: </a:t>
            </a:r>
            <a:r>
              <a:rPr lang="en" sz="1200" i="0" dirty="0">
                <a:solidFill>
                  <a:schemeClr val="dk1"/>
                </a:solidFill>
                <a:latin typeface="Calibri"/>
                <a:ea typeface="Calibri"/>
                <a:cs typeface="Calibri"/>
                <a:sym typeface="Calibri"/>
              </a:rPr>
              <a:t>“The title of the poem tells us who the speaker is. But after we read about a child knocking at the door of the world, we suspect that she is pregnant. The last line, ‘I must not give you birth,’ confirms this.”</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3: Accept all reasonable responses. Be sure to lead discussion to the use of the word “still,” which is powerfully ambiguous. In this case it could mean “quiet,” but when coupled with “birth,” it heightens the desperate, heartbreaking feeling in this poem as it hints that the woman may wish for a stillbirth.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4: “I cannot” (Lines 2, 8, 10—note that it changes to “mustn’t” in Line 16); “cruel, cruel” (Line 7); “m” sound (alliteration) in “monster men” (Line 13); “be still, be still” (Line 15). Point out the way repetition emphasizes these phrases and helps the reader pay special attention to them. If the reader just read these phrase</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she would have a good idea of the theme of the poem—the world of a slave is heartbreaking if a mother would rather have her baby die than bring her into this world.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poem “Black Woman” aloud, or asking a student to do so. Even though students read it for homework, hearing it read aloud again could be helpful.</a:t>
            </a:r>
            <a:endParaRPr sz="1200" dirty="0">
              <a:latin typeface="Calibri"/>
              <a:ea typeface="Calibri"/>
              <a:cs typeface="Calibri"/>
              <a:sym typeface="Calibri"/>
            </a:endParaRPr>
          </a:p>
        </p:txBody>
      </p:sp>
    </p:spTree>
    <p:extLst>
      <p:ext uri="{BB962C8B-B14F-4D97-AF65-F5344CB8AC3E}">
        <p14:creationId xmlns:p14="http://schemas.microsoft.com/office/powerpoint/2010/main" val="3958559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(7-10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“Black Woman”,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students, but research shows it supports struggling learners most.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Checking in with learning targets helps students self-assess their learning. This research-based strategy supports struggling learners most.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poem, “Black Woman” by Georgia Douglas Johnson, is a good example of a rhyme scheme: the pattern of end rhyme in a poem. Point out that many poems do not rhyme—but when they do, it’s good to pay attention to it. A rhyme scheme can do two things: It can help create rhythm and can contribute to mood. It can also make a poem “sing,” or come alive to the reader. Some poems are easier to remember and more enduring because they rhyme. Consider quoting your favorite lines of rhyming poetry as an example.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Point out that the learning targets for poetry emphasize repetition of sound. Rhyme is a kind of repetition of sound.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paragraph of text next to the poem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this time to teach any concepts you identified as challenges from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Exit Ticket: Poetic Tools in the Narrative and today’s Entry Task: “Black Woman.”</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focused on the slide.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marking the poem’s end-line words with their corresponding letters as noted on the slide. This might help students who struggle to understand rhyme scheme to see the way the end words rhyme.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7027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35-40 minutes (8-10 minutes, this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Partner Reading of “slaveships”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might comment on the fact that this poem does not use capital letters, except with the words “Jesus,” “Angel,” and “Grace of God.” Remind students that capitalization could also be considered a language tool, and that the choice not to capitalize words conventionally could be part of a poet’s craftsmanship, and therefore has meaning. The fact that the only capitalized words are the names of slave ships draws attention to the irony of those names, considering that slavery was antithetical to what Jesus, angels, and God stand for. On a related note, that capitalization highlights the injustice of slavery.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copy </a:t>
            </a:r>
            <a:r>
              <a:rPr lang="en" sz="1200" b="0" dirty="0">
                <a:solidFill>
                  <a:schemeClr val="dk1"/>
                </a:solidFill>
                <a:latin typeface="Calibri"/>
                <a:ea typeface="Calibri"/>
                <a:cs typeface="Calibri"/>
                <a:sym typeface="Calibri"/>
              </a:rPr>
              <a:t>of “slaveships” by Lucille Clifton to </a:t>
            </a:r>
            <a:r>
              <a:rPr lang="en" sz="1200" dirty="0">
                <a:solidFill>
                  <a:schemeClr val="dk1"/>
                </a:solidFill>
                <a:latin typeface="Calibri"/>
                <a:ea typeface="Calibri"/>
                <a:cs typeface="Calibri"/>
                <a:sym typeface="Calibri"/>
              </a:rPr>
              <a:t>each student. One is also displayed on this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you are doing this, ask students to take out their </a:t>
            </a:r>
            <a:r>
              <a:rPr lang="en" sz="1200" b="1" dirty="0">
                <a:solidFill>
                  <a:schemeClr val="dk1"/>
                </a:solidFill>
                <a:latin typeface="Calibri"/>
                <a:ea typeface="Calibri"/>
                <a:cs typeface="Calibri"/>
                <a:sym typeface="Calibri"/>
              </a:rPr>
              <a:t>How to Read a Poem anchor chart, student version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and read the poem silently in their heads while you read it aloud.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might need a refresher on what “irony” is. The definition is </a:t>
            </a:r>
            <a:r>
              <a:rPr lang="en" sz="1200" dirty="0">
                <a:latin typeface="Calibri" panose="020F0502020204030204" pitchFamily="34" charset="0"/>
                <a:sym typeface="Calibri"/>
              </a:rPr>
              <a:t>“the expression of one's meaning by using language that normally signifies the opposite, typically for humorous or emphatic effect.” In this case, the desired effect is certainly not humor, rather emphasis (See Teaching Notes).</a:t>
            </a:r>
            <a:endParaRPr sz="1200" dirty="0">
              <a:latin typeface="Calibri" panose="020F0502020204030204" pitchFamily="34" charset="0"/>
              <a:sym typeface="Calibri"/>
            </a:endParaRPr>
          </a:p>
        </p:txBody>
      </p:sp>
      <p:sp>
        <p:nvSpPr>
          <p:cNvPr id="187" name="Google Shape;187;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0051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2fe0d4a8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2fe0d4a8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35-40 minutes (2-4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Partner Reading of “slaveships”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on the slide about Clifton’s </a:t>
            </a:r>
            <a:r>
              <a:rPr lang="en" sz="1200" i="1" dirty="0">
                <a:solidFill>
                  <a:schemeClr val="dk1"/>
                </a:solidFill>
                <a:latin typeface="Calibri"/>
                <a:ea typeface="Calibri"/>
                <a:cs typeface="Calibri"/>
                <a:sym typeface="Calibri"/>
              </a:rPr>
              <a:t>allusions</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apostrophe.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read the poem three more times as part of their analysis, but if you think they could benefit from a second read here, feel free to read it aloud or ask a student to do so.</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393723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752317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74500" cy="3263400"/>
          </a:xfrm>
          <a:prstGeom prst="rect">
            <a:avLst/>
          </a:prstGeom>
        </p:spPr>
        <p:txBody>
          <a:bodyPr spcFirstLastPara="1" wrap="square" lIns="68575" tIns="34275" rIns="68575" bIns="34275" anchor="t" anchorCtr="0">
            <a:noAutofit/>
          </a:bodyPr>
          <a:lstStyle/>
          <a:p>
            <a:pPr marL="457200" lvl="0" indent="-336550" algn="l" rtl="0">
              <a:spcBef>
                <a:spcPts val="0"/>
              </a:spcBef>
              <a:spcAft>
                <a:spcPts val="0"/>
              </a:spcAft>
              <a:buSzPts val="1700"/>
              <a:buFont typeface="Century Gothic"/>
              <a:buChar char="•"/>
            </a:pPr>
            <a:r>
              <a:rPr lang="en" sz="1700"/>
              <a:t>This lesson will take approximately 55-65 minutes to complete. </a:t>
            </a:r>
            <a:endParaRPr sz="1700"/>
          </a:p>
          <a:p>
            <a:pPr marL="457200" lvl="0" indent="-336550" algn="l" rtl="0">
              <a:lnSpc>
                <a:spcPct val="100000"/>
              </a:lnSpc>
              <a:spcBef>
                <a:spcPts val="1000"/>
              </a:spcBef>
              <a:spcAft>
                <a:spcPts val="0"/>
              </a:spcAft>
              <a:buSzPts val="1700"/>
              <a:buFont typeface="Century Gothic"/>
              <a:buChar char="•"/>
            </a:pPr>
            <a:r>
              <a:rPr lang="en" sz="1700"/>
              <a:t>The purpose of today’s lesson is for students to further build their poetry analysis skills as they analyze poetry individually and with a partner or small group.</a:t>
            </a:r>
            <a:endParaRPr sz="1700" i="1"/>
          </a:p>
          <a:p>
            <a:pPr marL="457200" lvl="0" indent="0" algn="l" rtl="0">
              <a:lnSpc>
                <a:spcPct val="100000"/>
              </a:lnSpc>
              <a:spcBef>
                <a:spcPts val="0"/>
              </a:spcBef>
              <a:spcAft>
                <a:spcPts val="0"/>
              </a:spcAft>
              <a:buNone/>
            </a:pPr>
            <a:endParaRPr sz="1700"/>
          </a:p>
          <a:p>
            <a:pPr marL="0" lvl="0" indent="0" algn="l" rtl="0">
              <a:lnSpc>
                <a:spcPct val="100000"/>
              </a:lnSpc>
              <a:spcBef>
                <a:spcPts val="0"/>
              </a:spcBef>
              <a:spcAft>
                <a:spcPts val="0"/>
              </a:spcAft>
              <a:buNone/>
            </a:pPr>
            <a:r>
              <a:rPr lang="en" sz="1700" b="1"/>
              <a:t>The Learning Targets for students today are:</a:t>
            </a:r>
            <a:endParaRPr sz="1700" b="1"/>
          </a:p>
          <a:p>
            <a:pPr marL="457200" lvl="0" indent="-336550" algn="l" rtl="0">
              <a:lnSpc>
                <a:spcPct val="100000"/>
              </a:lnSpc>
              <a:spcBef>
                <a:spcPts val="1000"/>
              </a:spcBef>
              <a:spcAft>
                <a:spcPts val="0"/>
              </a:spcAft>
              <a:buClr>
                <a:srgbClr val="000000"/>
              </a:buClr>
              <a:buSzPts val="1700"/>
              <a:buChar char="•"/>
            </a:pPr>
            <a:r>
              <a:rPr lang="en" sz="1700"/>
              <a:t>I can analyze the impact of rhyme and repetition in a specific section of poetry.</a:t>
            </a:r>
            <a:endParaRPr sz="1700"/>
          </a:p>
          <a:p>
            <a:pPr marL="457200" lvl="0" indent="-336550" algn="l" rtl="0">
              <a:lnSpc>
                <a:spcPct val="100000"/>
              </a:lnSpc>
              <a:spcBef>
                <a:spcPts val="0"/>
              </a:spcBef>
              <a:spcAft>
                <a:spcPts val="0"/>
              </a:spcAft>
              <a:buClr>
                <a:srgbClr val="000000"/>
              </a:buClr>
              <a:buSzPts val="1700"/>
              <a:buChar char="•"/>
            </a:pPr>
            <a:r>
              <a:rPr lang="en" sz="1700"/>
              <a:t>I can determine the figurative meaning of words and phrases in a poem. </a:t>
            </a:r>
            <a:endParaRPr sz="1700"/>
          </a:p>
          <a:p>
            <a:pPr marL="457200" lvl="0" indent="-336550" algn="l" rtl="0">
              <a:lnSpc>
                <a:spcPct val="100000"/>
              </a:lnSpc>
              <a:spcBef>
                <a:spcPts val="0"/>
              </a:spcBef>
              <a:spcAft>
                <a:spcPts val="0"/>
              </a:spcAft>
              <a:buClr>
                <a:srgbClr val="000000"/>
              </a:buClr>
              <a:buSzPts val="1700"/>
              <a:buChar char="•"/>
            </a:pPr>
            <a:r>
              <a:rPr lang="en" sz="1700"/>
              <a:t>I can analyze how a poem’s structure contributes to its meaning.</a:t>
            </a:r>
            <a:endParaRPr sz="1700"/>
          </a:p>
          <a:p>
            <a:pPr marL="457200" lvl="0" indent="0" algn="l" rtl="0">
              <a:lnSpc>
                <a:spcPct val="90000"/>
              </a:lnSpc>
              <a:spcBef>
                <a:spcPts val="1000"/>
              </a:spcBef>
              <a:spcAft>
                <a:spcPts val="0"/>
              </a:spcAft>
              <a:buNone/>
            </a:pPr>
            <a:endParaRPr sz="1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4"/>
          <p:cNvSpPr txBox="1">
            <a:spLocks noGrp="1"/>
          </p:cNvSpPr>
          <p:nvPr>
            <p:ph type="title"/>
          </p:nvPr>
        </p:nvSpPr>
        <p:spPr>
          <a:xfrm>
            <a:off x="311700" y="263750"/>
            <a:ext cx="77394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analyze “slaveships”</a:t>
            </a:r>
            <a:endParaRPr sz="3000" i="1" dirty="0">
              <a:sym typeface="Century Gothic"/>
            </a:endParaRPr>
          </a:p>
        </p:txBody>
      </p:sp>
      <p:pic>
        <p:nvPicPr>
          <p:cNvPr id="210" name="Google Shape;210;p34"/>
          <p:cNvPicPr preferRelativeResize="0"/>
          <p:nvPr/>
        </p:nvPicPr>
        <p:blipFill>
          <a:blip r:embed="rId3">
            <a:alphaModFix/>
          </a:blip>
          <a:stretch>
            <a:fillRect/>
          </a:stretch>
        </p:blipFill>
        <p:spPr>
          <a:xfrm>
            <a:off x="152400" y="1069612"/>
            <a:ext cx="5045502" cy="3616687"/>
          </a:xfrm>
          <a:prstGeom prst="rect">
            <a:avLst/>
          </a:prstGeom>
          <a:noFill/>
          <a:ln>
            <a:noFill/>
          </a:ln>
        </p:spPr>
      </p:pic>
      <p:pic>
        <p:nvPicPr>
          <p:cNvPr id="211" name="Google Shape;211;p34"/>
          <p:cNvPicPr preferRelativeResize="0"/>
          <p:nvPr/>
        </p:nvPicPr>
        <p:blipFill>
          <a:blip r:embed="rId4">
            <a:alphaModFix/>
          </a:blip>
          <a:stretch>
            <a:fillRect/>
          </a:stretch>
        </p:blipFill>
        <p:spPr>
          <a:xfrm>
            <a:off x="5361188" y="1274994"/>
            <a:ext cx="3383159" cy="3616687"/>
          </a:xfrm>
          <a:prstGeom prst="rect">
            <a:avLst/>
          </a:prstGeom>
          <a:noFill/>
          <a:ln>
            <a:noFill/>
          </a:ln>
        </p:spPr>
      </p:pic>
      <p:pic>
        <p:nvPicPr>
          <p:cNvPr id="6" name="Google Shape;167;p29"/>
          <p:cNvPicPr preferRelativeResize="0"/>
          <p:nvPr/>
        </p:nvPicPr>
        <p:blipFill>
          <a:blip r:embed="rId5">
            <a:alphaModFix/>
          </a:blip>
          <a:stretch>
            <a:fillRect/>
          </a:stretch>
        </p:blipFill>
        <p:spPr>
          <a:xfrm>
            <a:off x="8075468" y="72019"/>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discuss “slaveships” with a partner</a:t>
            </a:r>
            <a:endParaRPr sz="3000" dirty="0">
              <a:sym typeface="Century Gothic"/>
            </a:endParaRPr>
          </a:p>
        </p:txBody>
      </p:sp>
      <p:pic>
        <p:nvPicPr>
          <p:cNvPr id="218" name="Google Shape;218;p35"/>
          <p:cNvPicPr preferRelativeResize="0"/>
          <p:nvPr/>
        </p:nvPicPr>
        <p:blipFill>
          <a:blip r:embed="rId3">
            <a:alphaModFix/>
          </a:blip>
          <a:stretch>
            <a:fillRect/>
          </a:stretch>
        </p:blipFill>
        <p:spPr>
          <a:xfrm>
            <a:off x="4455000" y="836450"/>
            <a:ext cx="3491501" cy="3813324"/>
          </a:xfrm>
          <a:prstGeom prst="rect">
            <a:avLst/>
          </a:prstGeom>
          <a:noFill/>
          <a:ln>
            <a:noFill/>
          </a:ln>
        </p:spPr>
      </p:pic>
      <p:sp>
        <p:nvSpPr>
          <p:cNvPr id="219" name="Google Shape;219;p35"/>
          <p:cNvSpPr txBox="1"/>
          <p:nvPr/>
        </p:nvSpPr>
        <p:spPr>
          <a:xfrm>
            <a:off x="434475" y="1149225"/>
            <a:ext cx="4020600" cy="340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With your partner, please read “slaveships” aloud one more time. Then, using the </a:t>
            </a:r>
            <a:r>
              <a:rPr lang="en" sz="2000" b="1">
                <a:latin typeface="Century Gothic"/>
                <a:ea typeface="Century Gothic"/>
                <a:cs typeface="Century Gothic"/>
                <a:sym typeface="Century Gothic"/>
              </a:rPr>
              <a:t>How to Read a Poem anchor chart, </a:t>
            </a:r>
            <a:r>
              <a:rPr lang="en" sz="2000">
                <a:latin typeface="Century Gothic"/>
                <a:ea typeface="Century Gothic"/>
                <a:cs typeface="Century Gothic"/>
                <a:sym typeface="Century Gothic"/>
              </a:rPr>
              <a:t>share with your partner how you annotated the poem. Once you’ve discussed your ideas, record your most brilliant pieces of analysis for each category.</a:t>
            </a:r>
            <a:endParaRPr sz="200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75468" y="72019"/>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title"/>
          </p:nvPr>
        </p:nvSpPr>
        <p:spPr>
          <a:xfrm>
            <a:off x="311700" y="2637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reflect on our learning process</a:t>
            </a:r>
            <a:endParaRPr sz="3000" dirty="0">
              <a:sym typeface="Century Gothic"/>
            </a:endParaRPr>
          </a:p>
        </p:txBody>
      </p:sp>
      <p:pic>
        <p:nvPicPr>
          <p:cNvPr id="226" name="Google Shape;226;p36"/>
          <p:cNvPicPr preferRelativeResize="0"/>
          <p:nvPr/>
        </p:nvPicPr>
        <p:blipFill>
          <a:blip r:embed="rId3">
            <a:alphaModFix/>
          </a:blip>
          <a:stretch>
            <a:fillRect/>
          </a:stretch>
        </p:blipFill>
        <p:spPr>
          <a:xfrm>
            <a:off x="434476" y="988850"/>
            <a:ext cx="3805774" cy="3726075"/>
          </a:xfrm>
          <a:prstGeom prst="rect">
            <a:avLst/>
          </a:prstGeom>
          <a:noFill/>
          <a:ln>
            <a:noFill/>
          </a:ln>
        </p:spPr>
      </p:pic>
      <p:sp>
        <p:nvSpPr>
          <p:cNvPr id="227" name="Google Shape;227;p36"/>
          <p:cNvSpPr txBox="1"/>
          <p:nvPr/>
        </p:nvSpPr>
        <p:spPr>
          <a:xfrm>
            <a:off x="4933275" y="1878025"/>
            <a:ext cx="3489600" cy="266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Please work individually to complete this Exit Ticket, which asks you to reflect on your learning process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Refer to your </a:t>
            </a:r>
            <a:r>
              <a:rPr lang="en" sz="1800" b="1">
                <a:latin typeface="Century Gothic"/>
                <a:ea typeface="Century Gothic"/>
                <a:cs typeface="Century Gothic"/>
                <a:sym typeface="Century Gothic"/>
              </a:rPr>
              <a:t>How to Read a Poem anchor chart</a:t>
            </a:r>
            <a:r>
              <a:rPr lang="en" sz="1800">
                <a:latin typeface="Century Gothic"/>
                <a:ea typeface="Century Gothic"/>
                <a:cs typeface="Century Gothic"/>
                <a:sym typeface="Century Gothic"/>
              </a:rPr>
              <a:t> for help in completing this self-assessment.</a:t>
            </a:r>
            <a:endParaRPr sz="180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75468" y="72019"/>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3" name="Google Shape;233;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34" name="Google Shape;234;p37"/>
          <p:cNvSpPr txBox="1">
            <a:spLocks noGrp="1"/>
          </p:cNvSpPr>
          <p:nvPr>
            <p:ph type="body" idx="1"/>
          </p:nvPr>
        </p:nvSpPr>
        <p:spPr>
          <a:xfrm>
            <a:off x="311700" y="1152475"/>
            <a:ext cx="40704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dirty="0"/>
              <a:t>Complete </a:t>
            </a:r>
            <a:r>
              <a:rPr lang="en" sz="1800" b="1" dirty="0"/>
              <a:t>Poetry Analysis Practice #2 </a:t>
            </a:r>
            <a:r>
              <a:rPr lang="en" sz="1800" dirty="0"/>
              <a:t>and review the Poet’s Toolbox reference sheet. You will read and analyze “Harriet Tubman” by Eloise Greenfield. Remember that you will be asked to complete a poetry analysis during the next class for your </a:t>
            </a:r>
            <a:r>
              <a:rPr lang="en" sz="1800" b="1" dirty="0"/>
              <a:t>End of Unit 1 Assessment</a:t>
            </a:r>
            <a:r>
              <a:rPr lang="en" sz="1800" dirty="0"/>
              <a:t>. Write down any questions you have so we can discuss them before the assessment.</a:t>
            </a:r>
            <a:endParaRPr sz="1800" dirty="0"/>
          </a:p>
          <a:p>
            <a:pPr marL="0" lvl="0" indent="0" algn="l" rtl="0">
              <a:spcBef>
                <a:spcPts val="800"/>
              </a:spcBef>
              <a:spcAft>
                <a:spcPts val="0"/>
              </a:spcAft>
              <a:buNone/>
            </a:pPr>
            <a:endParaRPr sz="2000" dirty="0"/>
          </a:p>
        </p:txBody>
      </p:sp>
      <p:pic>
        <p:nvPicPr>
          <p:cNvPr id="236" name="Google Shape;236;p37"/>
          <p:cNvPicPr preferRelativeResize="0"/>
          <p:nvPr/>
        </p:nvPicPr>
        <p:blipFill>
          <a:blip r:embed="rId3">
            <a:alphaModFix/>
          </a:blip>
          <a:stretch>
            <a:fillRect/>
          </a:stretch>
        </p:blipFill>
        <p:spPr>
          <a:xfrm>
            <a:off x="4607975" y="1135475"/>
            <a:ext cx="3230882" cy="3530524"/>
          </a:xfrm>
          <a:prstGeom prst="rect">
            <a:avLst/>
          </a:prstGeom>
          <a:noFill/>
          <a:ln>
            <a:noFill/>
          </a:ln>
        </p:spPr>
      </p:pic>
      <p:pic>
        <p:nvPicPr>
          <p:cNvPr id="7" name="Google Shape;167;p29"/>
          <p:cNvPicPr preferRelativeResize="0"/>
          <p:nvPr/>
        </p:nvPicPr>
        <p:blipFill>
          <a:blip r:embed="rId4">
            <a:alphaModFix/>
          </a:blip>
          <a:stretch>
            <a:fillRect/>
          </a:stretch>
        </p:blipFill>
        <p:spPr>
          <a:xfrm>
            <a:off x="8075468" y="72019"/>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2" name="Google Shape;242;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43" name="Google Shape;243;p38"/>
          <p:cNvGraphicFramePr/>
          <p:nvPr/>
        </p:nvGraphicFramePr>
        <p:xfrm>
          <a:off x="577191" y="1248212"/>
          <a:ext cx="7989600" cy="3230175"/>
        </p:xfrm>
        <a:graphic>
          <a:graphicData uri="http://schemas.openxmlformats.org/drawingml/2006/table">
            <a:tbl>
              <a:tblPr firstRow="1" bandRow="1">
                <a:noFill/>
                <a:tableStyleId>{ADDE9FB6-9058-49C2-827C-3373095096A1}</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3511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6799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14</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r>
              <a:rPr lang="en" b="1" dirty="0">
                <a:solidFill>
                  <a:schemeClr val="dk1"/>
                </a:solidFill>
                <a:latin typeface="Century Gothic"/>
                <a:ea typeface="Century Gothic"/>
                <a:cs typeface="Century Gothic"/>
                <a:sym typeface="Century Gothic"/>
              </a:rPr>
              <a:t>Preparing for Lesson 14:</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Entry Task: “Black Woman” </a:t>
            </a:r>
            <a:r>
              <a:rPr lang="en" sz="1600" dirty="0">
                <a:solidFill>
                  <a:schemeClr val="dk1"/>
                </a:solidFill>
                <a:latin typeface="Century Gothic"/>
                <a:ea typeface="Century Gothic"/>
                <a:cs typeface="Century Gothic"/>
                <a:sym typeface="Century Gothic"/>
              </a:rPr>
              <a:t>(one per student and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Document camera, if available</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Poetry Analysis Practice #1</a:t>
            </a:r>
            <a:r>
              <a:rPr lang="en" sz="1600" dirty="0">
                <a:solidFill>
                  <a:schemeClr val="dk1"/>
                </a:solidFill>
                <a:latin typeface="Century Gothic"/>
                <a:ea typeface="Century Gothic"/>
                <a:cs typeface="Century Gothic"/>
                <a:sym typeface="Century Gothic"/>
              </a:rPr>
              <a:t> (homework, from lesson 13)</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Entry Task: “Black Woman”</a:t>
            </a:r>
            <a:r>
              <a:rPr lang="en" sz="1600" dirty="0">
                <a:solidFill>
                  <a:schemeClr val="dk1"/>
                </a:solidFill>
                <a:latin typeface="Century Gothic"/>
                <a:ea typeface="Century Gothic"/>
                <a:cs typeface="Century Gothic"/>
                <a:sym typeface="Century Gothic"/>
              </a:rPr>
              <a:t> (answers, for teacher reference)</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“slaveships” by Lucille Clifton (one per student and one to display)</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How to Read a Poem anchor chart, student version</a:t>
            </a:r>
            <a:r>
              <a:rPr lang="en" sz="1600" dirty="0">
                <a:solidFill>
                  <a:schemeClr val="dk1"/>
                </a:solidFill>
                <a:latin typeface="Century Gothic"/>
                <a:ea typeface="Century Gothic"/>
                <a:cs typeface="Century Gothic"/>
                <a:sym typeface="Century Gothic"/>
              </a:rPr>
              <a:t> (from Lesson 12,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Picture of slave ship (locate in advance; see Teaching Notes on Slide 1)</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Equity Sticks </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“slaveships” Close Reading Guide</a:t>
            </a:r>
            <a:r>
              <a:rPr lang="en" sz="1600" dirty="0">
                <a:solidFill>
                  <a:schemeClr val="dk1"/>
                </a:solidFill>
                <a:latin typeface="Century Gothic"/>
                <a:ea typeface="Century Gothic"/>
                <a:cs typeface="Century Gothic"/>
                <a:sym typeface="Century Gothic"/>
              </a:rPr>
              <a:t> </a:t>
            </a:r>
            <a:r>
              <a:rPr lang="en" sz="1600" b="1" dirty="0">
                <a:solidFill>
                  <a:schemeClr val="dk1"/>
                </a:solidFill>
                <a:latin typeface="Century Gothic"/>
                <a:ea typeface="Century Gothic"/>
                <a:cs typeface="Century Gothic"/>
                <a:sym typeface="Century Gothic"/>
              </a:rPr>
              <a:t>(for teacher reference)</a:t>
            </a:r>
            <a:endParaRPr sz="1600" b="1"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Exit Ticket: Self-Assessment #2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Poetry Analysis Practice #2</a:t>
            </a:r>
            <a:r>
              <a:rPr lang="en" sz="1600" dirty="0">
                <a:solidFill>
                  <a:schemeClr val="dk1"/>
                </a:solidFill>
                <a:latin typeface="Century Gothic"/>
                <a:ea typeface="Century Gothic"/>
                <a:cs typeface="Century Gothic"/>
                <a:sym typeface="Century Gothic"/>
              </a:rPr>
              <a:t> (one per student)</a:t>
            </a:r>
            <a:endParaRPr sz="16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14</a:t>
            </a:r>
            <a:endParaRPr sz="20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2000" dirty="0">
                <a:solidFill>
                  <a:srgbClr val="000000"/>
                </a:solidFill>
                <a:latin typeface="Century Gothic"/>
                <a:ea typeface="Century Gothic"/>
                <a:cs typeface="Century Gothic"/>
                <a:sym typeface="Century Gothic"/>
              </a:rPr>
              <a:t>Reading and protocols to read in preparation:</a:t>
            </a:r>
            <a:endParaRPr sz="2000" dirty="0">
              <a:solidFill>
                <a:srgbClr val="000000"/>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Char char="●"/>
            </a:pPr>
            <a:r>
              <a:rPr lang="en" sz="2000" dirty="0">
                <a:solidFill>
                  <a:schemeClr val="dk1"/>
                </a:solidFill>
                <a:latin typeface="Century Gothic"/>
                <a:ea typeface="Century Gothic"/>
                <a:cs typeface="Century Gothic"/>
                <a:sym typeface="Century Gothic"/>
              </a:rPr>
              <a:t>Review “Black Woman” by Georgia Douglass Johnson</a:t>
            </a:r>
            <a:endParaRPr sz="2000" dirty="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Char char="●"/>
            </a:pPr>
            <a:r>
              <a:rPr lang="en" sz="2000" dirty="0">
                <a:solidFill>
                  <a:schemeClr val="dk1"/>
                </a:solidFill>
                <a:latin typeface="Century Gothic"/>
                <a:ea typeface="Century Gothic"/>
                <a:cs typeface="Century Gothic"/>
                <a:sym typeface="Century Gothic"/>
              </a:rPr>
              <a:t>Review “slaveships” by Lucille Clifton</a:t>
            </a:r>
            <a:endParaRPr sz="2000" dirty="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Char char="●"/>
            </a:pPr>
            <a:r>
              <a:rPr lang="en" sz="2000" dirty="0">
                <a:solidFill>
                  <a:schemeClr val="dk1"/>
                </a:solidFill>
                <a:latin typeface="Century Gothic"/>
                <a:ea typeface="Century Gothic"/>
                <a:cs typeface="Century Gothic"/>
                <a:sym typeface="Century Gothic"/>
              </a:rPr>
              <a:t>Review students’ </a:t>
            </a:r>
            <a:r>
              <a:rPr lang="en" sz="2000" b="1" dirty="0">
                <a:solidFill>
                  <a:schemeClr val="dk1"/>
                </a:solidFill>
                <a:latin typeface="Century Gothic"/>
                <a:ea typeface="Century Gothic"/>
                <a:cs typeface="Century Gothic"/>
                <a:sym typeface="Century Gothic"/>
              </a:rPr>
              <a:t> </a:t>
            </a:r>
            <a:r>
              <a:rPr lang="en" sz="2000" dirty="0">
                <a:solidFill>
                  <a:schemeClr val="dk1"/>
                </a:solidFill>
                <a:latin typeface="Century Gothic"/>
                <a:ea typeface="Century Gothic"/>
                <a:cs typeface="Century Gothic"/>
                <a:sym typeface="Century Gothic"/>
              </a:rPr>
              <a:t>Exit Ticket: Poetic Tools in the Narrative and today’s</a:t>
            </a:r>
            <a:r>
              <a:rPr lang="en" sz="2000" b="1" dirty="0">
                <a:solidFill>
                  <a:schemeClr val="dk1"/>
                </a:solidFill>
                <a:latin typeface="Century Gothic"/>
                <a:ea typeface="Century Gothic"/>
                <a:cs typeface="Century Gothic"/>
                <a:sym typeface="Century Gothic"/>
              </a:rPr>
              <a:t> Entry Task: “Black Woman” </a:t>
            </a:r>
            <a:r>
              <a:rPr lang="en" sz="2000" dirty="0">
                <a:solidFill>
                  <a:schemeClr val="dk1"/>
                </a:solidFill>
                <a:latin typeface="Century Gothic"/>
                <a:ea typeface="Century Gothic"/>
                <a:cs typeface="Century Gothic"/>
                <a:sym typeface="Century Gothic"/>
              </a:rPr>
              <a:t>and decide what challenging concepts you might need to address on Slide 7, Teacher Action Step 4.</a:t>
            </a:r>
            <a:endParaRPr sz="2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7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700" dirty="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14</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latin typeface="Century Gothic"/>
                <a:ea typeface="Century Gothic"/>
                <a:cs typeface="Century Gothic"/>
                <a:sym typeface="Century Gothic"/>
              </a:rPr>
              <a:t>Reflecting on our homework assignment</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 sz="1800" dirty="0">
                <a:solidFill>
                  <a:schemeClr val="dk1"/>
                </a:solidFill>
                <a:latin typeface="Century Gothic"/>
                <a:ea typeface="Century Gothic"/>
                <a:cs typeface="Century Gothic"/>
                <a:sym typeface="Century Gothic"/>
              </a:rPr>
              <a:t>Using our </a:t>
            </a:r>
            <a:r>
              <a:rPr lang="en" sz="1800" b="1" dirty="0">
                <a:solidFill>
                  <a:schemeClr val="dk1"/>
                </a:solidFill>
                <a:latin typeface="Century Gothic"/>
                <a:ea typeface="Century Gothic"/>
                <a:cs typeface="Century Gothic"/>
                <a:sym typeface="Century Gothic"/>
              </a:rPr>
              <a:t>How to Read a Poem anchor chart, </a:t>
            </a:r>
            <a:r>
              <a:rPr lang="en" sz="1800" dirty="0">
                <a:solidFill>
                  <a:schemeClr val="dk1"/>
                </a:solidFill>
                <a:latin typeface="Century Gothic"/>
                <a:ea typeface="Century Gothic"/>
                <a:cs typeface="Century Gothic"/>
                <a:sym typeface="Century Gothic"/>
              </a:rPr>
              <a:t>a</a:t>
            </a:r>
            <a:r>
              <a:rPr lang="en" sz="1800" dirty="0">
                <a:latin typeface="Century Gothic"/>
                <a:ea typeface="Century Gothic"/>
                <a:cs typeface="Century Gothic"/>
                <a:sym typeface="Century Gothic"/>
              </a:rPr>
              <a:t>nnotate and analyze a poem by Lucille Clifton titled “slaveships</a:t>
            </a:r>
            <a:r>
              <a:rPr lang="en-US" sz="1800" dirty="0">
                <a:latin typeface="Century Gothic"/>
                <a:ea typeface="Century Gothic"/>
                <a:cs typeface="Century Gothic"/>
                <a:sym typeface="Century Gothic"/>
              </a:rPr>
              <a:t>.</a:t>
            </a:r>
            <a:r>
              <a:rPr lang="en" sz="1800" dirty="0">
                <a:latin typeface="Century Gothic"/>
                <a:ea typeface="Century Gothic"/>
                <a:cs typeface="Century Gothic"/>
                <a:sym typeface="Century Gothic"/>
              </a:rPr>
              <a:t>” </a:t>
            </a:r>
            <a:endParaRPr sz="1800" b="1" dirty="0">
              <a:latin typeface="Century Gothic"/>
              <a:ea typeface="Century Gothic"/>
              <a:cs typeface="Century Gothic"/>
              <a:sym typeface="Century Gothic"/>
            </a:endParaRPr>
          </a:p>
          <a:p>
            <a:pPr marL="91440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This lesson gives you the opportunity to continue developing your poetic analysis skills by working individually and in small groups to read and analyze new poems. </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075468" y="72019"/>
            <a:ext cx="982025" cy="1202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302575" y="176406"/>
            <a:ext cx="82128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reflect on our homework</a:t>
            </a:r>
            <a:endParaRPr sz="3000" dirty="0"/>
          </a:p>
        </p:txBody>
      </p:sp>
      <p:pic>
        <p:nvPicPr>
          <p:cNvPr id="174" name="Google Shape;174;p30"/>
          <p:cNvPicPr preferRelativeResize="0"/>
          <p:nvPr/>
        </p:nvPicPr>
        <p:blipFill>
          <a:blip r:embed="rId3">
            <a:alphaModFix/>
          </a:blip>
          <a:stretch>
            <a:fillRect/>
          </a:stretch>
        </p:blipFill>
        <p:spPr>
          <a:xfrm>
            <a:off x="302575" y="1082544"/>
            <a:ext cx="3167868" cy="3570656"/>
          </a:xfrm>
          <a:prstGeom prst="rect">
            <a:avLst/>
          </a:prstGeom>
          <a:noFill/>
          <a:ln>
            <a:noFill/>
          </a:ln>
        </p:spPr>
      </p:pic>
      <p:sp>
        <p:nvSpPr>
          <p:cNvPr id="175" name="Google Shape;175;p30"/>
          <p:cNvSpPr txBox="1"/>
          <p:nvPr/>
        </p:nvSpPr>
        <p:spPr>
          <a:xfrm>
            <a:off x="4204900" y="1633150"/>
            <a:ext cx="4580100" cy="274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latin typeface="Century Gothic"/>
                <a:ea typeface="Century Gothic"/>
                <a:cs typeface="Century Gothic"/>
                <a:sym typeface="Century Gothic"/>
              </a:rPr>
              <a:t>Please take out your </a:t>
            </a:r>
            <a:r>
              <a:rPr lang="en" sz="2000" b="1" dirty="0">
                <a:latin typeface="Century Gothic"/>
                <a:ea typeface="Century Gothic"/>
                <a:cs typeface="Century Gothic"/>
                <a:sym typeface="Century Gothic"/>
              </a:rPr>
              <a:t>Poetry Analysis Practice #1 homework</a:t>
            </a:r>
            <a:r>
              <a:rPr lang="en" sz="2000" dirty="0">
                <a:latin typeface="Century Gothic"/>
                <a:ea typeface="Century Gothic"/>
                <a:cs typeface="Century Gothic"/>
                <a:sym typeface="Century Gothic"/>
              </a:rPr>
              <a:t> and use it to complete the </a:t>
            </a:r>
            <a:r>
              <a:rPr lang="en" sz="2000" b="1" dirty="0">
                <a:latin typeface="Century Gothic"/>
                <a:ea typeface="Century Gothic"/>
                <a:cs typeface="Century Gothic"/>
                <a:sym typeface="Century Gothic"/>
              </a:rPr>
              <a:t>Entry Task.</a:t>
            </a:r>
            <a:endParaRPr sz="2000" b="1"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75468" y="72019"/>
            <a:ext cx="982025" cy="1202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407288" y="273850"/>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look at our learning targets</a:t>
            </a:r>
            <a:endParaRPr sz="3000" dirty="0"/>
          </a:p>
        </p:txBody>
      </p:sp>
      <p:sp>
        <p:nvSpPr>
          <p:cNvPr id="181" name="Google Shape;181;p31"/>
          <p:cNvSpPr txBox="1">
            <a:spLocks noGrp="1"/>
          </p:cNvSpPr>
          <p:nvPr>
            <p:ph type="body" idx="1"/>
          </p:nvPr>
        </p:nvSpPr>
        <p:spPr>
          <a:xfrm>
            <a:off x="463312" y="1268050"/>
            <a:ext cx="3303900" cy="6768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600" b="1" dirty="0"/>
              <a:t>Our Learning Targets today are:</a:t>
            </a:r>
            <a:endParaRPr sz="1600" b="1" dirty="0"/>
          </a:p>
          <a:p>
            <a:pPr marL="457200" lvl="0" indent="-330200" algn="l" rtl="0">
              <a:lnSpc>
                <a:spcPct val="100000"/>
              </a:lnSpc>
              <a:spcBef>
                <a:spcPts val="1000"/>
              </a:spcBef>
              <a:spcAft>
                <a:spcPts val="0"/>
              </a:spcAft>
              <a:buSzPts val="1600"/>
              <a:buChar char="•"/>
            </a:pPr>
            <a:r>
              <a:rPr lang="en" sz="1600" dirty="0"/>
              <a:t>I can analyze the impact of rhyme and repetition in a specific section of poetry.</a:t>
            </a:r>
            <a:endParaRPr sz="1600" dirty="0"/>
          </a:p>
          <a:p>
            <a:pPr marL="457200" lvl="0" indent="-330200" algn="l" rtl="0">
              <a:lnSpc>
                <a:spcPct val="100000"/>
              </a:lnSpc>
              <a:spcBef>
                <a:spcPts val="0"/>
              </a:spcBef>
              <a:spcAft>
                <a:spcPts val="0"/>
              </a:spcAft>
              <a:buSzPts val="1600"/>
              <a:buChar char="•"/>
            </a:pPr>
            <a:r>
              <a:rPr lang="en" sz="1600" dirty="0"/>
              <a:t>I can determine the figurative meaning of words and phrases in a poem. </a:t>
            </a:r>
            <a:endParaRPr sz="1600" dirty="0"/>
          </a:p>
          <a:p>
            <a:pPr marL="457200" lvl="0" indent="-330200" algn="l" rtl="0">
              <a:lnSpc>
                <a:spcPct val="100000"/>
              </a:lnSpc>
              <a:spcBef>
                <a:spcPts val="0"/>
              </a:spcBef>
              <a:spcAft>
                <a:spcPts val="0"/>
              </a:spcAft>
              <a:buSzPts val="1600"/>
              <a:buChar char="•"/>
            </a:pPr>
            <a:r>
              <a:rPr lang="en" sz="1600" dirty="0"/>
              <a:t>I can analyze how a poem’s structure contributes to its meaning.</a:t>
            </a:r>
            <a:endParaRPr sz="1600" dirty="0"/>
          </a:p>
          <a:p>
            <a:pPr marL="0" lvl="0" indent="0" algn="l" rtl="0">
              <a:lnSpc>
                <a:spcPct val="100000"/>
              </a:lnSpc>
              <a:spcBef>
                <a:spcPts val="0"/>
              </a:spcBef>
              <a:spcAft>
                <a:spcPts val="0"/>
              </a:spcAft>
              <a:buNone/>
            </a:pPr>
            <a:endParaRPr sz="1600" b="1" dirty="0"/>
          </a:p>
        </p:txBody>
      </p:sp>
      <p:pic>
        <p:nvPicPr>
          <p:cNvPr id="183" name="Google Shape;183;p31"/>
          <p:cNvPicPr preferRelativeResize="0"/>
          <p:nvPr/>
        </p:nvPicPr>
        <p:blipFill>
          <a:blip r:embed="rId3">
            <a:alphaModFix/>
          </a:blip>
          <a:stretch>
            <a:fillRect/>
          </a:stretch>
        </p:blipFill>
        <p:spPr>
          <a:xfrm>
            <a:off x="3975234" y="1268050"/>
            <a:ext cx="3387781" cy="2893851"/>
          </a:xfrm>
          <a:prstGeom prst="rect">
            <a:avLst/>
          </a:prstGeom>
          <a:noFill/>
          <a:ln>
            <a:noFill/>
          </a:ln>
        </p:spPr>
      </p:pic>
      <p:sp>
        <p:nvSpPr>
          <p:cNvPr id="184" name="Google Shape;184;p31"/>
          <p:cNvSpPr txBox="1"/>
          <p:nvPr/>
        </p:nvSpPr>
        <p:spPr>
          <a:xfrm>
            <a:off x="5481101" y="2083675"/>
            <a:ext cx="3303900" cy="264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Notice that this poem is a good example of rhyme scheme: the pattern of end rhyme in a poem. Its rhyme scheme is  ABCDEAB / ABCBDEFE. Rhyme scheme is particularly important to note when the author breaks the pattern, as she does in her second stanza. This reinforces the importance of those last, powerful lines.</a:t>
            </a:r>
            <a:endParaRPr sz="1600" dirty="0">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075468" y="72019"/>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191" name="Google Shape;191;p32"/>
          <p:cNvSpPr txBox="1"/>
          <p:nvPr/>
        </p:nvSpPr>
        <p:spPr>
          <a:xfrm>
            <a:off x="353625" y="300525"/>
            <a:ext cx="73335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read the poem “slaveships”</a:t>
            </a:r>
            <a:endParaRPr sz="3000" dirty="0">
              <a:latin typeface="Century Gothic"/>
              <a:ea typeface="Century Gothic"/>
              <a:cs typeface="Century Gothic"/>
              <a:sym typeface="Century Gothic"/>
            </a:endParaRPr>
          </a:p>
        </p:txBody>
      </p:sp>
      <p:sp>
        <p:nvSpPr>
          <p:cNvPr id="192" name="Google Shape;192;p32"/>
          <p:cNvSpPr txBox="1"/>
          <p:nvPr/>
        </p:nvSpPr>
        <p:spPr>
          <a:xfrm>
            <a:off x="349900" y="890850"/>
            <a:ext cx="74277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i="1">
                <a:latin typeface="Century Gothic"/>
                <a:ea typeface="Century Gothic"/>
                <a:cs typeface="Century Gothic"/>
                <a:sym typeface="Century Gothic"/>
              </a:rPr>
              <a:t>Please take out your </a:t>
            </a:r>
            <a:r>
              <a:rPr lang="en" b="1" i="1">
                <a:latin typeface="Century Gothic"/>
                <a:ea typeface="Century Gothic"/>
                <a:cs typeface="Century Gothic"/>
                <a:sym typeface="Century Gothic"/>
              </a:rPr>
              <a:t>How to Read a Poem anchor chart. </a:t>
            </a:r>
            <a:r>
              <a:rPr lang="en" i="1">
                <a:latin typeface="Century Gothic"/>
                <a:ea typeface="Century Gothic"/>
                <a:cs typeface="Century Gothic"/>
                <a:sym typeface="Century Gothic"/>
              </a:rPr>
              <a:t>When prompted, read the poem in your heads as your teacher reads aloud.</a:t>
            </a:r>
            <a:endParaRPr i="1">
              <a:latin typeface="Century Gothic"/>
              <a:ea typeface="Century Gothic"/>
              <a:cs typeface="Century Gothic"/>
              <a:sym typeface="Century Gothic"/>
            </a:endParaRPr>
          </a:p>
        </p:txBody>
      </p:sp>
      <p:pic>
        <p:nvPicPr>
          <p:cNvPr id="193" name="Google Shape;193;p32"/>
          <p:cNvPicPr preferRelativeResize="0"/>
          <p:nvPr/>
        </p:nvPicPr>
        <p:blipFill>
          <a:blip r:embed="rId3">
            <a:alphaModFix/>
          </a:blip>
          <a:stretch>
            <a:fillRect/>
          </a:stretch>
        </p:blipFill>
        <p:spPr>
          <a:xfrm>
            <a:off x="428475" y="1440075"/>
            <a:ext cx="2991223" cy="3197700"/>
          </a:xfrm>
          <a:prstGeom prst="rect">
            <a:avLst/>
          </a:prstGeom>
          <a:noFill/>
          <a:ln>
            <a:noFill/>
          </a:ln>
        </p:spPr>
      </p:pic>
      <p:pic>
        <p:nvPicPr>
          <p:cNvPr id="194" name="Google Shape;194;p32"/>
          <p:cNvPicPr preferRelativeResize="0"/>
          <p:nvPr/>
        </p:nvPicPr>
        <p:blipFill>
          <a:blip r:embed="rId4">
            <a:alphaModFix/>
          </a:blip>
          <a:stretch>
            <a:fillRect/>
          </a:stretch>
        </p:blipFill>
        <p:spPr>
          <a:xfrm>
            <a:off x="4968025" y="1492850"/>
            <a:ext cx="3069825" cy="2985725"/>
          </a:xfrm>
          <a:prstGeom prst="rect">
            <a:avLst/>
          </a:prstGeom>
          <a:noFill/>
          <a:ln>
            <a:noFill/>
          </a:ln>
        </p:spPr>
      </p:pic>
      <p:sp>
        <p:nvSpPr>
          <p:cNvPr id="195" name="Google Shape;195;p32"/>
          <p:cNvSpPr txBox="1"/>
          <p:nvPr/>
        </p:nvSpPr>
        <p:spPr>
          <a:xfrm>
            <a:off x="4895575" y="4402375"/>
            <a:ext cx="2615100" cy="56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entury Gothic"/>
                <a:ea typeface="Century Gothic"/>
                <a:cs typeface="Century Gothic"/>
                <a:sym typeface="Century Gothic"/>
              </a:rPr>
              <a:t>An illustration of a slave ship</a:t>
            </a:r>
            <a:endParaRPr sz="1200" b="1">
              <a:latin typeface="Century Gothic"/>
              <a:ea typeface="Century Gothic"/>
              <a:cs typeface="Century Gothic"/>
              <a:sym typeface="Century Gothic"/>
            </a:endParaRPr>
          </a:p>
          <a:p>
            <a:pPr marL="0" lvl="0" indent="0" algn="l" rtl="0">
              <a:spcBef>
                <a:spcPts val="0"/>
              </a:spcBef>
              <a:spcAft>
                <a:spcPts val="0"/>
              </a:spcAft>
              <a:buNone/>
            </a:pPr>
            <a:r>
              <a:rPr lang="en" sz="1200" i="1">
                <a:latin typeface="Century Gothic"/>
                <a:ea typeface="Century Gothic"/>
                <a:cs typeface="Century Gothic"/>
                <a:sym typeface="Century Gothic"/>
              </a:rPr>
              <a:t>https://c1.staticflickr.com/5/4079/4893176055_daf7f90008_z.jpg</a:t>
            </a:r>
            <a:endParaRPr sz="1200" i="1">
              <a:latin typeface="Century Gothic"/>
              <a:ea typeface="Century Gothic"/>
              <a:cs typeface="Century Gothic"/>
              <a:sym typeface="Century Gothic"/>
            </a:endParaRPr>
          </a:p>
        </p:txBody>
      </p:sp>
      <p:pic>
        <p:nvPicPr>
          <p:cNvPr id="9" name="Google Shape;167;p29"/>
          <p:cNvPicPr preferRelativeResize="0"/>
          <p:nvPr/>
        </p:nvPicPr>
        <p:blipFill>
          <a:blip r:embed="rId5">
            <a:alphaModFix/>
          </a:blip>
          <a:stretch>
            <a:fillRect/>
          </a:stretch>
        </p:blipFill>
        <p:spPr>
          <a:xfrm>
            <a:off x="8075468" y="72019"/>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33"/>
          <p:cNvPicPr preferRelativeResize="0"/>
          <p:nvPr/>
        </p:nvPicPr>
        <p:blipFill>
          <a:blip r:embed="rId3">
            <a:alphaModFix/>
          </a:blip>
          <a:stretch>
            <a:fillRect/>
          </a:stretch>
        </p:blipFill>
        <p:spPr>
          <a:xfrm>
            <a:off x="428475" y="1440075"/>
            <a:ext cx="2991223" cy="3197700"/>
          </a:xfrm>
          <a:prstGeom prst="rect">
            <a:avLst/>
          </a:prstGeom>
          <a:noFill/>
          <a:ln>
            <a:noFill/>
          </a:ln>
        </p:spPr>
      </p:pic>
      <p:sp>
        <p:nvSpPr>
          <p:cNvPr id="201" name="Google Shape;201;p33"/>
          <p:cNvSpPr txBox="1"/>
          <p:nvPr/>
        </p:nvSpPr>
        <p:spPr>
          <a:xfrm>
            <a:off x="3419700" y="2242750"/>
            <a:ext cx="4744800" cy="167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In this poem, Clifton makes an </a:t>
            </a:r>
            <a:r>
              <a:rPr lang="en" sz="1600" i="1">
                <a:latin typeface="Century Gothic"/>
                <a:ea typeface="Century Gothic"/>
                <a:cs typeface="Century Gothic"/>
                <a:sym typeface="Century Gothic"/>
              </a:rPr>
              <a:t>allusion </a:t>
            </a:r>
            <a:r>
              <a:rPr lang="en" sz="1600">
                <a:latin typeface="Century Gothic"/>
                <a:ea typeface="Century Gothic"/>
                <a:cs typeface="Century Gothic"/>
                <a:sym typeface="Century Gothic"/>
              </a:rPr>
              <a:t>you may not know. She says that slave ships, which brought slaves over, were named “Jesus,” “Angel,” and “Grace of God.” She sometimes refers to the named ships, and sometimes uses </a:t>
            </a:r>
            <a:r>
              <a:rPr lang="en" sz="1600" i="1">
                <a:latin typeface="Century Gothic"/>
                <a:ea typeface="Century Gothic"/>
                <a:cs typeface="Century Gothic"/>
                <a:sym typeface="Century Gothic"/>
              </a:rPr>
              <a:t>apostrophe </a:t>
            </a:r>
            <a:r>
              <a:rPr lang="en" sz="1600">
                <a:latin typeface="Century Gothic"/>
                <a:ea typeface="Century Gothic"/>
                <a:cs typeface="Century Gothic"/>
                <a:sym typeface="Century Gothic"/>
              </a:rPr>
              <a:t>to talk to Jesus or an Angel. It is ambiguous, and purposefully so.</a:t>
            </a:r>
            <a:endParaRPr sz="1600">
              <a:latin typeface="Century Gothic"/>
              <a:ea typeface="Century Gothic"/>
              <a:cs typeface="Century Gothic"/>
              <a:sym typeface="Century Gothic"/>
            </a:endParaRPr>
          </a:p>
        </p:txBody>
      </p:sp>
      <p:sp>
        <p:nvSpPr>
          <p:cNvPr id="203" name="Google Shape;203;p33"/>
          <p:cNvSpPr txBox="1"/>
          <p:nvPr/>
        </p:nvSpPr>
        <p:spPr>
          <a:xfrm>
            <a:off x="353625" y="300525"/>
            <a:ext cx="73335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discuss two poetic tools in “slaveships”</a:t>
            </a:r>
            <a:endParaRPr sz="3000"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075468" y="72019"/>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99C0C2-97E2-48E2-92E6-DD52003B8A6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7E6684E-F90F-4296-8172-5E6290D714FC}">
  <ds:schemaRefs>
    <ds:schemaRef ds:uri="http://schemas.microsoft.com/sharepoint/v3/contenttype/forms"/>
  </ds:schemaRefs>
</ds:datastoreItem>
</file>

<file path=customXml/itemProps3.xml><?xml version="1.0" encoding="utf-8"?>
<ds:datastoreItem xmlns:ds="http://schemas.openxmlformats.org/officeDocument/2006/customXml" ds:itemID="{E70333AC-FED3-4CD3-A029-F700ECD2EDC5}"/>
</file>

<file path=docProps/app.xml><?xml version="1.0" encoding="utf-8"?>
<Properties xmlns="http://schemas.openxmlformats.org/officeDocument/2006/extended-properties" xmlns:vt="http://schemas.openxmlformats.org/officeDocument/2006/docPropsVTypes">
  <TotalTime>103</TotalTime>
  <Words>4028</Words>
  <Application>Microsoft Office PowerPoint</Application>
  <PresentationFormat>On-screen Show (16:9)</PresentationFormat>
  <Paragraphs>307</Paragraphs>
  <Slides>15</Slides>
  <Notes>14</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Simple Light</vt:lpstr>
      <vt:lpstr>Office Theme</vt:lpstr>
      <vt:lpstr>PowerPoint Presentation</vt:lpstr>
      <vt:lpstr>PowerPoint Presentation</vt:lpstr>
      <vt:lpstr>PowerPoint Presentation</vt:lpstr>
      <vt:lpstr>Grade 7: Module 3:  Unit 1: Lesson 14</vt:lpstr>
      <vt:lpstr>PowerPoint Presentation</vt:lpstr>
      <vt:lpstr>Let’s reflect on our homework</vt:lpstr>
      <vt:lpstr>Let’s look at our learning targets</vt:lpstr>
      <vt:lpstr> </vt:lpstr>
      <vt:lpstr>PowerPoint Presentation</vt:lpstr>
      <vt:lpstr>Let’s analyze “slaveships”</vt:lpstr>
      <vt:lpstr>Let’s discuss “slaveships” with a partner</vt:lpstr>
      <vt:lpstr>Let’s reflect on our learning process</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Nicole Bravo</cp:lastModifiedBy>
  <cp:revision>7</cp:revision>
  <dcterms:modified xsi:type="dcterms:W3CDTF">2019-03-25T19:51:14Z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