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8.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5.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1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notesSlides/notesSlide12.xml" ContentType="application/vnd.openxmlformats-officedocument.presentationml.notes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09A112B-9883-4ADA-86F2-36BACED771E1}">
  <a:tblStyle styleId="{C09A112B-9883-4ADA-86F2-36BACED771E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A475E02-D54B-47F6-B1C1-F4B6A07438A0}"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6683E10-D792-4719-9997-43929929CFB8}"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975" autoAdjust="0"/>
  </p:normalViewPr>
  <p:slideViewPr>
    <p:cSldViewPr snapToGrid="0">
      <p:cViewPr varScale="1">
        <p:scale>
          <a:sx n="109" d="100"/>
          <a:sy n="109" d="100"/>
        </p:scale>
        <p:origin x="-1088" y="-112"/>
      </p:cViewPr>
      <p:guideLst>
        <p:guide orient="horz" pos="1620"/>
        <p:guide pos="2880"/>
      </p:guideLst>
    </p:cSldViewPr>
  </p:slideViewPr>
  <p:notesTextViewPr>
    <p:cViewPr>
      <p:scale>
        <a:sx n="1" d="1"/>
        <a:sy n="1" d="1"/>
      </p:scale>
      <p:origin x="0" y="1504"/>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interSettings" Target="printerSettings/printerSettings1.bin"/><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3473749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to continue to practice and develop the skills of analyzing main idea and supporting details as well as vocabulary.</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continue to read excerpts of the “The Digital Revolution and the Adolescent Brain Evolution.” See Teaching Notes from Lesson 5 and the </a:t>
            </a:r>
            <a:r>
              <a:rPr lang="en" sz="1200" b="1" dirty="0">
                <a:solidFill>
                  <a:schemeClr val="dk1"/>
                </a:solidFill>
                <a:latin typeface="Calibri"/>
                <a:ea typeface="Calibri"/>
                <a:cs typeface="Calibri"/>
                <a:sym typeface="Calibri"/>
              </a:rPr>
              <a:t>Module Overview</a:t>
            </a:r>
            <a:r>
              <a:rPr lang="en" sz="1200" dirty="0">
                <a:solidFill>
                  <a:schemeClr val="dk1"/>
                </a:solidFill>
                <a:latin typeface="Calibri"/>
                <a:ea typeface="Calibri"/>
                <a:cs typeface="Calibri"/>
                <a:sym typeface="Calibri"/>
              </a:rPr>
              <a:t> to see the rationale behind this text. Today’s excerpt explores the adaptability of the brain to the new digital environment. This could be the major premise of a student on the position paper in Unit 3. Taking enough time to add to the anchor chart will support students in using this reasoning in their writing.</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Digital Revolution and the Adolescent Brain Evolution” is a challenging text. Reading complex texts with the proper scaffolding can increase students’ stamina. To help students be successful, you should read each excerpt aloud twice. You will have the opportunity to model strategies for attacking difficult texts—like identifying vocabulary, paraphrasing long sentences, and rephrasing the main idea. The vocabulary work will help students progress toward L.7.4. The close reading and text-dependent questions in this lesson will guide students to identify the main ideas of the article that are most relevant to their position paper in Unit 3.</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Collect the “Summarize Your Learning” homework from Lesson 5 and use it to identify students who may need some additional instruction to understand the basics of brain development before moving on to how brain science relates to the digital revolution. This is foundational learning that they will need in order to be successful throughout the remainder of this unit and in Units 2 and 3.</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and the following lessons, students listen to a multimedia feature that is linked thematically to the day’s reading. These powerful testimonies from real teenagers are an engaging entry point for students.</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students add their learning to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They continue to add to the chart with “if/then” statements. Help students understand that the conclusions from brain research that they will read about are theoretical correlations, not necessarily statements of definitive facts or causations. Their use of words like “may” and “it seems reasonable” when making “if/then” statements will help reinforce this point. This practice with reasoning skills will be very valuable when students write the position paper in Unit 3.</a:t>
            </a:r>
            <a:endParaRPr sz="120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launch their independent reading for this module with a Book Frenzy. Prepare for the Book Frenzy by laying out books from the </a:t>
            </a:r>
            <a:r>
              <a:rPr lang="en" sz="1200" b="1" dirty="0">
                <a:solidFill>
                  <a:schemeClr val="dk1"/>
                </a:solidFill>
                <a:latin typeface="Calibri"/>
                <a:ea typeface="Calibri"/>
                <a:cs typeface="Calibri"/>
                <a:sym typeface="Calibri"/>
              </a:rPr>
              <a:t>Recommended Texts list </a:t>
            </a:r>
            <a:r>
              <a:rPr lang="en" sz="1200" dirty="0">
                <a:solidFill>
                  <a:schemeClr val="dk1"/>
                </a:solidFill>
                <a:latin typeface="Calibri"/>
                <a:ea typeface="Calibri"/>
                <a:cs typeface="Calibri"/>
                <a:sym typeface="Calibri"/>
              </a:rPr>
              <a:t>(in the </a:t>
            </a:r>
            <a:r>
              <a:rPr lang="en" sz="1200" b="1" dirty="0">
                <a:solidFill>
                  <a:schemeClr val="dk1"/>
                </a:solidFill>
                <a:latin typeface="Calibri"/>
                <a:ea typeface="Calibri"/>
                <a:cs typeface="Calibri"/>
                <a:sym typeface="Calibri"/>
              </a:rPr>
              <a:t>Module Overview</a:t>
            </a:r>
            <a:r>
              <a:rPr lang="en" sz="1200" dirty="0">
                <a:solidFill>
                  <a:schemeClr val="dk1"/>
                </a:solidFill>
                <a:latin typeface="Calibri"/>
                <a:ea typeface="Calibri"/>
                <a:cs typeface="Calibri"/>
                <a:sym typeface="Calibri"/>
              </a:rPr>
              <a:t>) on multiple tables so students can easily browse the selections. Use your professional judgment and experience when pairing books with this module. Many popular coming of age stories will fit well with the content of this module and may help the students think about the characters and the brain science in a new light. This lesson assumes that independent reading projects have been launched in previous modules and that a structure is in place before this lesson. Please see two separate stand-alone documents on EngageNY.org: </a:t>
            </a:r>
            <a:r>
              <a:rPr lang="en" sz="1200" b="1" dirty="0">
                <a:solidFill>
                  <a:schemeClr val="dk1"/>
                </a:solidFill>
                <a:latin typeface="Calibri"/>
                <a:ea typeface="Calibri"/>
                <a:cs typeface="Calibri"/>
                <a:sym typeface="Calibri"/>
              </a:rPr>
              <a:t>The Importance of Increasing the Volume of Reading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Launching Independent Reading in Grades 6–8: Sample Plan</a:t>
            </a:r>
            <a:r>
              <a:rPr lang="en" sz="1200" dirty="0">
                <a:solidFill>
                  <a:schemeClr val="dk1"/>
                </a:solidFill>
                <a:latin typeface="Calibri"/>
                <a:ea typeface="Calibri"/>
                <a:cs typeface="Calibri"/>
                <a:sym typeface="Calibri"/>
              </a:rPr>
              <a:t>, which together provide the rationale and practical guidance for a robust independent reading program. You may wish to spend time before this lesson reviewing the independent reading materials and the recommended texts so they can better meet your students’ needs.</a:t>
            </a:r>
            <a:endParaRPr sz="120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 7, students will revisit the Gallery Walk from Lesson 1. Be prepared with those materials.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8021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7dffd16c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47dffd16c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 </a:t>
            </a:r>
            <a:r>
              <a:rPr lang="en" sz="1200" b="1" dirty="0" smtClean="0">
                <a:solidFill>
                  <a:schemeClr val="dk1"/>
                </a:solidFill>
                <a:latin typeface="Calibri"/>
                <a:ea typeface="Calibri"/>
                <a:cs typeface="Calibri"/>
                <a:sym typeface="Calibri"/>
              </a:rPr>
              <a:t>- 25 minutes </a:t>
            </a:r>
            <a:r>
              <a:rPr lang="en" sz="1200" b="1" dirty="0">
                <a:solidFill>
                  <a:schemeClr val="dk1"/>
                </a:solidFill>
                <a:latin typeface="Calibri"/>
                <a:ea typeface="Calibri"/>
                <a:cs typeface="Calibri"/>
                <a:sym typeface="Calibri"/>
              </a:rPr>
              <a:t>(this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Excerpt 2: Text Dependent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Having students review learning targets gives them a purpose for the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read the learning targets on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answer a set of text-dependent questions to help them read this above-grade-level text.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2933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7dffd16ce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7dffd16ce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20 - 25 </a:t>
            </a:r>
            <a:r>
              <a:rPr lang="en" sz="1200" b="1" dirty="0" smtClean="0">
                <a:solidFill>
                  <a:schemeClr val="dk1"/>
                </a:solidFill>
                <a:latin typeface="Calibri"/>
                <a:ea typeface="Calibri"/>
                <a:cs typeface="Calibri"/>
                <a:sym typeface="Calibri"/>
              </a:rPr>
              <a:t>minutes </a:t>
            </a:r>
            <a:r>
              <a:rPr lang="en" sz="1200" b="1" dirty="0">
                <a:solidFill>
                  <a:schemeClr val="dk1"/>
                </a:solidFill>
                <a:latin typeface="Calibri"/>
                <a:ea typeface="Calibri"/>
                <a:cs typeface="Calibri"/>
                <a:sym typeface="Calibri"/>
              </a:rPr>
              <a:t>(this slide,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Excerpt 2: Text Dependent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and comprehension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answer a set of text-dependent questions to help them read this above-grade-level text.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Excerpt 2 of “The Digital Revolution and the Adolescent Brain Evolution.” Also </a:t>
            </a: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Excerpt 2 of “The Digital Revolution and the Adolescent Brain Evolution”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text-dependent questions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excerpt once aloud as students read silently in their heads.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reread Section </a:t>
            </a:r>
            <a:r>
              <a:rPr lang="en" sz="1200" dirty="0" smtClean="0">
                <a:solidFill>
                  <a:schemeClr val="dk1"/>
                </a:solidFill>
                <a:latin typeface="Calibri"/>
                <a:ea typeface="Calibri"/>
                <a:cs typeface="Calibri"/>
                <a:sym typeface="Calibri"/>
              </a:rPr>
              <a:t>1 </a:t>
            </a:r>
            <a:r>
              <a:rPr lang="en" sz="1200" dirty="0">
                <a:solidFill>
                  <a:schemeClr val="dk1"/>
                </a:solidFill>
                <a:latin typeface="Calibri"/>
                <a:ea typeface="Calibri"/>
                <a:cs typeface="Calibri"/>
                <a:sym typeface="Calibri"/>
              </a:rPr>
              <a:t>(it is separated into two chunks on the paper; read them both). Clarify any vocabulary in this section.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questions one at a time. For each question, ask students to think individually and then raise their hands when they know the answer. When most of the class has a hand up, cold call on several students to share out.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To be able to figure out ways to survive in whatever environment you are in.</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He says that people can live in extremely different environments—like space, the cold, and the tropics.</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We spend our time reading and decoding symbols.</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We have changed our intellectual abilities according to what we need to be able to do.</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Answers will vary. People’s brains will have to be adaptable to be able to handle the “gusher of information.” The past indicates that we will.</a:t>
            </a:r>
            <a:endParaRPr sz="1200" i="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Some students will benefit from an annotated copy of the reading.</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0909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80a6887ef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480a6887ef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20</a:t>
            </a:r>
            <a:r>
              <a:rPr lang="en" sz="1200" b="1" baseline="0"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- 25 </a:t>
            </a:r>
            <a:r>
              <a:rPr lang="en" sz="1200" b="1" dirty="0">
                <a:solidFill>
                  <a:schemeClr val="dk1"/>
                </a:solidFill>
                <a:latin typeface="Calibri"/>
                <a:ea typeface="Calibri"/>
                <a:cs typeface="Calibri"/>
                <a:sym typeface="Calibri"/>
              </a:rPr>
              <a:t>minutes (this slide,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Excerpt 2: Text Dependent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and comprehension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reread Section  3. Clarify any vocabulary in this section.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questions one at a time. For each question, ask students to think individually and then raise their hands when they know the answer. When most of the class has a hand up, cold call on several students to share out.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If someone’s brain is changing, then it can be shaped to be perfectly suited to the environment it is in.</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Yes, because their brains can change more easily while an older person’s brain will change more slowly.</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Some students will benefit from an annotated copy of the reading.</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832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80a6887ef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480a6887ef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20 - 25 minutes (this slide,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Excerpt 2: Text Dependent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and comprehension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Section 5.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This is a difficult paragraph. Students should only be expected to get the gist of the paragraph.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you reread, model the skill of rereading and summarizing by pausing after every sentence and repeating it in simpler language.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 students on the words </a:t>
            </a:r>
            <a:r>
              <a:rPr lang="en" sz="1200" i="1" dirty="0">
                <a:solidFill>
                  <a:schemeClr val="dk1"/>
                </a:solidFill>
                <a:latin typeface="Calibri"/>
                <a:ea typeface="Calibri"/>
                <a:cs typeface="Calibri"/>
                <a:sym typeface="Calibri"/>
              </a:rPr>
              <a:t>specialize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complementary.</a:t>
            </a:r>
            <a:r>
              <a:rPr lang="en" sz="1200" dirty="0">
                <a:solidFill>
                  <a:schemeClr val="dk1"/>
                </a:solidFill>
                <a:latin typeface="Calibri"/>
                <a:ea typeface="Calibri"/>
                <a:cs typeface="Calibri"/>
                <a:sym typeface="Calibri"/>
              </a:rPr>
              <a:t> These will most help them answer the question.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most of the class has a hand up, cold call on several students to share out.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Overproducing would make the brain more adaptable because the brain will find new ways to deal with the environment. The more synapses one has, the greater chance one will have a </a:t>
            </a:r>
            <a:r>
              <a:rPr lang="en" sz="1200" i="0" dirty="0" smtClean="0">
                <a:solidFill>
                  <a:schemeClr val="dk1"/>
                </a:solidFill>
                <a:latin typeface="Calibri"/>
                <a:ea typeface="Calibri"/>
                <a:cs typeface="Calibri"/>
                <a:sym typeface="Calibri"/>
              </a:rPr>
              <a:t>synapse </a:t>
            </a:r>
            <a:r>
              <a:rPr lang="en" sz="1200" i="0" dirty="0">
                <a:solidFill>
                  <a:schemeClr val="dk1"/>
                </a:solidFill>
                <a:latin typeface="Calibri"/>
                <a:ea typeface="Calibri"/>
                <a:cs typeface="Calibri"/>
                <a:sym typeface="Calibri"/>
              </a:rPr>
              <a:t>to match the environment.  </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Cutting back would make the brain more adaptable because the brain will become more efficient at living in the new environment.</a:t>
            </a:r>
            <a:endParaRPr sz="1200" i="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Some students will benefit from an annotated copy of the reading.</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28132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7dffd16ce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7dffd16ce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20 - 25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5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Excerpt 2: Text Dependent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identify challenging vocabulary helps them to monitor their understanding of a complex text. When students annotate the text by circling these words, it can also provide a formative assessment for the teacher.</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Section 3. Explain that “plastic” is a technical term meaning “flexible, can be changed.” Add it to the </a:t>
            </a:r>
            <a:r>
              <a:rPr lang="en" sz="1200" b="1" dirty="0">
                <a:solidFill>
                  <a:schemeClr val="dk1"/>
                </a:solidFill>
                <a:latin typeface="Calibri"/>
                <a:ea typeface="Calibri"/>
                <a:cs typeface="Calibri"/>
                <a:sym typeface="Calibri"/>
              </a:rPr>
              <a:t>Domain-Specific Vocabulary anchor chart</a:t>
            </a:r>
            <a:r>
              <a:rPr lang="en" sz="1200" dirty="0">
                <a:solidFill>
                  <a:schemeClr val="dk1"/>
                </a:solidFill>
                <a:latin typeface="Calibri"/>
                <a:ea typeface="Calibri"/>
                <a:cs typeface="Calibri"/>
                <a:sym typeface="Calibri"/>
              </a:rPr>
              <a:t> along with </a:t>
            </a:r>
            <a:r>
              <a:rPr lang="en" sz="1200" i="1" dirty="0">
                <a:solidFill>
                  <a:schemeClr val="dk1"/>
                </a:solidFill>
                <a:latin typeface="Calibri"/>
                <a:ea typeface="Calibri"/>
                <a:cs typeface="Calibri"/>
                <a:sym typeface="Calibri"/>
              </a:rPr>
              <a:t>brain plasticity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t>
            </a: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students to be adding to the anchor chart.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Some students will benefit from an annotated copy of the reading.</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2973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7dffd16ce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7dffd16ce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8-10 minutes (this slide,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Adding to the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discuss with a partner before writing or sharing with the whole class is a low-stress strategy to help them process in a risk-free situation.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Help students understand that the conclusions from brain research that they will read about are theoretical correlations, not necessarily statements of definitive facts or causations. Their use of words like “may” and “it seems reasonable” when making “if/then” statements will help reinforce this point. This practice with reasoning skills will be very valuable when students write the position paper in Unit 3.</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Brain Development anchor chart</a:t>
            </a:r>
            <a:r>
              <a:rPr lang="en" sz="1200" b="0" dirty="0">
                <a:solidFill>
                  <a:schemeClr val="dk1"/>
                </a:solidFill>
                <a:latin typeface="Calibri"/>
                <a:ea typeface="Calibri"/>
                <a:cs typeface="Calibri"/>
                <a:sym typeface="Calibri"/>
              </a:rPr>
              <a:t>—student version </a:t>
            </a:r>
            <a:r>
              <a:rPr lang="en" sz="1200" dirty="0">
                <a:solidFill>
                  <a:schemeClr val="dk1"/>
                </a:solidFill>
                <a:latin typeface="Calibri"/>
                <a:ea typeface="Calibri"/>
                <a:cs typeface="Calibri"/>
                <a:sym typeface="Calibri"/>
              </a:rPr>
              <a:t>and focus their attention on the class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would like to think about the implications of this information in the “So what?” column of the anchor chart. Refer to the </a:t>
            </a:r>
            <a:r>
              <a:rPr lang="en" sz="1200" b="1" dirty="0">
                <a:solidFill>
                  <a:schemeClr val="dk1"/>
                </a:solidFill>
                <a:latin typeface="Calibri"/>
                <a:ea typeface="Calibri"/>
                <a:cs typeface="Calibri"/>
                <a:sym typeface="Calibri"/>
              </a:rPr>
              <a:t>Model Brain Development anchor chart (for teacher reference)</a:t>
            </a:r>
            <a:r>
              <a:rPr lang="en" sz="1200" dirty="0">
                <a:solidFill>
                  <a:schemeClr val="dk1"/>
                </a:solidFill>
                <a:latin typeface="Calibri"/>
                <a:ea typeface="Calibri"/>
                <a:cs typeface="Calibri"/>
                <a:sym typeface="Calibri"/>
              </a:rPr>
              <a:t> as needed. Consider modeling this way:  </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Circle </a:t>
            </a:r>
            <a:r>
              <a:rPr lang="en" sz="1200" i="1" dirty="0">
                <a:solidFill>
                  <a:schemeClr val="dk1"/>
                </a:solidFill>
                <a:latin typeface="Calibri"/>
                <a:ea typeface="Calibri"/>
                <a:cs typeface="Calibri"/>
                <a:sym typeface="Calibri"/>
              </a:rPr>
              <a:t>one of the quotes from the neurons column that explains synaptic pruning and write in the last column: </a:t>
            </a:r>
            <a:r>
              <a:rPr lang="en-US" sz="1200" i="1" u="none" dirty="0" smtClean="0">
                <a:solidFill>
                  <a:schemeClr val="dk1"/>
                </a:solidFill>
                <a:latin typeface="Calibri"/>
                <a:ea typeface="Calibri"/>
                <a:cs typeface="Calibri"/>
                <a:sym typeface="Calibri"/>
              </a:rPr>
              <a:t>‘</a:t>
            </a:r>
            <a:r>
              <a:rPr lang="en" sz="1200" i="1" u="none" dirty="0" smtClean="0">
                <a:solidFill>
                  <a:schemeClr val="dk1"/>
                </a:solidFill>
                <a:latin typeface="Calibri"/>
                <a:ea typeface="Calibri"/>
                <a:cs typeface="Calibri"/>
                <a:sym typeface="Calibri"/>
              </a:rPr>
              <a:t>If</a:t>
            </a:r>
            <a:r>
              <a:rPr lang="en-US" sz="1200" i="1" u="none" dirty="0" smtClean="0">
                <a:solidFill>
                  <a:schemeClr val="dk1"/>
                </a:solidFill>
                <a:latin typeface="Calibri"/>
                <a:ea typeface="Calibri"/>
                <a:cs typeface="Calibri"/>
                <a:sym typeface="Calibri"/>
              </a:rPr>
              <a:t>’</a:t>
            </a:r>
            <a:r>
              <a:rPr lang="en-US" sz="1200" i="1" u="none" baseline="0" dirty="0" smtClean="0">
                <a:solidFill>
                  <a:schemeClr val="dk1"/>
                </a:solidFill>
                <a:latin typeface="Calibri"/>
                <a:ea typeface="Calibri"/>
                <a:cs typeface="Calibri"/>
                <a:sym typeface="Calibri"/>
              </a:rPr>
              <a:t> </a:t>
            </a:r>
            <a:r>
              <a:rPr lang="en" sz="1200" i="1" u="none" dirty="0" smtClean="0">
                <a:solidFill>
                  <a:schemeClr val="dk1"/>
                </a:solidFill>
                <a:latin typeface="Calibri"/>
                <a:ea typeface="Calibri"/>
                <a:cs typeface="Calibri"/>
                <a:sym typeface="Calibri"/>
              </a:rPr>
              <a:t>the </a:t>
            </a:r>
            <a:r>
              <a:rPr lang="en" sz="1200" i="1" u="none" dirty="0">
                <a:solidFill>
                  <a:schemeClr val="dk1"/>
                </a:solidFill>
                <a:latin typeface="Calibri"/>
                <a:ea typeface="Calibri"/>
                <a:cs typeface="Calibri"/>
                <a:sym typeface="Calibri"/>
              </a:rPr>
              <a:t>brain is branching and pruning in adolescence, </a:t>
            </a:r>
            <a:r>
              <a:rPr lang="en-US" sz="1200" i="1" u="none" dirty="0" smtClean="0">
                <a:solidFill>
                  <a:schemeClr val="dk1"/>
                </a:solidFill>
                <a:latin typeface="Calibri"/>
                <a:ea typeface="Calibri"/>
                <a:cs typeface="Calibri"/>
                <a:sym typeface="Calibri"/>
              </a:rPr>
              <a:t>‘</a:t>
            </a:r>
            <a:r>
              <a:rPr lang="en" sz="1200" i="1" u="none" dirty="0" smtClean="0">
                <a:solidFill>
                  <a:schemeClr val="dk1"/>
                </a:solidFill>
                <a:latin typeface="Calibri"/>
                <a:ea typeface="Calibri"/>
                <a:cs typeface="Calibri"/>
                <a:sym typeface="Calibri"/>
              </a:rPr>
              <a:t>then</a:t>
            </a:r>
            <a:r>
              <a:rPr lang="en-US" sz="1200" i="1" u="none" dirty="0" smtClean="0">
                <a:solidFill>
                  <a:schemeClr val="dk1"/>
                </a:solidFill>
                <a:latin typeface="Calibri"/>
                <a:ea typeface="Calibri"/>
                <a:cs typeface="Calibri"/>
                <a:sym typeface="Calibri"/>
              </a:rPr>
              <a:t>’</a:t>
            </a:r>
            <a:r>
              <a:rPr lang="en" sz="1200" i="1" u="none" dirty="0" smtClean="0">
                <a:solidFill>
                  <a:schemeClr val="dk1"/>
                </a:solidFill>
                <a:latin typeface="Calibri"/>
                <a:ea typeface="Calibri"/>
                <a:cs typeface="Calibri"/>
                <a:sym typeface="Calibri"/>
              </a:rPr>
              <a:t> </a:t>
            </a:r>
            <a:r>
              <a:rPr lang="en" sz="1200" i="1" u="none" dirty="0">
                <a:solidFill>
                  <a:schemeClr val="dk1"/>
                </a:solidFill>
                <a:latin typeface="Calibri"/>
                <a:ea typeface="Calibri"/>
                <a:cs typeface="Calibri"/>
                <a:sym typeface="Calibri"/>
              </a:rPr>
              <a:t>it is highly adaptable.”</a:t>
            </a:r>
            <a:endParaRPr sz="1200" i="1" u="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u="none" dirty="0">
                <a:solidFill>
                  <a:schemeClr val="dk1"/>
                </a:solidFill>
                <a:latin typeface="Calibri"/>
                <a:ea typeface="Calibri"/>
                <a:cs typeface="Calibri"/>
                <a:sym typeface="Calibri"/>
              </a:rPr>
              <a:t>Ask students to turn and talk with a partner to articulate another “if/then” statement from the reading.</a:t>
            </a:r>
            <a:endParaRPr sz="1200" u="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u="none" dirty="0">
                <a:solidFill>
                  <a:schemeClr val="dk1"/>
                </a:solidFill>
                <a:latin typeface="Calibri"/>
                <a:ea typeface="Calibri"/>
                <a:cs typeface="Calibri"/>
                <a:sym typeface="Calibri"/>
              </a:rPr>
              <a:t>After a few minutes, add the class thinking to the anchor chart. Remind students to add to their own anchor chart. Be sure to add:</a:t>
            </a:r>
            <a:endParaRPr sz="1200" u="none"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i="0" u="none" dirty="0" smtClean="0">
                <a:solidFill>
                  <a:schemeClr val="dk1"/>
                </a:solidFill>
                <a:latin typeface="Calibri"/>
                <a:ea typeface="Calibri"/>
                <a:cs typeface="Calibri"/>
                <a:sym typeface="Calibri"/>
              </a:rPr>
              <a:t>“</a:t>
            </a:r>
            <a:r>
              <a:rPr lang="en-US" sz="1200" i="0" u="none" dirty="0" smtClean="0">
                <a:solidFill>
                  <a:schemeClr val="dk1"/>
                </a:solidFill>
                <a:latin typeface="Calibri"/>
                <a:ea typeface="Calibri"/>
                <a:cs typeface="Calibri"/>
                <a:sym typeface="Calibri"/>
              </a:rPr>
              <a:t>’</a:t>
            </a:r>
            <a:r>
              <a:rPr lang="en" sz="1200" i="0" u="none" dirty="0" smtClean="0">
                <a:solidFill>
                  <a:schemeClr val="dk1"/>
                </a:solidFill>
                <a:latin typeface="Calibri"/>
                <a:ea typeface="Calibri"/>
                <a:cs typeface="Calibri"/>
                <a:sym typeface="Calibri"/>
              </a:rPr>
              <a:t>If</a:t>
            </a:r>
            <a:r>
              <a:rPr lang="en-US" sz="1200" i="0" u="none" dirty="0" smtClean="0">
                <a:solidFill>
                  <a:schemeClr val="dk1"/>
                </a:solidFill>
                <a:latin typeface="Calibri"/>
                <a:ea typeface="Calibri"/>
                <a:cs typeface="Calibri"/>
                <a:sym typeface="Calibri"/>
              </a:rPr>
              <a:t>’</a:t>
            </a:r>
            <a:r>
              <a:rPr lang="en" sz="1200" i="0" u="none" dirty="0" smtClean="0">
                <a:solidFill>
                  <a:schemeClr val="dk1"/>
                </a:solidFill>
                <a:latin typeface="Calibri"/>
                <a:ea typeface="Calibri"/>
                <a:cs typeface="Calibri"/>
                <a:sym typeface="Calibri"/>
              </a:rPr>
              <a:t> </a:t>
            </a:r>
            <a:r>
              <a:rPr lang="en" sz="1200" i="0" u="none" dirty="0">
                <a:solidFill>
                  <a:schemeClr val="dk1"/>
                </a:solidFill>
                <a:latin typeface="Calibri"/>
                <a:ea typeface="Calibri"/>
                <a:cs typeface="Calibri"/>
                <a:sym typeface="Calibri"/>
              </a:rPr>
              <a:t>it adapted in the past, then it </a:t>
            </a:r>
            <a:r>
              <a:rPr lang="en-US" sz="1200" i="0" u="none" dirty="0" smtClean="0">
                <a:solidFill>
                  <a:schemeClr val="dk1"/>
                </a:solidFill>
                <a:latin typeface="Calibri"/>
                <a:ea typeface="Calibri"/>
                <a:cs typeface="Calibri"/>
                <a:sym typeface="Calibri"/>
              </a:rPr>
              <a:t>‘</a:t>
            </a:r>
            <a:r>
              <a:rPr lang="en" sz="1200" i="0" u="none" dirty="0" smtClean="0">
                <a:solidFill>
                  <a:schemeClr val="dk1"/>
                </a:solidFill>
                <a:latin typeface="Calibri"/>
                <a:ea typeface="Calibri"/>
                <a:cs typeface="Calibri"/>
                <a:sym typeface="Calibri"/>
              </a:rPr>
              <a:t>may</a:t>
            </a:r>
            <a:r>
              <a:rPr lang="en-US" sz="1200" i="0" u="none" dirty="0" smtClean="0">
                <a:solidFill>
                  <a:schemeClr val="dk1"/>
                </a:solidFill>
                <a:latin typeface="Calibri"/>
                <a:ea typeface="Calibri"/>
                <a:cs typeface="Calibri"/>
                <a:sym typeface="Calibri"/>
              </a:rPr>
              <a:t>’</a:t>
            </a:r>
            <a:r>
              <a:rPr lang="en" sz="1200" i="0" u="none" dirty="0" smtClean="0">
                <a:solidFill>
                  <a:schemeClr val="dk1"/>
                </a:solidFill>
                <a:latin typeface="Calibri"/>
                <a:ea typeface="Calibri"/>
                <a:cs typeface="Calibri"/>
                <a:sym typeface="Calibri"/>
              </a:rPr>
              <a:t> </a:t>
            </a:r>
            <a:r>
              <a:rPr lang="en" sz="1200" i="0" u="none" dirty="0">
                <a:solidFill>
                  <a:schemeClr val="dk1"/>
                </a:solidFill>
                <a:latin typeface="Calibri"/>
                <a:ea typeface="Calibri"/>
                <a:cs typeface="Calibri"/>
                <a:sym typeface="Calibri"/>
              </a:rPr>
              <a:t>adapt today. </a:t>
            </a:r>
            <a:r>
              <a:rPr lang="en-US" sz="1200" i="0" u="none" dirty="0" smtClean="0">
                <a:solidFill>
                  <a:schemeClr val="dk1"/>
                </a:solidFill>
                <a:latin typeface="Calibri"/>
                <a:ea typeface="Calibri"/>
                <a:cs typeface="Calibri"/>
                <a:sym typeface="Calibri"/>
              </a:rPr>
              <a:t>‘</a:t>
            </a:r>
            <a:r>
              <a:rPr lang="en" sz="1200" i="0" u="none" dirty="0" smtClean="0">
                <a:solidFill>
                  <a:schemeClr val="dk1"/>
                </a:solidFill>
                <a:latin typeface="Calibri"/>
                <a:ea typeface="Calibri"/>
                <a:cs typeface="Calibri"/>
                <a:sym typeface="Calibri"/>
              </a:rPr>
              <a:t>If</a:t>
            </a:r>
            <a:r>
              <a:rPr lang="en-US" sz="1200" i="0" u="none" dirty="0" smtClean="0">
                <a:solidFill>
                  <a:schemeClr val="dk1"/>
                </a:solidFill>
                <a:latin typeface="Calibri"/>
                <a:ea typeface="Calibri"/>
                <a:cs typeface="Calibri"/>
                <a:sym typeface="Calibri"/>
              </a:rPr>
              <a:t>’</a:t>
            </a:r>
            <a:r>
              <a:rPr lang="en" sz="1200" i="0" u="none" dirty="0" smtClean="0">
                <a:solidFill>
                  <a:schemeClr val="dk1"/>
                </a:solidFill>
                <a:latin typeface="Calibri"/>
                <a:ea typeface="Calibri"/>
                <a:cs typeface="Calibri"/>
                <a:sym typeface="Calibri"/>
              </a:rPr>
              <a:t> </a:t>
            </a:r>
            <a:r>
              <a:rPr lang="en" sz="1200" i="0" u="none" dirty="0">
                <a:solidFill>
                  <a:schemeClr val="dk1"/>
                </a:solidFill>
                <a:latin typeface="Calibri"/>
                <a:ea typeface="Calibri"/>
                <a:cs typeface="Calibri"/>
                <a:sym typeface="Calibri"/>
              </a:rPr>
              <a:t>it is adaptable, then it </a:t>
            </a:r>
            <a:r>
              <a:rPr lang="en-US" sz="1200" i="0" u="none" dirty="0" smtClean="0">
                <a:solidFill>
                  <a:schemeClr val="dk1"/>
                </a:solidFill>
                <a:latin typeface="Calibri"/>
                <a:ea typeface="Calibri"/>
                <a:cs typeface="Calibri"/>
                <a:sym typeface="Calibri"/>
              </a:rPr>
              <a:t>‘</a:t>
            </a:r>
            <a:r>
              <a:rPr lang="en" sz="1200" i="0" u="none" dirty="0" smtClean="0">
                <a:solidFill>
                  <a:schemeClr val="dk1"/>
                </a:solidFill>
                <a:latin typeface="Calibri"/>
                <a:ea typeface="Calibri"/>
                <a:cs typeface="Calibri"/>
                <a:sym typeface="Calibri"/>
              </a:rPr>
              <a:t>may</a:t>
            </a:r>
            <a:r>
              <a:rPr lang="en-US" sz="1200" i="0" u="none" dirty="0" smtClean="0">
                <a:solidFill>
                  <a:schemeClr val="dk1"/>
                </a:solidFill>
                <a:latin typeface="Calibri"/>
                <a:ea typeface="Calibri"/>
                <a:cs typeface="Calibri"/>
                <a:sym typeface="Calibri"/>
              </a:rPr>
              <a:t>’</a:t>
            </a:r>
            <a:r>
              <a:rPr lang="en" sz="1200" i="0" u="none" dirty="0" smtClean="0">
                <a:solidFill>
                  <a:schemeClr val="dk1"/>
                </a:solidFill>
                <a:latin typeface="Calibri"/>
                <a:ea typeface="Calibri"/>
                <a:cs typeface="Calibri"/>
                <a:sym typeface="Calibri"/>
              </a:rPr>
              <a:t> </a:t>
            </a:r>
            <a:r>
              <a:rPr lang="en" sz="1200" i="0" u="none" dirty="0">
                <a:solidFill>
                  <a:schemeClr val="dk1"/>
                </a:solidFill>
                <a:latin typeface="Calibri"/>
                <a:ea typeface="Calibri"/>
                <a:cs typeface="Calibri"/>
                <a:sym typeface="Calibri"/>
              </a:rPr>
              <a:t>be able to adapt to the digital world.”</a:t>
            </a:r>
            <a:endParaRPr sz="1200" i="0" u="none"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4224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804ddc4d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4804ddc4d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(this slide,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Adding to the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Scientists are careful not to jump to conclusions, and we need to be too. Using language like “might” or “ may” or “it seems reasonable” helps push students to do careful thinking.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question, emphasizing “</a:t>
            </a:r>
            <a:r>
              <a:rPr lang="en" sz="1200" dirty="0" smtClean="0">
                <a:solidFill>
                  <a:schemeClr val="dk1"/>
                </a:solidFill>
                <a:latin typeface="Calibri"/>
                <a:ea typeface="Calibri"/>
                <a:cs typeface="Calibri"/>
                <a:sym typeface="Calibri"/>
              </a:rPr>
              <a:t>may</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something like “It’s better not to sound certain when you are not certain” or “ You are making a reasonable, educated statement without being too </a:t>
            </a:r>
            <a:r>
              <a:rPr lang="en" sz="1200" dirty="0" smtClean="0">
                <a:solidFill>
                  <a:schemeClr val="dk1"/>
                </a:solidFill>
                <a:latin typeface="Calibri"/>
                <a:ea typeface="Calibri"/>
                <a:cs typeface="Calibri"/>
                <a:sym typeface="Calibri"/>
              </a:rPr>
              <a:t>certain</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7977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7dffd16ce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7dffd16ce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8-10 minutes (this slide,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Adding to the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sentence work is designed to help students simplify a challenging sentence to understand an overall point the text is making.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by reading this quote from Excerpt 1: “Might the unprecedented rate of change itself overwhelm adaptive mechanisms?” Read this several times. Ask a student to simplify it.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Listen for students to understand that the digital environment is changing much faster than the environment has ever changed before.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this thinking if needed. </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00133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7df5b0f5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47df5b0f56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21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73" name="Google Shape;27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2409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t>
            </a:r>
            <a:r>
              <a:rPr lang="en" sz="1200" dirty="0" smtClean="0">
                <a:solidFill>
                  <a:schemeClr val="dk1"/>
                </a:solidFill>
                <a:latin typeface="Calibri"/>
                <a:ea typeface="Calibri"/>
                <a:cs typeface="Calibri"/>
                <a:sym typeface="Calibri"/>
              </a:rPr>
              <a:t>Advance:</a:t>
            </a:r>
            <a:endParaRPr lang="en-US" sz="120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books (various titles; one per student; see Teaching Notes</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and Technology: Constant Companions” (multimedia feature; http://www.nytimes.com/interactive/2010/11/21/technology/20101121-brain-interactive.html?ref=technology)(From The New York Times, November 20, 2010 © 2010 The New York Times. All rights reserved. Used by permission and protected by the Copyright Laws of the United States. The printing, copying, redistribution, or retransmission of this Content without express written permission is prohibited.)</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Digital Revolution Text Structure graphic organizer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Posted question from Excerpt 1 </a:t>
            </a:r>
            <a:r>
              <a:rPr lang="en" sz="1200" dirty="0">
                <a:solidFill>
                  <a:schemeClr val="dk1"/>
                </a:solidFill>
                <a:latin typeface="Calibri"/>
                <a:ea typeface="Calibri"/>
                <a:cs typeface="Calibri"/>
                <a:sym typeface="Calibri"/>
              </a:rPr>
              <a:t>(see Teaching Notes, “in advance,” above)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Excerpt 2 of “The Digital Revolution and the Adolescent Brain Evolution”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2 of “The Digital Revolution and the Adolescent Brain Evolution” text-dependent questions </a:t>
            </a:r>
            <a:r>
              <a:rPr lang="en" sz="1200" dirty="0">
                <a:solidFill>
                  <a:schemeClr val="dk1"/>
                </a:solidFill>
                <a:latin typeface="Calibri"/>
                <a:ea typeface="Calibri"/>
                <a:cs typeface="Calibri"/>
                <a:sym typeface="Calibri"/>
              </a:rPr>
              <a:t>(one per student;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2 of “The Digital Revolution and the Adolescent Brain Evolution” Close Reading Guide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Domain-Specific Vocabulary anchor chart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Brain Development anchor chart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(begun in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—student version (begun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Brain Development anchor chart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Digital projector</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for audio clips.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question from excerpt </a:t>
            </a:r>
            <a:r>
              <a:rPr lang="en" sz="1200" dirty="0" smtClean="0">
                <a:solidFill>
                  <a:schemeClr val="dk1"/>
                </a:solidFill>
                <a:latin typeface="Calibri"/>
                <a:ea typeface="Calibri"/>
                <a:cs typeface="Calibri"/>
                <a:sym typeface="Calibri"/>
              </a:rPr>
              <a:t>1</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0147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a:t>
            </a:r>
            <a:endParaRPr sz="1200" dirty="0">
              <a:solidFill>
                <a:schemeClr val="dk1"/>
              </a:solidFill>
              <a:latin typeface="Calibri"/>
              <a:ea typeface="Calibri"/>
              <a:cs typeface="Calibri"/>
              <a:sym typeface="Calibri"/>
            </a:endParaRPr>
          </a:p>
          <a:p>
            <a:pPr marL="457200" lvl="0" indent="45720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Ready the books for the Book Frenzy. For a list of recommended books, see the </a:t>
            </a:r>
            <a:r>
              <a:rPr lang="en" sz="1200" b="1" dirty="0">
                <a:solidFill>
                  <a:schemeClr val="dk1"/>
                </a:solidFill>
                <a:latin typeface="Calibri"/>
                <a:ea typeface="Calibri"/>
                <a:cs typeface="Calibri"/>
                <a:sym typeface="Calibri"/>
              </a:rPr>
              <a:t>Module Overview document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Load the multimedia feature from the </a:t>
            </a:r>
            <a:r>
              <a:rPr lang="en" sz="1200" i="1" dirty="0">
                <a:solidFill>
                  <a:schemeClr val="dk1"/>
                </a:solidFill>
                <a:latin typeface="Calibri"/>
                <a:ea typeface="Calibri"/>
                <a:cs typeface="Calibri"/>
                <a:sym typeface="Calibri"/>
              </a:rPr>
              <a:t>New York Times</a:t>
            </a:r>
            <a:r>
              <a:rPr lang="en" sz="1200" dirty="0">
                <a:solidFill>
                  <a:schemeClr val="dk1"/>
                </a:solidFill>
                <a:latin typeface="Calibri"/>
                <a:ea typeface="Calibri"/>
                <a:cs typeface="Calibri"/>
                <a:sym typeface="Calibri"/>
              </a:rPr>
              <a:t> Web site and be sure you can locate the audio under “Needing to Answer That Text: Allison Miller”: http://www.nytimes.com/interactive/2010/11/21/technology/20101121-brain-interactive.html?ref=technology.</a:t>
            </a:r>
            <a:endParaRPr sz="1200" dirty="0">
              <a:solidFill>
                <a:schemeClr val="dk1"/>
              </a:solidFill>
              <a:latin typeface="Calibri"/>
              <a:ea typeface="Calibri"/>
              <a:cs typeface="Calibri"/>
              <a:sym typeface="Calibri"/>
            </a:endParaRPr>
          </a:p>
          <a:p>
            <a:pPr marL="9144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Preview the </a:t>
            </a:r>
            <a:r>
              <a:rPr lang="en" sz="1200" b="1" dirty="0">
                <a:solidFill>
                  <a:schemeClr val="dk1"/>
                </a:solidFill>
                <a:latin typeface="Calibri"/>
                <a:ea typeface="Calibri"/>
                <a:cs typeface="Calibri"/>
                <a:sym typeface="Calibri"/>
              </a:rPr>
              <a:t>Excerpt 2 of “The Digital Revolution and the Adolescent Brain Evolution” Close Reading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Post the following question from Excerpt 1 of “The Digital Revolution and the Adolescent Brain Evolution”: “What are the implications, for good or ill, of the dramatic changes in the way adolescents spend their time?” Leave this posted for the remainder of Unit 1.</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4572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1"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0615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2463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3442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13-15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Book Frenzy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choose the book they will read will help motivate them to read it.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 assortment of </a:t>
            </a:r>
            <a:r>
              <a:rPr lang="en" sz="1200" b="0" dirty="0">
                <a:solidFill>
                  <a:schemeClr val="dk1"/>
                </a:solidFill>
                <a:latin typeface="Calibri"/>
                <a:ea typeface="Calibri"/>
                <a:cs typeface="Calibri"/>
                <a:sym typeface="Calibri"/>
              </a:rPr>
              <a:t>independent reading books </a:t>
            </a:r>
            <a:r>
              <a:rPr lang="en" sz="1200" dirty="0">
                <a:solidFill>
                  <a:schemeClr val="dk1"/>
                </a:solidFill>
                <a:latin typeface="Calibri"/>
                <a:ea typeface="Calibri"/>
                <a:cs typeface="Calibri"/>
                <a:sym typeface="Calibri"/>
              </a:rPr>
              <a:t>for students to examine and choose from, ideally including some of the titles from the </a:t>
            </a:r>
            <a:r>
              <a:rPr lang="en" sz="1200" b="1" dirty="0">
                <a:solidFill>
                  <a:schemeClr val="dk1"/>
                </a:solidFill>
                <a:latin typeface="Calibri"/>
                <a:ea typeface="Calibri"/>
                <a:cs typeface="Calibri"/>
                <a:sym typeface="Calibri"/>
              </a:rPr>
              <a:t>Recommended Texts lists </a:t>
            </a:r>
            <a:r>
              <a:rPr lang="en" sz="1200" dirty="0">
                <a:solidFill>
                  <a:schemeClr val="dk1"/>
                </a:solidFill>
                <a:latin typeface="Calibri"/>
                <a:ea typeface="Calibri"/>
                <a:cs typeface="Calibri"/>
                <a:sym typeface="Calibri"/>
              </a:rPr>
              <a:t>for this module. Consider brief teacher book talks of those titles related to the module.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browse and “shop” for books and to select a few titles to try out.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review and choose a book or two to read.</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Make suggestions for students toward </a:t>
            </a:r>
            <a:r>
              <a:rPr lang="en" sz="1200" dirty="0" smtClean="0">
                <a:solidFill>
                  <a:schemeClr val="dk1"/>
                </a:solidFill>
                <a:latin typeface="Calibri"/>
                <a:ea typeface="Calibri"/>
                <a:cs typeface="Calibri"/>
                <a:sym typeface="Calibri"/>
              </a:rPr>
              <a:t>book</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that meet their lexile independent range.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0128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7dffd16c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7dffd16c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7-10 </a:t>
            </a:r>
            <a:r>
              <a:rPr lang="en" sz="1200" b="1" dirty="0">
                <a:solidFill>
                  <a:schemeClr val="dk1"/>
                </a:solidFill>
                <a:latin typeface="Calibri"/>
                <a:ea typeface="Calibri"/>
                <a:cs typeface="Calibri"/>
                <a:sym typeface="Calibri"/>
              </a:rPr>
              <a:t>minutes (this slide,  2-4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Introducing the Digital Revolution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Seeing a video about a teenager makes the topic more realistic for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digital projector, cue up the multimedia feature “Students and Technology: Constant Companions.”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Play the audio under “Needing to Answer That Text: Allison Miller.” The audio is about 1 minute, 30 seconds long. Then ask: </a:t>
            </a:r>
            <a:r>
              <a:rPr lang="en" sz="1200" b="0" i="1" dirty="0">
                <a:solidFill>
                  <a:schemeClr val="dk1"/>
                </a:solidFill>
                <a:latin typeface="Calibri"/>
                <a:ea typeface="Calibri"/>
                <a:cs typeface="Calibri"/>
                <a:sym typeface="Calibri"/>
              </a:rPr>
              <a:t>“How does what this young woman is saying relate to the reading you did last night?”</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Explain that over the next couple of lessons they will continue reading excerpts of “The Digital Revolution and the Adolescent Brain Evolution,” t</a:t>
            </a:r>
            <a:r>
              <a:rPr lang="en" sz="1200" dirty="0">
                <a:solidFill>
                  <a:schemeClr val="dk1"/>
                </a:solidFill>
                <a:latin typeface="Calibri"/>
                <a:ea typeface="Calibri"/>
                <a:cs typeface="Calibri"/>
                <a:sym typeface="Calibri"/>
              </a:rPr>
              <a:t>he first of which they read for homework. They will not read the entire text; rather, they will read excerpts that are most relevant to their performance task for this module. This is a difficult text that asks a lot of questions about “digital natives”—like this young woman and also themselves.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author of this text is Dr. Jay Giedd, the researcher featured in the video they watched in Lesson 5. Though the article was written for other researchers, students will be able to read it as well, with support. Explain to students:</a:t>
            </a:r>
            <a:r>
              <a:rPr lang="en" sz="1200" i="1" dirty="0">
                <a:solidFill>
                  <a:schemeClr val="dk1"/>
                </a:solidFill>
                <a:latin typeface="Calibri"/>
                <a:ea typeface="Calibri"/>
                <a:cs typeface="Calibri"/>
                <a:sym typeface="Calibri"/>
              </a:rPr>
              <a:t> “This is a good introduction to the kinds of reading and writing people do after they are out of school. If you become a scientist, you may write or read texts just like this.”</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video, listen for students to understand that she is an example of a “digital native.” She typifies someone who is immersed in modern technology.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9710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7dffd16ce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7dffd16ce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7-10 </a:t>
            </a:r>
            <a:r>
              <a:rPr lang="en" sz="1200" b="1" dirty="0">
                <a:solidFill>
                  <a:schemeClr val="dk1"/>
                </a:solidFill>
                <a:latin typeface="Calibri"/>
                <a:ea typeface="Calibri"/>
                <a:cs typeface="Calibri"/>
                <a:sym typeface="Calibri"/>
              </a:rPr>
              <a:t>minutes (this slide,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Introducing the Digital Revolution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engage students more actively and provide the necessary scaffolding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 different sort of reading and will be new to students.  They may need reminders of this.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a:t>
            </a:r>
            <a:r>
              <a:rPr lang="en" sz="1200" b="0" dirty="0">
                <a:solidFill>
                  <a:schemeClr val="dk1"/>
                </a:solidFill>
                <a:latin typeface="Calibri"/>
                <a:ea typeface="Calibri"/>
                <a:cs typeface="Calibri"/>
                <a:sym typeface="Calibri"/>
              </a:rPr>
              <a:t>document camera to display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Digital Revolution Text Structure graphic organizer</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students to note from the graphic organizer that this text is structured very similarly to the other informational texts they have read. Point out: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i="1" dirty="0">
                <a:solidFill>
                  <a:schemeClr val="dk1"/>
                </a:solidFill>
                <a:latin typeface="Calibri"/>
                <a:ea typeface="Calibri"/>
                <a:cs typeface="Calibri"/>
                <a:sym typeface="Calibri"/>
              </a:rPr>
              <a:t>“Research papers have two introductions—an abstract and an introduction. The abstract is a summary of the major points of the article, and the introduction is the place where the writer explains the main idea of the paper.”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they read the introduction last night in Excerpt 1 for homework. Ask:  </a:t>
            </a:r>
            <a:r>
              <a:rPr lang="en" sz="1200" i="1" dirty="0">
                <a:solidFill>
                  <a:schemeClr val="dk1"/>
                </a:solidFill>
                <a:latin typeface="Calibri"/>
                <a:ea typeface="Calibri"/>
                <a:cs typeface="Calibri"/>
                <a:sym typeface="Calibri"/>
              </a:rPr>
              <a:t>“What was difficult about the assignment? What was easy?”</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the vocabulary was difficult and reading a long list of statistics was difficult. But finding the main idea was easier because the author said it outright.</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4873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7dffd16ce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7dffd16ce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7-10 minutes (this slide,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Introducing the Digital Revolution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Guiding questions provide motivation for student engagement in the topic and give a purpose to reading a text closely.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a:t>
            </a:r>
            <a:r>
              <a:rPr lang="en" sz="1200" b="0" dirty="0">
                <a:solidFill>
                  <a:schemeClr val="dk1"/>
                </a:solidFill>
                <a:latin typeface="Calibri"/>
                <a:ea typeface="Calibri"/>
                <a:cs typeface="Calibri"/>
                <a:sym typeface="Calibri"/>
              </a:rPr>
              <a:t>posted question from excerpt 1.</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slide.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Tell students that throughout “The Digital Revolution and the Adolescent Brain Evolution,”</a:t>
            </a:r>
            <a:r>
              <a:rPr lang="en" sz="1200" dirty="0">
                <a:solidFill>
                  <a:schemeClr val="dk1"/>
                </a:solidFill>
                <a:latin typeface="Calibri"/>
                <a:ea typeface="Calibri"/>
                <a:cs typeface="Calibri"/>
                <a:sym typeface="Calibri"/>
              </a:rPr>
              <a:t> the author goes on to explain the relevant experiments and findings in education, entertainment, and social interaction, as noted on the graphic organizer. Tell students that they will not be reading from the education section because their final position paper centers on entertainment screen time, but they will read excerpts from the other sections.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questions listed in each supporting detail box.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in the conclusion, Dr. Giedd writes very clearly that because this issue is so new and the research is so new, nobody really knows for sure the answer to these questions. He urges more research be done. Over the course of the module, students will grapple with these big and important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Indicate that in today’s lesson, students will read some of the background of this issue. Then, in Lessons 7 and 8, they will read excerpts from the entertainment and social interaction sections.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attention should be directed toward the slide and the teacher.</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9203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www.nytimes.com/interactive/2010/11/21/technology/20101121-brain-interactive.html?ref=technolog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hyperlink" Target="http://www.nytimes.com/interactive/2010/11/21/technology/20101121-brain-interactive.html?ref=technology" TargetMode="External"/><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a:t>
            </a:r>
            <a:r>
              <a:rPr lang="en" sz="1800" dirty="0" smtClean="0"/>
              <a:t>50-65 </a:t>
            </a:r>
            <a:r>
              <a:rPr lang="en" sz="1800" dirty="0"/>
              <a:t>minutes to complete. </a:t>
            </a:r>
            <a:endParaRPr sz="1800" dirty="0"/>
          </a:p>
          <a:p>
            <a:pPr marL="457200" lvl="0" indent="-342900" algn="l" rtl="0">
              <a:lnSpc>
                <a:spcPct val="100000"/>
              </a:lnSpc>
              <a:spcBef>
                <a:spcPts val="1000"/>
              </a:spcBef>
              <a:spcAft>
                <a:spcPts val="0"/>
              </a:spcAft>
              <a:buSzPts val="1800"/>
              <a:buFont typeface="Century Gothic"/>
              <a:buChar char="•"/>
            </a:pPr>
            <a:r>
              <a:rPr lang="en" sz="1800" dirty="0"/>
              <a:t>The purpose of this lesson is to continue to practice the skills of analyzing main ideas and supporting details as well as vocabulary.</a:t>
            </a:r>
            <a:endParaRPr sz="1800"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42900" algn="l" rtl="0">
              <a:lnSpc>
                <a:spcPct val="115000"/>
              </a:lnSpc>
              <a:spcBef>
                <a:spcPts val="1000"/>
              </a:spcBef>
              <a:spcAft>
                <a:spcPts val="0"/>
              </a:spcAft>
              <a:buSzPts val="1800"/>
              <a:buChar char="•"/>
            </a:pPr>
            <a:r>
              <a:rPr lang="en" sz="1800" dirty="0"/>
              <a:t>I can determine the main idea of Excerpt 2 of “The Digital Revolution and the Adolescent Brain Evolution.”</a:t>
            </a:r>
            <a:endParaRPr sz="1800" dirty="0"/>
          </a:p>
          <a:p>
            <a:pPr marL="457200" lvl="0" indent="-342900" algn="l" rtl="0">
              <a:lnSpc>
                <a:spcPct val="115000"/>
              </a:lnSpc>
              <a:spcBef>
                <a:spcPts val="0"/>
              </a:spcBef>
              <a:spcAft>
                <a:spcPts val="0"/>
              </a:spcAft>
              <a:buSzPts val="1800"/>
              <a:buChar char="•"/>
            </a:pPr>
            <a:r>
              <a:rPr lang="en" sz="1800" dirty="0"/>
              <a:t>I can use a variety of strategies to figure out the meaning of new vocabulary.</a:t>
            </a:r>
            <a:endParaRPr sz="1800" dirty="0"/>
          </a:p>
          <a:p>
            <a:pPr marL="457200" lvl="0" indent="-342900" algn="l" rtl="0">
              <a:lnSpc>
                <a:spcPct val="115000"/>
              </a:lnSpc>
              <a:spcBef>
                <a:spcPts val="0"/>
              </a:spcBef>
              <a:spcAft>
                <a:spcPts val="0"/>
              </a:spcAft>
              <a:buSzPts val="1800"/>
              <a:buChar char="•"/>
            </a:pPr>
            <a:r>
              <a:rPr lang="en" sz="1800" dirty="0"/>
              <a:t>I can read above-grade-level texts with support.</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learning targets</a:t>
            </a:r>
            <a:endParaRPr sz="3000" b="1" i="1"/>
          </a:p>
        </p:txBody>
      </p:sp>
      <p:sp>
        <p:nvSpPr>
          <p:cNvPr id="206" name="Google Shape;206;p34"/>
          <p:cNvSpPr txBox="1"/>
          <p:nvPr/>
        </p:nvSpPr>
        <p:spPr>
          <a:xfrm>
            <a:off x="628650" y="1373750"/>
            <a:ext cx="7899600" cy="2867700"/>
          </a:xfrm>
          <a:prstGeom prst="rect">
            <a:avLst/>
          </a:prstGeom>
          <a:noFill/>
          <a:ln>
            <a:noFill/>
          </a:ln>
        </p:spPr>
        <p:txBody>
          <a:bodyPr spcFirstLastPara="1" wrap="square" lIns="91425" tIns="91425" rIns="91425" bIns="91425" anchor="t" anchorCtr="0">
            <a:noAutofit/>
          </a:bodyPr>
          <a:lstStyle/>
          <a:p>
            <a:pPr marL="457200" lvl="0" indent="-381000" algn="l" rtl="0">
              <a:lnSpc>
                <a:spcPct val="115000"/>
              </a:lnSpc>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determine the main idea in Excerpt 2 of “The Digital Revolution and the Adolescent Brain Evolution.”</a:t>
            </a:r>
            <a:endParaRPr sz="2400">
              <a:solidFill>
                <a:schemeClr val="dk1"/>
              </a:solidFill>
              <a:latin typeface="Century Gothic"/>
              <a:ea typeface="Century Gothic"/>
              <a:cs typeface="Century Gothic"/>
              <a:sym typeface="Century Gothic"/>
            </a:endParaRPr>
          </a:p>
          <a:p>
            <a:pPr marL="914400" lvl="0" indent="0" algn="l" rtl="0">
              <a:lnSpc>
                <a:spcPct val="115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use a variety of strategies to figure out the meaning of new vocabulary.</a:t>
            </a:r>
            <a:endParaRPr sz="240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read above-grade-level texts with support.</a:t>
            </a:r>
            <a:endParaRPr sz="2400">
              <a:latin typeface="Century Gothic"/>
              <a:ea typeface="Century Gothic"/>
              <a:cs typeface="Century Gothic"/>
              <a:sym typeface="Century Gothic"/>
            </a:endParaRPr>
          </a:p>
        </p:txBody>
      </p:sp>
      <p:pic>
        <p:nvPicPr>
          <p:cNvPr id="207" name="Google Shape;207;p34"/>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5"/>
          <p:cNvSpPr txBox="1">
            <a:spLocks noGrp="1"/>
          </p:cNvSpPr>
          <p:nvPr>
            <p:ph type="title"/>
          </p:nvPr>
        </p:nvSpPr>
        <p:spPr>
          <a:xfrm>
            <a:off x="402771" y="84250"/>
            <a:ext cx="7341279" cy="1011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read section 1 of Excerpt 2</a:t>
            </a:r>
            <a:endParaRPr sz="3000" b="1" i="1" dirty="0"/>
          </a:p>
        </p:txBody>
      </p:sp>
      <p:sp>
        <p:nvSpPr>
          <p:cNvPr id="213" name="Google Shape;213;p35"/>
          <p:cNvSpPr txBox="1"/>
          <p:nvPr/>
        </p:nvSpPr>
        <p:spPr>
          <a:xfrm>
            <a:off x="319249" y="987325"/>
            <a:ext cx="3926179" cy="32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entury Gothic"/>
                <a:ea typeface="Century Gothic"/>
                <a:cs typeface="Century Gothic"/>
                <a:sym typeface="Century Gothic"/>
              </a:rPr>
              <a:t>In section 1, Dr. Giedd writes, “Humans, on the other hand, are remarkably adaptable.”</a:t>
            </a:r>
            <a:endParaRPr sz="1200" dirty="0">
              <a:latin typeface="Century Gothic"/>
              <a:ea typeface="Century Gothic"/>
              <a:cs typeface="Century Gothic"/>
              <a:sym typeface="Century Gothic"/>
            </a:endParaRPr>
          </a:p>
          <a:p>
            <a:pPr marL="0" lvl="0" indent="0" algn="l" rtl="0">
              <a:spcBef>
                <a:spcPts val="0"/>
              </a:spcBef>
              <a:spcAft>
                <a:spcPts val="0"/>
              </a:spcAft>
              <a:buNone/>
            </a:pPr>
            <a:r>
              <a:rPr lang="en" sz="1200" dirty="0">
                <a:latin typeface="Century Gothic"/>
                <a:ea typeface="Century Gothic"/>
                <a:cs typeface="Century Gothic"/>
                <a:sym typeface="Century Gothic"/>
              </a:rPr>
              <a:t> </a:t>
            </a:r>
            <a:endParaRPr sz="12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a:pPr>
            <a:r>
              <a:rPr lang="en" sz="1200" dirty="0" smtClean="0">
                <a:latin typeface="Century Gothic"/>
                <a:ea typeface="Century Gothic"/>
                <a:cs typeface="Century Gothic"/>
                <a:sym typeface="Century Gothic"/>
              </a:rPr>
              <a:t>What </a:t>
            </a:r>
            <a:r>
              <a:rPr lang="en" sz="1200" dirty="0">
                <a:latin typeface="Century Gothic"/>
                <a:ea typeface="Century Gothic"/>
                <a:cs typeface="Century Gothic"/>
                <a:sym typeface="Century Gothic"/>
              </a:rPr>
              <a:t>does it mean to be </a:t>
            </a:r>
            <a:r>
              <a:rPr lang="en" sz="1200" i="1" dirty="0" smtClean="0">
                <a:latin typeface="Century Gothic"/>
                <a:ea typeface="Century Gothic"/>
                <a:cs typeface="Century Gothic"/>
                <a:sym typeface="Century Gothic"/>
              </a:rPr>
              <a:t>adaptable</a:t>
            </a:r>
            <a:r>
              <a:rPr lang="en" sz="1200" dirty="0" smtClean="0">
                <a:latin typeface="Century Gothic"/>
                <a:ea typeface="Century Gothic"/>
                <a:cs typeface="Century Gothic"/>
                <a:sym typeface="Century Gothic"/>
              </a:rPr>
              <a:t>?</a:t>
            </a:r>
            <a:endParaRPr lang="en" sz="12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a:pPr>
            <a:endParaRPr lang="en" sz="12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a:pPr>
            <a:r>
              <a:rPr lang="en" sz="1200" dirty="0" smtClean="0">
                <a:latin typeface="Century Gothic"/>
                <a:ea typeface="Century Gothic"/>
                <a:cs typeface="Century Gothic"/>
                <a:sym typeface="Century Gothic"/>
              </a:rPr>
              <a:t>What </a:t>
            </a:r>
            <a:r>
              <a:rPr lang="en" sz="1200" dirty="0">
                <a:latin typeface="Century Gothic"/>
                <a:ea typeface="Century Gothic"/>
                <a:cs typeface="Century Gothic"/>
                <a:sym typeface="Century Gothic"/>
              </a:rPr>
              <a:t>evidence does he give to support this statement?</a:t>
            </a:r>
            <a:endParaRPr sz="1200" dirty="0">
              <a:latin typeface="Century Gothic"/>
              <a:ea typeface="Century Gothic"/>
              <a:cs typeface="Century Gothic"/>
              <a:sym typeface="Century Gothic"/>
            </a:endParaRPr>
          </a:p>
          <a:p>
            <a:pPr marL="0" lvl="0" indent="0" algn="l" rtl="0">
              <a:spcBef>
                <a:spcPts val="0"/>
              </a:spcBef>
              <a:spcAft>
                <a:spcPts val="0"/>
              </a:spcAft>
              <a:buNone/>
            </a:pPr>
            <a:r>
              <a:rPr lang="en" sz="1200" dirty="0">
                <a:latin typeface="Century Gothic"/>
                <a:ea typeface="Century Gothic"/>
                <a:cs typeface="Century Gothic"/>
                <a:sym typeface="Century Gothic"/>
              </a:rPr>
              <a:t> </a:t>
            </a:r>
            <a:endParaRPr sz="1200" dirty="0">
              <a:latin typeface="Century Gothic"/>
              <a:ea typeface="Century Gothic"/>
              <a:cs typeface="Century Gothic"/>
              <a:sym typeface="Century Gothic"/>
            </a:endParaRPr>
          </a:p>
          <a:p>
            <a:pPr marL="0" lvl="0" indent="0" algn="l" rtl="0">
              <a:spcBef>
                <a:spcPts val="0"/>
              </a:spcBef>
              <a:spcAft>
                <a:spcPts val="0"/>
              </a:spcAft>
              <a:buNone/>
            </a:pPr>
            <a:r>
              <a:rPr lang="en" sz="1200" dirty="0">
                <a:latin typeface="Century Gothic"/>
                <a:ea typeface="Century Gothic"/>
                <a:cs typeface="Century Gothic"/>
                <a:sym typeface="Century Gothic"/>
              </a:rPr>
              <a:t>Later in section 1, Dr. Giedd gives another example of </a:t>
            </a:r>
            <a:r>
              <a:rPr lang="en" sz="1200" i="1" dirty="0" smtClean="0">
                <a:latin typeface="Century Gothic"/>
                <a:ea typeface="Century Gothic"/>
                <a:cs typeface="Century Gothic"/>
                <a:sym typeface="Century Gothic"/>
              </a:rPr>
              <a:t>adaptation</a:t>
            </a:r>
            <a:r>
              <a:rPr lang="en" sz="1200" dirty="0" smtClean="0">
                <a:latin typeface="Century Gothic"/>
                <a:ea typeface="Century Gothic"/>
                <a:cs typeface="Century Gothic"/>
                <a:sym typeface="Century Gothic"/>
              </a:rPr>
              <a:t>.</a:t>
            </a:r>
            <a:endParaRPr lang="en" sz="1200" dirty="0">
              <a:latin typeface="Century Gothic"/>
              <a:ea typeface="Century Gothic"/>
              <a:cs typeface="Century Gothic"/>
              <a:sym typeface="Century Gothic"/>
            </a:endParaRPr>
          </a:p>
          <a:p>
            <a:pPr marL="0" lvl="0" indent="0" algn="l" rtl="0">
              <a:spcBef>
                <a:spcPts val="0"/>
              </a:spcBef>
              <a:spcAft>
                <a:spcPts val="0"/>
              </a:spcAft>
              <a:buNone/>
            </a:pPr>
            <a:endParaRPr lang="en" sz="12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startAt="3"/>
            </a:pPr>
            <a:r>
              <a:rPr lang="en" sz="1200" dirty="0" smtClean="0">
                <a:latin typeface="Century Gothic"/>
                <a:ea typeface="Century Gothic"/>
                <a:cs typeface="Century Gothic"/>
                <a:sym typeface="Century Gothic"/>
              </a:rPr>
              <a:t>He </a:t>
            </a:r>
            <a:r>
              <a:rPr lang="en" sz="1200" dirty="0">
                <a:latin typeface="Century Gothic"/>
                <a:ea typeface="Century Gothic"/>
                <a:cs typeface="Century Gothic"/>
                <a:sym typeface="Century Gothic"/>
              </a:rPr>
              <a:t>says that humans used to spend all their time trying to find food, but now we spend our time doing </a:t>
            </a:r>
            <a:r>
              <a:rPr lang="en" sz="1200" dirty="0" smtClean="0">
                <a:latin typeface="Century Gothic"/>
                <a:ea typeface="Century Gothic"/>
                <a:cs typeface="Century Gothic"/>
                <a:sym typeface="Century Gothic"/>
              </a:rPr>
              <a:t>what?</a:t>
            </a:r>
            <a:endParaRPr lang="en" sz="12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startAt="3"/>
            </a:pPr>
            <a:endParaRPr lang="en" sz="12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startAt="3"/>
            </a:pPr>
            <a:r>
              <a:rPr lang="en" sz="1200" dirty="0" smtClean="0">
                <a:latin typeface="Century Gothic"/>
                <a:ea typeface="Century Gothic"/>
                <a:cs typeface="Century Gothic"/>
                <a:sym typeface="Century Gothic"/>
              </a:rPr>
              <a:t>How </a:t>
            </a:r>
            <a:r>
              <a:rPr lang="en" sz="1200" dirty="0">
                <a:latin typeface="Century Gothic"/>
                <a:ea typeface="Century Gothic"/>
                <a:cs typeface="Century Gothic"/>
                <a:sym typeface="Century Gothic"/>
              </a:rPr>
              <a:t>is this an example of being </a:t>
            </a:r>
            <a:r>
              <a:rPr lang="en" sz="1200" dirty="0" smtClean="0">
                <a:latin typeface="Century Gothic"/>
                <a:ea typeface="Century Gothic"/>
                <a:cs typeface="Century Gothic"/>
                <a:sym typeface="Century Gothic"/>
              </a:rPr>
              <a:t>adaptable?</a:t>
            </a:r>
            <a:endParaRPr lang="en" sz="12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startAt="3"/>
            </a:pPr>
            <a:endParaRPr lang="en" sz="1200" dirty="0">
              <a:latin typeface="Century Gothic"/>
              <a:ea typeface="Century Gothic"/>
              <a:cs typeface="Century Gothic"/>
              <a:sym typeface="Century Gothic"/>
            </a:endParaRPr>
          </a:p>
          <a:p>
            <a:pPr marL="228600" lvl="0" indent="-228600" algn="l" rtl="0">
              <a:spcBef>
                <a:spcPts val="0"/>
              </a:spcBef>
              <a:spcAft>
                <a:spcPts val="0"/>
              </a:spcAft>
              <a:buFont typeface="+mj-lt"/>
              <a:buAutoNum type="arabicPeriod" startAt="3"/>
            </a:pPr>
            <a:r>
              <a:rPr lang="en" sz="1200" dirty="0" smtClean="0">
                <a:latin typeface="Century Gothic"/>
                <a:ea typeface="Century Gothic"/>
                <a:cs typeface="Century Gothic"/>
                <a:sym typeface="Century Gothic"/>
              </a:rPr>
              <a:t>How </a:t>
            </a:r>
            <a:r>
              <a:rPr lang="en" sz="1200" dirty="0">
                <a:latin typeface="Century Gothic"/>
                <a:ea typeface="Century Gothic"/>
                <a:cs typeface="Century Gothic"/>
                <a:sym typeface="Century Gothic"/>
              </a:rPr>
              <a:t>might being adaptable in the past relate to the “digital revolution” you read about last night?</a:t>
            </a:r>
            <a:endParaRPr sz="1200" dirty="0">
              <a:latin typeface="Century Gothic"/>
              <a:ea typeface="Century Gothic"/>
              <a:cs typeface="Century Gothic"/>
              <a:sym typeface="Century Gothic"/>
            </a:endParaRPr>
          </a:p>
          <a:p>
            <a:pPr marL="0" lvl="0" indent="0" algn="l" rtl="0">
              <a:spcBef>
                <a:spcPts val="0"/>
              </a:spcBef>
              <a:spcAft>
                <a:spcPts val="0"/>
              </a:spcAft>
              <a:buNone/>
            </a:pPr>
            <a:r>
              <a:rPr lang="en" sz="1100" dirty="0"/>
              <a:t> </a:t>
            </a:r>
            <a:endParaRPr sz="1100" dirty="0"/>
          </a:p>
          <a:p>
            <a:pPr marL="0" lvl="0" indent="0" algn="l" rtl="0">
              <a:spcBef>
                <a:spcPts val="0"/>
              </a:spcBef>
              <a:spcAft>
                <a:spcPts val="0"/>
              </a:spcAft>
              <a:buNone/>
            </a:pPr>
            <a:endParaRPr sz="2400" dirty="0">
              <a:latin typeface="Century Gothic"/>
              <a:ea typeface="Century Gothic"/>
              <a:cs typeface="Century Gothic"/>
              <a:sym typeface="Century Gothic"/>
            </a:endParaRPr>
          </a:p>
        </p:txBody>
      </p:sp>
      <p:pic>
        <p:nvPicPr>
          <p:cNvPr id="214" name="Google Shape;214;p35"/>
          <p:cNvPicPr preferRelativeResize="0"/>
          <p:nvPr/>
        </p:nvPicPr>
        <p:blipFill>
          <a:blip r:embed="rId3">
            <a:alphaModFix/>
          </a:blip>
          <a:stretch>
            <a:fillRect/>
          </a:stretch>
        </p:blipFill>
        <p:spPr>
          <a:xfrm>
            <a:off x="8053863" y="0"/>
            <a:ext cx="887874" cy="887874"/>
          </a:xfrm>
          <a:prstGeom prst="rect">
            <a:avLst/>
          </a:prstGeom>
          <a:noFill/>
          <a:ln>
            <a:noFill/>
          </a:ln>
        </p:spPr>
      </p:pic>
      <p:pic>
        <p:nvPicPr>
          <p:cNvPr id="215" name="Google Shape;215;p35"/>
          <p:cNvPicPr preferRelativeResize="0"/>
          <p:nvPr/>
        </p:nvPicPr>
        <p:blipFill>
          <a:blip r:embed="rId4">
            <a:alphaModFix/>
          </a:blip>
          <a:stretch>
            <a:fillRect/>
          </a:stretch>
        </p:blipFill>
        <p:spPr>
          <a:xfrm>
            <a:off x="4332514" y="1371600"/>
            <a:ext cx="4659085" cy="308068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6"/>
          <p:cNvSpPr txBox="1">
            <a:spLocks noGrp="1"/>
          </p:cNvSpPr>
          <p:nvPr>
            <p:ph type="title"/>
          </p:nvPr>
        </p:nvSpPr>
        <p:spPr>
          <a:xfrm>
            <a:off x="421300" y="84250"/>
            <a:ext cx="7322700" cy="1011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read section 3 of Excerpt 2</a:t>
            </a:r>
            <a:endParaRPr sz="3000" b="1" i="1"/>
          </a:p>
        </p:txBody>
      </p:sp>
      <p:sp>
        <p:nvSpPr>
          <p:cNvPr id="221" name="Google Shape;221;p36"/>
          <p:cNvSpPr txBox="1"/>
          <p:nvPr/>
        </p:nvSpPr>
        <p:spPr>
          <a:xfrm>
            <a:off x="245775" y="2441122"/>
            <a:ext cx="8696100" cy="199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solidFill>
                  <a:schemeClr val="dk1"/>
                </a:solidFill>
                <a:latin typeface="Century Gothic"/>
                <a:ea typeface="Century Gothic"/>
                <a:cs typeface="Century Gothic"/>
                <a:sym typeface="Century Gothic"/>
              </a:rPr>
              <a:t>In </a:t>
            </a:r>
            <a:r>
              <a:rPr lang="en" dirty="0">
                <a:solidFill>
                  <a:schemeClr val="dk1"/>
                </a:solidFill>
                <a:latin typeface="Century Gothic"/>
                <a:ea typeface="Century Gothic"/>
                <a:cs typeface="Century Gothic"/>
                <a:sym typeface="Century Gothic"/>
              </a:rPr>
              <a:t>section 3 Dr. Giedd writes: “Having a highly </a:t>
            </a:r>
            <a:r>
              <a:rPr lang="en" b="1" dirty="0">
                <a:solidFill>
                  <a:schemeClr val="dk1"/>
                </a:solidFill>
                <a:latin typeface="Century Gothic"/>
                <a:ea typeface="Century Gothic"/>
                <a:cs typeface="Century Gothic"/>
                <a:sym typeface="Century Gothic"/>
              </a:rPr>
              <a:t>plastic brain</a:t>
            </a:r>
            <a:r>
              <a:rPr lang="en" dirty="0">
                <a:solidFill>
                  <a:schemeClr val="dk1"/>
                </a:solidFill>
                <a:latin typeface="Century Gothic"/>
                <a:ea typeface="Century Gothic"/>
                <a:cs typeface="Century Gothic"/>
                <a:sym typeface="Century Gothic"/>
              </a:rPr>
              <a:t> is particularly useful during the second decade, when the evolutionary demands of adolescence—being able to survive independently and reproduce—rely critically on the ability to adapt.”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startAt="6"/>
            </a:pPr>
            <a:r>
              <a:rPr lang="en" dirty="0" smtClean="0">
                <a:solidFill>
                  <a:schemeClr val="dk1"/>
                </a:solidFill>
                <a:latin typeface="Century Gothic"/>
                <a:ea typeface="Century Gothic"/>
                <a:cs typeface="Century Gothic"/>
                <a:sym typeface="Century Gothic"/>
              </a:rPr>
              <a:t>How </a:t>
            </a:r>
            <a:r>
              <a:rPr lang="en" dirty="0">
                <a:solidFill>
                  <a:schemeClr val="dk1"/>
                </a:solidFill>
                <a:latin typeface="Century Gothic"/>
                <a:ea typeface="Century Gothic"/>
                <a:cs typeface="Century Gothic"/>
                <a:sym typeface="Century Gothic"/>
              </a:rPr>
              <a:t>might having a brain that is changing be necessary for someone to </a:t>
            </a:r>
            <a:r>
              <a:rPr lang="en" dirty="0" smtClean="0">
                <a:solidFill>
                  <a:schemeClr val="dk1"/>
                </a:solidFill>
                <a:latin typeface="Century Gothic"/>
                <a:ea typeface="Century Gothic"/>
                <a:cs typeface="Century Gothic"/>
                <a:sym typeface="Century Gothic"/>
              </a:rPr>
              <a:t>adapt?</a:t>
            </a: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startAt="6"/>
            </a:pPr>
            <a:endParaRPr lang="en"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startAt="6"/>
            </a:pPr>
            <a:r>
              <a:rPr lang="en" dirty="0" smtClean="0">
                <a:solidFill>
                  <a:schemeClr val="dk1"/>
                </a:solidFill>
                <a:latin typeface="Century Gothic"/>
                <a:ea typeface="Century Gothic"/>
                <a:cs typeface="Century Gothic"/>
                <a:sym typeface="Century Gothic"/>
              </a:rPr>
              <a:t>Is </a:t>
            </a:r>
            <a:r>
              <a:rPr lang="en" dirty="0">
                <a:solidFill>
                  <a:schemeClr val="dk1"/>
                </a:solidFill>
                <a:latin typeface="Century Gothic"/>
                <a:ea typeface="Century Gothic"/>
                <a:cs typeface="Century Gothic"/>
                <a:sym typeface="Century Gothic"/>
              </a:rPr>
              <a:t>Dr. Giedd saying that a teenager is more adaptable than an older person? Explain your thinking with evidence from the text.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00" dirty="0"/>
          </a:p>
          <a:p>
            <a:pPr marL="0" lvl="0" indent="0" algn="l" rtl="0">
              <a:spcBef>
                <a:spcPts val="0"/>
              </a:spcBef>
              <a:spcAft>
                <a:spcPts val="0"/>
              </a:spcAft>
              <a:buNone/>
            </a:pPr>
            <a:endParaRPr sz="2400" dirty="0">
              <a:latin typeface="Century Gothic"/>
              <a:ea typeface="Century Gothic"/>
              <a:cs typeface="Century Gothic"/>
              <a:sym typeface="Century Gothic"/>
            </a:endParaRPr>
          </a:p>
        </p:txBody>
      </p:sp>
      <p:pic>
        <p:nvPicPr>
          <p:cNvPr id="222" name="Google Shape;222;p36"/>
          <p:cNvPicPr preferRelativeResize="0"/>
          <p:nvPr/>
        </p:nvPicPr>
        <p:blipFill>
          <a:blip r:embed="rId3">
            <a:alphaModFix/>
          </a:blip>
          <a:stretch>
            <a:fillRect/>
          </a:stretch>
        </p:blipFill>
        <p:spPr>
          <a:xfrm>
            <a:off x="8053863" y="0"/>
            <a:ext cx="887874" cy="887874"/>
          </a:xfrm>
          <a:prstGeom prst="rect">
            <a:avLst/>
          </a:prstGeom>
          <a:noFill/>
          <a:ln>
            <a:noFill/>
          </a:ln>
        </p:spPr>
      </p:pic>
      <p:pic>
        <p:nvPicPr>
          <p:cNvPr id="223" name="Google Shape;223;p36"/>
          <p:cNvPicPr preferRelativeResize="0"/>
          <p:nvPr/>
        </p:nvPicPr>
        <p:blipFill>
          <a:blip r:embed="rId4">
            <a:alphaModFix/>
          </a:blip>
          <a:stretch>
            <a:fillRect/>
          </a:stretch>
        </p:blipFill>
        <p:spPr>
          <a:xfrm>
            <a:off x="245775" y="1085075"/>
            <a:ext cx="8588318" cy="1255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421300" y="84250"/>
            <a:ext cx="7322700" cy="1011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read section 5 of Excerpt 2</a:t>
            </a:r>
            <a:endParaRPr sz="3000" b="1" i="1"/>
          </a:p>
        </p:txBody>
      </p:sp>
      <p:sp>
        <p:nvSpPr>
          <p:cNvPr id="229" name="Google Shape;229;p37"/>
          <p:cNvSpPr txBox="1"/>
          <p:nvPr/>
        </p:nvSpPr>
        <p:spPr>
          <a:xfrm>
            <a:off x="245775" y="1247650"/>
            <a:ext cx="3612000" cy="332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In section 5, Dr. Giedd explains a process you know a lot about. He is talking about myelination, synaptic branching, and pruning. He says, “The </a:t>
            </a:r>
            <a:r>
              <a:rPr lang="en" b="1">
                <a:solidFill>
                  <a:schemeClr val="dk1"/>
                </a:solidFill>
                <a:latin typeface="Century Gothic"/>
                <a:ea typeface="Century Gothic"/>
                <a:cs typeface="Century Gothic"/>
                <a:sym typeface="Century Gothic"/>
              </a:rPr>
              <a:t>complementary</a:t>
            </a:r>
            <a:r>
              <a:rPr lang="en">
                <a:solidFill>
                  <a:schemeClr val="dk1"/>
                </a:solidFill>
                <a:latin typeface="Century Gothic"/>
                <a:ea typeface="Century Gothic"/>
                <a:cs typeface="Century Gothic"/>
                <a:sym typeface="Century Gothic"/>
              </a:rPr>
              <a:t> mechanisms of overproduction/selective elimination allow the brain to specialize in response to environmental demands.”</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8. Why would </a:t>
            </a:r>
            <a:r>
              <a:rPr lang="en" u="sng">
                <a:solidFill>
                  <a:schemeClr val="dk1"/>
                </a:solidFill>
                <a:latin typeface="Century Gothic"/>
                <a:ea typeface="Century Gothic"/>
                <a:cs typeface="Century Gothic"/>
                <a:sym typeface="Century Gothic"/>
              </a:rPr>
              <a:t>both</a:t>
            </a:r>
            <a:r>
              <a:rPr lang="en">
                <a:solidFill>
                  <a:schemeClr val="dk1"/>
                </a:solidFill>
                <a:latin typeface="Century Gothic"/>
                <a:ea typeface="Century Gothic"/>
                <a:cs typeface="Century Gothic"/>
                <a:sym typeface="Century Gothic"/>
              </a:rPr>
              <a:t> overproducing and cutting back on synapses make a brain more </a:t>
            </a:r>
            <a:r>
              <a:rPr lang="en" i="1">
                <a:solidFill>
                  <a:schemeClr val="dk1"/>
                </a:solidFill>
                <a:latin typeface="Century Gothic"/>
                <a:ea typeface="Century Gothic"/>
                <a:cs typeface="Century Gothic"/>
                <a:sym typeface="Century Gothic"/>
              </a:rPr>
              <a:t>adaptable</a:t>
            </a:r>
            <a:r>
              <a:rPr lang="en">
                <a:solidFill>
                  <a:schemeClr val="dk1"/>
                </a:solidFill>
                <a:latin typeface="Century Gothic"/>
                <a:ea typeface="Century Gothic"/>
                <a:cs typeface="Century Gothic"/>
                <a:sym typeface="Century Gothic"/>
              </a:rPr>
              <a:t>?</a:t>
            </a:r>
            <a:endParaRPr>
              <a:solidFill>
                <a:schemeClr val="dk1"/>
              </a:solidFill>
              <a:latin typeface="Century Gothic"/>
              <a:ea typeface="Century Gothic"/>
              <a:cs typeface="Century Gothic"/>
              <a:sym typeface="Century Gothic"/>
            </a:endParaRPr>
          </a:p>
        </p:txBody>
      </p:sp>
      <p:pic>
        <p:nvPicPr>
          <p:cNvPr id="230" name="Google Shape;230;p37"/>
          <p:cNvPicPr preferRelativeResize="0"/>
          <p:nvPr/>
        </p:nvPicPr>
        <p:blipFill>
          <a:blip r:embed="rId3">
            <a:alphaModFix/>
          </a:blip>
          <a:stretch>
            <a:fillRect/>
          </a:stretch>
        </p:blipFill>
        <p:spPr>
          <a:xfrm>
            <a:off x="8053863" y="0"/>
            <a:ext cx="887874" cy="887874"/>
          </a:xfrm>
          <a:prstGeom prst="rect">
            <a:avLst/>
          </a:prstGeom>
          <a:noFill/>
          <a:ln>
            <a:noFill/>
          </a:ln>
        </p:spPr>
      </p:pic>
      <p:pic>
        <p:nvPicPr>
          <p:cNvPr id="231" name="Google Shape;231;p37"/>
          <p:cNvPicPr preferRelativeResize="0"/>
          <p:nvPr/>
        </p:nvPicPr>
        <p:blipFill>
          <a:blip r:embed="rId4">
            <a:alphaModFix/>
          </a:blip>
          <a:stretch>
            <a:fillRect/>
          </a:stretch>
        </p:blipFill>
        <p:spPr>
          <a:xfrm>
            <a:off x="4010175" y="1247650"/>
            <a:ext cx="4981424" cy="299779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8"/>
          <p:cNvSpPr txBox="1">
            <a:spLocks noGrp="1"/>
          </p:cNvSpPr>
          <p:nvPr>
            <p:ph type="title"/>
          </p:nvPr>
        </p:nvSpPr>
        <p:spPr>
          <a:xfrm>
            <a:off x="152400" y="84250"/>
            <a:ext cx="7591800" cy="1011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add to our vocabulary chart</a:t>
            </a:r>
            <a:endParaRPr sz="3000" b="1" i="1" dirty="0"/>
          </a:p>
        </p:txBody>
      </p:sp>
      <p:graphicFrame>
        <p:nvGraphicFramePr>
          <p:cNvPr id="238" name="Google Shape;238;p38"/>
          <p:cNvGraphicFramePr/>
          <p:nvPr/>
        </p:nvGraphicFramePr>
        <p:xfrm>
          <a:off x="2078900" y="2385825"/>
          <a:ext cx="4708025" cy="2344164"/>
        </p:xfrm>
        <a:graphic>
          <a:graphicData uri="http://schemas.openxmlformats.org/drawingml/2006/table">
            <a:tbl>
              <a:tblPr>
                <a:noFill/>
                <a:tableStyleId>{9A475E02-D54B-47F6-B1C1-F4B6A07438A0}</a:tableStyleId>
              </a:tblPr>
              <a:tblGrid>
                <a:gridCol w="1023825"/>
                <a:gridCol w="3684200"/>
              </a:tblGrid>
              <a:tr h="519300">
                <a:tc>
                  <a:txBody>
                    <a:bodyPr/>
                    <a:lstStyle/>
                    <a:p>
                      <a:pPr marL="0" lvl="0" indent="0" algn="l" rtl="0">
                        <a:spcBef>
                          <a:spcPts val="0"/>
                        </a:spcBef>
                        <a:spcAft>
                          <a:spcPts val="0"/>
                        </a:spcAft>
                        <a:buNone/>
                      </a:pPr>
                      <a:r>
                        <a:rPr lang="en">
                          <a:latin typeface="Century Gothic"/>
                          <a:ea typeface="Century Gothic"/>
                          <a:cs typeface="Century Gothic"/>
                          <a:sym typeface="Century Gothic"/>
                        </a:rPr>
                        <a:t>Word</a:t>
                      </a:r>
                      <a:endParaRPr>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a:latin typeface="Century Gothic"/>
                          <a:ea typeface="Century Gothic"/>
                          <a:cs typeface="Century Gothic"/>
                          <a:sym typeface="Century Gothic"/>
                        </a:rPr>
                        <a:t>Definition</a:t>
                      </a:r>
                      <a:endParaRPr>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r>
              <a:tr h="886225">
                <a:tc>
                  <a:txBody>
                    <a:bodyPr/>
                    <a:lstStyle/>
                    <a:p>
                      <a:pPr marL="0" lvl="0" indent="0" algn="l" rtl="0">
                        <a:spcBef>
                          <a:spcPts val="0"/>
                        </a:spcBef>
                        <a:spcAft>
                          <a:spcPts val="0"/>
                        </a:spcAft>
                        <a:buNone/>
                      </a:pPr>
                      <a:r>
                        <a:rPr lang="en">
                          <a:latin typeface="Century Gothic"/>
                          <a:ea typeface="Century Gothic"/>
                          <a:cs typeface="Century Gothic"/>
                          <a:sym typeface="Century Gothic"/>
                        </a:rPr>
                        <a:t>plastic</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latin typeface="Century Gothic"/>
                          <a:ea typeface="Century Gothic"/>
                          <a:cs typeface="Century Gothic"/>
                          <a:sym typeface="Century Gothic"/>
                        </a:rPr>
                        <a:t>Something that is plastic can be changed and formed into a different shape. It will hold the new shape until it is changed again.</a:t>
                      </a:r>
                      <a:endParaRPr>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r>
              <a:tr h="825375">
                <a:tc>
                  <a:txBody>
                    <a:bodyPr/>
                    <a:lstStyle/>
                    <a:p>
                      <a:pPr marL="0" lvl="0" indent="0" algn="l" rtl="0">
                        <a:spcBef>
                          <a:spcPts val="0"/>
                        </a:spcBef>
                        <a:spcAft>
                          <a:spcPts val="0"/>
                        </a:spcAft>
                        <a:buNone/>
                      </a:pPr>
                      <a:r>
                        <a:rPr lang="en">
                          <a:latin typeface="Century Gothic"/>
                          <a:ea typeface="Century Gothic"/>
                          <a:cs typeface="Century Gothic"/>
                          <a:sym typeface="Century Gothic"/>
                        </a:rPr>
                        <a:t>brain plasticity</a:t>
                      </a:r>
                      <a:endParaRPr>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latin typeface="Century Gothic"/>
                          <a:ea typeface="Century Gothic"/>
                          <a:cs typeface="Century Gothic"/>
                          <a:sym typeface="Century Gothic"/>
                        </a:rPr>
                        <a:t>the ability of the brain to change</a:t>
                      </a:r>
                      <a:endParaRPr>
                        <a:latin typeface="Century Gothic"/>
                        <a:ea typeface="Century Gothic"/>
                        <a:cs typeface="Century Gothic"/>
                        <a:sym typeface="Century Gothic"/>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r>
            </a:tbl>
          </a:graphicData>
        </a:graphic>
      </p:graphicFrame>
      <p:pic>
        <p:nvPicPr>
          <p:cNvPr id="239" name="Google Shape;239;p38"/>
          <p:cNvPicPr preferRelativeResize="0"/>
          <p:nvPr/>
        </p:nvPicPr>
        <p:blipFill>
          <a:blip r:embed="rId3">
            <a:alphaModFix/>
          </a:blip>
          <a:stretch>
            <a:fillRect/>
          </a:stretch>
        </p:blipFill>
        <p:spPr>
          <a:xfrm>
            <a:off x="8053863" y="0"/>
            <a:ext cx="887874" cy="887874"/>
          </a:xfrm>
          <a:prstGeom prst="rect">
            <a:avLst/>
          </a:prstGeom>
          <a:noFill/>
          <a:ln>
            <a:noFill/>
          </a:ln>
        </p:spPr>
      </p:pic>
      <p:pic>
        <p:nvPicPr>
          <p:cNvPr id="240" name="Google Shape;240;p38"/>
          <p:cNvPicPr preferRelativeResize="0"/>
          <p:nvPr/>
        </p:nvPicPr>
        <p:blipFill rotWithShape="1">
          <a:blip r:embed="rId4">
            <a:alphaModFix/>
          </a:blip>
          <a:srcRect t="6388"/>
          <a:stretch/>
        </p:blipFill>
        <p:spPr>
          <a:xfrm>
            <a:off x="336188" y="1121229"/>
            <a:ext cx="7629525" cy="120373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9"/>
          <p:cNvSpPr txBox="1">
            <a:spLocks noGrp="1"/>
          </p:cNvSpPr>
          <p:nvPr>
            <p:ph type="title"/>
          </p:nvPr>
        </p:nvSpPr>
        <p:spPr>
          <a:xfrm>
            <a:off x="382275" y="258412"/>
            <a:ext cx="7361700" cy="802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work with our </a:t>
            </a:r>
            <a:r>
              <a:rPr lang="en" sz="3000" b="1" dirty="0"/>
              <a:t>Brain Development Anchor Chart</a:t>
            </a:r>
            <a:endParaRPr sz="3000" b="1" i="1" dirty="0"/>
          </a:p>
        </p:txBody>
      </p:sp>
      <p:sp>
        <p:nvSpPr>
          <p:cNvPr id="246" name="Google Shape;246;p39"/>
          <p:cNvSpPr txBox="1"/>
          <p:nvPr/>
        </p:nvSpPr>
        <p:spPr>
          <a:xfrm>
            <a:off x="382275" y="1234575"/>
            <a:ext cx="3770700" cy="314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We’re going to take a bit of time to fill out the “So What” column on this chart.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Remember, this is where we do some “if / then” thinking about our reading.</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Turn and Talk with a partner:</a:t>
            </a:r>
            <a:endParaRPr sz="18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Find another if/then statement from the reading.</a:t>
            </a:r>
            <a:endParaRPr sz="1800">
              <a:latin typeface="Century Gothic"/>
              <a:ea typeface="Century Gothic"/>
              <a:cs typeface="Century Gothic"/>
              <a:sym typeface="Century Gothic"/>
            </a:endParaRPr>
          </a:p>
        </p:txBody>
      </p:sp>
      <p:pic>
        <p:nvPicPr>
          <p:cNvPr id="247" name="Google Shape;247;p39"/>
          <p:cNvPicPr preferRelativeResize="0"/>
          <p:nvPr/>
        </p:nvPicPr>
        <p:blipFill>
          <a:blip r:embed="rId3">
            <a:alphaModFix/>
          </a:blip>
          <a:stretch>
            <a:fillRect/>
          </a:stretch>
        </p:blipFill>
        <p:spPr>
          <a:xfrm>
            <a:off x="4406775" y="1234600"/>
            <a:ext cx="4270201" cy="3146051"/>
          </a:xfrm>
          <a:prstGeom prst="rect">
            <a:avLst/>
          </a:prstGeom>
          <a:noFill/>
          <a:ln w="9525" cap="flat" cmpd="sng">
            <a:solidFill>
              <a:srgbClr val="000000"/>
            </a:solidFill>
            <a:prstDash val="solid"/>
            <a:round/>
            <a:headEnd type="none" w="sm" len="sm"/>
            <a:tailEnd type="none" w="sm" len="sm"/>
          </a:ln>
        </p:spPr>
      </p:pic>
      <p:pic>
        <p:nvPicPr>
          <p:cNvPr id="248" name="Google Shape;248;p39"/>
          <p:cNvPicPr preferRelativeResize="0"/>
          <p:nvPr/>
        </p:nvPicPr>
        <p:blipFill>
          <a:blip r:embed="rId4">
            <a:alphaModFix/>
          </a:blip>
          <a:stretch>
            <a:fillRect/>
          </a:stretch>
        </p:blipFill>
        <p:spPr>
          <a:xfrm>
            <a:off x="8534400" y="4488723"/>
            <a:ext cx="472725" cy="478161"/>
          </a:xfrm>
          <a:prstGeom prst="rect">
            <a:avLst/>
          </a:prstGeom>
          <a:noFill/>
          <a:ln>
            <a:noFill/>
          </a:ln>
        </p:spPr>
      </p:pic>
      <p:pic>
        <p:nvPicPr>
          <p:cNvPr id="249" name="Google Shape;249;p39"/>
          <p:cNvPicPr preferRelativeResize="0"/>
          <p:nvPr/>
        </p:nvPicPr>
        <p:blipFill>
          <a:blip r:embed="rId5">
            <a:alphaModFix/>
          </a:blip>
          <a:stretch>
            <a:fillRect/>
          </a:stretch>
        </p:blipFill>
        <p:spPr>
          <a:xfrm>
            <a:off x="8053863" y="0"/>
            <a:ext cx="887874" cy="88787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0"/>
          <p:cNvSpPr txBox="1">
            <a:spLocks noGrp="1"/>
          </p:cNvSpPr>
          <p:nvPr>
            <p:ph type="title"/>
          </p:nvPr>
        </p:nvSpPr>
        <p:spPr>
          <a:xfrm>
            <a:off x="246400" y="273850"/>
            <a:ext cx="82689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think about the careful language of science</a:t>
            </a:r>
            <a:endParaRPr sz="3000"/>
          </a:p>
        </p:txBody>
      </p:sp>
      <p:sp>
        <p:nvSpPr>
          <p:cNvPr id="255" name="Google Shape;255;p40"/>
          <p:cNvSpPr txBox="1">
            <a:spLocks noGrp="1"/>
          </p:cNvSpPr>
          <p:nvPr>
            <p:ph type="body" idx="1"/>
          </p:nvPr>
        </p:nvSpPr>
        <p:spPr>
          <a:xfrm>
            <a:off x="628650" y="1369219"/>
            <a:ext cx="7886700" cy="3263400"/>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n" dirty="0"/>
              <a:t>Look at the sentence we just added to the “So What” column.</a:t>
            </a:r>
            <a:endParaRPr dirty="0"/>
          </a:p>
          <a:p>
            <a:pPr marL="0" lvl="0" indent="0" algn="l" rtl="0">
              <a:spcBef>
                <a:spcPts val="800"/>
              </a:spcBef>
              <a:spcAft>
                <a:spcPts val="0"/>
              </a:spcAft>
              <a:buNone/>
            </a:pPr>
            <a:endParaRPr dirty="0"/>
          </a:p>
          <a:p>
            <a:pPr marL="457200" lvl="0" indent="0" algn="l" rtl="0">
              <a:lnSpc>
                <a:spcPct val="100000"/>
              </a:lnSpc>
              <a:spcBef>
                <a:spcPts val="0"/>
              </a:spcBef>
              <a:spcAft>
                <a:spcPts val="0"/>
              </a:spcAft>
              <a:buClr>
                <a:schemeClr val="dk1"/>
              </a:buClr>
              <a:buSzPts val="1100"/>
              <a:buFont typeface="Arial"/>
              <a:buNone/>
            </a:pPr>
            <a:r>
              <a:rPr lang="en" sz="1800" dirty="0"/>
              <a:t>“If it adapted in the past, then it </a:t>
            </a:r>
            <a:r>
              <a:rPr lang="en" sz="1800" b="1" dirty="0"/>
              <a:t>may</a:t>
            </a:r>
            <a:r>
              <a:rPr lang="en" sz="1800" dirty="0"/>
              <a:t> adapt today. If it is adaptable, then it </a:t>
            </a:r>
            <a:r>
              <a:rPr lang="en" sz="1800" b="1" dirty="0"/>
              <a:t>may</a:t>
            </a:r>
            <a:r>
              <a:rPr lang="en" sz="1800" dirty="0"/>
              <a:t> be able to adapt to the digital world.”</a:t>
            </a:r>
            <a:endParaRPr sz="1800" dirty="0"/>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800"/>
              </a:spcBef>
              <a:spcAft>
                <a:spcPts val="0"/>
              </a:spcAft>
              <a:buNone/>
            </a:pPr>
            <a:r>
              <a:rPr lang="en" b="1" dirty="0"/>
              <a:t>Hmmm……..why do you think it’s important to use words like “may” here, instead of “</a:t>
            </a:r>
            <a:r>
              <a:rPr lang="en" b="1" dirty="0" smtClean="0"/>
              <a:t>will?</a:t>
            </a:r>
            <a:r>
              <a:rPr lang="en-US" b="1" dirty="0" smtClean="0"/>
              <a:t>”</a:t>
            </a:r>
            <a:endParaRPr b="1" dirty="0"/>
          </a:p>
        </p:txBody>
      </p:sp>
      <p:pic>
        <p:nvPicPr>
          <p:cNvPr id="256" name="Google Shape;256;p40"/>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1"/>
          <p:cNvSpPr txBox="1">
            <a:spLocks noGrp="1"/>
          </p:cNvSpPr>
          <p:nvPr>
            <p:ph type="title"/>
          </p:nvPr>
        </p:nvSpPr>
        <p:spPr>
          <a:xfrm>
            <a:off x="382275" y="203993"/>
            <a:ext cx="7361700" cy="802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figure out a hard sentence</a:t>
            </a:r>
            <a:endParaRPr sz="3000" b="1" i="1" dirty="0"/>
          </a:p>
        </p:txBody>
      </p:sp>
      <p:sp>
        <p:nvSpPr>
          <p:cNvPr id="262" name="Google Shape;262;p41"/>
          <p:cNvSpPr txBox="1"/>
          <p:nvPr/>
        </p:nvSpPr>
        <p:spPr>
          <a:xfrm>
            <a:off x="382275" y="1512550"/>
            <a:ext cx="8410200" cy="28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Look at this sentence from the text.</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“Might the unprecedented rate of change itself overwhelm adaptive mechanisms?”</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Try simplifying that sentence with a partner. What does it seem to be asking?</a:t>
            </a:r>
            <a:endParaRPr sz="2400">
              <a:latin typeface="Century Gothic"/>
              <a:ea typeface="Century Gothic"/>
              <a:cs typeface="Century Gothic"/>
              <a:sym typeface="Century Gothic"/>
            </a:endParaRPr>
          </a:p>
        </p:txBody>
      </p:sp>
      <p:pic>
        <p:nvPicPr>
          <p:cNvPr id="263" name="Google Shape;263;p41"/>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69" name="Google Shape;269;p42"/>
          <p:cNvSpPr txBox="1"/>
          <p:nvPr/>
        </p:nvSpPr>
        <p:spPr>
          <a:xfrm>
            <a:off x="552450" y="1368125"/>
            <a:ext cx="7899600" cy="24162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Catch up on any reading from the first part of this unit.</a:t>
            </a:r>
            <a:endParaRPr sz="24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Read your independent reading book.</a:t>
            </a:r>
            <a:endParaRPr sz="2400" dirty="0">
              <a:solidFill>
                <a:schemeClr val="dk1"/>
              </a:solidFill>
              <a:latin typeface="Century Gothic"/>
              <a:ea typeface="Century Gothic"/>
              <a:cs typeface="Century Gothic"/>
              <a:sym typeface="Century Gothic"/>
            </a:endParaRPr>
          </a:p>
        </p:txBody>
      </p:sp>
      <p:pic>
        <p:nvPicPr>
          <p:cNvPr id="5" name="Google Shape;263;p41"/>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6" name="Google Shape;276;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77" name="Google Shape;277;p43"/>
          <p:cNvGraphicFramePr/>
          <p:nvPr/>
        </p:nvGraphicFramePr>
        <p:xfrm>
          <a:off x="577191" y="1248212"/>
          <a:ext cx="7989600" cy="3230175"/>
        </p:xfrm>
        <a:graphic>
          <a:graphicData uri="http://schemas.openxmlformats.org/drawingml/2006/table">
            <a:tbl>
              <a:tblPr firstRow="1" bandRow="1">
                <a:noFill/>
                <a:tableStyleId>{56683E10-D792-4719-9997-43929929CFB8}</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6</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6:</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6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dirty="0">
                <a:solidFill>
                  <a:schemeClr val="dk1"/>
                </a:solidFill>
                <a:latin typeface="Century Gothic"/>
                <a:ea typeface="Century Gothic"/>
                <a:cs typeface="Century Gothic"/>
                <a:sym typeface="Century Gothic"/>
              </a:rPr>
              <a:t>Independent reading books (various titles; one per student; see Teaching Notes)</a:t>
            </a:r>
            <a:endParaRPr sz="10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dirty="0">
                <a:solidFill>
                  <a:schemeClr val="dk1"/>
                </a:solidFill>
                <a:latin typeface="Century Gothic"/>
                <a:ea typeface="Century Gothic"/>
                <a:cs typeface="Century Gothic"/>
                <a:sym typeface="Century Gothic"/>
              </a:rPr>
              <a:t>Digital projector</a:t>
            </a:r>
            <a:endParaRPr sz="1000" dirty="0">
              <a:solidFill>
                <a:schemeClr val="dk1"/>
              </a:solidFill>
              <a:latin typeface="Century Gothic"/>
              <a:ea typeface="Century Gothic"/>
              <a:cs typeface="Century Gothic"/>
              <a:sym typeface="Century Gothic"/>
            </a:endParaRPr>
          </a:p>
          <a:p>
            <a:pPr marL="457200" lvl="0" indent="-292100" algn="l" rtl="0">
              <a:lnSpc>
                <a:spcPct val="115000"/>
              </a:lnSpc>
              <a:spcBef>
                <a:spcPts val="0"/>
              </a:spcBef>
              <a:spcAft>
                <a:spcPts val="0"/>
              </a:spcAft>
              <a:buClr>
                <a:schemeClr val="dk1"/>
              </a:buClr>
              <a:buSzPts val="1000"/>
              <a:buFont typeface="Century Gothic"/>
              <a:buChar char="●"/>
            </a:pPr>
            <a:r>
              <a:rPr lang="en" sz="1000" dirty="0">
                <a:solidFill>
                  <a:schemeClr val="dk1"/>
                </a:solidFill>
                <a:latin typeface="Century Gothic"/>
                <a:ea typeface="Century Gothic"/>
                <a:cs typeface="Century Gothic"/>
                <a:sym typeface="Century Gothic"/>
              </a:rPr>
              <a:t>“Students and Technology: Constant Companions” (multimedia feature; http://www.nytimes.com/interactive/2010/11/21/technology/20101121-brain-interactive.html?ref=technology)(From The New York Times, November 20, 2010 © 2010 The New York Times. All rights reserved. Used by permission and protected by the Copyright Laws of the United States. The printing, copying, redistribution, or retransmission of this Content without express written permission is prohibited.)</a:t>
            </a:r>
            <a:endParaRPr sz="1000" dirty="0">
              <a:solidFill>
                <a:schemeClr val="dk1"/>
              </a:solidFill>
              <a:latin typeface="Century Gothic"/>
              <a:ea typeface="Century Gothic"/>
              <a:cs typeface="Century Gothic"/>
              <a:sym typeface="Century Gothic"/>
            </a:endParaRPr>
          </a:p>
          <a:p>
            <a:pPr marL="457200" lvl="0" indent="-292100" algn="l" rtl="0">
              <a:lnSpc>
                <a:spcPct val="115000"/>
              </a:lnSpc>
              <a:spcBef>
                <a:spcPts val="0"/>
              </a:spcBef>
              <a:spcAft>
                <a:spcPts val="0"/>
              </a:spcAft>
              <a:buClr>
                <a:schemeClr val="dk1"/>
              </a:buClr>
              <a:buSzPts val="1000"/>
              <a:buFont typeface="Century Gothic"/>
              <a:buChar char="●"/>
            </a:pPr>
            <a:r>
              <a:rPr lang="en" sz="1000" dirty="0">
                <a:solidFill>
                  <a:schemeClr val="dk1"/>
                </a:solidFill>
                <a:latin typeface="Century Gothic"/>
                <a:ea typeface="Century Gothic"/>
                <a:cs typeface="Century Gothic"/>
                <a:sym typeface="Century Gothic"/>
              </a:rPr>
              <a:t>Document camera</a:t>
            </a:r>
            <a:endParaRPr sz="1000" dirty="0">
              <a:solidFill>
                <a:schemeClr val="dk1"/>
              </a:solidFill>
              <a:latin typeface="Century Gothic"/>
              <a:ea typeface="Century Gothic"/>
              <a:cs typeface="Century Gothic"/>
              <a:sym typeface="Century Gothic"/>
            </a:endParaRPr>
          </a:p>
          <a:p>
            <a:pPr marL="457200" lvl="0" indent="-292100" algn="l" rtl="0">
              <a:lnSpc>
                <a:spcPct val="115000"/>
              </a:lnSpc>
              <a:spcBef>
                <a:spcPts val="0"/>
              </a:spcBef>
              <a:spcAft>
                <a:spcPts val="0"/>
              </a:spcAft>
              <a:buClr>
                <a:schemeClr val="dk1"/>
              </a:buClr>
              <a:buSzPts val="1000"/>
              <a:buFont typeface="Century Gothic"/>
              <a:buChar char="●"/>
            </a:pPr>
            <a:r>
              <a:rPr lang="en" sz="1000" b="1" dirty="0">
                <a:solidFill>
                  <a:schemeClr val="dk1"/>
                </a:solidFill>
                <a:latin typeface="Century Gothic"/>
                <a:ea typeface="Century Gothic"/>
                <a:cs typeface="Century Gothic"/>
                <a:sym typeface="Century Gothic"/>
              </a:rPr>
              <a:t>Digital Revolution Text Structure graphic organizer </a:t>
            </a:r>
            <a:r>
              <a:rPr lang="en" sz="1000" dirty="0">
                <a:solidFill>
                  <a:schemeClr val="dk1"/>
                </a:solidFill>
                <a:latin typeface="Century Gothic"/>
                <a:ea typeface="Century Gothic"/>
                <a:cs typeface="Century Gothic"/>
                <a:sym typeface="Century Gothic"/>
              </a:rPr>
              <a:t>(one to display)</a:t>
            </a:r>
            <a:endParaRPr sz="10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b="1" dirty="0">
                <a:solidFill>
                  <a:schemeClr val="dk1"/>
                </a:solidFill>
                <a:latin typeface="Century Gothic"/>
                <a:ea typeface="Century Gothic"/>
                <a:cs typeface="Century Gothic"/>
                <a:sym typeface="Century Gothic"/>
              </a:rPr>
              <a:t>Posted question from Excerpt 1 </a:t>
            </a:r>
            <a:r>
              <a:rPr lang="en" sz="1000" dirty="0">
                <a:solidFill>
                  <a:schemeClr val="dk1"/>
                </a:solidFill>
                <a:latin typeface="Century Gothic"/>
                <a:ea typeface="Century Gothic"/>
                <a:cs typeface="Century Gothic"/>
                <a:sym typeface="Century Gothic"/>
              </a:rPr>
              <a:t>(see Teaching Notes, “in advance,” above)</a:t>
            </a:r>
            <a:endParaRPr sz="10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dirty="0">
                <a:solidFill>
                  <a:schemeClr val="dk1"/>
                </a:solidFill>
                <a:latin typeface="Century Gothic"/>
                <a:ea typeface="Century Gothic"/>
                <a:cs typeface="Century Gothic"/>
                <a:sym typeface="Century Gothic"/>
              </a:rPr>
              <a:t>Excerpt 2 of “The Digital Revolution and the Adolescent Brain Evolution” (one per student)</a:t>
            </a:r>
            <a:endParaRPr sz="10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b="1" dirty="0">
                <a:solidFill>
                  <a:schemeClr val="dk1"/>
                </a:solidFill>
                <a:latin typeface="Century Gothic"/>
                <a:ea typeface="Century Gothic"/>
                <a:cs typeface="Century Gothic"/>
                <a:sym typeface="Century Gothic"/>
              </a:rPr>
              <a:t>Excerpt 2 of “The Digital Revolution and the Adolescent Brain Evolution” text-dependent questions </a:t>
            </a:r>
            <a:r>
              <a:rPr lang="en" sz="1000" dirty="0">
                <a:solidFill>
                  <a:schemeClr val="dk1"/>
                </a:solidFill>
                <a:latin typeface="Century Gothic"/>
                <a:ea typeface="Century Gothic"/>
                <a:cs typeface="Century Gothic"/>
                <a:sym typeface="Century Gothic"/>
              </a:rPr>
              <a:t>(one per student; one to display)</a:t>
            </a:r>
            <a:endParaRPr sz="10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b="1" dirty="0">
                <a:solidFill>
                  <a:schemeClr val="dk1"/>
                </a:solidFill>
                <a:latin typeface="Century Gothic"/>
                <a:ea typeface="Century Gothic"/>
                <a:cs typeface="Century Gothic"/>
                <a:sym typeface="Century Gothic"/>
              </a:rPr>
              <a:t>Excerpt 2 of “The Digital Revolution and the Adolescent Brain Evolution” Close Reading Guide (for teacher reference)</a:t>
            </a:r>
            <a:endParaRPr sz="1000" b="1"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b="1" dirty="0">
                <a:solidFill>
                  <a:schemeClr val="dk1"/>
                </a:solidFill>
                <a:latin typeface="Century Gothic"/>
                <a:ea typeface="Century Gothic"/>
                <a:cs typeface="Century Gothic"/>
                <a:sym typeface="Century Gothic"/>
              </a:rPr>
              <a:t>Domain-Specific Vocabulary anchor chart </a:t>
            </a:r>
            <a:r>
              <a:rPr lang="en" sz="1000" dirty="0">
                <a:solidFill>
                  <a:schemeClr val="dk1"/>
                </a:solidFill>
                <a:latin typeface="Century Gothic"/>
                <a:ea typeface="Century Gothic"/>
                <a:cs typeface="Century Gothic"/>
                <a:sym typeface="Century Gothic"/>
              </a:rPr>
              <a:t>(begun in Lesson 1)</a:t>
            </a:r>
            <a:endParaRPr sz="10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b="1" dirty="0">
                <a:solidFill>
                  <a:schemeClr val="dk1"/>
                </a:solidFill>
                <a:latin typeface="Century Gothic"/>
                <a:ea typeface="Century Gothic"/>
                <a:cs typeface="Century Gothic"/>
                <a:sym typeface="Century Gothic"/>
              </a:rPr>
              <a:t>Model Domain-Specific Vocabulary anchor chart (for teacher reference)</a:t>
            </a:r>
            <a:endParaRPr sz="1000" b="1"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b="1" dirty="0">
                <a:solidFill>
                  <a:schemeClr val="dk1"/>
                </a:solidFill>
                <a:latin typeface="Century Gothic"/>
                <a:ea typeface="Century Gothic"/>
                <a:cs typeface="Century Gothic"/>
                <a:sym typeface="Century Gothic"/>
              </a:rPr>
              <a:t>Brain Development anchor chart</a:t>
            </a:r>
            <a:r>
              <a:rPr lang="en" sz="1000" dirty="0">
                <a:solidFill>
                  <a:schemeClr val="dk1"/>
                </a:solidFill>
                <a:latin typeface="Century Gothic"/>
                <a:ea typeface="Century Gothic"/>
                <a:cs typeface="Century Gothic"/>
                <a:sym typeface="Century Gothic"/>
              </a:rPr>
              <a:t>—student version (begun in Lesson 2)</a:t>
            </a:r>
            <a:endParaRPr sz="10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b="1" dirty="0">
                <a:solidFill>
                  <a:schemeClr val="dk1"/>
                </a:solidFill>
                <a:latin typeface="Century Gothic"/>
                <a:ea typeface="Century Gothic"/>
                <a:cs typeface="Century Gothic"/>
                <a:sym typeface="Century Gothic"/>
              </a:rPr>
              <a:t>Brain Development anchor chart </a:t>
            </a:r>
            <a:r>
              <a:rPr lang="en" sz="1000" dirty="0">
                <a:solidFill>
                  <a:schemeClr val="dk1"/>
                </a:solidFill>
                <a:latin typeface="Century Gothic"/>
                <a:ea typeface="Century Gothic"/>
                <a:cs typeface="Century Gothic"/>
                <a:sym typeface="Century Gothic"/>
              </a:rPr>
              <a:t>(begun in Lesson 2)</a:t>
            </a:r>
            <a:endParaRPr sz="10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000" b="1" dirty="0">
                <a:solidFill>
                  <a:schemeClr val="dk1"/>
                </a:solidFill>
                <a:latin typeface="Century Gothic"/>
                <a:ea typeface="Century Gothic"/>
                <a:cs typeface="Century Gothic"/>
                <a:sym typeface="Century Gothic"/>
              </a:rPr>
              <a:t>Model Brain Development anchor chart (for teacher reference)</a:t>
            </a:r>
            <a:endParaRPr sz="10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6</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200" dirty="0">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dirty="0">
                <a:solidFill>
                  <a:schemeClr val="dk1"/>
                </a:solidFill>
                <a:latin typeface="Calibri"/>
                <a:ea typeface="Calibri"/>
                <a:cs typeface="Calibri"/>
                <a:sym typeface="Calibri"/>
              </a:rPr>
              <a:t>Ready the books for the Book Frenzy. For a list of recommended books, see the </a:t>
            </a:r>
            <a:r>
              <a:rPr lang="en" b="1" dirty="0">
                <a:solidFill>
                  <a:schemeClr val="dk1"/>
                </a:solidFill>
                <a:latin typeface="Calibri"/>
                <a:ea typeface="Calibri"/>
                <a:cs typeface="Calibri"/>
                <a:sym typeface="Calibri"/>
              </a:rPr>
              <a:t>Module Overview document</a:t>
            </a:r>
            <a:r>
              <a:rPr lang="en"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dirty="0">
                <a:solidFill>
                  <a:schemeClr val="dk1"/>
                </a:solidFill>
                <a:latin typeface="Calibri"/>
                <a:ea typeface="Calibri"/>
                <a:cs typeface="Calibri"/>
                <a:sym typeface="Calibri"/>
              </a:rPr>
              <a:t>Load the multimedia feature from the </a:t>
            </a:r>
            <a:r>
              <a:rPr lang="en" i="1" dirty="0">
                <a:solidFill>
                  <a:schemeClr val="dk1"/>
                </a:solidFill>
                <a:latin typeface="Calibri"/>
                <a:ea typeface="Calibri"/>
                <a:cs typeface="Calibri"/>
                <a:sym typeface="Calibri"/>
              </a:rPr>
              <a:t>New York Times</a:t>
            </a:r>
            <a:r>
              <a:rPr lang="en" dirty="0">
                <a:solidFill>
                  <a:schemeClr val="dk1"/>
                </a:solidFill>
                <a:latin typeface="Calibri"/>
                <a:ea typeface="Calibri"/>
                <a:cs typeface="Calibri"/>
                <a:sym typeface="Calibri"/>
              </a:rPr>
              <a:t> Web site and be sure you can locate the audio under “Needing to Answer That Text: Allison Miller”: </a:t>
            </a:r>
            <a:r>
              <a:rPr lang="en" u="sng" dirty="0">
                <a:solidFill>
                  <a:schemeClr val="hlink"/>
                </a:solidFill>
                <a:latin typeface="Calibri"/>
                <a:ea typeface="Calibri"/>
                <a:cs typeface="Calibri"/>
                <a:sym typeface="Calibri"/>
                <a:hlinkClick r:id="rId3"/>
              </a:rPr>
              <a:t>http://www.nytimes.com/interactive/2010/11/21/technology/20101121-brain-interactive.html?ref=technology</a:t>
            </a:r>
            <a:r>
              <a:rPr lang="en"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dirty="0">
                <a:solidFill>
                  <a:schemeClr val="dk1"/>
                </a:solidFill>
                <a:latin typeface="Calibri"/>
                <a:ea typeface="Calibri"/>
                <a:cs typeface="Calibri"/>
                <a:sym typeface="Calibri"/>
              </a:rPr>
              <a:t>Preview the </a:t>
            </a:r>
            <a:r>
              <a:rPr lang="en" b="1" dirty="0">
                <a:solidFill>
                  <a:schemeClr val="dk1"/>
                </a:solidFill>
                <a:latin typeface="Calibri"/>
                <a:ea typeface="Calibri"/>
                <a:cs typeface="Calibri"/>
                <a:sym typeface="Calibri"/>
              </a:rPr>
              <a:t>Excerpt 2 of “The Digital Revolution and the Adolescent Brain Evolution” Close Reading Guide</a:t>
            </a:r>
            <a:r>
              <a:rPr lang="en"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dirty="0">
                <a:solidFill>
                  <a:schemeClr val="dk1"/>
                </a:solidFill>
                <a:latin typeface="Calibri"/>
                <a:ea typeface="Calibri"/>
                <a:cs typeface="Calibri"/>
                <a:sym typeface="Calibri"/>
              </a:rPr>
              <a:t>Post the following question from Excerpt 1 of “The Digital Revolution and the Adolescent Brain Evolution”: “What are the implications, for good or ill, of the dramatic changes in the way adolescents spend their time?” Leave this posted for the remainder of Unit 1.</a:t>
            </a:r>
            <a:endParaRPr dirty="0">
              <a:solidFill>
                <a:schemeClr val="dk1"/>
              </a:solidFill>
              <a:latin typeface="Calibri"/>
              <a:ea typeface="Calibri"/>
              <a:cs typeface="Calibri"/>
              <a:sym typeface="Calibri"/>
            </a:endParaRPr>
          </a:p>
          <a:p>
            <a:pPr marL="18288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6</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Book Frenzy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Introducing the Digital Revolution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Review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Review Learning Targets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Excerpt 3 of “The Digital Revolution and Adolescent Brain Evolution”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Vocabulary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Add to </a:t>
            </a:r>
            <a:r>
              <a:rPr lang="en" sz="1800" b="1" dirty="0">
                <a:latin typeface="Century Gothic"/>
                <a:ea typeface="Century Gothic"/>
                <a:cs typeface="Century Gothic"/>
                <a:sym typeface="Century Gothic"/>
              </a:rPr>
              <a:t>Brain Development anchor chart</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45720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6" name="Google Shape;207;p34"/>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0"/>
            <a:ext cx="7115400" cy="876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have a Book Frenzy!!</a:t>
            </a:r>
            <a:endParaRPr sz="2800" b="1" i="1" dirty="0"/>
          </a:p>
        </p:txBody>
      </p:sp>
      <p:sp>
        <p:nvSpPr>
          <p:cNvPr id="173" name="Google Shape;173;p30"/>
          <p:cNvSpPr txBox="1"/>
          <p:nvPr/>
        </p:nvSpPr>
        <p:spPr>
          <a:xfrm>
            <a:off x="871950" y="1095325"/>
            <a:ext cx="2162100" cy="2218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a:ea typeface="Century Gothic"/>
                <a:cs typeface="Century Gothic"/>
                <a:sym typeface="Century Gothic"/>
              </a:rPr>
              <a:t>Here are a few possibilities!  There are many more!</a:t>
            </a:r>
            <a:endParaRPr sz="1800">
              <a:latin typeface="Century Gothic"/>
              <a:ea typeface="Century Gothic"/>
              <a:cs typeface="Century Gothic"/>
              <a:sym typeface="Century Gothic"/>
            </a:endParaRPr>
          </a:p>
          <a:p>
            <a:pPr marL="0" lvl="0" indent="0" algn="ctr" rtl="0">
              <a:spcBef>
                <a:spcPts val="0"/>
              </a:spcBef>
              <a:spcAft>
                <a:spcPts val="0"/>
              </a:spcAft>
              <a:buNone/>
            </a:pPr>
            <a:endParaRPr sz="18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Choose one or two books to try out for your independent reading.  </a:t>
            </a:r>
            <a:endParaRPr sz="1800">
              <a:latin typeface="Century Gothic"/>
              <a:ea typeface="Century Gothic"/>
              <a:cs typeface="Century Gothic"/>
              <a:sym typeface="Century Gothic"/>
            </a:endParaRPr>
          </a:p>
        </p:txBody>
      </p:sp>
      <p:graphicFrame>
        <p:nvGraphicFramePr>
          <p:cNvPr id="175" name="Google Shape;175;p30"/>
          <p:cNvGraphicFramePr/>
          <p:nvPr>
            <p:extLst>
              <p:ext uri="{D42A27DB-BD31-4B8C-83A1-F6EECF244321}">
                <p14:modId xmlns:p14="http://schemas.microsoft.com/office/powerpoint/2010/main" val="290217908"/>
              </p:ext>
            </p:extLst>
          </p:nvPr>
        </p:nvGraphicFramePr>
        <p:xfrm>
          <a:off x="3687150" y="728575"/>
          <a:ext cx="4056900" cy="4112525"/>
        </p:xfrm>
        <a:graphic>
          <a:graphicData uri="http://schemas.openxmlformats.org/drawingml/2006/table">
            <a:tbl>
              <a:tblPr>
                <a:noFill/>
                <a:tableStyleId>{C09A112B-9883-4ADA-86F2-36BACED771E1}</a:tableStyleId>
              </a:tblPr>
              <a:tblGrid>
                <a:gridCol w="2044250"/>
                <a:gridCol w="2012650"/>
              </a:tblGrid>
              <a:tr h="873350">
                <a:tc>
                  <a:txBody>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panose="020B0502020202020204" pitchFamily="34" charset="0"/>
                        </a:rPr>
                        <a:t>R U In? Using Technology Responsibly</a:t>
                      </a:r>
                      <a:endParaRPr dirty="0">
                        <a:latin typeface="Century Gothic" panose="020B0502020202020204" pitchFamily="34" charset="0"/>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dirty="0">
                          <a:latin typeface="Century Gothic" panose="020B0502020202020204" pitchFamily="34" charset="0"/>
                        </a:rPr>
                        <a:t>Brian Lester</a:t>
                      </a:r>
                      <a:endParaRPr dirty="0">
                        <a:latin typeface="Century Gothic" panose="020B0502020202020204" pitchFamily="34" charset="0"/>
                      </a:endParaRPr>
                    </a:p>
                  </a:txBody>
                  <a:tcPr marL="91425" marR="91425" marT="91425" marB="91425">
                    <a:lnB w="9525" cap="flat" cmpd="sng">
                      <a:solidFill>
                        <a:srgbClr val="9E9E9E"/>
                      </a:solidFill>
                      <a:prstDash val="solid"/>
                      <a:round/>
                      <a:headEnd type="none" w="sm" len="sm"/>
                      <a:tailEnd type="none" w="sm" len="sm"/>
                    </a:lnB>
                  </a:tcPr>
                </a:tc>
              </a:tr>
              <a:tr h="422325">
                <a:tc>
                  <a:txBody>
                    <a:bodyPr/>
                    <a:lstStyle/>
                    <a:p>
                      <a:pPr marL="0" lvl="0" indent="0" algn="l" rtl="0">
                        <a:spcBef>
                          <a:spcPts val="0"/>
                        </a:spcBef>
                        <a:spcAft>
                          <a:spcPts val="0"/>
                        </a:spcAft>
                        <a:buNone/>
                      </a:pPr>
                      <a:r>
                        <a:rPr lang="en">
                          <a:latin typeface="Century Gothic" panose="020B0502020202020204" pitchFamily="34" charset="0"/>
                        </a:rPr>
                        <a:t>The Misfits</a:t>
                      </a:r>
                      <a:endParaRPr>
                        <a:latin typeface="Century Gothic" panose="020B0502020202020204" pitchFamily="34" charset="0"/>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dirty="0">
                          <a:latin typeface="Century Gothic" panose="020B0502020202020204" pitchFamily="34" charset="0"/>
                        </a:rPr>
                        <a:t>James Howe</a:t>
                      </a:r>
                      <a:endParaRPr dirty="0">
                        <a:latin typeface="Century Gothic" panose="020B0502020202020204" pitchFamily="34" charset="0"/>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422325">
                <a:tc>
                  <a:txBody>
                    <a:bodyPr/>
                    <a:lstStyle/>
                    <a:p>
                      <a:pPr marL="0" lvl="0" indent="0" algn="l" rtl="0">
                        <a:spcBef>
                          <a:spcPts val="0"/>
                        </a:spcBef>
                        <a:spcAft>
                          <a:spcPts val="0"/>
                        </a:spcAft>
                        <a:buNone/>
                      </a:pPr>
                      <a:r>
                        <a:rPr lang="en">
                          <a:latin typeface="Century Gothic" panose="020B0502020202020204" pitchFamily="34" charset="0"/>
                        </a:rPr>
                        <a:t>Walk Two Moons</a:t>
                      </a:r>
                      <a:endParaRPr>
                        <a:latin typeface="Century Gothic" panose="020B0502020202020204" pitchFamily="34" charset="0"/>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r>
                        <a:rPr lang="en" dirty="0">
                          <a:latin typeface="Century Gothic" panose="020B0502020202020204" pitchFamily="34" charset="0"/>
                        </a:rPr>
                        <a:t>Sharon Creech</a:t>
                      </a:r>
                      <a:endParaRPr dirty="0">
                        <a:latin typeface="Century Gothic" panose="020B0502020202020204" pitchFamily="34" charset="0"/>
                      </a:endParaRPr>
                    </a:p>
                  </a:txBody>
                  <a:tcPr marL="91425" marR="91425" marT="91425" marB="91425">
                    <a:lnT w="9525" cap="flat" cmpd="sng">
                      <a:solidFill>
                        <a:srgbClr val="9E9E9E"/>
                      </a:solidFill>
                      <a:prstDash val="solid"/>
                      <a:round/>
                      <a:headEnd type="none" w="sm" len="sm"/>
                      <a:tailEnd type="none" w="sm" len="sm"/>
                    </a:lnT>
                  </a:tcPr>
                </a:tc>
              </a:tr>
              <a:tr h="873350">
                <a:tc>
                  <a:txBody>
                    <a:bodyPr/>
                    <a:lstStyle/>
                    <a:p>
                      <a:pPr marL="0" lvl="0" indent="0" algn="l" rtl="0">
                        <a:spcBef>
                          <a:spcPts val="0"/>
                        </a:spcBef>
                        <a:spcAft>
                          <a:spcPts val="0"/>
                        </a:spcAft>
                        <a:buNone/>
                      </a:pPr>
                      <a:r>
                        <a:rPr lang="en">
                          <a:latin typeface="Century Gothic" panose="020B0502020202020204" pitchFamily="34" charset="0"/>
                        </a:rPr>
                        <a:t>Confessions of a So-Called Middle Child</a:t>
                      </a:r>
                      <a:endParaRPr>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dirty="0">
                          <a:latin typeface="Century Gothic" panose="020B0502020202020204" pitchFamily="34" charset="0"/>
                        </a:rPr>
                        <a:t>Maria T. Lennon</a:t>
                      </a:r>
                      <a:endParaRPr dirty="0">
                        <a:latin typeface="Century Gothic" panose="020B0502020202020204" pitchFamily="34" charset="0"/>
                      </a:endParaRPr>
                    </a:p>
                  </a:txBody>
                  <a:tcPr marL="91425" marR="91425" marT="91425" marB="91425"/>
                </a:tc>
              </a:tr>
              <a:tr h="873350">
                <a:tc>
                  <a:txBody>
                    <a:bodyPr/>
                    <a:lstStyle/>
                    <a:p>
                      <a:pPr marL="0" lvl="0" indent="0" algn="l" rtl="0">
                        <a:spcBef>
                          <a:spcPts val="0"/>
                        </a:spcBef>
                        <a:spcAft>
                          <a:spcPts val="0"/>
                        </a:spcAft>
                        <a:buNone/>
                      </a:pPr>
                      <a:r>
                        <a:rPr lang="en">
                          <a:latin typeface="Century Gothic" panose="020B0502020202020204" pitchFamily="34" charset="0"/>
                        </a:rPr>
                        <a:t>Freaking Out!  The Science of the Teenage Brain</a:t>
                      </a:r>
                      <a:endParaRPr>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dirty="0">
                          <a:latin typeface="Century Gothic" panose="020B0502020202020204" pitchFamily="34" charset="0"/>
                        </a:rPr>
                        <a:t>Dana Meachen Rau</a:t>
                      </a:r>
                      <a:endParaRPr dirty="0">
                        <a:latin typeface="Century Gothic" panose="020B0502020202020204" pitchFamily="34" charset="0"/>
                      </a:endParaRPr>
                    </a:p>
                  </a:txBody>
                  <a:tcPr marL="91425" marR="91425" marT="91425" marB="91425"/>
                </a:tc>
              </a:tr>
              <a:tr h="647825">
                <a:tc>
                  <a:txBody>
                    <a:bodyPr/>
                    <a:lstStyle/>
                    <a:p>
                      <a:pPr marL="0" lvl="0" indent="0" algn="l" rtl="0">
                        <a:spcBef>
                          <a:spcPts val="0"/>
                        </a:spcBef>
                        <a:spcAft>
                          <a:spcPts val="0"/>
                        </a:spcAft>
                        <a:buNone/>
                      </a:pPr>
                      <a:r>
                        <a:rPr lang="en">
                          <a:latin typeface="Century Gothic" panose="020B0502020202020204" pitchFamily="34" charset="0"/>
                        </a:rPr>
                        <a:t>The Brain: A Graphic Novel Tour</a:t>
                      </a:r>
                      <a:endParaRPr>
                        <a:latin typeface="Century Gothic" panose="020B0502020202020204" pitchFamily="34" charset="0"/>
                      </a:endParaRPr>
                    </a:p>
                  </a:txBody>
                  <a:tcPr marL="91425" marR="91425" marT="91425" marB="91425"/>
                </a:tc>
                <a:tc>
                  <a:txBody>
                    <a:bodyPr/>
                    <a:lstStyle/>
                    <a:p>
                      <a:pPr marL="0" lvl="0" indent="0" algn="l" rtl="0">
                        <a:spcBef>
                          <a:spcPts val="0"/>
                        </a:spcBef>
                        <a:spcAft>
                          <a:spcPts val="0"/>
                        </a:spcAft>
                        <a:buNone/>
                      </a:pPr>
                      <a:r>
                        <a:rPr lang="en" dirty="0">
                          <a:latin typeface="Century Gothic" panose="020B0502020202020204" pitchFamily="34" charset="0"/>
                        </a:rPr>
                        <a:t>Joeming Dunn</a:t>
                      </a:r>
                      <a:endParaRPr dirty="0">
                        <a:latin typeface="Century Gothic" panose="020B0502020202020204" pitchFamily="34" charset="0"/>
                      </a:endParaRPr>
                    </a:p>
                    <a:p>
                      <a:pPr marL="0" lvl="0" indent="0" algn="l" rtl="0">
                        <a:spcBef>
                          <a:spcPts val="0"/>
                        </a:spcBef>
                        <a:spcAft>
                          <a:spcPts val="0"/>
                        </a:spcAft>
                        <a:buNone/>
                      </a:pPr>
                      <a:r>
                        <a:rPr lang="en" dirty="0">
                          <a:latin typeface="Century Gothic" panose="020B0502020202020204" pitchFamily="34" charset="0"/>
                        </a:rPr>
                        <a:t>Rod Espinosa</a:t>
                      </a:r>
                      <a:endParaRPr dirty="0">
                        <a:latin typeface="Century Gothic" panose="020B0502020202020204" pitchFamily="34" charset="0"/>
                      </a:endParaRPr>
                    </a:p>
                  </a:txBody>
                  <a:tcPr marL="91425" marR="91425" marT="91425" marB="91425"/>
                </a:tc>
              </a:tr>
            </a:tbl>
          </a:graphicData>
        </a:graphic>
      </p:graphicFrame>
      <p:pic>
        <p:nvPicPr>
          <p:cNvPr id="6" name="Google Shape;207;p34"/>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349900" y="379550"/>
            <a:ext cx="7592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watch a video and think about our reading</a:t>
            </a:r>
            <a:endParaRPr sz="2800" b="1" i="1" dirty="0"/>
          </a:p>
        </p:txBody>
      </p:sp>
      <p:sp>
        <p:nvSpPr>
          <p:cNvPr id="181" name="Google Shape;181;p31"/>
          <p:cNvSpPr txBox="1"/>
          <p:nvPr/>
        </p:nvSpPr>
        <p:spPr>
          <a:xfrm>
            <a:off x="628650" y="1373750"/>
            <a:ext cx="7899600" cy="286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We are going to watch a </a:t>
            </a:r>
            <a:r>
              <a:rPr lang="en" sz="1800" b="1" dirty="0">
                <a:latin typeface="Century Gothic"/>
                <a:ea typeface="Century Gothic"/>
                <a:cs typeface="Century Gothic"/>
                <a:sym typeface="Century Gothic"/>
                <a:hlinkClick r:id="rId3"/>
              </a:rPr>
              <a:t>video</a:t>
            </a:r>
            <a:r>
              <a:rPr lang="en" sz="1800" b="1" dirty="0">
                <a:latin typeface="Century Gothic"/>
                <a:ea typeface="Century Gothic"/>
                <a:cs typeface="Century Gothic"/>
                <a:sym typeface="Century Gothic"/>
              </a:rPr>
              <a:t>.  </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While we are watching, think about this question:</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How does this young lady’s experience  relate to the reading you did last night?</a:t>
            </a:r>
            <a:endParaRPr sz="1800" dirty="0">
              <a:latin typeface="Century Gothic"/>
              <a:ea typeface="Century Gothic"/>
              <a:cs typeface="Century Gothic"/>
              <a:sym typeface="Century Gothic"/>
            </a:endParaRPr>
          </a:p>
        </p:txBody>
      </p:sp>
      <p:pic>
        <p:nvPicPr>
          <p:cNvPr id="182" name="Google Shape;182;p31"/>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2"/>
          <p:cNvSpPr txBox="1">
            <a:spLocks noGrp="1"/>
          </p:cNvSpPr>
          <p:nvPr>
            <p:ph type="title"/>
          </p:nvPr>
        </p:nvSpPr>
        <p:spPr>
          <a:xfrm>
            <a:off x="243275" y="157150"/>
            <a:ext cx="7772100" cy="938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look at the </a:t>
            </a:r>
            <a:r>
              <a:rPr lang="en" sz="3000" b="1" dirty="0"/>
              <a:t>Digital Revolution Text Structure Organizer</a:t>
            </a:r>
            <a:endParaRPr sz="3000" b="1" i="1" dirty="0"/>
          </a:p>
        </p:txBody>
      </p:sp>
      <p:sp>
        <p:nvSpPr>
          <p:cNvPr id="188" name="Google Shape;188;p32"/>
          <p:cNvSpPr txBox="1"/>
          <p:nvPr/>
        </p:nvSpPr>
        <p:spPr>
          <a:xfrm>
            <a:off x="628650" y="1373750"/>
            <a:ext cx="7899600" cy="28677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endParaRPr sz="1600">
              <a:latin typeface="Century Gothic"/>
              <a:ea typeface="Century Gothic"/>
              <a:cs typeface="Century Gothic"/>
              <a:sym typeface="Century Gothic"/>
            </a:endParaRPr>
          </a:p>
        </p:txBody>
      </p:sp>
      <p:sp>
        <p:nvSpPr>
          <p:cNvPr id="189" name="Google Shape;189;p32"/>
          <p:cNvSpPr txBox="1"/>
          <p:nvPr/>
        </p:nvSpPr>
        <p:spPr>
          <a:xfrm>
            <a:off x="347400" y="1268075"/>
            <a:ext cx="4224600" cy="354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latin typeface="Century Gothic"/>
                <a:ea typeface="Century Gothic"/>
                <a:cs typeface="Century Gothic"/>
                <a:sym typeface="Century Gothic"/>
              </a:rPr>
              <a:t>Notice this organizer lays out the different sections of the article.</a:t>
            </a:r>
            <a:endParaRPr sz="1800" b="1">
              <a:latin typeface="Century Gothic"/>
              <a:ea typeface="Century Gothic"/>
              <a:cs typeface="Century Gothic"/>
              <a:sym typeface="Century Gothic"/>
            </a:endParaRPr>
          </a:p>
          <a:p>
            <a:pPr marL="457200" lvl="0" indent="0" algn="l" rtl="0">
              <a:spcBef>
                <a:spcPts val="0"/>
              </a:spcBef>
              <a:spcAft>
                <a:spcPts val="0"/>
              </a:spcAft>
              <a:buNone/>
            </a:pP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Research papers have two introductions: </a:t>
            </a:r>
            <a:r>
              <a:rPr lang="en" sz="1600" b="1">
                <a:latin typeface="Century Gothic"/>
                <a:ea typeface="Century Gothic"/>
                <a:cs typeface="Century Gothic"/>
                <a:sym typeface="Century Gothic"/>
              </a:rPr>
              <a:t>an abstract</a:t>
            </a:r>
            <a:r>
              <a:rPr lang="en" sz="1600">
                <a:latin typeface="Century Gothic"/>
                <a:ea typeface="Century Gothic"/>
                <a:cs typeface="Century Gothic"/>
                <a:sym typeface="Century Gothic"/>
              </a:rPr>
              <a:t> and </a:t>
            </a:r>
            <a:r>
              <a:rPr lang="en" sz="1600" b="1">
                <a:latin typeface="Century Gothic"/>
                <a:ea typeface="Century Gothic"/>
                <a:cs typeface="Century Gothic"/>
                <a:sym typeface="Century Gothic"/>
              </a:rPr>
              <a:t>an introduction.</a:t>
            </a:r>
            <a:endParaRPr sz="1600" b="1">
              <a:latin typeface="Century Gothic"/>
              <a:ea typeface="Century Gothic"/>
              <a:cs typeface="Century Gothic"/>
              <a:sym typeface="Century Gothic"/>
            </a:endParaRPr>
          </a:p>
          <a:p>
            <a:pPr marL="457200" lvl="0" indent="0" algn="l" rtl="0">
              <a:spcBef>
                <a:spcPts val="0"/>
              </a:spcBef>
              <a:spcAft>
                <a:spcPts val="0"/>
              </a:spcAft>
              <a:buNone/>
            </a:pPr>
            <a:endParaRPr sz="1600" b="1">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An </a:t>
            </a:r>
            <a:r>
              <a:rPr lang="en" sz="1600" b="1">
                <a:latin typeface="Century Gothic"/>
                <a:ea typeface="Century Gothic"/>
                <a:cs typeface="Century Gothic"/>
                <a:sym typeface="Century Gothic"/>
              </a:rPr>
              <a:t>abstract </a:t>
            </a:r>
            <a:r>
              <a:rPr lang="en" sz="1600">
                <a:latin typeface="Century Gothic"/>
                <a:ea typeface="Century Gothic"/>
                <a:cs typeface="Century Gothic"/>
                <a:sym typeface="Century Gothic"/>
              </a:rPr>
              <a:t>is a summary of main points of the article.</a:t>
            </a:r>
            <a:endParaRPr sz="1600">
              <a:latin typeface="Century Gothic"/>
              <a:ea typeface="Century Gothic"/>
              <a:cs typeface="Century Gothic"/>
              <a:sym typeface="Century Gothic"/>
            </a:endParaRPr>
          </a:p>
          <a:p>
            <a:pPr marL="457200" lvl="0" indent="0" algn="l" rtl="0">
              <a:spcBef>
                <a:spcPts val="0"/>
              </a:spcBef>
              <a:spcAft>
                <a:spcPts val="0"/>
              </a:spcAft>
              <a:buNone/>
            </a:pP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An </a:t>
            </a:r>
            <a:r>
              <a:rPr lang="en" sz="1600" b="1">
                <a:latin typeface="Century Gothic"/>
                <a:ea typeface="Century Gothic"/>
                <a:cs typeface="Century Gothic"/>
                <a:sym typeface="Century Gothic"/>
              </a:rPr>
              <a:t>introduction</a:t>
            </a:r>
            <a:r>
              <a:rPr lang="en" sz="1600">
                <a:latin typeface="Century Gothic"/>
                <a:ea typeface="Century Gothic"/>
                <a:cs typeface="Century Gothic"/>
                <a:sym typeface="Century Gothic"/>
              </a:rPr>
              <a:t> is the place the writer explains the main idea of the paper.</a:t>
            </a:r>
            <a:endParaRPr sz="1600">
              <a:latin typeface="Century Gothic"/>
              <a:ea typeface="Century Gothic"/>
              <a:cs typeface="Century Gothic"/>
              <a:sym typeface="Century Gothic"/>
            </a:endParaRPr>
          </a:p>
        </p:txBody>
      </p:sp>
      <p:pic>
        <p:nvPicPr>
          <p:cNvPr id="190" name="Google Shape;190;p32"/>
          <p:cNvPicPr preferRelativeResize="0"/>
          <p:nvPr/>
        </p:nvPicPr>
        <p:blipFill>
          <a:blip r:embed="rId3">
            <a:alphaModFix/>
          </a:blip>
          <a:stretch>
            <a:fillRect/>
          </a:stretch>
        </p:blipFill>
        <p:spPr>
          <a:xfrm>
            <a:off x="4917601" y="1105637"/>
            <a:ext cx="3097751" cy="3708726"/>
          </a:xfrm>
          <a:prstGeom prst="rect">
            <a:avLst/>
          </a:prstGeom>
          <a:noFill/>
          <a:ln w="9525" cap="flat" cmpd="sng">
            <a:solidFill>
              <a:srgbClr val="000000"/>
            </a:solidFill>
            <a:prstDash val="solid"/>
            <a:round/>
            <a:headEnd type="none" w="sm" len="sm"/>
            <a:tailEnd type="none" w="sm" len="sm"/>
          </a:ln>
        </p:spPr>
      </p:pic>
      <p:pic>
        <p:nvPicPr>
          <p:cNvPr id="191" name="Google Shape;191;p32"/>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title"/>
          </p:nvPr>
        </p:nvSpPr>
        <p:spPr>
          <a:xfrm>
            <a:off x="243275" y="157150"/>
            <a:ext cx="7772100" cy="938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talk about what we read</a:t>
            </a:r>
            <a:endParaRPr sz="3000" b="1" i="1"/>
          </a:p>
        </p:txBody>
      </p:sp>
      <p:sp>
        <p:nvSpPr>
          <p:cNvPr id="197" name="Google Shape;197;p33"/>
          <p:cNvSpPr txBox="1"/>
          <p:nvPr/>
        </p:nvSpPr>
        <p:spPr>
          <a:xfrm>
            <a:off x="628650" y="1373750"/>
            <a:ext cx="7899600" cy="28677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endParaRPr sz="1600">
              <a:latin typeface="Century Gothic"/>
              <a:ea typeface="Century Gothic"/>
              <a:cs typeface="Century Gothic"/>
              <a:sym typeface="Century Gothic"/>
            </a:endParaRPr>
          </a:p>
        </p:txBody>
      </p:sp>
      <p:sp>
        <p:nvSpPr>
          <p:cNvPr id="198" name="Google Shape;198;p33"/>
          <p:cNvSpPr txBox="1"/>
          <p:nvPr/>
        </p:nvSpPr>
        <p:spPr>
          <a:xfrm>
            <a:off x="347400" y="1105625"/>
            <a:ext cx="4224600" cy="3708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b="1">
                <a:latin typeface="Century Gothic"/>
                <a:ea typeface="Century Gothic"/>
                <a:cs typeface="Century Gothic"/>
                <a:sym typeface="Century Gothic"/>
              </a:rPr>
              <a:t>What are the implications, for good or ill, of the dramatic changes in the way adolescents spend their time?</a:t>
            </a:r>
            <a:endParaRPr sz="1600" b="1">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We will not be reading from the entertainment section because your final position paper centers on entertainment screen time. But we will read excerpts from other sections.</a:t>
            </a:r>
            <a:endParaRPr sz="1600">
              <a:latin typeface="Century Gothic"/>
              <a:ea typeface="Century Gothic"/>
              <a:cs typeface="Century Gothic"/>
              <a:sym typeface="Century Gothic"/>
            </a:endParaRPr>
          </a:p>
          <a:p>
            <a:pPr marL="457200" lvl="0" indent="0" algn="l" rtl="0">
              <a:spcBef>
                <a:spcPts val="0"/>
              </a:spcBef>
              <a:spcAft>
                <a:spcPts val="0"/>
              </a:spcAft>
              <a:buNone/>
            </a:pP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Over the course of the module, we will grapple with these big and important questions.</a:t>
            </a:r>
            <a:endParaRPr sz="1600">
              <a:latin typeface="Century Gothic"/>
              <a:ea typeface="Century Gothic"/>
              <a:cs typeface="Century Gothic"/>
              <a:sym typeface="Century Gothic"/>
            </a:endParaRPr>
          </a:p>
        </p:txBody>
      </p:sp>
      <p:pic>
        <p:nvPicPr>
          <p:cNvPr id="199" name="Google Shape;199;p33"/>
          <p:cNvPicPr preferRelativeResize="0"/>
          <p:nvPr/>
        </p:nvPicPr>
        <p:blipFill>
          <a:blip r:embed="rId3">
            <a:alphaModFix/>
          </a:blip>
          <a:stretch>
            <a:fillRect/>
          </a:stretch>
        </p:blipFill>
        <p:spPr>
          <a:xfrm>
            <a:off x="4917601" y="1105637"/>
            <a:ext cx="3097751" cy="3708726"/>
          </a:xfrm>
          <a:prstGeom prst="rect">
            <a:avLst/>
          </a:prstGeom>
          <a:noFill/>
          <a:ln w="9525" cap="flat" cmpd="sng">
            <a:solidFill>
              <a:srgbClr val="000000"/>
            </a:solidFill>
            <a:prstDash val="solid"/>
            <a:round/>
            <a:headEnd type="none" w="sm" len="sm"/>
            <a:tailEnd type="none" w="sm" len="sm"/>
          </a:ln>
        </p:spPr>
      </p:pic>
      <p:pic>
        <p:nvPicPr>
          <p:cNvPr id="200" name="Google Shape;200;p33"/>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1548B02-B716-448C-947F-2DEF40FE0BD5}"/>
</file>

<file path=customXml/itemProps2.xml><?xml version="1.0" encoding="utf-8"?>
<ds:datastoreItem xmlns:ds="http://schemas.openxmlformats.org/officeDocument/2006/customXml" ds:itemID="{9417CDEE-A874-4EB8-8EF3-7BE2AB8EF0E5}"/>
</file>

<file path=customXml/itemProps3.xml><?xml version="1.0" encoding="utf-8"?>
<ds:datastoreItem xmlns:ds="http://schemas.openxmlformats.org/officeDocument/2006/customXml" ds:itemID="{DD31DAF9-715E-4B56-A9A6-CABF32CFB7E7}"/>
</file>

<file path=docProps/app.xml><?xml version="1.0" encoding="utf-8"?>
<Properties xmlns="http://schemas.openxmlformats.org/officeDocument/2006/extended-properties" xmlns:vt="http://schemas.openxmlformats.org/officeDocument/2006/docPropsVTypes">
  <TotalTime>39</TotalTime>
  <Words>5631</Words>
  <Application>Microsoft Macintosh PowerPoint</Application>
  <PresentationFormat>On-screen Show (16:9)</PresentationFormat>
  <Paragraphs>496</Paragraphs>
  <Slides>19</Slides>
  <Notes>19</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19</vt:i4>
      </vt:variant>
    </vt:vector>
  </HeadingPairs>
  <TitlesOfParts>
    <vt:vector size="23" baseType="lpstr">
      <vt:lpstr>Century Gothic</vt:lpstr>
      <vt:lpstr>Calibri</vt:lpstr>
      <vt:lpstr>Simple Light</vt:lpstr>
      <vt:lpstr>Office Theme</vt:lpstr>
      <vt:lpstr>PowerPoint Presentation</vt:lpstr>
      <vt:lpstr>PowerPoint Presentation</vt:lpstr>
      <vt:lpstr>PowerPoint Presentation</vt:lpstr>
      <vt:lpstr>Grade 7: Module 4:  Unit 1: Lesson 6</vt:lpstr>
      <vt:lpstr>PowerPoint Presentation</vt:lpstr>
      <vt:lpstr>Let’s have a Book Frenzy!!</vt:lpstr>
      <vt:lpstr>Let’s watch a video and think about our reading</vt:lpstr>
      <vt:lpstr>Let’s look at the Digital Revolution Text Structure Organizer</vt:lpstr>
      <vt:lpstr>Let’s talk about what we read</vt:lpstr>
      <vt:lpstr>Let’s review learning targets</vt:lpstr>
      <vt:lpstr>Let’s read section 1 of Excerpt 2</vt:lpstr>
      <vt:lpstr>Let’s read section 3 of Excerpt 2</vt:lpstr>
      <vt:lpstr>Let’s read section 5 of Excerpt 2</vt:lpstr>
      <vt:lpstr>Let’s add to our vocabulary chart</vt:lpstr>
      <vt:lpstr>Let’s work with our Brain Development Anchor Chart</vt:lpstr>
      <vt:lpstr>Let’s think about the careful language of science</vt:lpstr>
      <vt:lpstr>Let’s figure out a hard sentence</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8</cp:revision>
  <dcterms:modified xsi:type="dcterms:W3CDTF">2018-11-18T22:52:07Z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