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notesSlides/notesSlide6.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22.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notesSlides/notesSlide18.xml" ContentType="application/vnd.openxmlformats-officedocument.presentationml.notesSlide+xml"/>
  <Override PartName="/ppt/slideLayouts/slideLayout2.xml" ContentType="application/vnd.openxmlformats-officedocument.presentationml.slideLayou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37658D3-DF7E-45E9-B0E6-3C62B33A64D0}">
  <a:tblStyle styleId="{F37658D3-DF7E-45E9-B0E6-3C62B33A64D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404" autoAdjust="0"/>
  </p:normalViewPr>
  <p:slideViewPr>
    <p:cSldViewPr snapToGrid="0">
      <p:cViewPr varScale="1">
        <p:scale>
          <a:sx n="112" d="100"/>
          <a:sy n="112" d="100"/>
        </p:scale>
        <p:origin x="-1000" y="-96"/>
      </p:cViewPr>
      <p:guideLst>
        <p:guide orient="horz" pos="1620"/>
        <p:guide pos="2880"/>
      </p:guideLst>
    </p:cSldViewPr>
  </p:slideViewPr>
  <p:notesTextViewPr>
    <p:cViewPr>
      <p:scale>
        <a:sx n="1" d="1"/>
        <a:sy n="1" d="1"/>
      </p:scale>
      <p:origin x="0" y="157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printerSettings" Target="printerSettings/printerSettings1.bin"/><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29" Type="http://schemas.openxmlformats.org/officeDocument/2006/relationships/tableStyles" Target="tableStyle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3.xml"/><Relationship Id="rId23" Type="http://schemas.openxmlformats.org/officeDocument/2006/relationships/slide" Target="slides/slide21.xml"/><Relationship Id="rId28"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2.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32762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purpose of this lesson is to begin the scaffolding toward writing a draft of the position paper, a type of argument essay that will be the </a:t>
            </a:r>
            <a:r>
              <a:rPr lang="en" sz="1200" b="1" dirty="0">
                <a:latin typeface="Calibri"/>
                <a:ea typeface="Calibri"/>
                <a:cs typeface="Calibri"/>
                <a:sym typeface="Calibri"/>
              </a:rPr>
              <a:t>Mid-Unit 3 Assessment </a:t>
            </a:r>
            <a:r>
              <a:rPr lang="en" sz="1200" dirty="0">
                <a:latin typeface="Calibri"/>
                <a:ea typeface="Calibri"/>
                <a:cs typeface="Calibri"/>
                <a:sym typeface="Calibri"/>
              </a:rPr>
              <a:t>in Lesson 5. Students must be able to write a clear and coherent position paper (W.7.1). Being able to share their understanding of the arguments they read about in Unit 2 and creating an argument that supports claims with clear reasons and relevant evidence are important skills. Writing about what they have read is enjoyable for students, since they will now want to share their well-reasoned arguments with an audience.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In the design of this lesson and the lessons that follow, the following criteria were used to define argument writing, as first introduced in Module 2A/2B:</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goal of argument writing is for the reader to acknowledge the validity of the claim (not necessarily be persuaded by it).</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evidence is used and analyzed logically to support the claim. This evidence is usually organized to support specific reasons, which in turn support the claim.</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author considers the reasons and evidence before articulating the claim.</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author acknowledges a counterargument in his or her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Since students have written a literary analysis essay in Module 1, an argument essay in Module 2A/2B, and a text analysis in Module 3, they have already been introduced to how to plan and write an essay. Therefore, less scaffolding is provided in Unit 3.</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In Unit 2, students were introduced to the prompt and made the claim they will write about in their position paper.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model position paper is based on the prompt: “You are part of the Children and Media Expert Advisory Committee. Your job is to help the American Academy of Pediatrics revisit the recommendation that children over the age of two should spend no more than two hours a day on entertainment screen time. After examining both the potential benefits and risks of entertainment screen time, particularly to the development of the adolescent brain, make a recommendation. Should the AAP raise the recommended daily entertainment screen time from two hours to four hours?”—but addresses increasing the age of legal use of Facebook, as opposed to making a recommendation to the AAP. The model was intentionally written about a similar content; however, the model position paper does not use options in the prompt so as not to provide similar evidence, examples, and information that the student position paper will use. There will be some crossover with the brain science.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writing process for the position paper is similar to that of Module 2A/2B. The rubric for this assignment is based closely on the </a:t>
            </a:r>
            <a:r>
              <a:rPr lang="en" sz="1200" b="1" dirty="0">
                <a:solidFill>
                  <a:schemeClr val="dk1"/>
                </a:solidFill>
                <a:latin typeface="Calibri"/>
                <a:ea typeface="Calibri"/>
                <a:cs typeface="Calibri"/>
                <a:sym typeface="Calibri"/>
              </a:rPr>
              <a:t>New York State Grades 6–8 Expository Writing Evaluation Rubric</a:t>
            </a:r>
            <a:r>
              <a:rPr lang="en" sz="1200" dirty="0">
                <a:solidFill>
                  <a:schemeClr val="dk1"/>
                </a:solidFill>
                <a:latin typeface="Calibri"/>
                <a:ea typeface="Calibri"/>
                <a:cs typeface="Calibri"/>
                <a:sym typeface="Calibri"/>
              </a:rPr>
              <a:t>. Because the students are already familiar with this rubric, the analysis will not be as in-depth as in previous modules.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support, and to remind students that producing thoughtful writing includes revisions (W.7.5), students return to their </a:t>
            </a: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 used in Module 2A/2B, and 3A. They will return to it multiple times in this unit. The purpose of this is to develop students’ awareness of their strengths and challenges, as well as ask students to strategize to address their challenges. Self-assessment and goal-setting helps students take ownership of their learning. The purpose of this tracker is for students to reflect on their growth as writers across modules.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have their </a:t>
            </a:r>
            <a:r>
              <a:rPr lang="en" sz="1200" b="1" dirty="0">
                <a:solidFill>
                  <a:schemeClr val="dk1"/>
                </a:solidFill>
                <a:latin typeface="Calibri"/>
                <a:ea typeface="Calibri"/>
                <a:cs typeface="Calibri"/>
                <a:sym typeface="Calibri"/>
              </a:rPr>
              <a:t>Writing Improvement Trackers</a:t>
            </a:r>
            <a:r>
              <a:rPr lang="en" sz="1200" dirty="0">
                <a:solidFill>
                  <a:schemeClr val="dk1"/>
                </a:solidFill>
                <a:latin typeface="Calibri"/>
                <a:ea typeface="Calibri"/>
                <a:cs typeface="Calibri"/>
                <a:sym typeface="Calibri"/>
              </a:rPr>
              <a:t>, and/or go to EngageNY.org or commoncoresuccess.elschools.org to locate copies of this tracker and print it out for students again. To begin, students review the reflections they completed during Modules 1–3, start the Reflection on Module 4A in this lesson, and then complete it in Lesson 10. Since this is the last formal writing of the year, consider what students will do with the completed </a:t>
            </a: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when they finish in order to encourage continued reflection.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to know the content well and understand the structure of the paper they are writing. This lesson focuses on understanding the structure of the paper they will write through the lens of the model position paper. Students have already become content “experts” in Units 1 and 2.</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first read the </a:t>
            </a:r>
            <a:r>
              <a:rPr lang="en" sz="1200" b="1" dirty="0">
                <a:solidFill>
                  <a:schemeClr val="dk1"/>
                </a:solidFill>
                <a:latin typeface="Calibri"/>
                <a:ea typeface="Calibri"/>
                <a:cs typeface="Calibri"/>
                <a:sym typeface="Calibri"/>
              </a:rPr>
              <a:t>model paper “Facebook: Not for Kids” </a:t>
            </a:r>
            <a:r>
              <a:rPr lang="en" sz="1200" dirty="0">
                <a:solidFill>
                  <a:schemeClr val="dk1"/>
                </a:solidFill>
                <a:latin typeface="Calibri"/>
                <a:ea typeface="Calibri"/>
                <a:cs typeface="Calibri"/>
                <a:sym typeface="Calibri"/>
              </a:rPr>
              <a:t>as a reader, much the same way they have read other informational texts throughout this module, using an </a:t>
            </a:r>
            <a:r>
              <a:rPr lang="en" sz="1200" b="1" dirty="0">
                <a:solidFill>
                  <a:schemeClr val="dk1"/>
                </a:solidFill>
                <a:latin typeface="Calibri"/>
                <a:ea typeface="Calibri"/>
                <a:cs typeface="Calibri"/>
                <a:sym typeface="Calibri"/>
              </a:rPr>
              <a:t>Argument note-catcher</a:t>
            </a:r>
            <a:r>
              <a:rPr lang="en" sz="1200" dirty="0">
                <a:solidFill>
                  <a:schemeClr val="dk1"/>
                </a:solidFill>
                <a:latin typeface="Calibri"/>
                <a:ea typeface="Calibri"/>
                <a:cs typeface="Calibri"/>
                <a:sym typeface="Calibri"/>
              </a:rPr>
              <a:t>. Examining the model position paper first as a reader provides students with a working example of how to structure their content before they begin writing. As part of analyzing the model position paper, students will deconstruct the model essay using the same </a:t>
            </a:r>
            <a:r>
              <a:rPr lang="en" sz="1200" b="1" dirty="0">
                <a:solidFill>
                  <a:schemeClr val="dk1"/>
                </a:solidFill>
                <a:latin typeface="Calibri"/>
                <a:ea typeface="Calibri"/>
                <a:cs typeface="Calibri"/>
                <a:sym typeface="Calibri"/>
              </a:rPr>
              <a:t>Position Paper Planner </a:t>
            </a:r>
            <a:r>
              <a:rPr lang="en" sz="1200" dirty="0">
                <a:solidFill>
                  <a:schemeClr val="dk1"/>
                </a:solidFill>
                <a:latin typeface="Calibri"/>
                <a:ea typeface="Calibri"/>
                <a:cs typeface="Calibri"/>
                <a:sym typeface="Calibri"/>
              </a:rPr>
              <a:t>that they will begin to use to plan their own writing in Lesson 2. Note that they receive a separate </a:t>
            </a:r>
            <a:r>
              <a:rPr lang="en" sz="1200" b="1" dirty="0">
                <a:solidFill>
                  <a:schemeClr val="dk1"/>
                </a:solidFill>
                <a:latin typeface="Calibri"/>
                <a:ea typeface="Calibri"/>
                <a:cs typeface="Calibri"/>
                <a:sym typeface="Calibri"/>
              </a:rPr>
              <a:t>“Model Position Paper Planner” </a:t>
            </a:r>
            <a:r>
              <a:rPr lang="en" sz="1200" dirty="0">
                <a:solidFill>
                  <a:schemeClr val="dk1"/>
                </a:solidFill>
                <a:latin typeface="Calibri"/>
                <a:ea typeface="Calibri"/>
                <a:cs typeface="Calibri"/>
                <a:sym typeface="Calibri"/>
              </a:rPr>
              <a:t>since it has a different focus question than they will have for their own writing. Note that there are two questions at the end of the planner about feedback. Students can ignore those questions for this lesson (however, they will be important on students’ own planners later 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Building an Argument Essay poster </a:t>
            </a:r>
            <a:r>
              <a:rPr lang="en" sz="1200" dirty="0">
                <a:solidFill>
                  <a:schemeClr val="dk1"/>
                </a:solidFill>
                <a:latin typeface="Calibri"/>
                <a:ea typeface="Calibri"/>
                <a:cs typeface="Calibri"/>
                <a:sym typeface="Calibri"/>
              </a:rPr>
              <a:t>from Module 2A/2B. This may be helpful for your more visual learners.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137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9f9af0978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9f9af0978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4-5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Examining a Model Position Paper: First Read and Partner Discussion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Now, invite students to share any words they circled. List these words on the </a:t>
            </a:r>
            <a:r>
              <a:rPr lang="en" sz="1200" b="1" dirty="0">
                <a:latin typeface="Calibri"/>
                <a:ea typeface="Calibri"/>
                <a:cs typeface="Calibri"/>
                <a:sym typeface="Calibri"/>
              </a:rPr>
              <a:t>Domain-Specific Vocabulary anchor chart</a:t>
            </a:r>
            <a:r>
              <a:rPr lang="en" sz="1200" dirty="0">
                <a:latin typeface="Calibri"/>
                <a:ea typeface="Calibri"/>
                <a:cs typeface="Calibri"/>
                <a:sym typeface="Calibri"/>
              </a:rPr>
              <a:t>.</a:t>
            </a:r>
            <a:r>
              <a:rPr lang="en" sz="1200" b="1"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Assist students in using context clues to define the words.</a:t>
            </a:r>
            <a:endParaRPr sz="1200" dirty="0">
              <a:latin typeface="Calibri"/>
              <a:ea typeface="Calibri"/>
              <a:cs typeface="Calibri"/>
              <a:sym typeface="Calibri"/>
            </a:endParaRPr>
          </a:p>
          <a:p>
            <a:pPr marL="457200" lvl="0" indent="0" algn="l" rtl="0">
              <a:lnSpc>
                <a:spcPct val="115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vocabulary words such as “prefrontal cortex” and “limbic </a:t>
            </a:r>
            <a:r>
              <a:rPr lang="en" sz="1200" dirty="0" smtClean="0">
                <a:solidFill>
                  <a:schemeClr val="dk1"/>
                </a:solidFill>
                <a:latin typeface="Calibri"/>
                <a:ea typeface="Calibri"/>
                <a:cs typeface="Calibri"/>
                <a:sym typeface="Calibri"/>
              </a:rPr>
              <a:t>system</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an annotated copy of the model with vocabulary words defined.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5478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9f9af0978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9f9af0978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Examining a Model Position Paper: First Read and Partner Discussion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help students organize their ideas.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and project the </a:t>
            </a:r>
            <a:r>
              <a:rPr lang="en" sz="1200" b="1" dirty="0">
                <a:latin typeface="Calibri"/>
                <a:ea typeface="Calibri"/>
                <a:cs typeface="Calibri"/>
                <a:sym typeface="Calibri"/>
              </a:rPr>
              <a:t>Position Paper Planner</a:t>
            </a:r>
            <a:r>
              <a:rPr lang="en" sz="1200" dirty="0">
                <a:latin typeface="Calibri"/>
                <a:ea typeface="Calibri"/>
                <a:cs typeface="Calibri"/>
                <a:sym typeface="Calibri"/>
              </a:rPr>
              <a:t>.</a:t>
            </a:r>
            <a:r>
              <a:rPr lang="en" sz="1200" b="1" dirty="0">
                <a:latin typeface="Calibri"/>
                <a:ea typeface="Calibri"/>
                <a:cs typeface="Calibri"/>
                <a:sym typeface="Calibri"/>
              </a:rPr>
              <a:t> </a:t>
            </a:r>
            <a:r>
              <a:rPr lang="en" sz="1200" dirty="0">
                <a:latin typeface="Calibri"/>
                <a:ea typeface="Calibri"/>
                <a:cs typeface="Calibri"/>
                <a:sym typeface="Calibri"/>
              </a:rPr>
              <a:t>Orient students to the six sections of the planner: the introduction, the three body paragraphs, the conclusion, and the counterclaim.</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introduction aloud one more time. Before you do so, ask students to go on a “treasure hunt” for the author’s claim and reasoning, marking up the introduction as you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four students for their answers.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Claim: “The American Academy of Pediatrics should recommend that Facebook raise its minimum age to 18 so teens are on steadier ‘neurological footing’ before they begin to navigate the social world of Facebook.” (Note to students that the claim is also introduced by the phrase “for these reasons,” which gives a huge signal to the reader as to where the reasons for the claim are—in the sentences just before the claim.</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Reasoning: “Because </a:t>
            </a:r>
            <a:r>
              <a:rPr lang="en" sz="1200" dirty="0">
                <a:solidFill>
                  <a:schemeClr val="dk1"/>
                </a:solidFill>
                <a:latin typeface="Calibri"/>
                <a:ea typeface="Calibri"/>
                <a:cs typeface="Calibri"/>
                <a:sym typeface="Calibri"/>
              </a:rPr>
              <a:t>an adolescent brain has a developing prefrontal cortex, a highly sensitive risk and reward center, and is entering a period of dynamic growth, Facebook can be a particularly toxic when paired with the developing teen brain.”</a:t>
            </a:r>
            <a:endParaRPr sz="1200" dirty="0">
              <a:solidFill>
                <a:schemeClr val="dk1"/>
              </a:solidFill>
              <a:latin typeface="Calibri"/>
              <a:ea typeface="Calibri"/>
              <a:cs typeface="Calibri"/>
              <a:sym typeface="Calibri"/>
            </a:endParaRPr>
          </a:p>
          <a:p>
            <a:pPr marL="9144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9505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9f9af0978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9f9af0978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5-8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Examining a Model Position Paper: First Read and Partner Discussion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this planning process helps students see how to go about planning for this essay.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State that students should think about the reasons and evidence the author uses to support her claim.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the analysis of the first paragraph for the students, saying something like: </a:t>
            </a:r>
            <a:r>
              <a:rPr lang="en" sz="1200" i="1" dirty="0">
                <a:latin typeface="Calibri"/>
                <a:ea typeface="Calibri"/>
                <a:cs typeface="Calibri"/>
                <a:sym typeface="Calibri"/>
              </a:rPr>
              <a:t>“The author’s first paragraph is all about how the undeveloped prefrontal cortex of a teen makes Facebook a dangerous place to be. On the planner, I’m going to note ‘undeveloped prefrontal cortex makes foolish decisions likely on Facebook’ as one of the reasons. I’m also going to fill in the topic sentence at this point.”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Next say, </a:t>
            </a:r>
            <a:r>
              <a:rPr lang="en" sz="1200" i="1" dirty="0">
                <a:latin typeface="Calibri"/>
                <a:ea typeface="Calibri"/>
                <a:cs typeface="Calibri"/>
                <a:sym typeface="Calibri"/>
              </a:rPr>
              <a:t>“Now, as I look down the first column to see what else the planner wants me to notice, I see three places for ‘Evidence’ and three places for ‘Analysis of Evidence.’ I’m going to model the first one for you now. The paragraph first gives evidence about what happens when the prefrontal cortex is not fully developed yet—I’ll note that as ‘Evidence 1.’ It’s important, as you can see, to use an explanation of the brain science in your first piece of evidence so the rest of the paragraph makes sense. The paragraph then goes on to analyze, or explain, this evidence by using an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if/then</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statement to show that this may result in a poor decision on Facebook. I’ll note this in the ‘Analysis of Evidence 1.’”</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Then say, </a:t>
            </a:r>
            <a:r>
              <a:rPr lang="en" sz="1200" i="1" dirty="0">
                <a:latin typeface="Calibri"/>
                <a:ea typeface="Calibri"/>
                <a:cs typeface="Calibri"/>
                <a:sym typeface="Calibri"/>
              </a:rPr>
              <a:t>“Take a look here, too, at the cautious tone this paragraph uses. It doesn’t say, ‘Teens will make poor decisions online’; that prediction wouldn’t be accurate, since we’re only just learning about both brain science and how time online affects us. Instead, it says ‘teens are more likely to make a foolish decision.’ That’s a big difference. You’ll want to take this tone in your essays as well. We’ll talk more about this as we go on in the unit.”</a:t>
            </a: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students to be engaged and listening.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2819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9f9af097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9f9af0978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10-12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 and Small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Examining a Model Position Paper: First Read and Partner Discussion</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may want to refer to the </a:t>
            </a:r>
            <a:r>
              <a:rPr lang="en" sz="1200" b="1" dirty="0">
                <a:solidFill>
                  <a:schemeClr val="dk1"/>
                </a:solidFill>
                <a:latin typeface="Calibri"/>
                <a:ea typeface="Calibri"/>
                <a:cs typeface="Calibri"/>
                <a:sym typeface="Calibri"/>
              </a:rPr>
              <a:t>Teacher Reference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other reasons the author uses to support her claim. Have students turn and talk to a partner and write down reasons they found at the top of each of the Body Paragraphs sections of the planner. Call on students to share these reasons.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 partner and fill in the rest of the planner from the model position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two important points: Most, but not all, of the boxes on the planner need to be filled in, especially the “Analysis of Evidence” boxes (sometimes the evidence is clear enough on its own); and occasionally the same sentence can serve two functions and fill two boxes (for example, a piece of evidence that also concludes the paragraph).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of students to join another pair in the class and share their planner. Have them circle any parts on which they disagree.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ask a representative from each of these four-student groups to report on any disagreements and help students clarify.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these reasons: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Prefrontal cortex is underdeveloped and spending time online increases likelihood of making impulsive decision </a:t>
            </a:r>
            <a:r>
              <a:rPr lang="en" sz="1200" dirty="0" smtClean="0">
                <a:solidFill>
                  <a:schemeClr val="dk1"/>
                </a:solidFill>
                <a:latin typeface="Calibri"/>
                <a:ea typeface="Calibri"/>
                <a:cs typeface="Calibri"/>
                <a:sym typeface="Calibri"/>
              </a:rPr>
              <a:t>online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Teenagers rely more on the limbic system, which is extra sensitive. This makes them more prone to </a:t>
            </a:r>
            <a:r>
              <a:rPr lang="en" sz="1200" dirty="0" smtClean="0">
                <a:solidFill>
                  <a:schemeClr val="dk1"/>
                </a:solidFill>
                <a:latin typeface="Calibri"/>
                <a:ea typeface="Calibri"/>
                <a:cs typeface="Calibri"/>
                <a:sym typeface="Calibri"/>
              </a:rPr>
              <a:t>addiction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Synaptic pruning may cause teens who spend a lot of time on Facebook to be stunted in their social growth.</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 will benefit from annotated copies of the model.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4647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9f9af0978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9f9af0978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t>
            </a:r>
            <a:r>
              <a:rPr lang="en" sz="1200" b="1" dirty="0">
                <a:latin typeface="Calibri"/>
                <a:ea typeface="Calibri"/>
                <a:cs typeface="Calibri"/>
                <a:sym typeface="Calibri"/>
              </a:rPr>
              <a:t>B. Analyze the Model Paper Using the Argument Rubric</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NYS Grades 6–8 Expository Writing Evaluation Rubric </a:t>
            </a:r>
            <a:r>
              <a:rPr lang="en" sz="1200" dirty="0">
                <a:solidFill>
                  <a:schemeClr val="dk1"/>
                </a:solidFill>
                <a:latin typeface="Calibri"/>
                <a:ea typeface="Calibri"/>
                <a:cs typeface="Calibri"/>
                <a:sym typeface="Calibri"/>
              </a:rPr>
              <a:t>has been used for the essay assignments in all of the modules.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NYS Grades 6–8 Expository Writing Evaluation Rubric (position paper argument version)</a:t>
            </a:r>
            <a:r>
              <a:rPr lang="en" sz="1200" dirty="0">
                <a:latin typeface="Calibri"/>
                <a:ea typeface="Calibri"/>
                <a:cs typeface="Calibri"/>
                <a:sym typeface="Calibri"/>
              </a:rPr>
              <a:t>. Inform students that this is just Column 3 of the rubric.</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Display the rubric using a </a:t>
            </a:r>
            <a:r>
              <a:rPr lang="en" sz="1200" b="0" dirty="0">
                <a:latin typeface="Calibri"/>
                <a:ea typeface="Calibri"/>
                <a:cs typeface="Calibri"/>
                <a:sym typeface="Calibri"/>
              </a:rPr>
              <a:t>document camera </a:t>
            </a:r>
            <a:r>
              <a:rPr lang="en" sz="1200" dirty="0">
                <a:latin typeface="Calibri"/>
                <a:ea typeface="Calibri"/>
                <a:cs typeface="Calibri"/>
                <a:sym typeface="Calibri"/>
              </a:rPr>
              <a:t>so that all students can see when you are circling or discussing a certain section. Remind them that they have used this rubric on all their major writing assignments so far this year.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you are looking only at the first two rows today. The first row is about how clearly a writer states the claim and supports it, so it corresponds to the discussion they have just had related to the planner. Ask them to read the first bullet in Row 1 silently while you read it aloud: </a:t>
            </a:r>
            <a:r>
              <a:rPr lang="en" sz="1200" i="1" dirty="0">
                <a:latin typeface="Calibri"/>
                <a:ea typeface="Calibri"/>
                <a:cs typeface="Calibri"/>
                <a:sym typeface="Calibri"/>
              </a:rPr>
              <a:t>“Clearly introduce the topic and the claim in a manner that is compelling and follows logically from the task and purpose.”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that the topic of the model paper (not their own position papers) is </a:t>
            </a:r>
            <a:r>
              <a:rPr lang="en-US" sz="1200" dirty="0" smtClean="0">
                <a:latin typeface="Calibri"/>
                <a:ea typeface="Calibri"/>
                <a:cs typeface="Calibri"/>
                <a:sym typeface="Calibri"/>
              </a:rPr>
              <a:t>whether </a:t>
            </a:r>
            <a:r>
              <a:rPr lang="en" sz="1200" dirty="0" smtClean="0">
                <a:latin typeface="Calibri"/>
                <a:ea typeface="Calibri"/>
                <a:cs typeface="Calibri"/>
                <a:sym typeface="Calibri"/>
              </a:rPr>
              <a:t>we </a:t>
            </a:r>
            <a:r>
              <a:rPr lang="en" sz="1200" dirty="0">
                <a:latin typeface="Calibri"/>
                <a:ea typeface="Calibri"/>
                <a:cs typeface="Calibri"/>
                <a:sym typeface="Calibri"/>
              </a:rPr>
              <a:t>should increase the age of Facebook use. Refer them back to the introduction, where the claim was introduced.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Point out that this is a clear position statement, or claim, and it “follows logically from the task and purpose.” If something follows logically, it is clearly connected to the ideas before and after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if this is the case with the model.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Also ask if the claim clearly addresses the purpose for writing the paper, or the prompt.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“In this case, it takes two sentences to make the claim” so </a:t>
            </a:r>
            <a:r>
              <a:rPr lang="en" sz="1200" dirty="0">
                <a:solidFill>
                  <a:schemeClr val="dk1"/>
                </a:solidFill>
                <a:latin typeface="Calibri"/>
                <a:ea typeface="Calibri"/>
                <a:cs typeface="Calibri"/>
                <a:sym typeface="Calibri"/>
              </a:rPr>
              <a:t>students should consider how they might use sentences to establish their claim in their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agree the claim addresses the purpose for writing the paper.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3952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9f9af0978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9f9af0978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and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Analyze the Model Paper Using the Argument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NYS Grades 6–8 Expository Writing Evaluation Rubric </a:t>
            </a:r>
            <a:r>
              <a:rPr lang="en" sz="1200" dirty="0">
                <a:solidFill>
                  <a:schemeClr val="dk1"/>
                </a:solidFill>
                <a:latin typeface="Calibri"/>
                <a:ea typeface="Calibri"/>
                <a:cs typeface="Calibri"/>
                <a:sym typeface="Calibri"/>
              </a:rPr>
              <a:t>has been used for the essay assignments in all of the modules.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second bullet silently while you read it aloud: </a:t>
            </a:r>
            <a:r>
              <a:rPr lang="en" sz="1200" i="1" dirty="0">
                <a:solidFill>
                  <a:schemeClr val="dk1"/>
                </a:solidFill>
                <a:latin typeface="Calibri"/>
                <a:ea typeface="Calibri"/>
                <a:cs typeface="Calibri"/>
                <a:sym typeface="Calibri"/>
              </a:rPr>
              <a:t>“Claim and reasons demonstrate insightful analysis of the text(s).”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what they think “insightful analysis”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out. Ask students to discuss why the claims and reasons they chose on their planner are or are not evidence of an “insightful analysis.”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“Claims and reasons should be the most interesting, related, and compelling ideas that help prove the argument,” or “The reasons and evidence support and develop the claim, and the writer explains his thinking so that it makes sense to the reader.”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2142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9f9af0978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9f9af0978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Analyze the Model Paper Using the Argument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NYS Grades 6–8 Expository Writing Evaluation Rubric </a:t>
            </a:r>
            <a:r>
              <a:rPr lang="en" sz="1200" dirty="0">
                <a:solidFill>
                  <a:schemeClr val="dk1"/>
                </a:solidFill>
                <a:latin typeface="Calibri"/>
                <a:ea typeface="Calibri"/>
                <a:cs typeface="Calibri"/>
                <a:sym typeface="Calibri"/>
              </a:rPr>
              <a:t>has been used for the essay assignments in all of the modules.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third bullet silently as you read it aloud</a:t>
            </a:r>
            <a:r>
              <a:rPr lang="en" sz="1200" i="1" dirty="0">
                <a:solidFill>
                  <a:schemeClr val="dk1"/>
                </a:solidFill>
                <a:latin typeface="Calibri"/>
                <a:ea typeface="Calibri"/>
                <a:cs typeface="Calibri"/>
                <a:sym typeface="Calibri"/>
              </a:rPr>
              <a:t>: “Acknowledges counterclaim(s) skillfully and smoothly.”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read through the model until they find a counterclaim acknowledged and to think if it is done “skillfully and smoothly.”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discuss this with a partner and share out.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Point out that a counterclaim is </a:t>
            </a:r>
            <a:r>
              <a:rPr lang="en" sz="1200" i="1" u="none" dirty="0">
                <a:latin typeface="Calibri"/>
                <a:ea typeface="Calibri"/>
                <a:cs typeface="Calibri"/>
                <a:sym typeface="Calibri"/>
              </a:rPr>
              <a:t>not</a:t>
            </a:r>
            <a:r>
              <a:rPr lang="en" sz="1200" dirty="0">
                <a:latin typeface="Calibri"/>
                <a:ea typeface="Calibri"/>
                <a:cs typeface="Calibri"/>
                <a:sym typeface="Calibri"/>
              </a:rPr>
              <a:t> a place where the author contradicts herself. Rather where the author acknowledges the complexity of the subject and the validity of differing opinions</a:t>
            </a:r>
            <a:r>
              <a:rPr lang="en" dirty="0"/>
              <a:t>.</a:t>
            </a:r>
            <a:endParaRPr dirty="0"/>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find this sentence in the conclusion: “Facebook is an extremely popular Web site. Nearly one in eight people on the planet have a Facebook account (Giedd). It is a lively and evolving part of modern society.”</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4959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9f9af0978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9f9af0978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Analyze the Model Paper Using the Argument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NYS Grades 6–8 Expository Writing Evaluation Rubric </a:t>
            </a:r>
            <a:r>
              <a:rPr lang="en" sz="1200" dirty="0">
                <a:solidFill>
                  <a:schemeClr val="dk1"/>
                </a:solidFill>
                <a:latin typeface="Calibri"/>
                <a:ea typeface="Calibri"/>
                <a:cs typeface="Calibri"/>
                <a:sym typeface="Calibri"/>
              </a:rPr>
              <a:t>has been used for the essay assignments in all of the modules.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a partner to find examples of the bullets in the second row of the rubric. Review questions they might ask each other. For example: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“What evidence can you find in the text (the model position paper) that shows how the author developed the claim with relevant, well-chosen facts?”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“What evidence can you find in the text that shows how the author developed the claim with definitions, concrete details, quotations, or other information and examples from the research text(s)?”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“What evidence can you find in the text that shows how the author consistently used varied, relevant evidence?”</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“What evidence can you find in the text that shows how the author logically explains how evidence supports ideas?”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students to share out their information to the whole class.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projecting these on a document camera or creating a display for their answers.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state their ideas with solid explanations.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7314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9f9af0978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9f9af0978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t>
            </a:r>
            <a:r>
              <a:rPr lang="en" b="1" dirty="0">
                <a:solidFill>
                  <a:schemeClr val="dk1"/>
                </a:solidFill>
              </a:rPr>
              <a:t>A. Exit Ticket: What Will Be the Most Difficult Aspect of Writing This Paper?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tickets give the teacher a sense of where the students are.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and ask students to complete </a:t>
            </a:r>
            <a:r>
              <a:rPr lang="en" sz="1200" b="0" dirty="0">
                <a:latin typeface="Calibri"/>
                <a:ea typeface="Calibri"/>
                <a:cs typeface="Calibri"/>
                <a:sym typeface="Calibri"/>
              </a:rPr>
              <a:t>the Exit Ticket: What Will Be the Most Difficult Aspect of Writing This Paper?</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Collect students’ exit tickets. You will have time to address these concerns in the Lesson 2, Work Time A.</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fill out the exit ticket and turn it in.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8502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t>
            </a:r>
            <a:r>
              <a:rPr lang="en" b="1" dirty="0">
                <a:solidFill>
                  <a:schemeClr val="dk1"/>
                </a:solidFill>
              </a:rPr>
              <a:t>B. 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researcher’s notebook </a:t>
            </a:r>
            <a:r>
              <a:rPr lang="en" sz="1200" b="0" dirty="0">
                <a:solidFill>
                  <a:schemeClr val="dk1"/>
                </a:solidFill>
                <a:latin typeface="Calibri"/>
                <a:ea typeface="Calibri"/>
                <a:cs typeface="Calibri"/>
                <a:sym typeface="Calibri"/>
              </a:rPr>
              <a:t>(if you collected it in Unit 2, Lesson 18).</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4117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 “Facebook: Not for Kids”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Getting the Gist of the Model Position Paper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Getting the Gist of the Model Position Paper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 Planner </a:t>
            </a:r>
            <a:r>
              <a:rPr lang="en" sz="1200" dirty="0">
                <a:solidFill>
                  <a:schemeClr val="dk1"/>
                </a:solidFill>
                <a:latin typeface="Calibri"/>
                <a:ea typeface="Calibri"/>
                <a:cs typeface="Calibri"/>
                <a:sym typeface="Calibri"/>
              </a:rPr>
              <a:t>(one per student and one to display;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 Planner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Grades 6–8 Expository Writing Evaluation Rub</a:t>
            </a:r>
            <a:r>
              <a:rPr lang="en" sz="1200" dirty="0">
                <a:solidFill>
                  <a:schemeClr val="dk1"/>
                </a:solidFill>
                <a:latin typeface="Calibri"/>
                <a:ea typeface="Calibri"/>
                <a:cs typeface="Calibri"/>
                <a:sym typeface="Calibri"/>
              </a:rPr>
              <a:t>ric (position paper argument version)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What Will Be the Most Difficult Aspect of Writing This Paper?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(begun in Module 1; students’ own copies)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(from Unit 2, Lesson 4; returned with teacher feedback)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515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9f9af0978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9f9af0978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1889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1" name="Google Shape;29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7943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 “Facebook: Not For Kids”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221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1675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8014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Entry Task: Writing Improvement Tracker, Module 4A Reflections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students, helping them learn to be metacognitive about their learning. Metacognition, or the ability to understand one’s own thought processes, includes the ability to monitor one’s own learning. Learning how to learn helps all students, but it is often a missing ability in those who struggle.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the room, distribute the </a:t>
            </a: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tracker has helped them identify what strengths and challenges they have had in writing throughout the year.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several minutes to reflect on and record their strengths and challenges.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a partner and share their strengths and challenges from the Module 3 essay. Ask them to also talk about how knowing their strengths and challenges will help them write their position paper on recommended screen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students to share both strengths and challenges.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the class notice that all writers have strengths and challenges, and one key to improving is having a strategy for tackling the challenges.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reflecting on how they can improve.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5804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9f9af09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9f9af097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learning targets and discussing which ones will be difficult sets students up for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to a partner and quietly read the learning targets aloud to each other: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determine the central ideas in the </a:t>
            </a:r>
            <a:r>
              <a:rPr lang="en" sz="1200" b="1" i="1" dirty="0">
                <a:solidFill>
                  <a:schemeClr val="dk1"/>
                </a:solidFill>
                <a:latin typeface="Calibri"/>
                <a:ea typeface="Calibri"/>
                <a:cs typeface="Calibri"/>
                <a:sym typeface="Calibri"/>
              </a:rPr>
              <a:t>model position paper ‘Facebook: Not for Kids.’”</a:t>
            </a:r>
            <a:endParaRPr sz="1200" b="1"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identify the argument and specific claims in the </a:t>
            </a:r>
            <a:r>
              <a:rPr lang="en" sz="1200" b="1" i="1" dirty="0">
                <a:solidFill>
                  <a:schemeClr val="dk1"/>
                </a:solidFill>
                <a:latin typeface="Calibri"/>
                <a:ea typeface="Calibri"/>
                <a:cs typeface="Calibri"/>
                <a:sym typeface="Calibri"/>
              </a:rPr>
              <a:t>model position paper ‘Facebook: Not for Kids.’”</a:t>
            </a:r>
            <a:endParaRPr sz="1200" b="1"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identify the academic vocabulary in the </a:t>
            </a:r>
            <a:r>
              <a:rPr lang="en" sz="1200" b="1" i="1" dirty="0">
                <a:solidFill>
                  <a:schemeClr val="dk1"/>
                </a:solidFill>
                <a:latin typeface="Calibri"/>
                <a:ea typeface="Calibri"/>
                <a:cs typeface="Calibri"/>
                <a:sym typeface="Calibri"/>
              </a:rPr>
              <a:t>model position paper ‘Facebook: Not for Kids.’”</a:t>
            </a:r>
            <a:endParaRPr sz="1200" b="1"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each pair briefly discuss which concepts in the targets they think they may experience difficulties with, and which ones they may experience success with.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to discuss their answers as a whole class.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actively engaged in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1254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9f9af097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9f9af0978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6-8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Examining a Model Position Paper: First Read and Partner Discussion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 model allows students to see what is the expectation of the assignment is.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that they were introduced to the prompt for their position paper and made their claim during Unit 2. Today they will read a model paper that responds to a similar prompt.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that reading a model is an important part of learning process because it helps them know what is expected and it is an example of a good paper.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model position paper “Facebook: Not for Kids” </a:t>
            </a:r>
            <a:r>
              <a:rPr lang="en" sz="1200" dirty="0">
                <a:latin typeface="Calibri"/>
                <a:ea typeface="Calibri"/>
                <a:cs typeface="Calibri"/>
                <a:sym typeface="Calibri"/>
              </a:rPr>
              <a:t>and the </a:t>
            </a:r>
            <a:r>
              <a:rPr lang="en" sz="1200" b="1" dirty="0">
                <a:latin typeface="Calibri"/>
                <a:ea typeface="Calibri"/>
                <a:cs typeface="Calibri"/>
                <a:sym typeface="Calibri"/>
              </a:rPr>
              <a:t>Getting the Gist of the Model Position Paper handout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model position paper aloud to students and ask them to read along silently.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silently while you are reading.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1765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9f9af0978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9f9af0978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(this slide, 8-10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Examining a Model Position Paper: First Read and Partner Discussion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help students organize their ideas.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Prepare students to read the model position paper a second time aloud. As students follow along, they should add details to the</a:t>
            </a:r>
            <a:r>
              <a:rPr lang="en" sz="1200" b="1" dirty="0">
                <a:solidFill>
                  <a:schemeClr val="dk1"/>
                </a:solidFill>
                <a:latin typeface="Calibri"/>
                <a:ea typeface="Calibri"/>
                <a:cs typeface="Calibri"/>
                <a:sym typeface="Calibri"/>
              </a:rPr>
              <a:t> Getting the Gist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“getting the gist” is about getting the main ideas, not about getting every detail. Assure students that they will examine the paper in further detail using the </a:t>
            </a:r>
            <a:r>
              <a:rPr lang="en" sz="1200" b="1" dirty="0">
                <a:solidFill>
                  <a:schemeClr val="dk1"/>
                </a:solidFill>
                <a:latin typeface="Calibri"/>
                <a:ea typeface="Calibri"/>
                <a:cs typeface="Calibri"/>
                <a:sym typeface="Calibri"/>
              </a:rPr>
              <a:t>position paper planner</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Argument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addition, ask students to circle any words of which they are unsure.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paper aloud for the second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raise their hands to share details they found and wrote down.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recording their ideas on the </a:t>
            </a:r>
            <a:r>
              <a:rPr lang="en" sz="1200" b="1" dirty="0">
                <a:solidFill>
                  <a:schemeClr val="dk1"/>
                </a:solidFill>
                <a:latin typeface="Calibri"/>
                <a:ea typeface="Calibri"/>
                <a:cs typeface="Calibri"/>
                <a:sym typeface="Calibri"/>
              </a:rPr>
              <a:t>Getting the Gist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 model annotated for them or some of the handout filled in.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1224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a:t>
            </a:r>
            <a:r>
              <a:rPr lang="en" sz="3400" dirty="0">
                <a:latin typeface="Century Gothic"/>
                <a:ea typeface="Century Gothic"/>
                <a:cs typeface="Century Gothic"/>
                <a:sym typeface="Century Gothic"/>
              </a:rPr>
              <a:t> 4</a:t>
            </a:r>
            <a:r>
              <a:rPr lang="en" sz="3400" dirty="0">
                <a:solidFill>
                  <a:srgbClr val="000000"/>
                </a:solidFill>
                <a:latin typeface="Century Gothic"/>
                <a:ea typeface="Century Gothic"/>
                <a:cs typeface="Century Gothic"/>
                <a:sym typeface="Century Gothic"/>
              </a:rPr>
              <a:t>: Unit </a:t>
            </a:r>
            <a:r>
              <a:rPr lang="en-US" sz="3400" dirty="0">
                <a:latin typeface="Century Gothic"/>
                <a:ea typeface="Century Gothic"/>
                <a:cs typeface="Century Gothic"/>
                <a:sym typeface="Century Gothic"/>
              </a:rPr>
              <a:t>3</a:t>
            </a:r>
            <a:r>
              <a:rPr lang="en" sz="3400" dirty="0" smtClean="0">
                <a:solidFill>
                  <a:srgbClr val="000000"/>
                </a:solidFill>
                <a:latin typeface="Century Gothic"/>
                <a:ea typeface="Century Gothic"/>
                <a:cs typeface="Century Gothic"/>
                <a:sym typeface="Century Gothic"/>
              </a:rPr>
              <a:t>: </a:t>
            </a:r>
            <a:r>
              <a:rPr lang="en" sz="3400" dirty="0">
                <a:solidFill>
                  <a:srgbClr val="000000"/>
                </a:solidFill>
                <a:latin typeface="Century Gothic"/>
                <a:ea typeface="Century Gothic"/>
                <a:cs typeface="Century Gothic"/>
                <a:sym typeface="Century Gothic"/>
              </a:rPr>
              <a:t>Lesson </a:t>
            </a:r>
            <a:r>
              <a:rPr lang="en" sz="3400" dirty="0">
                <a:latin typeface="Century Gothic"/>
                <a:ea typeface="Century Gothic"/>
                <a:cs typeface="Century Gothic"/>
                <a:sym typeface="Century Gothic"/>
              </a:rPr>
              <a:t>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a:t>
            </a:r>
            <a:r>
              <a:rPr lang="en" sz="1800" dirty="0" smtClean="0"/>
              <a:t>60-75 </a:t>
            </a:r>
            <a:r>
              <a:rPr lang="en" sz="1800" dirty="0"/>
              <a:t>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for students to begin the scaffolding toward writing a draft of the position paper, a type of argument essay that will be the </a:t>
            </a:r>
            <a:r>
              <a:rPr lang="en" sz="1800" b="1" dirty="0"/>
              <a:t>Mid-Unit Assessment </a:t>
            </a:r>
            <a:r>
              <a:rPr lang="en" sz="1800" dirty="0"/>
              <a:t>in Lesson 5.</a:t>
            </a:r>
            <a:endParaRPr sz="1800" dirty="0"/>
          </a:p>
          <a:p>
            <a:pPr marL="0" lvl="0" indent="0" algn="l" rtl="0">
              <a:lnSpc>
                <a:spcPct val="100000"/>
              </a:lnSpc>
              <a:spcBef>
                <a:spcPts val="0"/>
              </a:spcBef>
              <a:spcAft>
                <a:spcPts val="0"/>
              </a:spcAft>
              <a:buNone/>
            </a:pPr>
            <a:endParaRPr sz="600" b="1" dirty="0"/>
          </a:p>
          <a:p>
            <a:pPr marL="0" lvl="0" indent="0" algn="l" rtl="0">
              <a:lnSpc>
                <a:spcPct val="100000"/>
              </a:lnSpc>
              <a:spcBef>
                <a:spcPts val="1000"/>
              </a:spcBef>
              <a:spcAft>
                <a:spcPts val="0"/>
              </a:spcAft>
              <a:buNone/>
            </a:pPr>
            <a:r>
              <a:rPr lang="en" sz="1800" b="1" dirty="0"/>
              <a:t>The learning targets for students today are:</a:t>
            </a:r>
            <a:endParaRPr sz="1800" b="1" dirty="0"/>
          </a:p>
          <a:p>
            <a:pPr marL="457200" lvl="0" indent="-330200" algn="l" rtl="0">
              <a:lnSpc>
                <a:spcPct val="115000"/>
              </a:lnSpc>
              <a:spcBef>
                <a:spcPts val="1000"/>
              </a:spcBef>
              <a:spcAft>
                <a:spcPts val="0"/>
              </a:spcAft>
              <a:buSzPts val="1600"/>
              <a:buChar char="•"/>
            </a:pPr>
            <a:r>
              <a:rPr lang="en" sz="1600" dirty="0"/>
              <a:t>I can determine the central ideas in the </a:t>
            </a:r>
            <a:r>
              <a:rPr lang="en" sz="1600" b="1" dirty="0"/>
              <a:t>model position paper “Facebook: Not for Kids.”</a:t>
            </a:r>
            <a:endParaRPr sz="1600" b="1" dirty="0"/>
          </a:p>
          <a:p>
            <a:pPr marL="457200" lvl="0" indent="-330200" algn="l" rtl="0">
              <a:lnSpc>
                <a:spcPct val="115000"/>
              </a:lnSpc>
              <a:spcBef>
                <a:spcPts val="0"/>
              </a:spcBef>
              <a:spcAft>
                <a:spcPts val="0"/>
              </a:spcAft>
              <a:buSzPts val="1600"/>
              <a:buChar char="•"/>
            </a:pPr>
            <a:r>
              <a:rPr lang="en" sz="1600" dirty="0"/>
              <a:t>I can identify the argument and specific claims in the </a:t>
            </a:r>
            <a:r>
              <a:rPr lang="en" sz="1600" b="1" dirty="0"/>
              <a:t>model position paper “Facebook: Not for Kids.”</a:t>
            </a:r>
            <a:endParaRPr sz="1600" b="1" dirty="0"/>
          </a:p>
          <a:p>
            <a:pPr marL="457200" lvl="0" indent="-330200" algn="l" rtl="0">
              <a:lnSpc>
                <a:spcPct val="115000"/>
              </a:lnSpc>
              <a:spcBef>
                <a:spcPts val="0"/>
              </a:spcBef>
              <a:spcAft>
                <a:spcPts val="0"/>
              </a:spcAft>
              <a:buSzPts val="1600"/>
              <a:buChar char="•"/>
            </a:pPr>
            <a:r>
              <a:rPr lang="en" sz="1600" dirty="0"/>
              <a:t>I can identify the academic vocabulary in the </a:t>
            </a:r>
            <a:r>
              <a:rPr lang="en" sz="1600" b="1" dirty="0"/>
              <a:t>model position paper “Facebook: Not for Kids.”</a:t>
            </a:r>
            <a:endParaRPr sz="1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228475" y="273850"/>
            <a:ext cx="80571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vocabulary we are unsure of </a:t>
            </a:r>
            <a:endParaRPr sz="3000" i="1"/>
          </a:p>
        </p:txBody>
      </p:sp>
      <p:sp>
        <p:nvSpPr>
          <p:cNvPr id="206" name="Google Shape;206;p34"/>
          <p:cNvSpPr txBox="1"/>
          <p:nvPr/>
        </p:nvSpPr>
        <p:spPr>
          <a:xfrm>
            <a:off x="313200" y="1145863"/>
            <a:ext cx="4258800" cy="341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words were you unsure of?</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Let’s use context clues to figure out what the words mean.</a:t>
            </a:r>
            <a:endParaRPr sz="2400">
              <a:latin typeface="Century Gothic"/>
              <a:ea typeface="Century Gothic"/>
              <a:cs typeface="Century Gothic"/>
              <a:sym typeface="Century Gothic"/>
            </a:endParaRPr>
          </a:p>
        </p:txBody>
      </p:sp>
      <p:pic>
        <p:nvPicPr>
          <p:cNvPr id="207" name="Google Shape;207;p34"/>
          <p:cNvPicPr preferRelativeResize="0"/>
          <p:nvPr/>
        </p:nvPicPr>
        <p:blipFill>
          <a:blip r:embed="rId3">
            <a:alphaModFix/>
          </a:blip>
          <a:stretch>
            <a:fillRect/>
          </a:stretch>
        </p:blipFill>
        <p:spPr>
          <a:xfrm>
            <a:off x="4990598" y="1145900"/>
            <a:ext cx="3294975" cy="3417225"/>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see how we will plan the paper</a:t>
            </a:r>
            <a:endParaRPr sz="3000" i="1"/>
          </a:p>
        </p:txBody>
      </p:sp>
      <p:sp>
        <p:nvSpPr>
          <p:cNvPr id="214" name="Google Shape;214;p35"/>
          <p:cNvSpPr txBox="1"/>
          <p:nvPr/>
        </p:nvSpPr>
        <p:spPr>
          <a:xfrm>
            <a:off x="313050" y="923950"/>
            <a:ext cx="4624800"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There are six parts to the planner:</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The introduction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Body paragraph</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Body paragraph</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Body paragraph</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Conclusion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Counterclaim</a:t>
            </a:r>
            <a:endParaRPr sz="1800">
              <a:latin typeface="Century Gothic"/>
              <a:ea typeface="Century Gothic"/>
              <a:cs typeface="Century Gothic"/>
              <a:sym typeface="Century Gothic"/>
            </a:endParaRPr>
          </a:p>
          <a:p>
            <a:pPr marL="0" lvl="0" indent="0" algn="l" rtl="0">
              <a:spcBef>
                <a:spcPts val="0"/>
              </a:spcBef>
              <a:spcAft>
                <a:spcPts val="0"/>
              </a:spcAft>
              <a:buNone/>
            </a:pPr>
            <a:endParaRPr sz="11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The teacher will  read the introduction of the model again.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BUT first, go on a treasure hunt for the author’s claim and reasoning.  Then, mark up the introduction as the teacher reads.</a:t>
            </a:r>
            <a:endParaRPr sz="1800">
              <a:latin typeface="Century Gothic"/>
              <a:ea typeface="Century Gothic"/>
              <a:cs typeface="Century Gothic"/>
              <a:sym typeface="Century Gothic"/>
            </a:endParaRPr>
          </a:p>
        </p:txBody>
      </p:sp>
      <p:pic>
        <p:nvPicPr>
          <p:cNvPr id="215" name="Google Shape;215;p35"/>
          <p:cNvPicPr preferRelativeResize="0"/>
          <p:nvPr/>
        </p:nvPicPr>
        <p:blipFill>
          <a:blip r:embed="rId3">
            <a:alphaModFix/>
          </a:blip>
          <a:stretch>
            <a:fillRect/>
          </a:stretch>
        </p:blipFill>
        <p:spPr>
          <a:xfrm>
            <a:off x="5218700" y="1170425"/>
            <a:ext cx="3413624" cy="3479624"/>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the first paragraph</a:t>
            </a:r>
            <a:endParaRPr sz="3000" i="1"/>
          </a:p>
        </p:txBody>
      </p:sp>
      <p:sp>
        <p:nvSpPr>
          <p:cNvPr id="222" name="Google Shape;222;p36"/>
          <p:cNvSpPr txBox="1"/>
          <p:nvPr/>
        </p:nvSpPr>
        <p:spPr>
          <a:xfrm>
            <a:off x="313050" y="1391350"/>
            <a:ext cx="4258800" cy="317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Think about the reasons and evidence the author uses to support the claim.</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Let’s identify the evidence and explanations.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Word choices can indicate a specific tone.  This is something we will pay attention to as we go through this </a:t>
            </a:r>
            <a:r>
              <a:rPr lang="en" sz="1800" dirty="0" smtClean="0">
                <a:latin typeface="Century Gothic"/>
                <a:ea typeface="Century Gothic"/>
                <a:cs typeface="Century Gothic"/>
                <a:sym typeface="Century Gothic"/>
              </a:rPr>
              <a:t>unit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223" name="Google Shape;223;p36"/>
          <p:cNvPicPr preferRelativeResize="0"/>
          <p:nvPr/>
        </p:nvPicPr>
        <p:blipFill>
          <a:blip r:embed="rId3">
            <a:alphaModFix/>
          </a:blip>
          <a:stretch>
            <a:fillRect/>
          </a:stretch>
        </p:blipFill>
        <p:spPr>
          <a:xfrm>
            <a:off x="5007573" y="1070325"/>
            <a:ext cx="3115625" cy="3750475"/>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the rest of the paper</a:t>
            </a:r>
            <a:endParaRPr sz="3000" i="1"/>
          </a:p>
        </p:txBody>
      </p:sp>
      <p:sp>
        <p:nvSpPr>
          <p:cNvPr id="230" name="Google Shape;230;p37"/>
          <p:cNvSpPr txBox="1"/>
          <p:nvPr/>
        </p:nvSpPr>
        <p:spPr>
          <a:xfrm>
            <a:off x="313050" y="1070325"/>
            <a:ext cx="8517900" cy="34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Turn and talk with a partner:</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Write down reasons you find at the top of each of the Body Paragraphs sections of the planner.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your partner to fill in the rest of the planner from the model position paper.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NOTE: </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Most, but not all, of the boxes on the planner need to be filled in, especially the “Analysis of Evidence” boxes.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Occasionally, the same sentence can serve two functions and fill two boxes (For example, a piece of evidence that also concludes the paragraph)</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231" name="Google Shape;231;p37"/>
          <p:cNvPicPr preferRelativeResize="0"/>
          <p:nvPr/>
        </p:nvPicPr>
        <p:blipFill>
          <a:blip r:embed="rId3">
            <a:alphaModFix/>
          </a:blip>
          <a:stretch>
            <a:fillRect/>
          </a:stretch>
        </p:blipFill>
        <p:spPr>
          <a:xfrm>
            <a:off x="8425545" y="4452255"/>
            <a:ext cx="536033" cy="527536"/>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8"/>
          <p:cNvSpPr txBox="1">
            <a:spLocks noGrp="1"/>
          </p:cNvSpPr>
          <p:nvPr>
            <p:ph type="title"/>
          </p:nvPr>
        </p:nvSpPr>
        <p:spPr>
          <a:xfrm>
            <a:off x="228600" y="273850"/>
            <a:ext cx="79290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3000" dirty="0"/>
          </a:p>
          <a:p>
            <a:pPr marL="0" lvl="0" indent="0" algn="l" rtl="0">
              <a:spcBef>
                <a:spcPts val="0"/>
              </a:spcBef>
              <a:spcAft>
                <a:spcPts val="0"/>
              </a:spcAft>
              <a:buNone/>
            </a:pPr>
            <a:r>
              <a:rPr lang="en" sz="3000" dirty="0"/>
              <a:t>Let’s look at bullet 1 of Claim and Reasons of the rubric</a:t>
            </a:r>
            <a:endParaRPr sz="3000" dirty="0"/>
          </a:p>
          <a:p>
            <a:pPr marL="0" lvl="0" indent="0" algn="l" rtl="0">
              <a:spcBef>
                <a:spcPts val="0"/>
              </a:spcBef>
              <a:spcAft>
                <a:spcPts val="0"/>
              </a:spcAft>
              <a:buNone/>
            </a:pPr>
            <a:endParaRPr sz="3000" dirty="0"/>
          </a:p>
        </p:txBody>
      </p:sp>
      <p:sp>
        <p:nvSpPr>
          <p:cNvPr id="238" name="Google Shape;238;p38"/>
          <p:cNvSpPr txBox="1"/>
          <p:nvPr/>
        </p:nvSpPr>
        <p:spPr>
          <a:xfrm>
            <a:off x="313050" y="1320696"/>
            <a:ext cx="2441036"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If something follows logically, it is clearly connected to the ideas before and after it.  Is this the case with the model?</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Does the claim clearly address the purpose for writing the paper?</a:t>
            </a:r>
            <a:endParaRPr sz="1800" dirty="0">
              <a:latin typeface="Century Gothic"/>
              <a:ea typeface="Century Gothic"/>
              <a:cs typeface="Century Gothic"/>
              <a:sym typeface="Century Gothic"/>
            </a:endParaRPr>
          </a:p>
        </p:txBody>
      </p:sp>
      <p:pic>
        <p:nvPicPr>
          <p:cNvPr id="239" name="Google Shape;239;p38"/>
          <p:cNvPicPr preferRelativeResize="0"/>
          <p:nvPr/>
        </p:nvPicPr>
        <p:blipFill>
          <a:blip r:embed="rId3">
            <a:alphaModFix/>
          </a:blip>
          <a:stretch>
            <a:fillRect/>
          </a:stretch>
        </p:blipFill>
        <p:spPr>
          <a:xfrm>
            <a:off x="2754086" y="1502229"/>
            <a:ext cx="6389789" cy="2786688"/>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9"/>
          <p:cNvSpPr txBox="1">
            <a:spLocks noGrp="1"/>
          </p:cNvSpPr>
          <p:nvPr>
            <p:ph type="title"/>
          </p:nvPr>
        </p:nvSpPr>
        <p:spPr>
          <a:xfrm>
            <a:off x="228600" y="273850"/>
            <a:ext cx="8052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bullet 2 of Claim and Reasons of the rubric</a:t>
            </a:r>
            <a:endParaRPr sz="3000" i="1"/>
          </a:p>
        </p:txBody>
      </p:sp>
      <p:sp>
        <p:nvSpPr>
          <p:cNvPr id="246" name="Google Shape;246;p39"/>
          <p:cNvSpPr txBox="1"/>
          <p:nvPr/>
        </p:nvSpPr>
        <p:spPr>
          <a:xfrm>
            <a:off x="313050" y="1070325"/>
            <a:ext cx="22479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Turn and talk with a partner:</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do you think </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insightful </a:t>
            </a:r>
            <a:r>
              <a:rPr lang="en" sz="1800" dirty="0" smtClean="0">
                <a:latin typeface="Century Gothic"/>
                <a:ea typeface="Century Gothic"/>
                <a:cs typeface="Century Gothic"/>
                <a:sym typeface="Century Gothic"/>
              </a:rPr>
              <a:t>analysis</a:t>
            </a:r>
            <a:r>
              <a:rPr lang="en" sz="1800" dirty="0">
                <a:latin typeface="Century Gothic"/>
                <a:ea typeface="Century Gothic"/>
                <a:cs typeface="Century Gothic"/>
                <a:sym typeface="Century Gothic"/>
              </a:rPr>
              <a:t>” means?</a:t>
            </a:r>
            <a:endParaRPr sz="1800" dirty="0">
              <a:latin typeface="Century Gothic"/>
              <a:ea typeface="Century Gothic"/>
              <a:cs typeface="Century Gothic"/>
              <a:sym typeface="Century Gothic"/>
            </a:endParaRPr>
          </a:p>
        </p:txBody>
      </p:sp>
      <p:pic>
        <p:nvPicPr>
          <p:cNvPr id="247" name="Google Shape;247;p39"/>
          <p:cNvPicPr preferRelativeResize="0"/>
          <p:nvPr/>
        </p:nvPicPr>
        <p:blipFill>
          <a:blip r:embed="rId3">
            <a:alphaModFix/>
          </a:blip>
          <a:stretch>
            <a:fillRect/>
          </a:stretch>
        </p:blipFill>
        <p:spPr>
          <a:xfrm>
            <a:off x="2560950" y="1344641"/>
            <a:ext cx="6582925" cy="2944276"/>
          </a:xfrm>
          <a:prstGeom prst="rect">
            <a:avLst/>
          </a:prstGeom>
          <a:noFill/>
          <a:ln>
            <a:noFill/>
          </a:ln>
        </p:spPr>
      </p:pic>
      <p:pic>
        <p:nvPicPr>
          <p:cNvPr id="248" name="Google Shape;248;p39"/>
          <p:cNvPicPr preferRelativeResize="0"/>
          <p:nvPr/>
        </p:nvPicPr>
        <p:blipFill>
          <a:blip r:embed="rId4">
            <a:alphaModFix/>
          </a:blip>
          <a:stretch>
            <a:fillRect/>
          </a:stretch>
        </p:blipFill>
        <p:spPr>
          <a:xfrm>
            <a:off x="8469086" y="4430434"/>
            <a:ext cx="522761" cy="538324"/>
          </a:xfrm>
          <a:prstGeom prst="rect">
            <a:avLst/>
          </a:prstGeom>
          <a:noFill/>
          <a:ln>
            <a:noFill/>
          </a:ln>
        </p:spPr>
      </p:pic>
      <p:pic>
        <p:nvPicPr>
          <p:cNvPr id="7" name="Google Shape;167;p29"/>
          <p:cNvPicPr preferRelativeResize="0"/>
          <p:nvPr/>
        </p:nvPicPr>
        <p:blipFill>
          <a:blip r:embed="rId5">
            <a:alphaModFix/>
          </a:blip>
          <a:stretch>
            <a:fillRect/>
          </a:stretch>
        </p:blipFill>
        <p:spPr>
          <a:xfrm>
            <a:off x="8294917" y="83785"/>
            <a:ext cx="836056" cy="841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0"/>
          <p:cNvSpPr txBox="1">
            <a:spLocks noGrp="1"/>
          </p:cNvSpPr>
          <p:nvPr>
            <p:ph type="title"/>
          </p:nvPr>
        </p:nvSpPr>
        <p:spPr>
          <a:xfrm>
            <a:off x="228600" y="273850"/>
            <a:ext cx="8094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bullet 3 of Claim and Reasons of the rubric</a:t>
            </a:r>
            <a:endParaRPr sz="3000" i="1"/>
          </a:p>
        </p:txBody>
      </p:sp>
      <p:sp>
        <p:nvSpPr>
          <p:cNvPr id="255" name="Google Shape;255;p40"/>
          <p:cNvSpPr txBox="1"/>
          <p:nvPr/>
        </p:nvSpPr>
        <p:spPr>
          <a:xfrm>
            <a:off x="313050" y="1070325"/>
            <a:ext cx="22479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With a partner:</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Read through the model until you find a counterclaim acknowledged.</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Is the counterclaim done skillfully and smoothly?</a:t>
            </a:r>
            <a:endParaRPr sz="1800">
              <a:latin typeface="Century Gothic"/>
              <a:ea typeface="Century Gothic"/>
              <a:cs typeface="Century Gothic"/>
              <a:sym typeface="Century Gothic"/>
            </a:endParaRPr>
          </a:p>
        </p:txBody>
      </p:sp>
      <p:pic>
        <p:nvPicPr>
          <p:cNvPr id="256" name="Google Shape;256;p40"/>
          <p:cNvPicPr preferRelativeResize="0"/>
          <p:nvPr/>
        </p:nvPicPr>
        <p:blipFill>
          <a:blip r:embed="rId3">
            <a:alphaModFix/>
          </a:blip>
          <a:stretch>
            <a:fillRect/>
          </a:stretch>
        </p:blipFill>
        <p:spPr>
          <a:xfrm>
            <a:off x="2560950" y="1344641"/>
            <a:ext cx="6582925" cy="2944276"/>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1"/>
          <p:cNvSpPr txBox="1">
            <a:spLocks noGrp="1"/>
          </p:cNvSpPr>
          <p:nvPr>
            <p:ph type="title"/>
          </p:nvPr>
        </p:nvSpPr>
        <p:spPr>
          <a:xfrm>
            <a:off x="228600" y="127475"/>
            <a:ext cx="7548600" cy="697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the 2nd row of the rubric</a:t>
            </a:r>
            <a:endParaRPr sz="3000" i="1"/>
          </a:p>
        </p:txBody>
      </p:sp>
      <p:sp>
        <p:nvSpPr>
          <p:cNvPr id="263" name="Google Shape;263;p41"/>
          <p:cNvSpPr txBox="1"/>
          <p:nvPr/>
        </p:nvSpPr>
        <p:spPr>
          <a:xfrm>
            <a:off x="128050" y="825225"/>
            <a:ext cx="4037700" cy="3738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b="1">
                <a:solidFill>
                  <a:schemeClr val="dk1"/>
                </a:solidFill>
                <a:latin typeface="Century Gothic"/>
                <a:ea typeface="Century Gothic"/>
                <a:cs typeface="Century Gothic"/>
                <a:sym typeface="Century Gothic"/>
              </a:rPr>
              <a:t>What evidence can you find in the text (the model position paper) that shows how the author:</a:t>
            </a:r>
            <a:endParaRPr sz="1600" b="1">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developed the claim with relevant, well-chosen facts?</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developed the claim with definitions, concrete details, quotations, or other information and examples from the research text(s)?</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consistently used varied, relevant evidence?</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logically explains how evidence supports ideas?</a:t>
            </a:r>
            <a:endParaRPr sz="1600">
              <a:latin typeface="Century Gothic"/>
              <a:ea typeface="Century Gothic"/>
              <a:cs typeface="Century Gothic"/>
              <a:sym typeface="Century Gothic"/>
            </a:endParaRPr>
          </a:p>
        </p:txBody>
      </p:sp>
      <p:pic>
        <p:nvPicPr>
          <p:cNvPr id="264" name="Google Shape;264;p41"/>
          <p:cNvPicPr preferRelativeResize="0"/>
          <p:nvPr/>
        </p:nvPicPr>
        <p:blipFill>
          <a:blip r:embed="rId3">
            <a:alphaModFix/>
          </a:blip>
          <a:stretch>
            <a:fillRect/>
          </a:stretch>
        </p:blipFill>
        <p:spPr>
          <a:xfrm>
            <a:off x="4165825" y="1456900"/>
            <a:ext cx="4978174" cy="2229700"/>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2"/>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fill out an Exit Ticket</a:t>
            </a:r>
            <a:endParaRPr sz="3000" i="1" dirty="0"/>
          </a:p>
        </p:txBody>
      </p:sp>
      <p:sp>
        <p:nvSpPr>
          <p:cNvPr id="271" name="Google Shape;271;p42"/>
          <p:cNvSpPr txBox="1"/>
          <p:nvPr/>
        </p:nvSpPr>
        <p:spPr>
          <a:xfrm>
            <a:off x="313050" y="1866725"/>
            <a:ext cx="8517900" cy="2696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3000" b="1">
                <a:solidFill>
                  <a:schemeClr val="dk1"/>
                </a:solidFill>
                <a:latin typeface="Century Gothic"/>
                <a:ea typeface="Century Gothic"/>
                <a:cs typeface="Century Gothic"/>
                <a:sym typeface="Century Gothic"/>
              </a:rPr>
              <a:t>What Will Be the Most Difficult Aspect of Writing This Paper?</a:t>
            </a:r>
            <a:endParaRPr sz="3000">
              <a:latin typeface="Century Gothic"/>
              <a:ea typeface="Century Gothic"/>
              <a:cs typeface="Century Gothic"/>
              <a:sym typeface="Century Gothic"/>
            </a:endParaRPr>
          </a:p>
        </p:txBody>
      </p:sp>
      <p:pic>
        <p:nvPicPr>
          <p:cNvPr id="272" name="Google Shape;272;p42" descr="elated image"/>
          <p:cNvPicPr preferRelativeResize="0"/>
          <p:nvPr/>
        </p:nvPicPr>
        <p:blipFill>
          <a:blip r:embed="rId3">
            <a:alphaModFix/>
          </a:blip>
          <a:stretch>
            <a:fillRect/>
          </a:stretch>
        </p:blipFill>
        <p:spPr>
          <a:xfrm>
            <a:off x="5022610" y="273850"/>
            <a:ext cx="1072665" cy="650100"/>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3"/>
          <p:cNvSpPr txBox="1">
            <a:spLocks noGrp="1"/>
          </p:cNvSpPr>
          <p:nvPr>
            <p:ph type="title"/>
          </p:nvPr>
        </p:nvSpPr>
        <p:spPr>
          <a:xfrm>
            <a:off x="512225" y="273850"/>
            <a:ext cx="72318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your homework</a:t>
            </a:r>
            <a:endParaRPr sz="3000" i="1"/>
          </a:p>
        </p:txBody>
      </p:sp>
      <p:sp>
        <p:nvSpPr>
          <p:cNvPr id="278" name="Google Shape;278;p43"/>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80" name="Google Shape;280;p43"/>
          <p:cNvSpPr txBox="1"/>
          <p:nvPr/>
        </p:nvSpPr>
        <p:spPr>
          <a:xfrm>
            <a:off x="512225" y="1254382"/>
            <a:ext cx="7818600" cy="298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Your homework is to identify three reasons you will address in </a:t>
            </a:r>
            <a:r>
              <a:rPr lang="en-US" sz="2400" dirty="0" smtClean="0">
                <a:solidFill>
                  <a:schemeClr val="dk1"/>
                </a:solidFill>
                <a:latin typeface="Century Gothic"/>
                <a:ea typeface="Century Gothic"/>
                <a:cs typeface="Century Gothic"/>
                <a:sym typeface="Century Gothic"/>
              </a:rPr>
              <a:t>your </a:t>
            </a:r>
            <a:r>
              <a:rPr lang="en" sz="2400" dirty="0" smtClean="0">
                <a:solidFill>
                  <a:schemeClr val="dk1"/>
                </a:solidFill>
                <a:latin typeface="Century Gothic"/>
                <a:ea typeface="Century Gothic"/>
                <a:cs typeface="Century Gothic"/>
                <a:sym typeface="Century Gothic"/>
              </a:rPr>
              <a:t>position </a:t>
            </a:r>
            <a:r>
              <a:rPr lang="en" sz="2400" dirty="0">
                <a:solidFill>
                  <a:schemeClr val="dk1"/>
                </a:solidFill>
                <a:latin typeface="Century Gothic"/>
                <a:ea typeface="Century Gothic"/>
                <a:cs typeface="Century Gothic"/>
                <a:sym typeface="Century Gothic"/>
              </a:rPr>
              <a:t>paper. You may use your </a:t>
            </a:r>
            <a:r>
              <a:rPr lang="en" sz="2400" b="1" dirty="0">
                <a:solidFill>
                  <a:schemeClr val="dk1"/>
                </a:solidFill>
                <a:latin typeface="Century Gothic"/>
                <a:ea typeface="Century Gothic"/>
                <a:cs typeface="Century Gothic"/>
                <a:sym typeface="Century Gothic"/>
              </a:rPr>
              <a:t>researcher’s notebook</a:t>
            </a:r>
            <a:r>
              <a:rPr lang="en" sz="2400" dirty="0">
                <a:solidFill>
                  <a:schemeClr val="dk1"/>
                </a:solidFill>
                <a:latin typeface="Century Gothic"/>
                <a:ea typeface="Century Gothic"/>
                <a:cs typeface="Century Gothic"/>
                <a:sym typeface="Century Gothic"/>
              </a:rPr>
              <a:t>, anchor charts, </a:t>
            </a:r>
            <a:r>
              <a:rPr lang="en" sz="2400" b="1" dirty="0">
                <a:solidFill>
                  <a:schemeClr val="dk1"/>
                </a:solidFill>
                <a:latin typeface="Century Gothic"/>
                <a:ea typeface="Century Gothic"/>
                <a:cs typeface="Century Gothic"/>
                <a:sym typeface="Century Gothic"/>
              </a:rPr>
              <a:t>neurologist notebooks</a:t>
            </a:r>
            <a:r>
              <a:rPr lang="en" sz="2400" dirty="0">
                <a:solidFill>
                  <a:schemeClr val="dk1"/>
                </a:solidFill>
                <a:latin typeface="Century Gothic"/>
                <a:ea typeface="Century Gothic"/>
                <a:cs typeface="Century Gothic"/>
                <a:sym typeface="Century Gothic"/>
              </a:rPr>
              <a:t>, or </a:t>
            </a:r>
            <a:r>
              <a:rPr lang="en" sz="2400" b="1" dirty="0">
                <a:solidFill>
                  <a:schemeClr val="dk1"/>
                </a:solidFill>
                <a:latin typeface="Century Gothic"/>
                <a:ea typeface="Century Gothic"/>
                <a:cs typeface="Century Gothic"/>
                <a:sym typeface="Century Gothic"/>
              </a:rPr>
              <a:t>thinking logs </a:t>
            </a:r>
            <a:r>
              <a:rPr lang="en" sz="2400" dirty="0">
                <a:solidFill>
                  <a:schemeClr val="dk1"/>
                </a:solidFill>
                <a:latin typeface="Century Gothic"/>
                <a:ea typeface="Century Gothic"/>
                <a:cs typeface="Century Gothic"/>
                <a:sym typeface="Century Gothic"/>
              </a:rPr>
              <a:t>to help you.</a:t>
            </a:r>
            <a:endParaRPr sz="24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94917" y="83785"/>
            <a:ext cx="836056" cy="841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Writing Improvement Tracker </a:t>
            </a:r>
            <a:r>
              <a:rPr lang="en" dirty="0">
                <a:solidFill>
                  <a:schemeClr val="dk1"/>
                </a:solidFill>
                <a:latin typeface="Century Gothic"/>
                <a:ea typeface="Century Gothic"/>
                <a:cs typeface="Century Gothic"/>
                <a:sym typeface="Century Gothic"/>
              </a:rPr>
              <a:t>(begun in Module 1; students’ own copies)</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position paper “Facebook: Not for Kids”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Getting the Gist of the Model Position Paper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Getting the Gist of the Model Position Paper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Domain-Specific Vocabulary anchor chart </a:t>
            </a:r>
            <a:r>
              <a:rPr lang="en" dirty="0">
                <a:solidFill>
                  <a:schemeClr val="dk1"/>
                </a:solidFill>
                <a:latin typeface="Century Gothic"/>
                <a:ea typeface="Century Gothic"/>
                <a:cs typeface="Century Gothic"/>
                <a:sym typeface="Century Gothic"/>
              </a:rPr>
              <a:t>(begun in Unit 1,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Position Paper Planner </a:t>
            </a:r>
            <a:r>
              <a:rPr lang="en" dirty="0">
                <a:solidFill>
                  <a:schemeClr val="dk1"/>
                </a:solidFill>
                <a:latin typeface="Century Gothic"/>
                <a:ea typeface="Century Gothic"/>
                <a:cs typeface="Century Gothic"/>
                <a:sym typeface="Century Gothic"/>
              </a:rPr>
              <a:t>(one per student and one to display; see Teaching Notes)</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Position Paper Planner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NYS Grades 6–8 Expository Writing Evaluation Rubric </a:t>
            </a:r>
            <a:r>
              <a:rPr lang="en" dirty="0">
                <a:solidFill>
                  <a:schemeClr val="dk1"/>
                </a:solidFill>
                <a:latin typeface="Century Gothic"/>
                <a:ea typeface="Century Gothic"/>
                <a:cs typeface="Century Gothic"/>
                <a:sym typeface="Century Gothic"/>
              </a:rPr>
              <a:t>(position paper argument version) (one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Exit Ticket: What Will Be the Most Difficult Aspect of Writing This Paper?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(from Unit 2, Lesson 4; returned with teacher feedback)</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4"/>
          <p:cNvSpPr txBox="1">
            <a:spLocks noGrp="1"/>
          </p:cNvSpPr>
          <p:nvPr>
            <p:ph type="title"/>
          </p:nvPr>
        </p:nvSpPr>
        <p:spPr>
          <a:xfrm>
            <a:off x="457200" y="273850"/>
            <a:ext cx="72869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Homework</a:t>
            </a:r>
            <a:endParaRPr sz="3000" i="1" dirty="0"/>
          </a:p>
        </p:txBody>
      </p:sp>
      <p:sp>
        <p:nvSpPr>
          <p:cNvPr id="286" name="Google Shape;286;p44"/>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88" name="Google Shape;288;p44"/>
          <p:cNvSpPr txBox="1"/>
          <p:nvPr/>
        </p:nvSpPr>
        <p:spPr>
          <a:xfrm>
            <a:off x="72800" y="1172950"/>
            <a:ext cx="7671300" cy="31149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en" sz="2400" dirty="0" smtClean="0">
                <a:solidFill>
                  <a:schemeClr val="dk1"/>
                </a:solidFill>
                <a:latin typeface="Century Gothic"/>
                <a:ea typeface="Century Gothic"/>
                <a:cs typeface="Century Gothic"/>
                <a:sym typeface="Century Gothic"/>
              </a:rPr>
              <a:t>Look </a:t>
            </a:r>
            <a:r>
              <a:rPr lang="en" sz="2400" dirty="0">
                <a:solidFill>
                  <a:schemeClr val="dk1"/>
                </a:solidFill>
                <a:latin typeface="Century Gothic"/>
                <a:ea typeface="Century Gothic"/>
                <a:cs typeface="Century Gothic"/>
                <a:sym typeface="Century Gothic"/>
              </a:rPr>
              <a:t>through your research and identify three reasons you will address in your position paper.</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Reread the model position paper and underline where the author explained the brain background specifically. </a:t>
            </a:r>
            <a:endParaRPr sz="24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94917" y="83785"/>
            <a:ext cx="836056" cy="841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4" name="Google Shape;294;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5" name="Google Shape;295;p45"/>
          <p:cNvGraphicFramePr/>
          <p:nvPr/>
        </p:nvGraphicFramePr>
        <p:xfrm>
          <a:off x="577191" y="1248212"/>
          <a:ext cx="7989600" cy="3230175"/>
        </p:xfrm>
        <a:graphic>
          <a:graphicData uri="http://schemas.openxmlformats.org/drawingml/2006/table">
            <a:tbl>
              <a:tblPr firstRow="1" bandRow="1">
                <a:noFill/>
                <a:tableStyleId>{F37658D3-DF7E-45E9-B0E6-3C62B33A64D0}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latin typeface="Century Gothic"/>
                <a:ea typeface="Century Gothic"/>
                <a:cs typeface="Century Gothic"/>
                <a:sym typeface="Century Gothic"/>
              </a:rPr>
              <a:t>I</a:t>
            </a:r>
            <a:r>
              <a:rPr lang="en" sz="1800" dirty="0">
                <a:solidFill>
                  <a:srgbClr val="000000"/>
                </a:solidFill>
                <a:latin typeface="Century Gothic"/>
                <a:ea typeface="Century Gothic"/>
                <a:cs typeface="Century Gothic"/>
                <a:sym typeface="Century Gothic"/>
              </a:rPr>
              <a:t>n preparation:</a:t>
            </a:r>
            <a:endParaRPr sz="1100" dirty="0">
              <a:solidFill>
                <a:schemeClr val="dk1"/>
              </a:solidFill>
            </a:endParaRPr>
          </a:p>
          <a:p>
            <a:pPr marL="457200" lvl="0" indent="-317500" algn="l" rtl="0">
              <a:lnSpc>
                <a:spcPct val="115000"/>
              </a:lnSpc>
              <a:spcBef>
                <a:spcPts val="0"/>
              </a:spcBef>
              <a:spcAft>
                <a:spcPts val="0"/>
              </a:spcAft>
              <a:buSzPts val="1400"/>
              <a:buFont typeface="Century Gothic"/>
              <a:buChar char="●"/>
            </a:pPr>
            <a:r>
              <a:rPr lang="en" sz="1800" dirty="0">
                <a:solidFill>
                  <a:schemeClr val="dk1"/>
                </a:solidFill>
                <a:latin typeface="Century Gothic"/>
                <a:ea typeface="Century Gothic"/>
                <a:cs typeface="Century Gothic"/>
                <a:sym typeface="Century Gothic"/>
              </a:rPr>
              <a:t>If you collected the </a:t>
            </a:r>
            <a:r>
              <a:rPr lang="en-US" sz="1800" b="1" dirty="0">
                <a:solidFill>
                  <a:schemeClr val="dk1"/>
                </a:solidFill>
                <a:latin typeface="Century Gothic"/>
                <a:ea typeface="Century Gothic"/>
                <a:cs typeface="Century Gothic"/>
                <a:sym typeface="Century Gothic"/>
              </a:rPr>
              <a:t>r</a:t>
            </a:r>
            <a:r>
              <a:rPr lang="en" sz="1800" b="1" dirty="0" smtClean="0">
                <a:solidFill>
                  <a:schemeClr val="dk1"/>
                </a:solidFill>
                <a:latin typeface="Century Gothic"/>
                <a:ea typeface="Century Gothic"/>
                <a:cs typeface="Century Gothic"/>
                <a:sym typeface="Century Gothic"/>
              </a:rPr>
              <a:t>esearcher’s </a:t>
            </a:r>
            <a:r>
              <a:rPr lang="en-US" sz="1800" b="1" dirty="0" smtClean="0">
                <a:solidFill>
                  <a:schemeClr val="dk1"/>
                </a:solidFill>
                <a:latin typeface="Century Gothic"/>
                <a:ea typeface="Century Gothic"/>
                <a:cs typeface="Century Gothic"/>
                <a:sym typeface="Century Gothic"/>
              </a:rPr>
              <a:t>n</a:t>
            </a:r>
            <a:r>
              <a:rPr lang="en" sz="1800" b="1" dirty="0" smtClean="0">
                <a:solidFill>
                  <a:schemeClr val="dk1"/>
                </a:solidFill>
                <a:latin typeface="Century Gothic"/>
                <a:ea typeface="Century Gothic"/>
                <a:cs typeface="Century Gothic"/>
                <a:sym typeface="Century Gothic"/>
              </a:rPr>
              <a:t>otebook </a:t>
            </a:r>
            <a:r>
              <a:rPr lang="en" sz="1800" dirty="0">
                <a:solidFill>
                  <a:schemeClr val="dk1"/>
                </a:solidFill>
                <a:latin typeface="Century Gothic"/>
                <a:ea typeface="Century Gothic"/>
                <a:cs typeface="Century Gothic"/>
                <a:sym typeface="Century Gothic"/>
              </a:rPr>
              <a:t>in Unit 2, Lesson 18 for assessment, have it ready to return to students today.</a:t>
            </a:r>
            <a:endParaRPr sz="1800"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800" dirty="0">
                <a:solidFill>
                  <a:schemeClr val="dk1"/>
                </a:solidFill>
                <a:latin typeface="Century Gothic"/>
                <a:ea typeface="Century Gothic"/>
                <a:cs typeface="Century Gothic"/>
                <a:sym typeface="Century Gothic"/>
              </a:rPr>
              <a:t>Make sure students can access their reflections (</a:t>
            </a:r>
            <a:r>
              <a:rPr lang="en" sz="1800" b="1" dirty="0">
                <a:solidFill>
                  <a:schemeClr val="dk1"/>
                </a:solidFill>
                <a:latin typeface="Century Gothic"/>
                <a:ea typeface="Century Gothic"/>
                <a:cs typeface="Century Gothic"/>
                <a:sym typeface="Century Gothic"/>
              </a:rPr>
              <a:t>Writing Improvement Tracker</a:t>
            </a:r>
            <a:r>
              <a:rPr lang="en" sz="1800" dirty="0">
                <a:solidFill>
                  <a:schemeClr val="dk1"/>
                </a:solidFill>
                <a:latin typeface="Century Gothic"/>
                <a:ea typeface="Century Gothic"/>
                <a:cs typeface="Century Gothic"/>
                <a:sym typeface="Century Gothic"/>
              </a:rPr>
              <a:t>) from Module 3.</a:t>
            </a:r>
            <a:endParaRPr sz="1800"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800" dirty="0">
                <a:solidFill>
                  <a:schemeClr val="dk1"/>
                </a:solidFill>
                <a:latin typeface="Century Gothic"/>
                <a:ea typeface="Century Gothic"/>
                <a:cs typeface="Century Gothic"/>
                <a:sym typeface="Century Gothic"/>
              </a:rPr>
              <a:t>Read the </a:t>
            </a:r>
            <a:r>
              <a:rPr lang="en" sz="1800" b="1" dirty="0">
                <a:solidFill>
                  <a:schemeClr val="dk1"/>
                </a:solidFill>
                <a:latin typeface="Century Gothic"/>
                <a:ea typeface="Century Gothic"/>
                <a:cs typeface="Century Gothic"/>
                <a:sym typeface="Century Gothic"/>
              </a:rPr>
              <a:t>model position paper “Facebook: Not for Kids.”</a:t>
            </a:r>
            <a:endParaRPr sz="1800" b="1" dirty="0">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800" dirty="0">
                <a:solidFill>
                  <a:schemeClr val="dk1"/>
                </a:solidFill>
                <a:latin typeface="Century Gothic"/>
                <a:ea typeface="Century Gothic"/>
                <a:cs typeface="Century Gothic"/>
                <a:sym typeface="Century Gothic"/>
              </a:rPr>
              <a:t>Post: Learning targets; </a:t>
            </a:r>
            <a:r>
              <a:rPr lang="en" sz="1800" b="1" dirty="0">
                <a:solidFill>
                  <a:schemeClr val="dk1"/>
                </a:solidFill>
                <a:latin typeface="Century Gothic"/>
                <a:ea typeface="Century Gothic"/>
                <a:cs typeface="Century Gothic"/>
                <a:sym typeface="Century Gothic"/>
              </a:rPr>
              <a:t>Building an Argument Essay poster </a:t>
            </a:r>
            <a:r>
              <a:rPr lang="en" sz="1800" dirty="0">
                <a:solidFill>
                  <a:schemeClr val="dk1"/>
                </a:solidFill>
                <a:latin typeface="Century Gothic"/>
                <a:ea typeface="Century Gothic"/>
                <a:cs typeface="Century Gothic"/>
                <a:sym typeface="Century Gothic"/>
              </a:rPr>
              <a:t>from Module 2A/2B: Unit 1, Lesson 13 (optional).</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Entry Task: Review Writing Improvement Tracker</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Look at and analyze a model position paper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Reflection</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94917" y="83785"/>
            <a:ext cx="836056" cy="841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313050" y="273850"/>
            <a:ext cx="746415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identify writing strengths and challenges</a:t>
            </a:r>
            <a:endParaRPr sz="2800" i="1" dirty="0"/>
          </a:p>
        </p:txBody>
      </p:sp>
      <p:sp>
        <p:nvSpPr>
          <p:cNvPr id="174" name="Google Shape;174;p30"/>
          <p:cNvSpPr txBox="1"/>
          <p:nvPr/>
        </p:nvSpPr>
        <p:spPr>
          <a:xfrm>
            <a:off x="313050" y="1217865"/>
            <a:ext cx="8657100" cy="127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After reflecting on your strengths and challenges, turn to a partner and share them.  Talk with your partner about how knowing your strengths and weaknesses will help you write your position paper on recommended screen time.</a:t>
            </a:r>
            <a:endParaRPr sz="17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3674250" y="2340428"/>
            <a:ext cx="5295900" cy="2238375"/>
          </a:xfrm>
          <a:prstGeom prst="rect">
            <a:avLst/>
          </a:prstGeom>
          <a:noFill/>
          <a:ln>
            <a:noFill/>
          </a:ln>
        </p:spPr>
      </p:pic>
      <p:pic>
        <p:nvPicPr>
          <p:cNvPr id="176" name="Google Shape;176;p30"/>
          <p:cNvPicPr preferRelativeResize="0"/>
          <p:nvPr/>
        </p:nvPicPr>
        <p:blipFill>
          <a:blip r:embed="rId4">
            <a:alphaModFix/>
          </a:blip>
          <a:stretch>
            <a:fillRect/>
          </a:stretch>
        </p:blipFill>
        <p:spPr>
          <a:xfrm>
            <a:off x="566057" y="2340428"/>
            <a:ext cx="2798168" cy="2361221"/>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5">
            <a:alphaModFix/>
          </a:blip>
          <a:stretch>
            <a:fillRect/>
          </a:stretch>
        </p:blipFill>
        <p:spPr>
          <a:xfrm>
            <a:off x="8294917" y="83785"/>
            <a:ext cx="836056" cy="84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313050" y="273850"/>
            <a:ext cx="746415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learning targets</a:t>
            </a:r>
            <a:endParaRPr sz="3000" i="1" dirty="0"/>
          </a:p>
        </p:txBody>
      </p:sp>
      <p:sp>
        <p:nvSpPr>
          <p:cNvPr id="183" name="Google Shape;183;p31"/>
          <p:cNvSpPr txBox="1"/>
          <p:nvPr/>
        </p:nvSpPr>
        <p:spPr>
          <a:xfrm>
            <a:off x="313050" y="1070325"/>
            <a:ext cx="8517900" cy="358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Turn to a partner and quietly read the learning targets aloud to each other.  Discuss which ones you think you might have difficulties with and which ones you think you may experience success with.</a:t>
            </a:r>
            <a:endParaRPr sz="1800" b="1" dirty="0">
              <a:latin typeface="Century Gothic"/>
              <a:ea typeface="Century Gothic"/>
              <a:cs typeface="Century Gothic"/>
              <a:sym typeface="Century Gothic"/>
            </a:endParaRPr>
          </a:p>
          <a:p>
            <a:pPr marL="45720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determine the central ideas in the </a:t>
            </a:r>
            <a:r>
              <a:rPr lang="en" sz="1800" b="1" dirty="0">
                <a:solidFill>
                  <a:schemeClr val="dk1"/>
                </a:solidFill>
                <a:latin typeface="Century Gothic"/>
                <a:ea typeface="Century Gothic"/>
                <a:cs typeface="Century Gothic"/>
                <a:sym typeface="Century Gothic"/>
              </a:rPr>
              <a:t>model position paper ‘Facebook: Not for Kids.’</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identify the argument and specific claims in the </a:t>
            </a:r>
            <a:r>
              <a:rPr lang="en" sz="1800" b="1" dirty="0">
                <a:solidFill>
                  <a:schemeClr val="dk1"/>
                </a:solidFill>
                <a:latin typeface="Century Gothic"/>
                <a:ea typeface="Century Gothic"/>
                <a:cs typeface="Century Gothic"/>
                <a:sym typeface="Century Gothic"/>
              </a:rPr>
              <a:t>model position paper ‘Facebook: Not for Kids.’</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identify the academic vocabulary in the </a:t>
            </a:r>
            <a:r>
              <a:rPr lang="en" sz="1800" b="1" dirty="0">
                <a:solidFill>
                  <a:schemeClr val="dk1"/>
                </a:solidFill>
                <a:latin typeface="Century Gothic"/>
                <a:ea typeface="Century Gothic"/>
                <a:cs typeface="Century Gothic"/>
                <a:sym typeface="Century Gothic"/>
              </a:rPr>
              <a:t>model position paper ‘Facebook: Not for Kids.’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94917" y="83785"/>
            <a:ext cx="836056" cy="841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a model position paper</a:t>
            </a:r>
            <a:endParaRPr sz="3000" i="1"/>
          </a:p>
        </p:txBody>
      </p:sp>
      <p:sp>
        <p:nvSpPr>
          <p:cNvPr id="190" name="Google Shape;190;p32"/>
          <p:cNvSpPr txBox="1"/>
          <p:nvPr/>
        </p:nvSpPr>
        <p:spPr>
          <a:xfrm>
            <a:off x="999100" y="1307450"/>
            <a:ext cx="3459900" cy="325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Reading a model of a position paper is important because it helps you know what is expected, and it is an example of a good paper.</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Read along silently while the teacher reads the model position paper aloud.</a:t>
            </a:r>
            <a:endParaRPr sz="180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4929175" y="1070325"/>
            <a:ext cx="2953501" cy="3696975"/>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the model a second time</a:t>
            </a:r>
            <a:endParaRPr sz="3000" i="1"/>
          </a:p>
        </p:txBody>
      </p:sp>
      <p:sp>
        <p:nvSpPr>
          <p:cNvPr id="198" name="Google Shape;198;p33"/>
          <p:cNvSpPr txBox="1"/>
          <p:nvPr/>
        </p:nvSpPr>
        <p:spPr>
          <a:xfrm>
            <a:off x="313050" y="1070325"/>
            <a:ext cx="4258800" cy="358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As we read the model a second time, as you follow along, add details to the </a:t>
            </a:r>
            <a:r>
              <a:rPr lang="en" sz="1800" b="1" dirty="0">
                <a:latin typeface="Century Gothic"/>
                <a:ea typeface="Century Gothic"/>
                <a:cs typeface="Century Gothic"/>
                <a:sym typeface="Century Gothic"/>
              </a:rPr>
              <a:t>Getting the Gist handout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Remember that getting the gist is about getting the main ideas, not about getting every detail.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Circle any words you are unsure </a:t>
            </a:r>
            <a:r>
              <a:rPr lang="en" sz="1800" dirty="0" smtClean="0">
                <a:latin typeface="Century Gothic"/>
                <a:ea typeface="Century Gothic"/>
                <a:cs typeface="Century Gothic"/>
                <a:sym typeface="Century Gothic"/>
              </a:rPr>
              <a:t>of</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You will examine the paper in further detail later using the position paper planner and the argument rubric.</a:t>
            </a:r>
            <a:endParaRPr sz="1800" dirty="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5201631" y="1249075"/>
            <a:ext cx="2684442" cy="3407701"/>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7" y="83785"/>
            <a:ext cx="836056" cy="841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4D7D98-E10F-4FD3-9B36-B82496251EFA}"/>
</file>

<file path=customXml/itemProps2.xml><?xml version="1.0" encoding="utf-8"?>
<ds:datastoreItem xmlns:ds="http://schemas.openxmlformats.org/officeDocument/2006/customXml" ds:itemID="{6FE7A2B9-4A34-4C57-8294-CB48F104B3E7}"/>
</file>

<file path=customXml/itemProps3.xml><?xml version="1.0" encoding="utf-8"?>
<ds:datastoreItem xmlns:ds="http://schemas.openxmlformats.org/officeDocument/2006/customXml" ds:itemID="{94D39245-EF96-434F-85A2-1ACC50EFF09F}"/>
</file>

<file path=docProps/app.xml><?xml version="1.0" encoding="utf-8"?>
<Properties xmlns="http://schemas.openxmlformats.org/officeDocument/2006/extended-properties" xmlns:vt="http://schemas.openxmlformats.org/officeDocument/2006/docPropsVTypes">
  <TotalTime>32</TotalTime>
  <Words>5942</Words>
  <Application>Microsoft Macintosh PowerPoint</Application>
  <PresentationFormat>On-screen Show (16:9)</PresentationFormat>
  <Paragraphs>493</Paragraphs>
  <Slides>21</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21</vt:i4>
      </vt:variant>
    </vt:vector>
  </HeadingPairs>
  <TitlesOfParts>
    <vt:vector size="26"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3: Lesson 1</vt:lpstr>
      <vt:lpstr>PowerPoint Presentation</vt:lpstr>
      <vt:lpstr>Let’s identify writing strengths and challenges</vt:lpstr>
      <vt:lpstr>Let’s review our learning targets</vt:lpstr>
      <vt:lpstr>Let’s read a model position paper</vt:lpstr>
      <vt:lpstr>Let’s read the model a second time</vt:lpstr>
      <vt:lpstr>Let’s look at vocabulary we are unsure of </vt:lpstr>
      <vt:lpstr>Let’s see how we will plan the paper</vt:lpstr>
      <vt:lpstr>Let’s analyze the first paragraph</vt:lpstr>
      <vt:lpstr>Let’s analyze the rest of the paper</vt:lpstr>
      <vt:lpstr> Let’s look at bullet 1 of Claim and Reasons of the rubric </vt:lpstr>
      <vt:lpstr>Let’s look at bullet 2 of Claim and Reasons of the rubric</vt:lpstr>
      <vt:lpstr>Let’s look at bullet 3 of Claim and Reasons of the rubric</vt:lpstr>
      <vt:lpstr>Let’s look at the 2nd row of the rubric</vt:lpstr>
      <vt:lpstr>Let’s fill out an Exit Ticket</vt:lpstr>
      <vt:lpstr>Let’s review your homework</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2018-12-20T20:32:49Z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