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8.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Layouts/slideLayout11.xml" ContentType="application/vnd.openxmlformats-officedocument.presentationml.slideLayout+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2.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53.xml" ContentType="application/vnd.openxmlformats-officedocument.presentationml.slideLayout+xml"/>
  <Override PartName="/ppt/slideLayouts/slideLayout51.xml" ContentType="application/vnd.openxmlformats-officedocument.presentationml.slideLayout+xml"/>
  <Override PartName="/ppt/slideLayouts/slideLayout55.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slideLayouts/slideLayout5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9600869-73C1-407D-B8D2-B2DEA9DCAD08}">
  <a:tblStyle styleId="{E9600869-73C1-407D-B8D2-B2DEA9DCAD0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341" autoAdjust="0"/>
  </p:normalViewPr>
  <p:slideViewPr>
    <p:cSldViewPr snapToGrid="0">
      <p:cViewPr varScale="1">
        <p:scale>
          <a:sx n="113" d="100"/>
          <a:sy n="113" d="100"/>
        </p:scale>
        <p:origin x="-96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1" Type="http://schemas.openxmlformats.org/officeDocument/2006/relationships/slide" Target="slides/slide16.xml"/><Relationship Id="rId3" Type="http://schemas.openxmlformats.org/officeDocument/2006/relationships/slideMaster" Target="slideMasters/slideMaster3.xml"/><Relationship Id="rId25" Type="http://schemas.openxmlformats.org/officeDocument/2006/relationships/printerSettings" Target="printerSettings/printerSettings1.bin"/><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0" Type="http://schemas.openxmlformats.org/officeDocument/2006/relationships/slide" Target="slides/slide15.xml"/><Relationship Id="rId29" Type="http://schemas.openxmlformats.org/officeDocument/2006/relationships/tableStyles" Target="tableStyles.xml"/><Relationship Id="rId16" Type="http://schemas.openxmlformats.org/officeDocument/2006/relationships/slide" Target="slides/slide11.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xml"/><Relationship Id="rId32" Type="http://schemas.openxmlformats.org/officeDocument/2006/relationships/customXml" Target="../customXml/item3.xml"/><Relationship Id="rId23" Type="http://schemas.openxmlformats.org/officeDocument/2006/relationships/slide" Target="slides/slide18.xml"/><Relationship Id="rId28" Type="http://schemas.openxmlformats.org/officeDocument/2006/relationships/theme" Target="theme/theme1.xml"/><Relationship Id="rId15" Type="http://schemas.openxmlformats.org/officeDocument/2006/relationships/slide" Target="slides/slide10.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2.xml"/><Relationship Id="rId9" Type="http://schemas.openxmlformats.org/officeDocument/2006/relationships/slide" Target="slides/slide4.xml"/><Relationship Id="rId22" Type="http://schemas.openxmlformats.org/officeDocument/2006/relationships/slide" Target="slides/slide17.xml"/><Relationship Id="rId27" Type="http://schemas.openxmlformats.org/officeDocument/2006/relationships/viewProps" Target="viewProps.xml"/><Relationship Id="rId14" Type="http://schemas.openxmlformats.org/officeDocument/2006/relationships/slide" Target="slides/slide9.xml"/><Relationship Id="rId4" Type="http://schemas.openxmlformats.org/officeDocument/2006/relationships/slideMaster" Target="slideMasters/slideMaster4.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806747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psacentral.org/search?s=&amp;q=PSAs&amp;t=all&amp;ma=all&amp;ms=all" TargetMode="External"/><Relationship Id="rId4" Type="http://schemas.openxmlformats.org/officeDocument/2006/relationships/hyperlink" Target="http://www.plowsharegroup.com/gallery/" TargetMode="External"/><Relationship Id="rId5" Type="http://schemas.openxmlformats.org/officeDocument/2006/relationships/hyperlink" Target="https://www.edgestudio.com/script-library/english-adult/public-service-announcement"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s://curriculum.eleducation.org/curriculum/ela/grade-4/module-4"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sacentral.org/search?s=&amp;q=PSAs&amp;t=all&amp;ma=all&amp;ms=all" TargetMode="External"/><Relationship Id="rId4" Type="http://schemas.openxmlformats.org/officeDocument/2006/relationships/hyperlink" Target="http://www.plowsharegroup.com/gallery/" TargetMode="External"/><Relationship Id="rId5" Type="http://schemas.openxmlformats.org/officeDocument/2006/relationships/hyperlink" Target="https://www.edgestudio.com/script-library/english-adult/public-service-announcement"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106163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PSAs</a:t>
            </a:r>
            <a:r>
              <a:rPr lang="en" sz="1200" dirty="0">
                <a:solidFill>
                  <a:schemeClr val="dk1"/>
                </a:solidFill>
                <a:latin typeface="Calibri"/>
                <a:ea typeface="Calibri"/>
                <a:cs typeface="Calibri"/>
                <a:sym typeface="Calibri"/>
              </a:rPr>
              <a:t> (videos; play in entirety; see Technology and Multimedia)</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“PSA Central.” AdCouncil. Web. Accessed on 5 Jan 2017. (</a:t>
            </a:r>
            <a:r>
              <a:rPr lang="en" sz="1200" u="sng" dirty="0">
                <a:solidFill>
                  <a:schemeClr val="hlink"/>
                </a:solidFill>
                <a:latin typeface="Calibri"/>
                <a:ea typeface="Calibri"/>
                <a:cs typeface="Calibri"/>
                <a:sym typeface="Calibri"/>
                <a:hlinkClick r:id="rId3"/>
              </a:rPr>
              <a:t>https://www.psacentral.org/search?s=&amp;q=PSAs&amp;t=all&amp;ma=all&amp;ms=all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“Our Creative Work.” PlowShare. Web. Accessed on 5 Jan 2017. (</a:t>
            </a:r>
            <a:r>
              <a:rPr lang="en" sz="1200" u="sng" dirty="0">
                <a:solidFill>
                  <a:schemeClr val="hlink"/>
                </a:solidFill>
                <a:latin typeface="Calibri"/>
                <a:ea typeface="Calibri"/>
                <a:cs typeface="Calibri"/>
                <a:sym typeface="Calibri"/>
                <a:hlinkClick r:id="rId4"/>
              </a:rPr>
              <a:t>http://www.plowsharegroup.com/gallery/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“Sample Voice Over Scripts—PSA Samples.” Edge Studio. Web. Accessed on 5 Jan 2017. </a:t>
            </a:r>
            <a:r>
              <a:rPr lang="en" sz="1200" u="sng" dirty="0">
                <a:solidFill>
                  <a:schemeClr val="hlink"/>
                </a:solidFill>
                <a:latin typeface="Calibri"/>
                <a:ea typeface="Calibri"/>
                <a:cs typeface="Calibri"/>
                <a:sym typeface="Calibri"/>
                <a:hlinkClick r:id="rId5"/>
              </a:rPr>
              <a:t>https://www.edgestudio.com/script-library/english-adult/public-service-announcement</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Play several </a:t>
            </a:r>
            <a:r>
              <a:rPr lang="en" sz="1200" b="1" dirty="0">
                <a:latin typeface="Calibri"/>
                <a:ea typeface="Calibri"/>
                <a:cs typeface="Calibri"/>
                <a:sym typeface="Calibri"/>
              </a:rPr>
              <a:t>example PSAs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playing each, 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is this PSA about?”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is the purpose of this PSA?”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do you like about this PSA? What makes you want to listen to it?”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“Can you say more about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model PSA</a:t>
            </a:r>
            <a:r>
              <a:rPr lang="en" sz="1200" dirty="0">
                <a:latin typeface="Calibri"/>
                <a:ea typeface="Calibri"/>
                <a:cs typeface="Calibri"/>
                <a:sym typeface="Calibri"/>
              </a:rPr>
              <a:t>. Read it aloud, repeating the above sequence of questions. Tell students this PSA is the model they will analyze as they plan and write their own PSAs.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the </a:t>
            </a:r>
            <a:r>
              <a:rPr lang="en" sz="1200" b="1" dirty="0">
                <a:latin typeface="Calibri"/>
                <a:ea typeface="Calibri"/>
                <a:cs typeface="Calibri"/>
                <a:sym typeface="Calibri"/>
              </a:rPr>
              <a:t>model PSA</a:t>
            </a:r>
            <a:r>
              <a:rPr lang="en" sz="1200" dirty="0">
                <a:latin typeface="Calibri"/>
                <a:ea typeface="Calibri"/>
                <a:cs typeface="Calibri"/>
                <a:sym typeface="Calibri"/>
              </a:rPr>
              <a:t> shared an </a:t>
            </a:r>
            <a:r>
              <a:rPr lang="en" sz="1200" i="1" dirty="0">
                <a:latin typeface="Calibri"/>
                <a:ea typeface="Calibri"/>
                <a:cs typeface="Calibri"/>
                <a:sym typeface="Calibri"/>
              </a:rPr>
              <a:t>opinion</a:t>
            </a:r>
            <a:r>
              <a:rPr lang="en" sz="1200" dirty="0">
                <a:latin typeface="Calibri"/>
                <a:ea typeface="Calibri"/>
                <a:cs typeface="Calibri"/>
                <a:sym typeface="Calibri"/>
              </a:rPr>
              <a:t>. Remind students that an opinion is what someone thinks about something.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opinion is being shared in this PSA?” </a:t>
            </a:r>
            <a:r>
              <a:rPr lang="en" sz="1200" b="1" dirty="0">
                <a:latin typeface="Calibri"/>
                <a:ea typeface="Calibri"/>
                <a:cs typeface="Calibri"/>
                <a:sym typeface="Calibri"/>
              </a:rPr>
              <a:t>(Responses will vary, based on the model PSA used with students—the general opinion for all three models is that we must take action to improve the issue the PSA is focused on, either extreme hunger; access to clean, safe water; or taking care of the environment.)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“So, what opinion will you be sharing in your PSA?” </a:t>
            </a:r>
            <a:r>
              <a:rPr lang="en" sz="1200" b="1" dirty="0">
                <a:latin typeface="Calibri"/>
                <a:ea typeface="Calibri"/>
                <a:cs typeface="Calibri"/>
                <a:sym typeface="Calibri"/>
              </a:rPr>
              <a:t>(why we must take action to improve the community issue our class is addressing)</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total participation technique to select students to share what they learned today about what a PSA is. As students share out, capture the characteristics of PSAs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Refer to </a:t>
            </a:r>
            <a:r>
              <a:rPr lang="en" sz="1200" b="1" dirty="0">
                <a:latin typeface="Calibri"/>
                <a:ea typeface="Calibri"/>
                <a:cs typeface="Calibri"/>
                <a:sym typeface="Calibri"/>
              </a:rPr>
              <a:t>Characteristics of PSAs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posted questions.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(Playing Example PSAs Twice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playing each </a:t>
            </a:r>
            <a:r>
              <a:rPr lang="en" sz="1200" b="1" dirty="0">
                <a:latin typeface="Calibri"/>
                <a:ea typeface="Calibri"/>
                <a:cs typeface="Calibri"/>
                <a:sym typeface="Calibri"/>
              </a:rPr>
              <a:t>example PSA </a:t>
            </a:r>
            <a:r>
              <a:rPr lang="en" sz="1200" dirty="0">
                <a:latin typeface="Calibri"/>
                <a:ea typeface="Calibri"/>
                <a:cs typeface="Calibri"/>
                <a:sym typeface="Calibri"/>
              </a:rPr>
              <a:t>twice: the first time asking students to watch for “gist” and the second time to focus on what they like about the PSA, and what makes them want to listen to it. Before playing each PSA a second time, invite students to come up with a gesture, such as touching their nose, for when they see or hear something in the PSA that they like. Pause the PSA when students make this gesture and invite them to share what they saw or heard before continuing the PSA. Record responses on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as students share to provide concrete examples of ways to make a PSA engaging.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(Noticing Specific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notice and share specific examples of sentences they like in the </a:t>
            </a:r>
            <a:r>
              <a:rPr lang="en" sz="1200" b="1" dirty="0">
                <a:latin typeface="Calibri"/>
                <a:ea typeface="Calibri"/>
                <a:cs typeface="Calibri"/>
                <a:sym typeface="Calibri"/>
              </a:rPr>
              <a:t>model PSA</a:t>
            </a:r>
            <a:r>
              <a:rPr lang="en" sz="1200" dirty="0">
                <a:latin typeface="Calibri"/>
                <a:ea typeface="Calibri"/>
                <a:cs typeface="Calibri"/>
                <a:sym typeface="Calibri"/>
              </a:rPr>
              <a:t>, and to explain why these sentences make the PSA engaging. Consider modeling and thinking aloud this process. For example, underline the first sentence, starting with “Did you know that…?” and say:</a:t>
            </a:r>
            <a:r>
              <a:rPr lang="en" sz="1200" i="1" dirty="0">
                <a:latin typeface="Calibri"/>
                <a:ea typeface="Calibri"/>
                <a:cs typeface="Calibri"/>
                <a:sym typeface="Calibri"/>
              </a:rPr>
              <a:t> “I like that this PSA starts with a question; it is an engaging way to introduce the issue and it makes me think.”</a:t>
            </a:r>
            <a:r>
              <a:rPr lang="en" sz="1200" dirty="0">
                <a:latin typeface="Calibri"/>
                <a:ea typeface="Calibri"/>
                <a:cs typeface="Calibri"/>
                <a:sym typeface="Calibri"/>
              </a:rPr>
              <a:t> Invite students to underline additional sentences they find engaging in the </a:t>
            </a:r>
            <a:r>
              <a:rPr lang="en" sz="1200" b="1" dirty="0">
                <a:latin typeface="Calibri"/>
                <a:ea typeface="Calibri"/>
                <a:cs typeface="Calibri"/>
                <a:sym typeface="Calibri"/>
              </a:rPr>
              <a:t>model PSA </a:t>
            </a:r>
            <a:r>
              <a:rPr lang="en" sz="1200" dirty="0">
                <a:latin typeface="Calibri"/>
                <a:ea typeface="Calibri"/>
                <a:cs typeface="Calibri"/>
                <a:sym typeface="Calibri"/>
              </a:rPr>
              <a:t>and to explain why. Record responses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to provide additional examples of ways to make a PSA engaging.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
        <p:nvSpPr>
          <p:cNvPr id="442" name="Google Shape;44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6067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5 -</a:t>
            </a:r>
            <a:r>
              <a:rPr lang="en" sz="1200" b="1" dirty="0">
                <a:solidFill>
                  <a:schemeClr val="dk1"/>
                </a:solidFill>
                <a:latin typeface="Calibri"/>
                <a:ea typeface="Calibri"/>
                <a:cs typeface="Calibri"/>
                <a:sym typeface="Calibri"/>
              </a:rPr>
              <a:t> 1</a:t>
            </a:r>
            <a:r>
              <a:rPr lang="en" sz="1200" b="1" i="0" u="none" strike="noStrike" cap="none" dirty="0">
                <a:solidFill>
                  <a:schemeClr val="dk1"/>
                </a:solidFill>
                <a:latin typeface="Calibri"/>
                <a:ea typeface="Calibri"/>
                <a:cs typeface="Calibri"/>
                <a:sym typeface="Calibri"/>
              </a:rPr>
              <a:t>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a:t>
            </a:r>
            <a:r>
              <a:rPr lang="en" sz="1200" b="1" dirty="0">
                <a:solidFill>
                  <a:schemeClr val="dk1"/>
                </a:solidFill>
                <a:latin typeface="Calibri"/>
                <a:ea typeface="Calibri"/>
                <a:cs typeface="Calibri"/>
                <a:sym typeface="Calibri"/>
              </a:rPr>
              <a:t>Partners</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analyze a model in order to generate criteria for an effective PSA.”</a:t>
            </a:r>
            <a:endParaRPr sz="1200" i="1"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plan the key points of a PSA that raises awareness about my class’s selected community issue.”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“What do you think you will be doing in this lesson? What makes you think that?” </a:t>
            </a:r>
            <a:r>
              <a:rPr lang="en" sz="1200" b="1" dirty="0">
                <a:latin typeface="Calibri"/>
                <a:ea typeface="Calibri"/>
                <a:cs typeface="Calibri"/>
                <a:sym typeface="Calibri"/>
              </a:rPr>
              <a:t>(using a PSA model to generate criteria; beginning to plan the key points of our PSA)</a:t>
            </a:r>
            <a:endParaRPr sz="1200" b="1"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“What are key points?” </a:t>
            </a:r>
            <a:r>
              <a:rPr lang="en" sz="1200" b="1" dirty="0">
                <a:latin typeface="Calibri"/>
                <a:ea typeface="Calibri"/>
                <a:cs typeface="Calibri"/>
                <a:sym typeface="Calibri"/>
              </a:rPr>
              <a:t>(the most important points an audience needs to know to understand the message being communicated in the PSA)</a:t>
            </a:r>
            <a:endParaRPr sz="1200" b="1"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“Why don’t you think we want to tell the audience absolutely everything we know?” </a:t>
            </a:r>
            <a:r>
              <a:rPr lang="en" sz="1200" b="1" dirty="0">
                <a:latin typeface="Calibri"/>
                <a:ea typeface="Calibri"/>
                <a:cs typeface="Calibri"/>
                <a:sym typeface="Calibri"/>
              </a:rPr>
              <a:t>(The PSA can’t be longer than a minute – it needs to be short and to the point. People don’t need more than the key points to understand the issue and know how to take action.)</a:t>
            </a:r>
            <a:endParaRPr sz="1200" b="1"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learning targets.</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sustained effort: (Recalling Prior Work: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dirty="0">
              <a:latin typeface="Calibri"/>
              <a:ea typeface="Calibri"/>
              <a:cs typeface="Calibri"/>
              <a:sym typeface="Calibri"/>
            </a:endParaRPr>
          </a:p>
        </p:txBody>
      </p:sp>
      <p:sp>
        <p:nvSpPr>
          <p:cNvPr id="451" name="Google Shape;45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478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on the </a:t>
            </a:r>
            <a:r>
              <a:rPr lang="en" sz="1200" b="1" dirty="0">
                <a:latin typeface="Calibri"/>
                <a:ea typeface="Calibri"/>
                <a:cs typeface="Calibri"/>
                <a:sym typeface="Calibri"/>
              </a:rPr>
              <a:t>model PSA</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them to follow along, reading silently in their heads as you read aloud the first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gist of this paragraph?” </a:t>
            </a:r>
            <a:r>
              <a:rPr lang="en" sz="1200" b="1" dirty="0">
                <a:latin typeface="Calibri"/>
                <a:ea typeface="Calibri"/>
                <a:cs typeface="Calibri"/>
                <a:sym typeface="Calibri"/>
              </a:rPr>
              <a:t>(gives background about the issue by describing the problem and how it affects people; clearly states an opinion)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Cold call students to share out and record the gist next to the first paragraph on the displayed model. Refer to the </a:t>
            </a:r>
            <a:r>
              <a:rPr lang="en" sz="1200" b="1" dirty="0">
                <a:latin typeface="Calibri"/>
                <a:ea typeface="Calibri"/>
                <a:cs typeface="Calibri"/>
                <a:sym typeface="Calibri"/>
              </a:rPr>
              <a:t>model PSA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work in pairs to determine the gist of each remaining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5 minutes, refocus whole group and use total participation techniques to select students to share 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they wrote broadsides in Module 3, and that these were opinion pieces.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is the overall structure of this PSA similar to the opinion writing we did in Module 3? How is it different?” </a:t>
            </a:r>
            <a:r>
              <a:rPr lang="en" sz="1200" b="1" dirty="0">
                <a:latin typeface="Calibri"/>
                <a:ea typeface="Calibri"/>
                <a:cs typeface="Calibri"/>
                <a:sym typeface="Calibri"/>
              </a:rPr>
              <a:t>(Similarities: Both pieces have an introduction that shares an opinion, a middle that explains reasons to support the opinion, and a conclusion paragraph. Differences: The broadsides are in a Painted Essay® format, with two proof paragraphs and more elaboration; the PSA is shorter because it needs to get straight to the point and keep the audience engaged.)</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target audience for this PSA? What, in the PSA, makes you think so?”</a:t>
            </a:r>
            <a:r>
              <a:rPr lang="en" sz="1200" b="1" dirty="0">
                <a:latin typeface="Calibri"/>
                <a:ea typeface="Calibri"/>
                <a:cs typeface="Calibri"/>
                <a:sym typeface="Calibri"/>
              </a:rPr>
              <a:t> (The target audience is kids. It gives examples of kids who made a difference in the issue, and gives actions that kids can take in their own communities. It is uses simple language that is easy for children to understand.)</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key points did the writer make in this PSA?” </a:t>
            </a:r>
            <a:r>
              <a:rPr lang="en" sz="1200" b="1" dirty="0">
                <a:latin typeface="Calibri"/>
                <a:ea typeface="Calibri"/>
                <a:cs typeface="Calibri"/>
                <a:sym typeface="Calibri"/>
              </a:rPr>
              <a:t>(description of the issue, the impact of the issue on the local community and around the world, and actions the audience can take—awareness, service, advocacy, and philanthropy)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students share out, capture their responses about key points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Refer to </a:t>
            </a:r>
            <a:r>
              <a:rPr lang="en" sz="1200" b="1" dirty="0">
                <a:latin typeface="Calibri"/>
                <a:ea typeface="Calibri"/>
                <a:cs typeface="Calibri"/>
                <a:sym typeface="Calibri"/>
              </a:rPr>
              <a:t>Characteristics of PSAs anchor chart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Turn and Talk and Think-Pair-Share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a:t>
            </a:r>
            <a:r>
              <a:rPr lang="en" sz="1200" dirty="0">
                <a:latin typeface="Calibri"/>
                <a:ea typeface="Calibri"/>
                <a:cs typeface="Calibri"/>
                <a:sym typeface="Calibri"/>
              </a:rPr>
              <a: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(Enlarged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share the gist of each remaining paragraph of the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record it in the margins of the enlarged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(see </a:t>
            </a:r>
            <a:r>
              <a:rPr lang="en" sz="1200" i="1" dirty="0">
                <a:latin typeface="Calibri"/>
                <a:ea typeface="Calibri"/>
                <a:cs typeface="Calibri"/>
                <a:sym typeface="Calibri"/>
              </a:rPr>
              <a:t>For heavier support</a:t>
            </a:r>
            <a:r>
              <a:rPr lang="en" sz="1200" dirty="0">
                <a:latin typeface="Calibri"/>
                <a:ea typeface="Calibri"/>
                <a:cs typeface="Calibri"/>
                <a:sym typeface="Calibri"/>
              </a:rPr>
              <a:t>), and invite students to do the same on their own copies. For example, next to Paragraph 2 write</a:t>
            </a:r>
            <a:r>
              <a:rPr lang="en" sz="1200" i="0" dirty="0">
                <a:latin typeface="Calibri"/>
                <a:ea typeface="Calibri"/>
                <a:cs typeface="Calibri"/>
                <a:sym typeface="Calibri"/>
              </a:rPr>
              <a:t>, “Describes ways kids can take action to address the problem,” and next to Paragraph 3 write, “Restates the focus and asks the audience for help.” </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(Displaying Essays Side by Side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model broadside from Module 3 next to the</a:t>
            </a:r>
            <a:r>
              <a:rPr lang="en" sz="1200" b="1" dirty="0">
                <a:latin typeface="Calibri"/>
                <a:ea typeface="Calibri"/>
                <a:cs typeface="Calibri"/>
                <a:sym typeface="Calibri"/>
              </a:rPr>
              <a:t> model PSA</a:t>
            </a:r>
            <a:r>
              <a:rPr lang="en" sz="1200" dirty="0">
                <a:latin typeface="Calibri"/>
                <a:ea typeface="Calibri"/>
                <a:cs typeface="Calibri"/>
                <a:sym typeface="Calibri"/>
              </a:rPr>
              <a:t> script to support students in comparing and contrasting the overall structure of each. Provide sentence frames for support. (Example: </a:t>
            </a:r>
            <a:r>
              <a:rPr lang="en" sz="1200" i="1" dirty="0">
                <a:latin typeface="Calibri"/>
                <a:ea typeface="Calibri"/>
                <a:cs typeface="Calibri"/>
                <a:sym typeface="Calibri"/>
              </a:rPr>
              <a:t>“They are similar because they both ________.” “They are different because the </a:t>
            </a:r>
            <a:r>
              <a:rPr lang="en" sz="1200" b="1" i="1" dirty="0">
                <a:latin typeface="Calibri"/>
                <a:ea typeface="Calibri"/>
                <a:cs typeface="Calibri"/>
                <a:sym typeface="Calibri"/>
              </a:rPr>
              <a:t>model broadside </a:t>
            </a:r>
            <a:r>
              <a:rPr lang="en" sz="1200" i="1" dirty="0">
                <a:latin typeface="Calibri"/>
                <a:ea typeface="Calibri"/>
                <a:cs typeface="Calibri"/>
                <a:sym typeface="Calibri"/>
              </a:rPr>
              <a:t>__________, while the </a:t>
            </a:r>
            <a:r>
              <a:rPr lang="en" sz="1200" b="1" i="1" dirty="0">
                <a:latin typeface="Calibri"/>
                <a:ea typeface="Calibri"/>
                <a:cs typeface="Calibri"/>
                <a:sym typeface="Calibri"/>
              </a:rPr>
              <a:t>model PSA script </a:t>
            </a:r>
            <a:r>
              <a:rPr lang="en" sz="1200" i="1" dirty="0">
                <a:latin typeface="Calibri"/>
                <a:ea typeface="Calibri"/>
                <a:cs typeface="Calibri"/>
                <a:sym typeface="Calibri"/>
              </a:rPr>
              <a:t>___________.”</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Provide copies of the </a:t>
            </a:r>
            <a:r>
              <a:rPr lang="en" sz="1200" b="1" dirty="0">
                <a:latin typeface="Calibri"/>
                <a:ea typeface="Calibri"/>
                <a:cs typeface="Calibri"/>
                <a:sym typeface="Calibri"/>
              </a:rPr>
              <a:t>model PSA</a:t>
            </a:r>
            <a:r>
              <a:rPr lang="en" sz="1200" dirty="0">
                <a:latin typeface="Calibri"/>
                <a:ea typeface="Calibri"/>
                <a:cs typeface="Calibri"/>
                <a:sym typeface="Calibri"/>
              </a:rPr>
              <a:t> </a:t>
            </a:r>
            <a:r>
              <a:rPr lang="en" sz="1200" b="1" dirty="0">
                <a:latin typeface="Calibri"/>
                <a:ea typeface="Calibri"/>
                <a:cs typeface="Calibri"/>
                <a:sym typeface="Calibri"/>
              </a:rPr>
              <a:t>script</a:t>
            </a:r>
            <a:r>
              <a:rPr lang="en" sz="1200" dirty="0">
                <a:latin typeface="Calibri"/>
                <a:ea typeface="Calibri"/>
                <a:cs typeface="Calibri"/>
                <a:sym typeface="Calibri"/>
              </a:rPr>
              <a:t> with highlighted key phrases that scaffold identification of the gist.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64941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9" name="Google Shape;46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analyze a model in order to generate criteria for an effective PSA.”</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a:t>
            </a:r>
            <a:r>
              <a:rPr lang="en" sz="1200" dirty="0">
                <a:latin typeface="Calibri"/>
                <a:ea typeface="Calibri"/>
                <a:cs typeface="Calibri"/>
                <a:sym typeface="Calibri"/>
              </a:rPr>
              <a:t>ets.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necessary, 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“How does our discussion add to your understanding of the PSA?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“How is what _____ said the same as/different from what _____ said? I’ll give you time to think and write.”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1342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7" name="Google Shape;47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25 - 30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Refer to the focus question on the board and tell students this is the focus for their PSA scripts: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can kids take action to make a difference?”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issue will our PSAs raise awareness about?” </a:t>
            </a:r>
            <a:r>
              <a:rPr lang="en" sz="1200" b="1" dirty="0">
                <a:latin typeface="Calibri"/>
                <a:ea typeface="Calibri"/>
                <a:cs typeface="Calibri"/>
                <a:sym typeface="Calibri"/>
              </a:rPr>
              <a:t>(Responses will vary, based on the class project.)</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“Who is the target audience for our PSAs?” </a:t>
            </a:r>
            <a:r>
              <a:rPr lang="en" sz="1200" b="1" dirty="0">
                <a:latin typeface="Calibri"/>
                <a:ea typeface="Calibri"/>
                <a:cs typeface="Calibri"/>
                <a:sym typeface="Calibri"/>
              </a:rPr>
              <a:t>(children)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b="1" dirty="0">
                <a:latin typeface="Calibri"/>
                <a:ea typeface="Calibri"/>
                <a:cs typeface="Calibri"/>
                <a:sym typeface="Calibri"/>
              </a:rPr>
              <a:t> </a:t>
            </a:r>
            <a:r>
              <a:rPr lang="en" sz="1200" dirty="0">
                <a:latin typeface="Calibri"/>
                <a:ea typeface="Calibri"/>
                <a:cs typeface="Calibri"/>
                <a:sym typeface="Calibri"/>
              </a:rPr>
              <a:t>and invite students to write a focus statement for their PSAs that answers the focus question and states an opinion related to the class issue.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they are going to plan the key points they want to make in their PSAs that support their opinion that it is important to take action to make a difference in the class’s selected issue.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when planning these points, they are going to create their own </a:t>
            </a:r>
            <a:r>
              <a:rPr lang="en" sz="1200" b="0" dirty="0">
                <a:latin typeface="Calibri"/>
                <a:ea typeface="Calibri"/>
                <a:cs typeface="Calibri"/>
                <a:sym typeface="Calibri"/>
              </a:rPr>
              <a:t>note-catcher</a:t>
            </a:r>
            <a:r>
              <a:rPr lang="en" sz="1200" dirty="0">
                <a:latin typeface="Calibri"/>
                <a:ea typeface="Calibri"/>
                <a:cs typeface="Calibri"/>
                <a:sym typeface="Calibri"/>
              </a:rPr>
              <a:t> to organize their thinking to help them become more independent at planning and writing. Emphasize that they are not to take too long doing this—this should take no more than 2–3 minutes.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six-square graphic organizers they have used throughout the year to organize their thinking before writing. Draw a simple T-chart on the board with key points on one side and elaboration on the other as another option.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following directions, which are posted on the slide: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Draw a note-catcher.</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With your partner, identify a key point you want to make in your PSA.</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With your partner, discuss how this point shows the importance of kids taking action to make a difference.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Record this elaboration on your note-catcher.</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Repeat, ensuring you have planned key points about the issue, its impact, and actions the audience can take.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Move students into the same pre-determined pairs that they worked with earlier in the lesson and invite them to retrieve their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begin working. Circulate to support students as they work, reminding them to include specific ways kids can take action through awareness, service, advocacy, and philanthropy and to refer to the </a:t>
            </a:r>
            <a:r>
              <a:rPr lang="en" sz="1200" b="1" dirty="0">
                <a:latin typeface="Calibri"/>
                <a:ea typeface="Calibri"/>
                <a:cs typeface="Calibri"/>
                <a:sym typeface="Calibri"/>
              </a:rPr>
              <a:t>How Can We Make a Difference?: Action Plan anchor chart</a:t>
            </a:r>
            <a:r>
              <a:rPr lang="en" sz="1200" dirty="0">
                <a:latin typeface="Calibri"/>
                <a:ea typeface="Calibri"/>
                <a:cs typeface="Calibri"/>
                <a:sym typeface="Calibri"/>
              </a:rPr>
              <a:t> as they work. To guide students, refer to </a:t>
            </a:r>
            <a:r>
              <a:rPr lang="en" sz="1200" b="1" dirty="0">
                <a:latin typeface="Calibri"/>
                <a:ea typeface="Calibri"/>
                <a:cs typeface="Calibri"/>
                <a:sym typeface="Calibri"/>
              </a:rPr>
              <a:t>Example Planning note-catcher (for teacher reference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 </a:t>
            </a:r>
            <a:r>
              <a:rPr lang="en" sz="1200" dirty="0" smtClean="0">
                <a:latin typeface="Calibri"/>
                <a:ea typeface="Calibri"/>
                <a:cs typeface="Calibri"/>
                <a:sym typeface="Calibri"/>
              </a:rPr>
              <a:t>based </a:t>
            </a:r>
            <a:r>
              <a:rPr lang="en" sz="1200" dirty="0">
                <a:latin typeface="Calibri"/>
                <a:ea typeface="Calibri"/>
                <a:cs typeface="Calibri"/>
                <a:sym typeface="Calibri"/>
              </a:rPr>
              <a:t>on different issues the class project may be addressing, and ask guiding questions: </a:t>
            </a:r>
            <a:r>
              <a:rPr lang="en" sz="1200" i="1" dirty="0">
                <a:latin typeface="Calibri"/>
                <a:ea typeface="Calibri"/>
                <a:cs typeface="Calibri"/>
                <a:sym typeface="Calibri"/>
              </a:rPr>
              <a:t>“How does that evidence show the importance of kids taking action to address the issue?”</a:t>
            </a:r>
            <a:endParaRPr sz="1200" i="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planning of their PSA with their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Steps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each step as it is recorded on the board. This provides students with a model and minimizes confusion about the activity. Allow time for students to ask questions, and clarify the process as needed. (Example: </a:t>
            </a:r>
            <a:r>
              <a:rPr lang="en" sz="1200" i="1" dirty="0">
                <a:latin typeface="Calibri"/>
                <a:ea typeface="Calibri"/>
                <a:cs typeface="Calibri"/>
                <a:sym typeface="Calibri"/>
              </a:rPr>
              <a:t>“First, I will draw a note-catcher.”</a:t>
            </a:r>
            <a:r>
              <a:rPr lang="en" sz="1200" dirty="0">
                <a:latin typeface="Calibri"/>
                <a:ea typeface="Calibri"/>
                <a:cs typeface="Calibri"/>
                <a:sym typeface="Calibri"/>
              </a:rPr>
              <a:t> Write this as step 1 on the board and model drawing the T-chart note-catcher on the board. </a:t>
            </a:r>
            <a:r>
              <a:rPr lang="en" sz="1200" i="1" dirty="0">
                <a:latin typeface="Calibri"/>
                <a:ea typeface="Calibri"/>
                <a:cs typeface="Calibri"/>
                <a:sym typeface="Calibri"/>
              </a:rPr>
              <a:t>“Next, I will identify a key point I want to make in my PSA.”</a:t>
            </a:r>
            <a:r>
              <a:rPr lang="en" sz="1200" dirty="0">
                <a:latin typeface="Calibri"/>
                <a:ea typeface="Calibri"/>
                <a:cs typeface="Calibri"/>
                <a:sym typeface="Calibri"/>
              </a:rPr>
              <a:t> Write this as step 2 on the board, and refer to the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to identify a key point to add to the </a:t>
            </a:r>
            <a:r>
              <a:rPr lang="en" sz="1200" b="1" dirty="0">
                <a:latin typeface="Calibri"/>
                <a:ea typeface="Calibri"/>
                <a:cs typeface="Calibri"/>
                <a:sym typeface="Calibri"/>
              </a:rPr>
              <a:t>note-catcher</a:t>
            </a:r>
            <a:r>
              <a:rPr lang="en" sz="1200" dirty="0">
                <a:latin typeface="Calibri"/>
                <a:ea typeface="Calibri"/>
                <a:cs typeface="Calibri"/>
                <a:sym typeface="Calibri"/>
              </a:rPr>
              <a:t>. Ask:</a:t>
            </a:r>
            <a:r>
              <a:rPr lang="en" sz="1200" i="1" dirty="0">
                <a:latin typeface="Calibri"/>
                <a:ea typeface="Calibri"/>
                <a:cs typeface="Calibri"/>
                <a:sym typeface="Calibri"/>
              </a:rPr>
              <a:t> “What is my step 3?”)</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organization: Offer two graphic organizer templates as choices to reduce frustration in decision-making and support students’ strategy development.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2064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5" name="Google Shape;48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plan the key points of a PSA that raises awareness about my class’s selected community issue.”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this targ</a:t>
            </a:r>
            <a:r>
              <a:rPr lang="en" sz="1200" dirty="0">
                <a:latin typeface="Calibri"/>
                <a:ea typeface="Calibri"/>
                <a:cs typeface="Calibri"/>
                <a:sym typeface="Calibri"/>
              </a:rPr>
              <a:t>et.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self-assess against how well they </a:t>
            </a:r>
            <a:r>
              <a:rPr lang="en" sz="1200" i="1" dirty="0">
                <a:latin typeface="Calibri"/>
                <a:ea typeface="Calibri"/>
                <a:cs typeface="Calibri"/>
                <a:sym typeface="Calibri"/>
              </a:rPr>
              <a:t>worked</a:t>
            </a:r>
            <a:r>
              <a:rPr lang="en" sz="1200" dirty="0">
                <a:latin typeface="Calibri"/>
                <a:ea typeface="Calibri"/>
                <a:cs typeface="Calibri"/>
                <a:sym typeface="Calibri"/>
              </a:rPr>
              <a:t> </a:t>
            </a:r>
            <a:r>
              <a:rPr lang="en" sz="1200" i="1" dirty="0">
                <a:latin typeface="Calibri"/>
                <a:ea typeface="Calibri"/>
                <a:cs typeface="Calibri"/>
                <a:sym typeface="Calibri"/>
              </a:rPr>
              <a:t>to contribute to a better world</a:t>
            </a:r>
            <a:r>
              <a:rPr lang="en" sz="1200" dirty="0">
                <a:latin typeface="Calibri"/>
                <a:ea typeface="Calibri"/>
                <a:cs typeface="Calibri"/>
                <a:sym typeface="Calibri"/>
              </a:rPr>
              <a:t> in this lesson.</a:t>
            </a:r>
            <a:endParaRPr sz="1200" b="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495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93" name="Google Shape;49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2398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0" name="Google Shape;50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60191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508" name="Google Shape;508;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9664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://curriculum.eleducation.org/curriculum/ela/grade-4/module-4/unit-3/lesson-7</a:t>
            </a:r>
            <a:r>
              <a:rPr lang="en" sz="1200" dirty="0">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analyze a </a:t>
            </a:r>
            <a:r>
              <a:rPr lang="en" sz="1200" b="1" dirty="0">
                <a:latin typeface="Calibri"/>
                <a:ea typeface="Calibri"/>
                <a:cs typeface="Calibri"/>
                <a:sym typeface="Calibri"/>
              </a:rPr>
              <a:t>model PSA</a:t>
            </a:r>
            <a:r>
              <a:rPr lang="en" sz="1200" dirty="0">
                <a:latin typeface="Calibri"/>
                <a:ea typeface="Calibri"/>
                <a:cs typeface="Calibri"/>
                <a:sym typeface="Calibri"/>
              </a:rPr>
              <a:t> to generate criteria for their own PSA. Note: Although the process of analyzing the </a:t>
            </a:r>
            <a:r>
              <a:rPr lang="en" sz="1200" b="1" dirty="0">
                <a:latin typeface="Calibri"/>
                <a:ea typeface="Calibri"/>
                <a:cs typeface="Calibri"/>
                <a:sym typeface="Calibri"/>
              </a:rPr>
              <a:t>model PSA </a:t>
            </a:r>
            <a:r>
              <a:rPr lang="en" sz="1200" dirty="0">
                <a:latin typeface="Calibri"/>
                <a:ea typeface="Calibri"/>
                <a:cs typeface="Calibri"/>
                <a:sym typeface="Calibri"/>
              </a:rPr>
              <a:t>is similar to the analysis of other writing pieces students have done across the school year, it is not exactly the same because the PSA does not follow a typical essay format. So the Painted Essay® structure is not followed for this writing piece and is not used in the sequence of lessons with students planning and drafting their PSAs.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Several model PSAs have been provided in the supporting materials for students to analyze. The purpose for this is twofold: First, the </a:t>
            </a:r>
            <a:r>
              <a:rPr lang="en" sz="1200" b="1" dirty="0">
                <a:latin typeface="Calibri"/>
                <a:ea typeface="Calibri"/>
                <a:cs typeface="Calibri"/>
                <a:sym typeface="Calibri"/>
              </a:rPr>
              <a:t>model PSA </a:t>
            </a:r>
            <a:r>
              <a:rPr lang="en" sz="1200" dirty="0">
                <a:latin typeface="Calibri"/>
                <a:ea typeface="Calibri"/>
                <a:cs typeface="Calibri"/>
                <a:sym typeface="Calibri"/>
              </a:rPr>
              <a:t>they use to guide their own writing should be focused on a different issue from the one the class selected to address. Second, providing multiple PSAs gives the teacher a sense of the structure and required content of the PSAs students will be producing. Students need to analyze only one PSA, so select the model that is the best fit for students based on their needs and the class-selected issue.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the Closing, students use their understanding of the characteristics of PSAs to plan the key points of their own PSA that raises awareness about the community issue the class has chosen to address in its class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focus on working to contribute to a better world as they plan their PSAs to raise awareness about the community issue the class has chosen to address</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226239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a:t>
            </a:r>
            <a:r>
              <a:rPr lang="en" sz="1200" dirty="0">
                <a:solidFill>
                  <a:schemeClr val="dk1"/>
                </a:solidFill>
                <a:latin typeface="Calibri"/>
                <a:ea typeface="Calibri"/>
                <a:cs typeface="Calibri"/>
                <a:sym typeface="Calibri"/>
              </a:rPr>
              <a:t> (new; co-created with students during Opening A and Work Time A; see Teaching Notes and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Class Issue PSA Prompt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PSAs</a:t>
            </a:r>
            <a:r>
              <a:rPr lang="en" sz="1200" dirty="0">
                <a:solidFill>
                  <a:schemeClr val="dk1"/>
                </a:solidFill>
                <a:latin typeface="Calibri"/>
                <a:ea typeface="Calibri"/>
                <a:cs typeface="Calibri"/>
                <a:sym typeface="Calibri"/>
              </a:rPr>
              <a:t> (videos; play in entirety; see Technology and Multimedia)</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“PSA Central.”</a:t>
            </a:r>
            <a:r>
              <a:rPr lang="en" sz="1200" dirty="0">
                <a:latin typeface="Calibri"/>
                <a:ea typeface="Calibri"/>
                <a:cs typeface="Calibri"/>
                <a:sym typeface="Calibri"/>
              </a:rPr>
              <a:t> AdCouncil. Web. Accessed on 5 Jan 2017. (</a:t>
            </a:r>
            <a:r>
              <a:rPr lang="en" sz="1200" u="sng" dirty="0">
                <a:solidFill>
                  <a:schemeClr val="hlink"/>
                </a:solidFill>
                <a:latin typeface="Calibri"/>
                <a:ea typeface="Calibri"/>
                <a:cs typeface="Calibri"/>
                <a:sym typeface="Calibri"/>
                <a:hlinkClick r:id="rId3"/>
              </a:rPr>
              <a:t>https://www.psacentral.org/search?s=&amp;q=PSAs&amp;t=all&amp;ma=all&amp;ms=all</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“Our Creative Work.” PlowShare. Web. Accessed on 5 Jan 2017. (</a:t>
            </a:r>
            <a:r>
              <a:rPr lang="en" sz="1200" u="sng" dirty="0">
                <a:solidFill>
                  <a:schemeClr val="hlink"/>
                </a:solidFill>
                <a:latin typeface="Calibri"/>
                <a:ea typeface="Calibri"/>
                <a:cs typeface="Calibri"/>
                <a:sym typeface="Calibri"/>
                <a:hlinkClick r:id="rId4"/>
              </a:rPr>
              <a:t>http://www.plowsharegroup.com/gallery/</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“Sample Voice Over Scripts—PSA Samples.” Edge Studio. Web. Accessed on 5 Jan 2017. </a:t>
            </a:r>
            <a:r>
              <a:rPr lang="en" sz="1200" u="sng" dirty="0">
                <a:solidFill>
                  <a:schemeClr val="hlink"/>
                </a:solidFill>
                <a:latin typeface="Calibri"/>
                <a:ea typeface="Calibri"/>
                <a:cs typeface="Calibri"/>
                <a:sym typeface="Calibri"/>
                <a:hlinkClick r:id="rId5"/>
              </a:rPr>
              <a:t>https://www.edgestudio.com/script-library/english-adult/public-service-announcement</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PSA</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PSA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(lined; one piece per student)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Planning note-catcher (for teacher reference</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 </a:t>
            </a:r>
            <a:r>
              <a:rPr lang="en" sz="1200" dirty="0">
                <a:solidFill>
                  <a:schemeClr val="dk1"/>
                </a:solidFill>
                <a:latin typeface="Calibri"/>
                <a:ea typeface="Calibri"/>
                <a:cs typeface="Calibri"/>
                <a:sym typeface="Calibri"/>
              </a:rPr>
              <a:t>(from Lesson 2;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Action Plan anchor chart</a:t>
            </a:r>
            <a:r>
              <a:rPr lang="en" sz="1200" dirty="0">
                <a:solidFill>
                  <a:schemeClr val="dk1"/>
                </a:solidFill>
                <a:latin typeface="Calibri"/>
                <a:ea typeface="Calibri"/>
                <a:cs typeface="Calibri"/>
                <a:sym typeface="Calibri"/>
              </a:rPr>
              <a:t> (begun in Lesson 5</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Gather </a:t>
            </a:r>
            <a:r>
              <a:rPr lang="en" sz="1200" b="1" dirty="0">
                <a:latin typeface="Calibri"/>
                <a:ea typeface="Calibri"/>
                <a:cs typeface="Calibri"/>
                <a:sym typeface="Calibri"/>
              </a:rPr>
              <a:t>example PSAs </a:t>
            </a:r>
            <a:r>
              <a:rPr lang="en" sz="1200" dirty="0">
                <a:latin typeface="Calibri"/>
                <a:ea typeface="Calibri"/>
                <a:cs typeface="Calibri"/>
                <a:sym typeface="Calibri"/>
              </a:rPr>
              <a:t>and prepare the technology to play these examples for the whole group. If possible, provide students access to the examples on devices (see Technology and Multimedia).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Prepare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by writing the title and definition of a PSA at the top of the chart (see supporting materials). Leave the rest of the chart blank; it will be co-constructed with students throughout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the </a:t>
            </a:r>
            <a:r>
              <a:rPr lang="en" sz="1200" b="1" dirty="0">
                <a:latin typeface="Calibri"/>
                <a:ea typeface="Calibri"/>
                <a:cs typeface="Calibri"/>
                <a:sym typeface="Calibri"/>
              </a:rPr>
              <a:t>model PSA </a:t>
            </a:r>
            <a:r>
              <a:rPr lang="en" sz="1200" dirty="0">
                <a:latin typeface="Calibri"/>
                <a:ea typeface="Calibri"/>
                <a:cs typeface="Calibri"/>
                <a:sym typeface="Calibri"/>
              </a:rPr>
              <a:t>to familiarize yourself with what will be required of students over the course of the rest of the unit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lvl="0" indent="0" algn="l" rtl="0">
              <a:lnSpc>
                <a:spcPct val="100000"/>
              </a:lnSpc>
              <a:spcBef>
                <a:spcPts val="3500"/>
              </a:spcBef>
              <a:spcAft>
                <a:spcPts val="180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331137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https://eleducation.org/resources/el-education-classroom-protocols</a:t>
            </a:r>
            <a:endParaRPr sz="1200" dirty="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9800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Closing, challenge students to use varying linking words and phrases to provide examples and evidence of the theme they choose to write their essays on. (Example: “I am choosing the theme </a:t>
            </a:r>
            <a:r>
              <a:rPr lang="en" sz="1200" i="1" dirty="0">
                <a:latin typeface="Calibri"/>
                <a:ea typeface="Calibri"/>
                <a:cs typeface="Calibri"/>
                <a:sym typeface="Calibri"/>
              </a:rPr>
              <a:t>_______ because ______</a:t>
            </a:r>
            <a:r>
              <a:rPr lang="en" sz="1200" dirty="0">
                <a:latin typeface="Calibri"/>
                <a:ea typeface="Calibri"/>
                <a:cs typeface="Calibri"/>
                <a:sym typeface="Calibri"/>
              </a:rPr>
              <a:t>.</a:t>
            </a:r>
            <a:r>
              <a:rPr lang="en" sz="1200" i="1" dirty="0">
                <a:latin typeface="Calibri"/>
                <a:ea typeface="Calibri"/>
                <a:cs typeface="Calibri"/>
                <a:sym typeface="Calibri"/>
              </a:rPr>
              <a:t> For instance, _______</a:t>
            </a:r>
            <a:r>
              <a:rPr lang="en" sz="1200" dirty="0">
                <a:latin typeface="Calibri"/>
                <a:ea typeface="Calibri"/>
                <a:cs typeface="Calibri"/>
                <a:sym typeface="Calibri"/>
              </a:rPr>
              <a:t>.</a:t>
            </a:r>
            <a:r>
              <a:rPr lang="en" sz="1200" i="1" dirty="0">
                <a:latin typeface="Calibri"/>
                <a:ea typeface="Calibri"/>
                <a:cs typeface="Calibri"/>
                <a:sym typeface="Calibri"/>
              </a:rPr>
              <a:t> Additionally, _______</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enlarging the </a:t>
            </a:r>
            <a:r>
              <a:rPr lang="en" sz="1200" b="1" dirty="0">
                <a:latin typeface="Calibri"/>
                <a:ea typeface="Calibri"/>
                <a:cs typeface="Calibri"/>
                <a:sym typeface="Calibri"/>
              </a:rPr>
              <a:t>model PSA script </a:t>
            </a:r>
            <a:r>
              <a:rPr lang="en" sz="1200" dirty="0">
                <a:latin typeface="Calibri"/>
                <a:ea typeface="Calibri"/>
                <a:cs typeface="Calibri"/>
                <a:sym typeface="Calibri"/>
              </a:rPr>
              <a:t>and annotating it as students share the gist of each paragraph in Work Time A. Display the </a:t>
            </a:r>
            <a:r>
              <a:rPr lang="en" sz="1200" b="1" dirty="0">
                <a:latin typeface="Calibri"/>
                <a:ea typeface="Calibri"/>
                <a:cs typeface="Calibri"/>
                <a:sym typeface="Calibri"/>
              </a:rPr>
              <a:t>enlarged model PSA script </a:t>
            </a:r>
            <a:r>
              <a:rPr lang="en" sz="1200" dirty="0">
                <a:latin typeface="Calibri"/>
                <a:ea typeface="Calibri"/>
                <a:cs typeface="Calibri"/>
                <a:sym typeface="Calibri"/>
              </a:rPr>
              <a:t>over the next several lessons for students to reference as they plan and write their own PSA scripts.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Prepare the </a:t>
            </a:r>
            <a:r>
              <a:rPr lang="en" sz="1200" b="1" dirty="0">
                <a:latin typeface="Calibri"/>
                <a:ea typeface="Calibri"/>
                <a:cs typeface="Calibri"/>
                <a:sym typeface="Calibri"/>
              </a:rPr>
              <a:t>model broadside </a:t>
            </a:r>
            <a:r>
              <a:rPr lang="en" sz="1200" dirty="0">
                <a:latin typeface="Calibri"/>
                <a:ea typeface="Calibri"/>
                <a:cs typeface="Calibri"/>
                <a:sym typeface="Calibri"/>
              </a:rPr>
              <a:t>from Module 3 to display during Work Time A.</a:t>
            </a:r>
            <a:endParaRPr sz="1200" dirty="0">
              <a:latin typeface="Calibri"/>
              <a:ea typeface="Calibri"/>
              <a:cs typeface="Calibri"/>
              <a:sym typeface="Calibri"/>
            </a:endParaRPr>
          </a:p>
        </p:txBody>
      </p:sp>
    </p:spTree>
    <p:extLst>
      <p:ext uri="{BB962C8B-B14F-4D97-AF65-F5344CB8AC3E}">
        <p14:creationId xmlns:p14="http://schemas.microsoft.com/office/powerpoint/2010/main" val="962653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2333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8941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Have the anchor charts:  </a:t>
            </a:r>
            <a:r>
              <a:rPr lang="en" sz="1200" b="1" dirty="0">
                <a:solidFill>
                  <a:schemeClr val="dk1"/>
                </a:solidFill>
                <a:latin typeface="Calibri"/>
                <a:ea typeface="Calibri"/>
                <a:cs typeface="Calibri"/>
                <a:sym typeface="Calibri"/>
              </a:rPr>
              <a:t>Working to Become Effective Learners, Working to Become Ethical People,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Working to Contribute to a Better World </a:t>
            </a:r>
            <a:r>
              <a:rPr lang="en" sz="1200" dirty="0">
                <a:solidFill>
                  <a:schemeClr val="dk1"/>
                </a:solidFill>
                <a:latin typeface="Calibri"/>
                <a:ea typeface="Calibri"/>
                <a:cs typeface="Calibri"/>
                <a:sym typeface="Calibri"/>
              </a:rPr>
              <a:t>displayed for this slide.  They are not displayed on the slide itself</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rgbClr val="000000"/>
              </a:buClr>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and invite students to chorally read it with you as you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you going to be doing for this performance task?” </a:t>
            </a:r>
            <a:r>
              <a:rPr lang="en" sz="1200" b="1" dirty="0">
                <a:latin typeface="Calibri"/>
                <a:ea typeface="Calibri"/>
                <a:cs typeface="Calibri"/>
                <a:sym typeface="Calibri"/>
              </a:rPr>
              <a:t>(writing a press release sharing the project our class did to take action in our community and how the project made a difference)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community issue is our class trying to address? How are we addressing it?” </a:t>
            </a:r>
            <a:r>
              <a:rPr lang="en" sz="1200" b="1" dirty="0">
                <a:latin typeface="Calibri"/>
                <a:ea typeface="Calibri"/>
                <a:cs typeface="Calibri"/>
                <a:sym typeface="Calibri"/>
              </a:rPr>
              <a:t>(Responses will vary, based on the class project.)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following anchor charts: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Contribute to a Better World</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“Which of these habits of character is this project helping us to practice? Why?” </a:t>
            </a:r>
            <a:r>
              <a:rPr lang="en" sz="1200" b="1" dirty="0">
                <a:latin typeface="Calibri"/>
                <a:ea typeface="Calibri"/>
                <a:cs typeface="Calibri"/>
                <a:sym typeface="Calibri"/>
              </a:rPr>
              <a:t>(working to contribute to a better world—because we are creating a project that will help educate others about a community issue, and using our learning to help improve our community)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another way they will address this problem is by building awareness about it through writing a </a:t>
            </a:r>
            <a:r>
              <a:rPr lang="en" sz="1200" i="1" dirty="0">
                <a:latin typeface="Calibri"/>
                <a:ea typeface="Calibri"/>
                <a:cs typeface="Calibri"/>
                <a:sym typeface="Calibri"/>
              </a:rPr>
              <a:t>public service announcement</a:t>
            </a:r>
            <a:r>
              <a:rPr lang="en" sz="1200" dirty="0">
                <a:latin typeface="Calibri"/>
                <a:ea typeface="Calibri"/>
                <a:cs typeface="Calibri"/>
                <a:sym typeface="Calibri"/>
              </a:rPr>
              <a:t>, or PSA.</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posted questions.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424" name="Google Shape;4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0322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Prior to this lesson, create a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with the definition of a PSA written on the top:  </a:t>
            </a:r>
            <a:r>
              <a:rPr lang="en" sz="1200" i="0" dirty="0">
                <a:latin typeface="Calibri"/>
                <a:ea typeface="Calibri"/>
                <a:cs typeface="Calibri"/>
                <a:sym typeface="Calibri"/>
              </a:rPr>
              <a:t>“A public service announcement is a message directed toward people in a community, used to help them become aware of a social issue.”</a:t>
            </a:r>
            <a:endParaRPr sz="1200" i="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and read the definition of a PSA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“A public service announcement is a message directed toward people in a community, used to help them become aware of a social issue.”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“Before you begin creating a PSA, what would it be helpful to do? Why?” </a:t>
            </a:r>
            <a:r>
              <a:rPr lang="en" sz="1200" b="1" dirty="0">
                <a:latin typeface="Calibri"/>
                <a:ea typeface="Calibri"/>
                <a:cs typeface="Calibri"/>
                <a:sym typeface="Calibri"/>
              </a:rPr>
              <a:t>(to listen to a PSA to know what it should include)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Class Issue PSA prompt</a:t>
            </a:r>
            <a:r>
              <a:rPr lang="en" sz="1200" dirty="0">
                <a:latin typeface="Calibri"/>
                <a:ea typeface="Calibri"/>
                <a:cs typeface="Calibri"/>
                <a:sym typeface="Calibri"/>
              </a:rPr>
              <a:t> and read it aloud while students read along silently in their heads.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a:t>
            </a:r>
            <a:r>
              <a:rPr lang="en" sz="1200" b="1" i="1" dirty="0">
                <a:latin typeface="Calibri"/>
                <a:ea typeface="Calibri"/>
                <a:cs typeface="Calibri"/>
                <a:sym typeface="Calibri"/>
              </a:rPr>
              <a:t>end of unit assessment </a:t>
            </a:r>
            <a:r>
              <a:rPr lang="en" sz="1200" i="1" dirty="0">
                <a:latin typeface="Calibri"/>
                <a:ea typeface="Calibri"/>
                <a:cs typeface="Calibri"/>
                <a:sym typeface="Calibri"/>
              </a:rPr>
              <a:t>connect to the class project?” </a:t>
            </a:r>
            <a:r>
              <a:rPr lang="en" sz="1200" b="1" dirty="0">
                <a:latin typeface="Calibri"/>
                <a:ea typeface="Calibri"/>
                <a:cs typeface="Calibri"/>
                <a:sym typeface="Calibri"/>
              </a:rPr>
              <a:t>(We are creating a new PSA that will tell other kids how they can make a difference in their community.)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posted questions.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433" name="Google Shape;4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5476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6.png"/><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7</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0"/>
            <a:ext cx="7886700" cy="3852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This lesson will take approximately 60-118 minutes to complete.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a:latin typeface="Century Gothic"/>
                <a:ea typeface="Century Gothic"/>
                <a:cs typeface="Century Gothic"/>
                <a:sym typeface="Century Gothic"/>
              </a:rPr>
              <a:t>The purpose of today’s lesson is to:</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In Opening A, students listen to several example PSAs in order to build an understanding of what a PSA is and the characteristics of one. Several web resources have been provided for selecting example PSAs to share with students—choose two or three examples based on the interests or needs of students. When selecting example PSAs, choose those that have been created for the radio or are audio-only, because this will be what students will be writing themselves. If possible, do not select PSAs about the same community issue the class has chosen to address, because that will be the topic for their PSAs.</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a:latin typeface="Century Gothic"/>
                <a:ea typeface="Century Gothic"/>
                <a:cs typeface="Century Gothic"/>
                <a:sym typeface="Century Gothic"/>
              </a:rPr>
              <a:t>The Learning Targets for students today are:</a:t>
            </a:r>
            <a:endParaRPr sz="140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a:latin typeface="Century Gothic"/>
                <a:ea typeface="Century Gothic"/>
                <a:cs typeface="Century Gothic"/>
                <a:sym typeface="Century Gothic"/>
              </a:rPr>
              <a:t>I can analyze a model in order to generate criteria for an effective PSA.</a:t>
            </a:r>
            <a:endParaRPr sz="140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plan the key points of a PSA that raises awareness about my class’s selected community issue.</a:t>
            </a:r>
            <a:endParaRPr sz="1400">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2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70"/>
          <p:cNvSpPr txBox="1">
            <a:spLocks noGrp="1"/>
          </p:cNvSpPr>
          <p:nvPr>
            <p:ph type="title"/>
          </p:nvPr>
        </p:nvSpPr>
        <p:spPr>
          <a:xfrm>
            <a:off x="859725" y="181750"/>
            <a:ext cx="7878900" cy="8409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Engaging the Learner:  Listening to a Model PSA</a:t>
            </a:r>
            <a:endParaRPr sz="2400" u="none" strike="noStrike" cap="none">
              <a:solidFill>
                <a:schemeClr val="dk1"/>
              </a:solidFill>
              <a:latin typeface="Century Gothic"/>
              <a:ea typeface="Century Gothic"/>
              <a:cs typeface="Century Gothic"/>
              <a:sym typeface="Century Gothic"/>
            </a:endParaRPr>
          </a:p>
        </p:txBody>
      </p:sp>
      <p:sp>
        <p:nvSpPr>
          <p:cNvPr id="446" name="Google Shape;446;p70"/>
          <p:cNvSpPr txBox="1"/>
          <p:nvPr/>
        </p:nvSpPr>
        <p:spPr>
          <a:xfrm>
            <a:off x="1637100" y="919025"/>
            <a:ext cx="5869800" cy="97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A PSA is a </a:t>
            </a:r>
            <a:r>
              <a:rPr lang="en" sz="1400" b="0" i="0" u="none" strike="noStrike" cap="none">
                <a:solidFill>
                  <a:schemeClr val="dk1"/>
                </a:solidFill>
                <a:latin typeface="Century Gothic"/>
                <a:ea typeface="Century Gothic"/>
                <a:cs typeface="Century Gothic"/>
                <a:sym typeface="Century Gothic"/>
              </a:rPr>
              <a:t>public service announcement is a message directed toward people in a community, used to help them become aware of a social issue.</a:t>
            </a:r>
            <a:endParaRPr sz="1400" b="0" i="0" u="none" strike="noStrike" cap="none">
              <a:solidFill>
                <a:srgbClr val="000000"/>
              </a:solidFill>
              <a:latin typeface="Century Gothic"/>
              <a:ea typeface="Century Gothic"/>
              <a:cs typeface="Century Gothic"/>
              <a:sym typeface="Century Gothic"/>
            </a:endParaRPr>
          </a:p>
        </p:txBody>
      </p:sp>
      <p:sp>
        <p:nvSpPr>
          <p:cNvPr id="447" name="Google Shape;447;p70"/>
          <p:cNvSpPr txBox="1"/>
          <p:nvPr/>
        </p:nvSpPr>
        <p:spPr>
          <a:xfrm>
            <a:off x="569850" y="2178925"/>
            <a:ext cx="3684300" cy="2059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We will listen to several different PSAs.  After each, Think-Pair-Share: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is this PSA about?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is the purpose of this PSA?</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do you like about this PSA?</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448" name="Google Shape;448;p70"/>
          <p:cNvSpPr txBox="1"/>
          <p:nvPr/>
        </p:nvSpPr>
        <p:spPr>
          <a:xfrm>
            <a:off x="4572000" y="2178925"/>
            <a:ext cx="3949800" cy="2059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We will read the </a:t>
            </a:r>
            <a:r>
              <a:rPr lang="en" sz="1400" b="1" i="0" u="none" strike="noStrike" cap="none" dirty="0">
                <a:solidFill>
                  <a:srgbClr val="000000"/>
                </a:solidFill>
                <a:latin typeface="Century Gothic"/>
                <a:ea typeface="Century Gothic"/>
                <a:cs typeface="Century Gothic"/>
                <a:sym typeface="Century Gothic"/>
              </a:rPr>
              <a:t>model PSA </a:t>
            </a:r>
            <a:r>
              <a:rPr lang="en" sz="1400" b="0" i="0" u="none" strike="noStrike" cap="none" dirty="0">
                <a:solidFill>
                  <a:srgbClr val="000000"/>
                </a:solidFill>
                <a:latin typeface="Century Gothic"/>
                <a:ea typeface="Century Gothic"/>
                <a:cs typeface="Century Gothic"/>
                <a:sym typeface="Century Gothic"/>
              </a:rPr>
              <a:t>together.  The </a:t>
            </a:r>
            <a:r>
              <a:rPr lang="en" sz="1400" b="1" i="0" u="none" strike="noStrike" cap="none" dirty="0">
                <a:solidFill>
                  <a:srgbClr val="000000"/>
                </a:solidFill>
                <a:latin typeface="Century Gothic"/>
                <a:ea typeface="Century Gothic"/>
                <a:cs typeface="Century Gothic"/>
                <a:sym typeface="Century Gothic"/>
              </a:rPr>
              <a:t>model PSA </a:t>
            </a:r>
            <a:r>
              <a:rPr lang="en" sz="1400" b="0" i="0" u="none" strike="noStrike" cap="none" dirty="0">
                <a:solidFill>
                  <a:srgbClr val="000000"/>
                </a:solidFill>
                <a:latin typeface="Century Gothic"/>
                <a:ea typeface="Century Gothic"/>
                <a:cs typeface="Century Gothic"/>
                <a:sym typeface="Century Gothic"/>
              </a:rPr>
              <a:t>shared an </a:t>
            </a:r>
            <a:r>
              <a:rPr lang="en" sz="1400" b="0" i="1" u="none" strike="noStrike" cap="none" dirty="0">
                <a:solidFill>
                  <a:srgbClr val="000000"/>
                </a:solidFill>
                <a:latin typeface="Century Gothic"/>
                <a:ea typeface="Century Gothic"/>
                <a:cs typeface="Century Gothic"/>
                <a:sym typeface="Century Gothic"/>
              </a:rPr>
              <a:t>opinion</a:t>
            </a:r>
            <a:r>
              <a:rPr lang="en" sz="1400" b="0" i="0" u="none" strike="noStrike" cap="none" dirty="0">
                <a:solidFill>
                  <a:srgbClr val="000000"/>
                </a:solidFill>
                <a:latin typeface="Century Gothic"/>
                <a:ea typeface="Century Gothic"/>
                <a:cs typeface="Century Gothic"/>
                <a:sym typeface="Century Gothic"/>
              </a:rPr>
              <a:t>, which is what someone thinks about something.  Think-Pair-Share:</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What opinion is being shared in this PSA?</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What opinion will you be sharing in your PSA?</a:t>
            </a:r>
            <a:endParaRPr sz="1400" b="0" i="0" u="none" strike="noStrike" cap="none" dirty="0">
              <a:solidFill>
                <a:srgbClr val="000000"/>
              </a:solidFill>
              <a:latin typeface="Century Gothic"/>
              <a:ea typeface="Century Gothic"/>
              <a:cs typeface="Century Gothic"/>
              <a:sym typeface="Century Gothic"/>
            </a:endParaRPr>
          </a:p>
        </p:txBody>
      </p:sp>
      <p:pic>
        <p:nvPicPr>
          <p:cNvPr id="7" name="Google Shape;430;p68"/>
          <p:cNvPicPr preferRelativeResize="0"/>
          <p:nvPr/>
        </p:nvPicPr>
        <p:blipFill rotWithShape="1">
          <a:blip r:embed="rId3">
            <a:alphaModFix/>
          </a:blip>
          <a:srcRect/>
          <a:stretch/>
        </p:blipFill>
        <p:spPr>
          <a:xfrm>
            <a:off x="8490857" y="4328613"/>
            <a:ext cx="609600" cy="598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71"/>
          <p:cNvSpPr txBox="1">
            <a:spLocks noGrp="1"/>
          </p:cNvSpPr>
          <p:nvPr>
            <p:ph type="title"/>
          </p:nvPr>
        </p:nvSpPr>
        <p:spPr>
          <a:xfrm>
            <a:off x="628650" y="601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Reviewing Learning Targets</a:t>
            </a:r>
            <a:endParaRPr sz="3200" b="0" i="0" u="none" strike="noStrike" cap="none">
              <a:solidFill>
                <a:schemeClr val="dk1"/>
              </a:solidFill>
              <a:latin typeface="Century Gothic"/>
              <a:ea typeface="Century Gothic"/>
              <a:cs typeface="Century Gothic"/>
              <a:sym typeface="Century Gothic"/>
            </a:endParaRPr>
          </a:p>
        </p:txBody>
      </p:sp>
      <p:sp>
        <p:nvSpPr>
          <p:cNvPr id="454" name="Google Shape;454;p71"/>
          <p:cNvSpPr txBox="1"/>
          <p:nvPr/>
        </p:nvSpPr>
        <p:spPr>
          <a:xfrm>
            <a:off x="698150" y="1111325"/>
            <a:ext cx="3490800" cy="3261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55600" algn="l" rtl="0">
              <a:lnSpc>
                <a:spcPct val="10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analyze a model in order to generate criteria for an effective PSA.</a:t>
            </a:r>
            <a:endParaRPr sz="2000" b="0" i="0" u="none" strike="noStrike" cap="none">
              <a:solidFill>
                <a:schemeClr val="dk1"/>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plan the key points of a PSA that raises awareness about my class’s selected community issue.</a:t>
            </a: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80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455" name="Google Shape;455;p71"/>
          <p:cNvPicPr preferRelativeResize="0"/>
          <p:nvPr/>
        </p:nvPicPr>
        <p:blipFill rotWithShape="1">
          <a:blip r:embed="rId3">
            <a:alphaModFix/>
          </a:blip>
          <a:srcRect/>
          <a:stretch/>
        </p:blipFill>
        <p:spPr>
          <a:xfrm>
            <a:off x="8453134" y="4369193"/>
            <a:ext cx="571500" cy="571500"/>
          </a:xfrm>
          <a:prstGeom prst="rect">
            <a:avLst/>
          </a:prstGeom>
          <a:noFill/>
          <a:ln>
            <a:noFill/>
          </a:ln>
        </p:spPr>
      </p:pic>
      <p:sp>
        <p:nvSpPr>
          <p:cNvPr id="456" name="Google Shape;456;p71"/>
          <p:cNvSpPr txBox="1"/>
          <p:nvPr/>
        </p:nvSpPr>
        <p:spPr>
          <a:xfrm>
            <a:off x="4744175" y="1111325"/>
            <a:ext cx="3490800" cy="3261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Turn and Talk:</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do you think you will be doing in this lesson?  What makes you think that?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are kay points?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Why don’t you think we want to tell the audience absolutely everything we know?</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72"/>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Analyzing a Model and Generating Criteria for an Effective PSA</a:t>
            </a:r>
            <a:endParaRPr/>
          </a:p>
        </p:txBody>
      </p:sp>
      <p:pic>
        <p:nvPicPr>
          <p:cNvPr id="463" name="Google Shape;463;p72"/>
          <p:cNvPicPr preferRelativeResize="0"/>
          <p:nvPr/>
        </p:nvPicPr>
        <p:blipFill rotWithShape="1">
          <a:blip r:embed="rId3">
            <a:alphaModFix/>
          </a:blip>
          <a:srcRect/>
          <a:stretch/>
        </p:blipFill>
        <p:spPr>
          <a:xfrm>
            <a:off x="7908471" y="4344902"/>
            <a:ext cx="571500" cy="571500"/>
          </a:xfrm>
          <a:prstGeom prst="rect">
            <a:avLst/>
          </a:prstGeom>
          <a:noFill/>
          <a:ln>
            <a:noFill/>
          </a:ln>
        </p:spPr>
      </p:pic>
      <p:pic>
        <p:nvPicPr>
          <p:cNvPr id="464" name="Google Shape;464;p72"/>
          <p:cNvPicPr preferRelativeResize="0"/>
          <p:nvPr/>
        </p:nvPicPr>
        <p:blipFill rotWithShape="1">
          <a:blip r:embed="rId4">
            <a:alphaModFix/>
          </a:blip>
          <a:srcRect/>
          <a:stretch/>
        </p:blipFill>
        <p:spPr>
          <a:xfrm>
            <a:off x="448850" y="1072499"/>
            <a:ext cx="3419959" cy="3552250"/>
          </a:xfrm>
          <a:prstGeom prst="rect">
            <a:avLst/>
          </a:prstGeom>
          <a:noFill/>
          <a:ln w="9525" cap="flat" cmpd="sng">
            <a:solidFill>
              <a:schemeClr val="dk2"/>
            </a:solidFill>
            <a:prstDash val="solid"/>
            <a:round/>
            <a:headEnd type="none" w="sm" len="sm"/>
            <a:tailEnd type="none" w="sm" len="sm"/>
          </a:ln>
        </p:spPr>
      </p:pic>
      <p:sp>
        <p:nvSpPr>
          <p:cNvPr id="465" name="Google Shape;465;p72"/>
          <p:cNvSpPr txBox="1"/>
          <p:nvPr/>
        </p:nvSpPr>
        <p:spPr>
          <a:xfrm>
            <a:off x="4224500" y="1111700"/>
            <a:ext cx="4343100" cy="696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Turn and Talk:  What is the gist of the first paragraph?</a:t>
            </a:r>
            <a:endParaRPr sz="1400" b="0" i="0" u="none" strike="noStrike" cap="none">
              <a:solidFill>
                <a:srgbClr val="000000"/>
              </a:solidFill>
              <a:latin typeface="Century Gothic"/>
              <a:ea typeface="Century Gothic"/>
              <a:cs typeface="Century Gothic"/>
              <a:sym typeface="Century Gothic"/>
            </a:endParaRPr>
          </a:p>
        </p:txBody>
      </p:sp>
      <p:sp>
        <p:nvSpPr>
          <p:cNvPr id="466" name="Google Shape;466;p72"/>
          <p:cNvSpPr txBox="1"/>
          <p:nvPr/>
        </p:nvSpPr>
        <p:spPr>
          <a:xfrm>
            <a:off x="4224500" y="1956600"/>
            <a:ext cx="4343100" cy="209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Think-Pair-Share: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How is the overall structure of this PSA similar to the opinion writing we did in Module 3?  How is it different?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is the target audience for this PSA?  What, in the PSA, makes you think so?</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key points did the writer make in this PSA?</a:t>
            </a:r>
            <a:endParaRPr sz="1400" b="0" i="0" u="none" strike="noStrike" cap="none">
              <a:solidFill>
                <a:srgbClr val="000000"/>
              </a:solidFill>
              <a:latin typeface="Century Gothic"/>
              <a:ea typeface="Century Gothic"/>
              <a:cs typeface="Century Gothic"/>
              <a:sym typeface="Century Gothic"/>
            </a:endParaRPr>
          </a:p>
        </p:txBody>
      </p:sp>
      <p:pic>
        <p:nvPicPr>
          <p:cNvPr id="8" name="Google Shape;430;p68"/>
          <p:cNvPicPr preferRelativeResize="0"/>
          <p:nvPr/>
        </p:nvPicPr>
        <p:blipFill rotWithShape="1">
          <a:blip r:embed="rId5">
            <a:alphaModFix/>
          </a:blip>
          <a:srcRect/>
          <a:stretch/>
        </p:blipFill>
        <p:spPr>
          <a:xfrm>
            <a:off x="8490857" y="4328613"/>
            <a:ext cx="609600" cy="598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7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72" name="Google Shape;472;p7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419100" algn="l" rtl="0">
              <a:lnSpc>
                <a:spcPct val="100000"/>
              </a:lnSpc>
              <a:spcBef>
                <a:spcPts val="0"/>
              </a:spcBef>
              <a:spcAft>
                <a:spcPts val="0"/>
              </a:spcAft>
              <a:buSzPts val="3000"/>
              <a:buFont typeface="Century Gothic"/>
              <a:buAutoNum type="arabicPeriod"/>
            </a:pPr>
            <a:r>
              <a:rPr lang="en" sz="3000"/>
              <a:t>I can analyze a model in order to generate criteria for an effective PSA.</a:t>
            </a:r>
            <a:endParaRPr sz="3000"/>
          </a:p>
          <a:p>
            <a:pPr marL="0" lvl="0" indent="0" algn="l" rtl="0">
              <a:lnSpc>
                <a:spcPct val="100000"/>
              </a:lnSpc>
              <a:spcBef>
                <a:spcPts val="1800"/>
              </a:spcBef>
              <a:spcAft>
                <a:spcPts val="0"/>
              </a:spcAft>
              <a:buSzPts val="2100"/>
              <a:buNone/>
            </a:pPr>
            <a:endParaRPr sz="2400"/>
          </a:p>
          <a:p>
            <a:pPr marL="0" lvl="0" indent="0" algn="l" rtl="0">
              <a:lnSpc>
                <a:spcPct val="90000"/>
              </a:lnSpc>
              <a:spcBef>
                <a:spcPts val="800"/>
              </a:spcBef>
              <a:spcAft>
                <a:spcPts val="0"/>
              </a:spcAft>
              <a:buSzPts val="2100"/>
              <a:buNone/>
            </a:pPr>
            <a:endParaRPr sz="2400"/>
          </a:p>
        </p:txBody>
      </p:sp>
      <p:pic>
        <p:nvPicPr>
          <p:cNvPr id="473" name="Google Shape;473;p73"/>
          <p:cNvPicPr preferRelativeResize="0"/>
          <p:nvPr/>
        </p:nvPicPr>
        <p:blipFill rotWithShape="1">
          <a:blip r:embed="rId3">
            <a:alphaModFix/>
          </a:blip>
          <a:srcRect/>
          <a:stretch/>
        </p:blipFill>
        <p:spPr>
          <a:xfrm>
            <a:off x="8436429" y="4332514"/>
            <a:ext cx="566421" cy="543855"/>
          </a:xfrm>
          <a:prstGeom prst="rect">
            <a:avLst/>
          </a:prstGeom>
          <a:noFill/>
          <a:ln>
            <a:noFill/>
          </a:ln>
        </p:spPr>
      </p:pic>
      <p:pic>
        <p:nvPicPr>
          <p:cNvPr id="474" name="Google Shape;474;p73"/>
          <p:cNvPicPr preferRelativeResize="0"/>
          <p:nvPr/>
        </p:nvPicPr>
        <p:blipFill rotWithShape="1">
          <a:blip r:embed="rId4">
            <a:alphaModFix/>
          </a:blip>
          <a:srcRect/>
          <a:stretch/>
        </p:blipFill>
        <p:spPr>
          <a:xfrm>
            <a:off x="7883311" y="4343090"/>
            <a:ext cx="632039" cy="5790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74"/>
          <p:cNvSpPr txBox="1">
            <a:spLocks noGrp="1"/>
          </p:cNvSpPr>
          <p:nvPr>
            <p:ph type="title"/>
          </p:nvPr>
        </p:nvSpPr>
        <p:spPr>
          <a:xfrm>
            <a:off x="628650" y="146048"/>
            <a:ext cx="7886700" cy="732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Planning a PSA</a:t>
            </a:r>
            <a:endParaRPr/>
          </a:p>
        </p:txBody>
      </p:sp>
      <p:sp>
        <p:nvSpPr>
          <p:cNvPr id="480" name="Google Shape;480;p74"/>
          <p:cNvSpPr txBox="1">
            <a:spLocks noGrp="1"/>
          </p:cNvSpPr>
          <p:nvPr>
            <p:ph type="body" idx="1"/>
          </p:nvPr>
        </p:nvSpPr>
        <p:spPr>
          <a:xfrm>
            <a:off x="628650" y="1789050"/>
            <a:ext cx="7886700" cy="2843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1800"/>
              <a:t>Directions:</a:t>
            </a:r>
            <a:endParaRPr sz="1800"/>
          </a:p>
          <a:p>
            <a:pPr marL="457200" lvl="0" indent="-342900" algn="l" rtl="0">
              <a:lnSpc>
                <a:spcPct val="90000"/>
              </a:lnSpc>
              <a:spcBef>
                <a:spcPts val="800"/>
              </a:spcBef>
              <a:spcAft>
                <a:spcPts val="0"/>
              </a:spcAft>
              <a:buSzPts val="1800"/>
              <a:buAutoNum type="arabicPeriod"/>
            </a:pPr>
            <a:r>
              <a:rPr lang="en" sz="1800"/>
              <a:t>Draw a note-catcher.</a:t>
            </a:r>
            <a:endParaRPr sz="1800"/>
          </a:p>
          <a:p>
            <a:pPr marL="457200" lvl="0" indent="-342900" algn="l" rtl="0">
              <a:lnSpc>
                <a:spcPct val="90000"/>
              </a:lnSpc>
              <a:spcBef>
                <a:spcPts val="0"/>
              </a:spcBef>
              <a:spcAft>
                <a:spcPts val="0"/>
              </a:spcAft>
              <a:buSzPts val="1800"/>
              <a:buAutoNum type="arabicPeriod"/>
            </a:pPr>
            <a:r>
              <a:rPr lang="en" sz="1800"/>
              <a:t>With your partner, identify a key point you want to make in your PSA.</a:t>
            </a:r>
            <a:endParaRPr sz="1800"/>
          </a:p>
          <a:p>
            <a:pPr marL="457200" lvl="0" indent="-342900" algn="l" rtl="0">
              <a:lnSpc>
                <a:spcPct val="90000"/>
              </a:lnSpc>
              <a:spcBef>
                <a:spcPts val="0"/>
              </a:spcBef>
              <a:spcAft>
                <a:spcPts val="0"/>
              </a:spcAft>
              <a:buSzPts val="1800"/>
              <a:buAutoNum type="arabicPeriod"/>
            </a:pPr>
            <a:r>
              <a:rPr lang="en" sz="1800"/>
              <a:t>With your partner, discuss how this point shows the importance of kids taking action to make a difference.</a:t>
            </a:r>
            <a:endParaRPr sz="1800"/>
          </a:p>
          <a:p>
            <a:pPr marL="457200" lvl="0" indent="-342900" algn="l" rtl="0">
              <a:lnSpc>
                <a:spcPct val="90000"/>
              </a:lnSpc>
              <a:spcBef>
                <a:spcPts val="0"/>
              </a:spcBef>
              <a:spcAft>
                <a:spcPts val="0"/>
              </a:spcAft>
              <a:buSzPts val="1800"/>
              <a:buAutoNum type="arabicPeriod"/>
            </a:pPr>
            <a:r>
              <a:rPr lang="en" sz="1800"/>
              <a:t>Record this elaboration in your note-catcher.</a:t>
            </a:r>
            <a:endParaRPr sz="1800"/>
          </a:p>
          <a:p>
            <a:pPr marL="457200" lvl="0" indent="-342900" algn="l" rtl="0">
              <a:lnSpc>
                <a:spcPct val="90000"/>
              </a:lnSpc>
              <a:spcBef>
                <a:spcPts val="0"/>
              </a:spcBef>
              <a:spcAft>
                <a:spcPts val="0"/>
              </a:spcAft>
              <a:buSzPts val="1800"/>
              <a:buAutoNum type="arabicPeriod"/>
            </a:pPr>
            <a:r>
              <a:rPr lang="en" sz="1800"/>
              <a:t>Repeat, ensuring you have planned kay points about the issue, its impact, and actions the audience can take.</a:t>
            </a:r>
            <a:endParaRPr sz="1800"/>
          </a:p>
        </p:txBody>
      </p:sp>
      <p:sp>
        <p:nvSpPr>
          <p:cNvPr id="481" name="Google Shape;481;p74"/>
          <p:cNvSpPr txBox="1"/>
          <p:nvPr/>
        </p:nvSpPr>
        <p:spPr>
          <a:xfrm>
            <a:off x="628650" y="798675"/>
            <a:ext cx="7886700" cy="862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Focus Question:  How can kids take action to make a difference?</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430;p68"/>
          <p:cNvPicPr preferRelativeResize="0"/>
          <p:nvPr/>
        </p:nvPicPr>
        <p:blipFill rotWithShape="1">
          <a:blip r:embed="rId3">
            <a:alphaModFix/>
          </a:blip>
          <a:srcRect/>
          <a:stretch/>
        </p:blipFill>
        <p:spPr>
          <a:xfrm>
            <a:off x="8490857" y="4328613"/>
            <a:ext cx="609600" cy="598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88" name="Google Shape;488;p7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971550" lvl="0" indent="-514350" algn="l" rtl="0">
              <a:lnSpc>
                <a:spcPct val="100000"/>
              </a:lnSpc>
              <a:spcBef>
                <a:spcPts val="0"/>
              </a:spcBef>
              <a:spcAft>
                <a:spcPts val="0"/>
              </a:spcAft>
              <a:buSzPct val="100000"/>
              <a:buFont typeface="+mj-lt"/>
              <a:buAutoNum type="arabicPeriod" startAt="2"/>
            </a:pPr>
            <a:r>
              <a:rPr lang="en" sz="3000" dirty="0" smtClean="0"/>
              <a:t>I </a:t>
            </a:r>
            <a:r>
              <a:rPr lang="en" sz="3000" dirty="0"/>
              <a:t>can plan the key points of a PSA that raises awareness about my class’s selected community issue.</a:t>
            </a:r>
            <a:endParaRPr sz="3000" dirty="0"/>
          </a:p>
          <a:p>
            <a:pPr marL="457200" lvl="0" indent="0" algn="l" rtl="0">
              <a:lnSpc>
                <a:spcPct val="100000"/>
              </a:lnSpc>
              <a:spcBef>
                <a:spcPts val="1800"/>
              </a:spcBef>
              <a:spcAft>
                <a:spcPts val="0"/>
              </a:spcAft>
              <a:buSzPts val="2100"/>
              <a:buNone/>
            </a:pPr>
            <a:endParaRPr sz="3000" dirty="0"/>
          </a:p>
          <a:p>
            <a:pPr marL="0" lvl="0" indent="0" algn="l" rtl="0">
              <a:lnSpc>
                <a:spcPct val="100000"/>
              </a:lnSpc>
              <a:spcBef>
                <a:spcPts val="1800"/>
              </a:spcBef>
              <a:spcAft>
                <a:spcPts val="0"/>
              </a:spcAft>
              <a:buSzPts val="2100"/>
              <a:buNone/>
            </a:pPr>
            <a:endParaRPr sz="3000" dirty="0"/>
          </a:p>
          <a:p>
            <a:pPr marL="0" lvl="0" indent="0" algn="l" rtl="0">
              <a:lnSpc>
                <a:spcPct val="90000"/>
              </a:lnSpc>
              <a:spcBef>
                <a:spcPts val="800"/>
              </a:spcBef>
              <a:spcAft>
                <a:spcPts val="0"/>
              </a:spcAft>
              <a:buSzPts val="2100"/>
              <a:buNone/>
            </a:pPr>
            <a:endParaRPr sz="3000" dirty="0"/>
          </a:p>
        </p:txBody>
      </p:sp>
      <p:pic>
        <p:nvPicPr>
          <p:cNvPr id="489" name="Google Shape;489;p75"/>
          <p:cNvPicPr preferRelativeResize="0"/>
          <p:nvPr/>
        </p:nvPicPr>
        <p:blipFill rotWithShape="1">
          <a:blip r:embed="rId3">
            <a:alphaModFix/>
          </a:blip>
          <a:srcRect/>
          <a:stretch/>
        </p:blipFill>
        <p:spPr>
          <a:xfrm>
            <a:off x="8479973" y="4354285"/>
            <a:ext cx="566421" cy="556289"/>
          </a:xfrm>
          <a:prstGeom prst="rect">
            <a:avLst/>
          </a:prstGeom>
          <a:noFill/>
          <a:ln>
            <a:noFill/>
          </a:ln>
        </p:spPr>
      </p:pic>
      <p:pic>
        <p:nvPicPr>
          <p:cNvPr id="490" name="Google Shape;490;p75"/>
          <p:cNvPicPr preferRelativeResize="0"/>
          <p:nvPr/>
        </p:nvPicPr>
        <p:blipFill rotWithShape="1">
          <a:blip r:embed="rId4">
            <a:alphaModFix/>
          </a:blip>
          <a:srcRect/>
          <a:stretch/>
        </p:blipFill>
        <p:spPr>
          <a:xfrm>
            <a:off x="7883311" y="4326572"/>
            <a:ext cx="632039" cy="6117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76"/>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96" name="Google Shape;496;p76"/>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r>
              <a:rPr lang="en" sz="1800" b="0" i="0" u="none" strike="noStrike" cap="none" dirty="0">
                <a:solidFill>
                  <a:srgbClr val="444444"/>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97" name="Google Shape;497;p76"/>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7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503" name="Google Shape;503;p77"/>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504" name="Google Shape;504;p77"/>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7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511" name="Google Shape;511;p78"/>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512" name="Google Shape;512;p78"/>
          <p:cNvGraphicFramePr/>
          <p:nvPr/>
        </p:nvGraphicFramePr>
        <p:xfrm>
          <a:off x="952500" y="3122350"/>
          <a:ext cx="7239000" cy="1859219"/>
        </p:xfrm>
        <a:graphic>
          <a:graphicData uri="http://schemas.openxmlformats.org/drawingml/2006/table">
            <a:tbl>
              <a:tblPr>
                <a:noFill/>
                <a:tableStyleId>{E9600869-73C1-407D-B8D2-B2DEA9DCAD08}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7</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7: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smtClean="0">
                <a:latin typeface="Century Gothic"/>
                <a:ea typeface="Century Gothic"/>
                <a:cs typeface="Century Gothic"/>
                <a:sym typeface="Century Gothic"/>
              </a:rPr>
              <a:t>Read </a:t>
            </a:r>
            <a:r>
              <a:rPr lang="en" sz="1700" dirty="0">
                <a:latin typeface="Century Gothic"/>
                <a:ea typeface="Century Gothic"/>
                <a:cs typeface="Century Gothic"/>
                <a:sym typeface="Century Gothic"/>
              </a:rPr>
              <a:t>through Lesson 7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endParaRPr lang="en" sz="1700" dirty="0" smtClean="0">
              <a:latin typeface="Century Gothic"/>
              <a:ea typeface="Century Gothic"/>
              <a:cs typeface="Century Gothic"/>
              <a:sym typeface="Century Gothic"/>
            </a:endParaRPr>
          </a:p>
          <a:p>
            <a:pPr marL="120650" lvl="0" indent="0" algn="l" rtl="0">
              <a:lnSpc>
                <a:spcPct val="100000"/>
              </a:lnSpc>
              <a:spcBef>
                <a:spcPts val="0"/>
              </a:spcBef>
              <a:spcAft>
                <a:spcPts val="0"/>
              </a:spcAft>
              <a:buSzPts val="1700"/>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 </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Engaging the Learner:  Listening to a </a:t>
            </a:r>
            <a:r>
              <a:rPr lang="en" sz="1700" b="1" dirty="0">
                <a:latin typeface="Century Gothic"/>
                <a:ea typeface="Century Gothic"/>
                <a:cs typeface="Century Gothic"/>
                <a:sym typeface="Century Gothic"/>
              </a:rPr>
              <a:t>Model PSA</a:t>
            </a:r>
            <a:endParaRPr sz="1700" b="1"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a Model and Generating Criteria for an Effective PSA</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Planning a PSA</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7</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7: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7</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7: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Turn and Talk, Thumb-O-Meter, and Think-Pair-Share.</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7736150" y="4182215"/>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7070290" y="4182825"/>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flipH="1">
            <a:off x="8403200" y="4238300"/>
            <a:ext cx="460550" cy="460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7</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0" name="Google Shape;400;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7: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The basic design of this lesson supports students by providing the opportunity for them to view several examples of PSAs in order to gain exposure to what PSAs are and how they engage their viewers, to analyze a model of the work they will complete over the next several lessons, and to better understand the structure of a PSA by comparing and contrasting it with writing they completed in the previous module.</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Students may find it challenging to keep pace with the class during the Closing in reviewing their resources to determine the most relevant key points to use in their PSAs. Consider working with a small group after working with the class, and help them determine key points together.</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180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000000"/>
                </a:solidFill>
                <a:latin typeface="Century Gothic"/>
                <a:ea typeface="Century Gothic"/>
                <a:cs typeface="Century Gothic"/>
                <a:sym typeface="Century Gothic"/>
              </a:rPr>
              <a: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401" name="Google Shape;401;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0"/>
        <p:cNvGrpSpPr/>
        <p:nvPr/>
      </p:nvGrpSpPr>
      <p:grpSpPr>
        <a:xfrm>
          <a:off x="0" y="0"/>
          <a:ext cx="0" cy="0"/>
          <a:chOff x="0" y="0"/>
          <a:chExt cx="0" cy="0"/>
        </a:xfrm>
      </p:grpSpPr>
      <p:pic>
        <p:nvPicPr>
          <p:cNvPr id="411" name="Google Shape;411;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2" name="Google Shape;412;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3" name="Google Shape;413;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414" name="Google Shape;414;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5" name="Google Shape;415;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1" name="Google Shape;421;p67"/>
          <p:cNvSpPr txBox="1">
            <a:spLocks noGrp="1"/>
          </p:cNvSpPr>
          <p:nvPr>
            <p:ph type="body" idx="1"/>
          </p:nvPr>
        </p:nvSpPr>
        <p:spPr>
          <a:xfrm>
            <a:off x="628650" y="1179022"/>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Engaging the Learner:  Listening to a </a:t>
            </a:r>
            <a:r>
              <a:rPr lang="en" sz="2400" b="1" dirty="0">
                <a:latin typeface="Century Gothic"/>
                <a:ea typeface="Century Gothic"/>
                <a:cs typeface="Century Gothic"/>
                <a:sym typeface="Century Gothic"/>
              </a:rPr>
              <a:t>Model PSA</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Analyzing a Model and Generating Criteria for an Effective PSA;</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Planning a PSA; 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8"/>
          <p:cNvSpPr txBox="1">
            <a:spLocks noGrp="1"/>
          </p:cNvSpPr>
          <p:nvPr>
            <p:ph type="title"/>
          </p:nvPr>
        </p:nvSpPr>
        <p:spPr>
          <a:xfrm>
            <a:off x="232975" y="181750"/>
            <a:ext cx="8505600" cy="9204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Engaging the Learner:  Listening to a </a:t>
            </a:r>
            <a:r>
              <a:rPr lang="en" sz="3000" b="1" dirty="0">
                <a:latin typeface="Century Gothic"/>
                <a:ea typeface="Century Gothic"/>
                <a:cs typeface="Century Gothic"/>
                <a:sym typeface="Century Gothic"/>
              </a:rPr>
              <a:t>Model PSA</a:t>
            </a:r>
            <a:endParaRPr sz="3000" b="1" u="none" strike="noStrike" cap="none" dirty="0">
              <a:solidFill>
                <a:schemeClr val="dk1"/>
              </a:solidFill>
              <a:latin typeface="Century Gothic"/>
              <a:ea typeface="Century Gothic"/>
              <a:cs typeface="Century Gothic"/>
              <a:sym typeface="Century Gothic"/>
            </a:endParaRPr>
          </a:p>
        </p:txBody>
      </p:sp>
      <p:sp>
        <p:nvSpPr>
          <p:cNvPr id="427" name="Google Shape;427;p68"/>
          <p:cNvSpPr txBox="1"/>
          <p:nvPr/>
        </p:nvSpPr>
        <p:spPr>
          <a:xfrm>
            <a:off x="4316525" y="1243500"/>
            <a:ext cx="4572000" cy="2939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chemeClr val="dk1"/>
                </a:solidFill>
                <a:latin typeface="Century Gothic"/>
                <a:ea typeface="Century Gothic"/>
                <a:cs typeface="Century Gothic"/>
                <a:sym typeface="Century Gothic"/>
              </a:rPr>
              <a:t>Turn and Talk:  </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are you going to be doing for this performance task?</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community issue is our class trying to address?  How are we addressing it?</a:t>
            </a: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Century Gothic"/>
                <a:ea typeface="Century Gothic"/>
                <a:cs typeface="Century Gothic"/>
                <a:sym typeface="Century Gothic"/>
              </a:rPr>
              <a:t>Think-Pair-Share:</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Which of these habits of character is this project helping us to practice?  Why?</a:t>
            </a:r>
            <a:endParaRPr sz="1600" b="0" i="0" u="none" strike="noStrike" cap="none">
              <a:solidFill>
                <a:srgbClr val="000000"/>
              </a:solidFill>
              <a:latin typeface="Century Gothic"/>
              <a:ea typeface="Century Gothic"/>
              <a:cs typeface="Century Gothic"/>
              <a:sym typeface="Century Gothic"/>
            </a:endParaRPr>
          </a:p>
        </p:txBody>
      </p:sp>
      <p:sp>
        <p:nvSpPr>
          <p:cNvPr id="428" name="Google Shape;428;p68"/>
          <p:cNvSpPr txBox="1"/>
          <p:nvPr/>
        </p:nvSpPr>
        <p:spPr>
          <a:xfrm>
            <a:off x="232975" y="1243500"/>
            <a:ext cx="3849600" cy="2939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Performance Task Anchor Chart</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100"/>
              <a:buFont typeface="Arial"/>
              <a:buNone/>
            </a:pPr>
            <a:r>
              <a:rPr lang="en" sz="1200" b="0" i="0" u="none" strike="noStrike" cap="none">
                <a:solidFill>
                  <a:srgbClr val="000000"/>
                </a:solidFill>
                <a:latin typeface="Century Gothic"/>
                <a:ea typeface="Century Gothic"/>
                <a:cs typeface="Century Gothic"/>
                <a:sym typeface="Century Gothic"/>
              </a:rPr>
              <a:t>Now that you have carried out a project taking action on an issue in your community, you are going to share the project and its impact with the world by writing a press release. In your press release, you will describe the need you saw in your community, how your project addressed this need, and the impact of the project.</a:t>
            </a:r>
            <a:endParaRPr sz="1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100"/>
              <a:buFont typeface="Arial"/>
              <a:buNone/>
            </a:pPr>
            <a:r>
              <a:rPr lang="en" sz="1200" b="1" i="0" u="none" strike="noStrike" cap="none">
                <a:solidFill>
                  <a:srgbClr val="000000"/>
                </a:solidFill>
                <a:latin typeface="Century Gothic"/>
                <a:ea typeface="Century Gothic"/>
                <a:cs typeface="Century Gothic"/>
                <a:sym typeface="Century Gothic"/>
              </a:rPr>
              <a:t>Your press release will answer the following question: How did we take action to make a difference in our community?</a:t>
            </a:r>
            <a:endParaRPr sz="12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9" name="Google Shape;429;p68"/>
          <p:cNvPicPr preferRelativeResize="0"/>
          <p:nvPr/>
        </p:nvPicPr>
        <p:blipFill rotWithShape="1">
          <a:blip r:embed="rId3">
            <a:alphaModFix/>
          </a:blip>
          <a:srcRect/>
          <a:stretch/>
        </p:blipFill>
        <p:spPr>
          <a:xfrm>
            <a:off x="7935686" y="4386942"/>
            <a:ext cx="555171" cy="518574"/>
          </a:xfrm>
          <a:prstGeom prst="rect">
            <a:avLst/>
          </a:prstGeom>
          <a:noFill/>
          <a:ln>
            <a:noFill/>
          </a:ln>
        </p:spPr>
      </p:pic>
      <p:pic>
        <p:nvPicPr>
          <p:cNvPr id="430" name="Google Shape;430;p68"/>
          <p:cNvPicPr preferRelativeResize="0"/>
          <p:nvPr/>
        </p:nvPicPr>
        <p:blipFill rotWithShape="1">
          <a:blip r:embed="rId4">
            <a:alphaModFix/>
          </a:blip>
          <a:srcRect/>
          <a:stretch/>
        </p:blipFill>
        <p:spPr>
          <a:xfrm>
            <a:off x="8490857" y="4328613"/>
            <a:ext cx="609600" cy="598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69"/>
          <p:cNvSpPr txBox="1">
            <a:spLocks noGrp="1"/>
          </p:cNvSpPr>
          <p:nvPr>
            <p:ph type="title"/>
          </p:nvPr>
        </p:nvSpPr>
        <p:spPr>
          <a:xfrm>
            <a:off x="859725" y="181750"/>
            <a:ext cx="7878900" cy="8409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dirty="0">
                <a:latin typeface="Century Gothic"/>
                <a:ea typeface="Century Gothic"/>
                <a:cs typeface="Century Gothic"/>
                <a:sym typeface="Century Gothic"/>
              </a:rPr>
              <a:t>Engaging the Learner:  Listening to a </a:t>
            </a:r>
            <a:r>
              <a:rPr lang="en" sz="2400" b="1" dirty="0">
                <a:latin typeface="Century Gothic"/>
                <a:ea typeface="Century Gothic"/>
                <a:cs typeface="Century Gothic"/>
                <a:sym typeface="Century Gothic"/>
              </a:rPr>
              <a:t>Model PSA</a:t>
            </a:r>
            <a:endParaRPr sz="2400" b="1" u="none" strike="noStrike" cap="none" dirty="0">
              <a:solidFill>
                <a:schemeClr val="dk1"/>
              </a:solidFill>
              <a:latin typeface="Century Gothic"/>
              <a:ea typeface="Century Gothic"/>
              <a:cs typeface="Century Gothic"/>
              <a:sym typeface="Century Gothic"/>
            </a:endParaRPr>
          </a:p>
        </p:txBody>
      </p:sp>
      <p:sp>
        <p:nvSpPr>
          <p:cNvPr id="436" name="Google Shape;436;p69"/>
          <p:cNvSpPr txBox="1"/>
          <p:nvPr/>
        </p:nvSpPr>
        <p:spPr>
          <a:xfrm>
            <a:off x="4842175" y="1818550"/>
            <a:ext cx="3166800" cy="26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Think-Pair-Share:</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Before you begin creating a PSA, what would it be helpful to do?  </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How does this </a:t>
            </a:r>
            <a:r>
              <a:rPr lang="en" sz="1600" b="1" i="0" u="none" strike="noStrike" cap="none" dirty="0">
                <a:solidFill>
                  <a:srgbClr val="000000"/>
                </a:solidFill>
                <a:latin typeface="Century Gothic"/>
                <a:ea typeface="Century Gothic"/>
                <a:cs typeface="Century Gothic"/>
                <a:sym typeface="Century Gothic"/>
              </a:rPr>
              <a:t>end-of-unit assessment </a:t>
            </a:r>
            <a:r>
              <a:rPr lang="en" sz="1600" b="0" i="0" u="none" strike="noStrike" cap="none" dirty="0">
                <a:solidFill>
                  <a:srgbClr val="000000"/>
                </a:solidFill>
                <a:latin typeface="Century Gothic"/>
                <a:ea typeface="Century Gothic"/>
                <a:cs typeface="Century Gothic"/>
                <a:sym typeface="Century Gothic"/>
              </a:rPr>
              <a:t>connect to the class project?</a:t>
            </a:r>
            <a:endParaRPr sz="1600" b="0" i="0" u="none" strike="noStrike" cap="none" dirty="0">
              <a:solidFill>
                <a:srgbClr val="000000"/>
              </a:solidFill>
              <a:latin typeface="Century Gothic"/>
              <a:ea typeface="Century Gothic"/>
              <a:cs typeface="Century Gothic"/>
              <a:sym typeface="Century Gothic"/>
            </a:endParaRPr>
          </a:p>
        </p:txBody>
      </p:sp>
      <p:sp>
        <p:nvSpPr>
          <p:cNvPr id="438" name="Google Shape;438;p69"/>
          <p:cNvSpPr txBox="1"/>
          <p:nvPr/>
        </p:nvSpPr>
        <p:spPr>
          <a:xfrm>
            <a:off x="681850" y="919000"/>
            <a:ext cx="7721400" cy="63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A PSA is a </a:t>
            </a:r>
            <a:r>
              <a:rPr lang="en" sz="1400" b="0" i="0" u="none" strike="noStrike" cap="none">
                <a:solidFill>
                  <a:schemeClr val="dk1"/>
                </a:solidFill>
                <a:latin typeface="Century Gothic"/>
                <a:ea typeface="Century Gothic"/>
                <a:cs typeface="Century Gothic"/>
                <a:sym typeface="Century Gothic"/>
              </a:rPr>
              <a:t>public service announcement is a message directed toward people in a community, used to help them become aware of a social issue.</a:t>
            </a:r>
            <a:endParaRPr sz="1400" b="0" i="0" u="none" strike="noStrike" cap="none">
              <a:solidFill>
                <a:srgbClr val="000000"/>
              </a:solidFill>
              <a:latin typeface="Century Gothic"/>
              <a:ea typeface="Century Gothic"/>
              <a:cs typeface="Century Gothic"/>
              <a:sym typeface="Century Gothic"/>
            </a:endParaRPr>
          </a:p>
        </p:txBody>
      </p:sp>
      <p:pic>
        <p:nvPicPr>
          <p:cNvPr id="439" name="Google Shape;439;p69"/>
          <p:cNvPicPr preferRelativeResize="0"/>
          <p:nvPr/>
        </p:nvPicPr>
        <p:blipFill rotWithShape="1">
          <a:blip r:embed="rId3">
            <a:alphaModFix/>
          </a:blip>
          <a:srcRect/>
          <a:stretch/>
        </p:blipFill>
        <p:spPr>
          <a:xfrm>
            <a:off x="953388" y="2054038"/>
            <a:ext cx="3233867" cy="2185525"/>
          </a:xfrm>
          <a:prstGeom prst="rect">
            <a:avLst/>
          </a:prstGeom>
          <a:noFill/>
          <a:ln w="9525" cap="flat" cmpd="sng">
            <a:solidFill>
              <a:schemeClr val="dk2"/>
            </a:solidFill>
            <a:prstDash val="solid"/>
            <a:round/>
            <a:headEnd type="none" w="sm" len="sm"/>
            <a:tailEnd type="none" w="sm" len="sm"/>
          </a:ln>
        </p:spPr>
      </p:pic>
      <p:pic>
        <p:nvPicPr>
          <p:cNvPr id="7" name="Google Shape;430;p68"/>
          <p:cNvPicPr preferRelativeResize="0"/>
          <p:nvPr/>
        </p:nvPicPr>
        <p:blipFill rotWithShape="1">
          <a:blip r:embed="rId4">
            <a:alphaModFix/>
          </a:blip>
          <a:srcRect/>
          <a:stretch/>
        </p:blipFill>
        <p:spPr>
          <a:xfrm>
            <a:off x="8490857" y="4328613"/>
            <a:ext cx="609600" cy="5986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0D5184-A34D-470E-A762-A2EC4779D0F9}"/>
</file>

<file path=customXml/itemProps2.xml><?xml version="1.0" encoding="utf-8"?>
<ds:datastoreItem xmlns:ds="http://schemas.openxmlformats.org/officeDocument/2006/customXml" ds:itemID="{67069E7B-E20D-4A26-B6C6-37891D672E4F}"/>
</file>

<file path=customXml/itemProps3.xml><?xml version="1.0" encoding="utf-8"?>
<ds:datastoreItem xmlns:ds="http://schemas.openxmlformats.org/officeDocument/2006/customXml" ds:itemID="{CB60C419-F288-4E12-A627-BDBFA073FBF2}"/>
</file>

<file path=docProps/app.xml><?xml version="1.0" encoding="utf-8"?>
<Properties xmlns="http://schemas.openxmlformats.org/officeDocument/2006/extended-properties" xmlns:vt="http://schemas.openxmlformats.org/officeDocument/2006/docPropsVTypes">
  <TotalTime>57</TotalTime>
  <Words>6063</Words>
  <Application>Microsoft Macintosh PowerPoint</Application>
  <PresentationFormat>On-screen Show (16:9)</PresentationFormat>
  <Paragraphs>437</Paragraphs>
  <Slides>18</Slides>
  <Notes>18</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18</vt:i4>
      </vt:variant>
    </vt:vector>
  </HeadingPairs>
  <TitlesOfParts>
    <vt:vector size="27" baseType="lpstr">
      <vt:lpstr>Overlock</vt:lpstr>
      <vt:lpstr>Calibri</vt:lpstr>
      <vt:lpstr>Century Gothic</vt:lpstr>
      <vt:lpstr>Georgia</vt:lpstr>
      <vt:lpstr>Office Theme</vt:lpstr>
      <vt:lpstr>Office Theme</vt:lpstr>
      <vt:lpstr>Office Theme</vt:lpstr>
      <vt:lpstr>Simple Light</vt:lpstr>
      <vt:lpstr>Office Theme</vt:lpstr>
      <vt:lpstr>Grade 4: Module 4: Unit 3: Lesson 7 Teacher slide, before teaching.</vt:lpstr>
      <vt:lpstr>Grade 4: Module 4: Unit 3: Lesson 7 Teacher slide, before teaching.</vt:lpstr>
      <vt:lpstr>Grade 4: Module 4: Unit 3: Lesson 7 Teacher slide, before teaching.</vt:lpstr>
      <vt:lpstr>Grade 4: Module 4: Unit 3: Lesson 7 Teacher slide, before teaching.</vt:lpstr>
      <vt:lpstr>Grade 4: Module 4: Unit 3: Lesson 7 Teacher slide, before teaching. </vt:lpstr>
      <vt:lpstr>Grade 4: Module 4:  Unit 3: Lesson 7</vt:lpstr>
      <vt:lpstr>Hello, Students!</vt:lpstr>
      <vt:lpstr>Engaging the Learner:  Listening to a Model PSA</vt:lpstr>
      <vt:lpstr>Engaging the Learner:  Listening to a Model PSA</vt:lpstr>
      <vt:lpstr>Engaging the Learner:  Listening to a Model PSA</vt:lpstr>
      <vt:lpstr>Reviewing Learning Targets</vt:lpstr>
      <vt:lpstr>Analyzing a Model and Generating Criteria for an Effective PSA</vt:lpstr>
      <vt:lpstr>Reviewing the Learning Target</vt:lpstr>
      <vt:lpstr>Planning a PSA</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7 Teacher slide, before teaching.</dc:title>
  <dc:creator>nbravo</dc:creator>
  <cp:lastModifiedBy>Alexander Specht</cp:lastModifiedBy>
  <cp:revision>10</cp:revision>
  <dcterms:modified xsi:type="dcterms:W3CDTF">2019-01-02T22:54:10Z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