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9.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8.xml" ContentType="application/vnd.openxmlformats-officedocument.presentationml.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slideMasters/slideMaster2.xml" ContentType="application/vnd.openxmlformats-officedocument.presentationml.slideMaster+xml"/>
  <Override PartName="/ppt/notesSlides/notesSlide12.xml" ContentType="application/vnd.openxmlformats-officedocument.presentationml.notesSlide+xml"/>
  <Override PartName="/ppt/notesSlides/notesSlide10.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notesSlides/notesSlide11.xml" ContentType="application/vnd.openxmlformats-officedocument.presentationml.notesSlide+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90150656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Because assessments in Grade 2 take more time, this Opening can be optional; if students would benefit from a brief review of any or all of the patterns as suggested in the Opening sequence, it can be used; otherwise, move directly into small group differentiated time to administer the assessment.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Assessments are on-demand and can be reviewed with students immediately or at a later time so they can analyze their errors and establish personal goals. See Assessment Overview in K-2 Skills Resource Manual for further details.</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375020819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7d8408f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7d8408f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Display and review as </a:t>
            </a:r>
            <a:r>
              <a:rPr lang="en" sz="1200" dirty="0" smtClean="0">
                <a:latin typeface="Calibri"/>
                <a:ea typeface="Calibri"/>
                <a:cs typeface="Calibri"/>
                <a:sym typeface="Calibri"/>
              </a:rPr>
              <a:t>needed.</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Say: </a:t>
            </a:r>
            <a:r>
              <a:rPr lang="en" sz="1200" i="1" dirty="0">
                <a:latin typeface="Calibri"/>
                <a:ea typeface="Calibri"/>
                <a:cs typeface="Calibri"/>
                <a:sym typeface="Calibri"/>
              </a:rPr>
              <a:t>“‘Able,’‘possible,’‘title,’‘middle</a:t>
            </a:r>
            <a:r>
              <a:rPr lang="en" sz="1200" i="1" dirty="0" smtClean="0">
                <a:latin typeface="Calibri"/>
                <a:ea typeface="Calibri"/>
                <a:cs typeface="Calibri"/>
                <a:sym typeface="Calibri"/>
              </a:rPr>
              <a:t>.’ These </a:t>
            </a:r>
            <a:r>
              <a:rPr lang="en" sz="1200" i="1" dirty="0">
                <a:latin typeface="Calibri"/>
                <a:ea typeface="Calibri"/>
                <a:cs typeface="Calibri"/>
                <a:sym typeface="Calibri"/>
              </a:rPr>
              <a:t>are some examples of words with the C-le syllable type we’ve been working on. ‘Make’ is an example of a word that spells the /k/ sound with just ‘k,’ and ‘stick’ is an example of a word that spells that sound with ‘ck.’ And ‘edge’ and ‘page’ are examples of words that spell the /j/ sound at the end of a word with ‘-dge’ and ‘-ge.’ And ‘catch’ and ‘bunch’ are examples of words that spell the /ch/ sound at the end of a word with ‘-tch’ and ‘-ch.’ The words ‘flexible’ and ‘breakable’ are words with the ‘-able’ and ‘-ible’ suffix. We’ve also worked on the magic ‘e’ spelling rule when adding suffixes the start with a vowel to long vowel words with a magic ‘e.’ Over the past several weeks, we’ve been looking closely at those different sounds and those spelling patterns.”</a:t>
            </a:r>
            <a:endParaRPr sz="1200" i="1"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Consider reviewing any of the suggested rules as needed. If this is not needed, consider skipping steps 2–6.</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spelling words with consonant-le rules and remind students of the rules for combining open and closed syllables with the C-le syllable ending.</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magic “e” rules and review them with students.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“-k,”“-ck,”and“-ic</a:t>
            </a:r>
            <a:r>
              <a:rPr lang="en" sz="1200" dirty="0" smtClean="0">
                <a:latin typeface="Calibri"/>
                <a:ea typeface="Calibri"/>
                <a:cs typeface="Calibri"/>
                <a:sym typeface="Calibri"/>
              </a:rPr>
              <a:t>” rules </a:t>
            </a:r>
            <a:r>
              <a:rPr lang="en" sz="1200" dirty="0">
                <a:latin typeface="Calibri"/>
                <a:ea typeface="Calibri"/>
                <a:cs typeface="Calibri"/>
                <a:sym typeface="Calibri"/>
              </a:rPr>
              <a:t>and review them with students.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“-dge” and “-ge” rules and review them with students.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“-tch” and “-ch” rules and review them with the students.</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r>
              <a:rPr lang="en" sz="1200" dirty="0">
                <a:latin typeface="Calibri"/>
                <a:ea typeface="Calibri"/>
                <a:cs typeface="Calibri"/>
                <a:sym typeface="Calibri"/>
              </a:rPr>
              <a:t/>
            </a:r>
            <a:br>
              <a:rPr lang="en" sz="1200" dirty="0">
                <a:latin typeface="Calibri"/>
                <a:ea typeface="Calibri"/>
                <a:cs typeface="Calibri"/>
                <a:sym typeface="Calibri"/>
              </a:rPr>
            </a:br>
            <a:endParaRPr sz="1200" dirty="0">
              <a:latin typeface="Calibri"/>
              <a:ea typeface="Calibri"/>
              <a:cs typeface="Calibri"/>
              <a:sym typeface="Calibri"/>
            </a:endParaRPr>
          </a:p>
        </p:txBody>
      </p:sp>
    </p:spTree>
    <p:extLst>
      <p:ext uri="{BB962C8B-B14F-4D97-AF65-F5344CB8AC3E}">
        <p14:creationId xmlns:p14="http://schemas.microsoft.com/office/powerpoint/2010/main" val="4587494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70af12215_0_6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70af12215_0_6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see slide 7</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and review as </a:t>
            </a:r>
            <a:r>
              <a:rPr lang="en" sz="1200" dirty="0" smtClean="0">
                <a:solidFill>
                  <a:schemeClr val="dk1"/>
                </a:solidFill>
                <a:latin typeface="Calibri"/>
                <a:ea typeface="Calibri"/>
                <a:cs typeface="Calibri"/>
                <a:sym typeface="Calibri"/>
              </a:rPr>
              <a:t>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None/>
            </a:pPr>
            <a:r>
              <a:rPr lang="en" sz="1200" dirty="0">
                <a:latin typeface="Calibri"/>
                <a:ea typeface="Calibri"/>
                <a:cs typeface="Calibri"/>
                <a:sym typeface="Calibri"/>
              </a:rPr>
              <a:t>Teaching Actions: None</a:t>
            </a:r>
            <a:endParaRPr sz="1200" dirty="0">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3383029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70af12215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70af12215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7</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Display and review as needed</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672101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70af12215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4" name="Google Shape;274;g470af12215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7</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Display and review as needed</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1921148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70af12215_0_8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1" name="Google Shape;281;g470af12215_0_8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7</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Display and review as needed</a:t>
            </a:r>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a:solidFill>
                <a:schemeClr val="dk1"/>
              </a:solidFill>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739184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Help students transition to their differentiated small groups, telling them they will complete the End of Module 3 Assessment during their rotation.</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4078307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read and write words with spelling patterns you’ve been studying in Module </a:t>
            </a:r>
            <a:r>
              <a:rPr lang="en" sz="1200" i="1" dirty="0" smtClean="0">
                <a:solidFill>
                  <a:schemeClr val="dk1"/>
                </a:solidFill>
                <a:latin typeface="Calibri"/>
                <a:ea typeface="Calibri"/>
                <a:cs typeface="Calibri"/>
                <a:sym typeface="Calibri"/>
              </a:rPr>
              <a:t>3.”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72670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a97403d5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g4a97403d52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Pacing: 15- 20 minutes. </a:t>
            </a:r>
            <a:endParaRPr sz="1200" b="1" dirty="0">
              <a:latin typeface="Calibri"/>
              <a:ea typeface="Calibri"/>
              <a:cs typeface="Calibri"/>
              <a:sym typeface="Calibri"/>
            </a:endParaRPr>
          </a:p>
          <a:p>
            <a:pPr marL="0" marR="0" lvl="0" indent="0" algn="l" rtl="0">
              <a:spcBef>
                <a:spcPts val="0"/>
              </a:spcBef>
              <a:spcAft>
                <a:spcPts val="0"/>
              </a:spcAft>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0" marR="0" lvl="0" indent="0" algn="l" rtl="0">
              <a:spcBef>
                <a:spcPts val="0"/>
              </a:spcBef>
              <a:spcAft>
                <a:spcPts val="0"/>
              </a:spcAft>
              <a:buNone/>
            </a:pPr>
            <a:endParaRPr sz="1200" b="1"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passing out Grade 2 Cycle 19 Spelling Assessment, tell students to fold the Spelling Assessment lengthwise. You will say the first word, read the sentence, and repeat the word. Students will write word on the line.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pairs to read the fluency passage from the assessment (Part 5) in a low voice.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Predetermine if students will read student-selected materials or the passage from the assessment.</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If students will be reading the passage from the assessment, project the slide (if technology is available) or print out copies.</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Read spelling words. </a:t>
            </a:r>
            <a:r>
              <a:rPr lang="en" sz="1200" dirty="0" smtClean="0">
                <a:latin typeface="Calibri"/>
                <a:ea typeface="Calibri"/>
                <a:cs typeface="Calibri"/>
                <a:sym typeface="Calibri"/>
              </a:rPr>
              <a:t>Say: </a:t>
            </a:r>
            <a:r>
              <a:rPr lang="en" sz="1200" dirty="0">
                <a:latin typeface="Calibri"/>
                <a:ea typeface="Calibri"/>
                <a:cs typeface="Calibri"/>
                <a:sym typeface="Calibri"/>
              </a:rPr>
              <a:t>“</a:t>
            </a:r>
            <a:r>
              <a:rPr lang="en" sz="1200" i="1" dirty="0">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 </a:t>
            </a:r>
            <a:endParaRPr sz="1200" i="1"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Desk. Sit at your desk and listen to the instructions. Desk.</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Badge. The soldier’s uniform has more than one badge. Badge.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Sage. We put the spice sage in our cooking. Sage.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Fable. A fable is a story with a moral to learn. Fable.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Teacher. We all need a teacher to learn to read. Teacher.</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Washable. Blue jeans are washable. Washable.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Hunch. I have a hunch or a feeling that winter will be long this year. Hunch. </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Edible. Chocolate cake is edible; I can eat it. Edible.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Lodge. A lodge is a place, like a cabin that people stay at when they are doing outdoor things. Lodge.</a:t>
            </a:r>
            <a:endParaRPr sz="1200" i="1"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i="1" dirty="0">
                <a:latin typeface="Calibri"/>
                <a:ea typeface="Calibri"/>
                <a:cs typeface="Calibri"/>
                <a:sym typeface="Calibri"/>
              </a:rPr>
              <a:t>Match.  My socks don’t match, they are not the same. Match. </a:t>
            </a:r>
            <a:endParaRPr sz="1200" i="1"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to turn over Spelling Assessment. Dictate one choice of the sentences below: </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Help yourself to some lunch if you are hungry.</a:t>
            </a:r>
            <a:endParaRPr sz="1200" dirty="0">
              <a:latin typeface="Calibri"/>
              <a:ea typeface="Calibri"/>
              <a:cs typeface="Calibri"/>
              <a:sym typeface="Calibri"/>
            </a:endParaRPr>
          </a:p>
          <a:p>
            <a:pPr marL="901700" lvl="1" indent="-304800" algn="l" rtl="0">
              <a:lnSpc>
                <a:spcPct val="115000"/>
              </a:lnSpc>
              <a:spcBef>
                <a:spcPts val="0"/>
              </a:spcBef>
              <a:spcAft>
                <a:spcPts val="0"/>
              </a:spcAft>
              <a:buSzPts val="1200"/>
              <a:buFont typeface="Calibri"/>
              <a:buChar char="○"/>
            </a:pPr>
            <a:r>
              <a:rPr lang="en" sz="1200" dirty="0">
                <a:latin typeface="Calibri"/>
                <a:ea typeface="Calibri"/>
                <a:cs typeface="Calibri"/>
                <a:sym typeface="Calibri"/>
              </a:rPr>
              <a:t>The marching band and their dependable leader proudly marched onto the field.</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Collect Spelling Assessments. Instruct students to read as assigned .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Watch to make sure students are recording words on correct lines.</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302" name="Google Shape;302;g4a97403d52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3" name="Google Shape;303;g4a97403d52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0909290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a97403d52_0_4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a97403d52_0_4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Pacing: 5-10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one on one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Passage for partner or independent reader per teacher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spelling test, direct students to read with an assigned partner or independently</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with a student selected book, with a decodable reader or using the passage from the Mid-Module assessment (projected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read with an assigned partner or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need to use whisper voices and also ask each other for help to be respectful of the student that is reading to you.</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that may be challenged to read the passage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“use what they know” about syllables and spelling patterns to decode any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other students for help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29435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a97403d52_0_4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4a97403d52_0_4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18</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Part 4: Decoding Words in Text and Reading for Fluency Assessment.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copy is included on a later slide for teacher reference.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of the assessment and the teacher reference “Reading Behavior Annotations” are included on following slides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a:t>
            </a:r>
            <a:r>
              <a:rPr lang="en" sz="1200" dirty="0" smtClean="0">
                <a:solidFill>
                  <a:schemeClr val="dk1"/>
                </a:solidFill>
                <a:latin typeface="Calibri"/>
                <a:ea typeface="Calibri"/>
                <a:cs typeface="Calibri"/>
                <a:sym typeface="Calibri"/>
              </a:rPr>
              <a:t>students </a:t>
            </a:r>
            <a:r>
              <a:rPr lang="en" sz="1200" dirty="0">
                <a:solidFill>
                  <a:schemeClr val="dk1"/>
                </a:solidFill>
                <a:latin typeface="Calibri"/>
                <a:ea typeface="Calibri"/>
                <a:cs typeface="Calibri"/>
                <a:sym typeface="Calibri"/>
              </a:rPr>
              <a:t>to read sentences up to and including appropriate phrase from the Part 4: Decoding Words in Text and Reading for Fluency.</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basic comprehension questions about what they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 </a:t>
            </a: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114886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End of Module 3  Assessment (one per student)</a:t>
            </a:r>
            <a:endParaRPr sz="120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Part 4, 6, 7. 8</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suggested magic “e” rules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suggested “-k”, “-ck” and “-ic” rules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suggested spelling words with consonant C-le rules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suggested “-dge” and ”-ge” rules (optional)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Enlarged suggested “-tch” and “-ch” rules (optional)</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assessment:</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if students will be working individually or in small groups</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3851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1" name="Google Shape;321;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2" indent="0" algn="l" rtl="0">
              <a:spcBef>
                <a:spcPts val="0"/>
              </a:spcBef>
              <a:spcAft>
                <a:spcPts val="0"/>
              </a:spcAft>
              <a:buNone/>
            </a:pPr>
            <a:endParaRPr lang="en" sz="1200" dirty="0" smtClean="0">
              <a:solidFill>
                <a:schemeClr val="dk1"/>
              </a:solidFill>
              <a:latin typeface="Calibri"/>
              <a:ea typeface="Calibri"/>
              <a:cs typeface="Calibri"/>
              <a:sym typeface="Calibri"/>
            </a:endParaRPr>
          </a:p>
          <a:p>
            <a:pPr marL="0" marR="0" lvl="2" indent="0" algn="l" rtl="0">
              <a:spcBef>
                <a:spcPts val="0"/>
              </a:spcBef>
              <a:spcAft>
                <a:spcPts val="0"/>
              </a:spcAft>
              <a:buNone/>
            </a:pPr>
            <a:r>
              <a:rPr lang="en" sz="1200" dirty="0" smtClean="0">
                <a:solidFill>
                  <a:schemeClr val="dk1"/>
                </a:solidFill>
                <a:latin typeface="Calibri"/>
                <a:ea typeface="Calibri"/>
                <a:cs typeface="Calibri"/>
                <a:sym typeface="Calibri"/>
              </a:rPr>
              <a:t>Teacher </a:t>
            </a:r>
            <a:r>
              <a:rPr lang="en" sz="1200" dirty="0">
                <a:solidFill>
                  <a:schemeClr val="dk1"/>
                </a:solidFill>
                <a:latin typeface="Calibri"/>
                <a:ea typeface="Calibri"/>
                <a:cs typeface="Calibri"/>
                <a:sym typeface="Calibri"/>
              </a:rPr>
              <a:t>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by setting goals for themselves.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a:t>
            </a:r>
            <a:r>
              <a:rPr lang="en" sz="1200" dirty="0" smtClean="0">
                <a:solidFill>
                  <a:schemeClr val="dk1"/>
                </a:solidFill>
                <a:latin typeface="Calibri"/>
                <a:ea typeface="Calibri"/>
                <a:cs typeface="Calibri"/>
                <a:sym typeface="Calibri"/>
              </a:rPr>
              <a:t>many </a:t>
            </a:r>
            <a:r>
              <a:rPr lang="en" sz="1200" dirty="0">
                <a:solidFill>
                  <a:schemeClr val="dk1"/>
                </a:solidFill>
                <a:latin typeface="Calibri"/>
                <a:ea typeface="Calibri"/>
                <a:cs typeface="Calibri"/>
                <a:sym typeface="Calibri"/>
              </a:rPr>
              <a:t>as you would like. This is ok and students will </a:t>
            </a:r>
            <a:r>
              <a:rPr lang="en" sz="1200" dirty="0" smtClean="0">
                <a:solidFill>
                  <a:schemeClr val="dk1"/>
                </a:solidFill>
                <a:latin typeface="Calibri"/>
                <a:ea typeface="Calibri"/>
                <a:cs typeface="Calibri"/>
                <a:sym typeface="Calibri"/>
              </a:rPr>
              <a:t>get </a:t>
            </a:r>
            <a:r>
              <a:rPr lang="en" sz="1200" dirty="0">
                <a:solidFill>
                  <a:schemeClr val="dk1"/>
                </a:solidFill>
                <a:latin typeface="Calibri"/>
                <a:ea typeface="Calibri"/>
                <a:cs typeface="Calibri"/>
                <a:sym typeface="Calibri"/>
              </a:rPr>
              <a:t>better at this over time. </a:t>
            </a:r>
            <a:r>
              <a:rPr lang="en" sz="1200" dirty="0" smtClean="0">
                <a:solidFill>
                  <a:schemeClr val="dk1"/>
                </a:solidFill>
                <a:latin typeface="Calibri"/>
                <a:ea typeface="Calibri"/>
                <a:cs typeface="Calibri"/>
                <a:sym typeface="Calibri"/>
              </a:rPr>
              <a:t>This </a:t>
            </a:r>
            <a:r>
              <a:rPr lang="en" sz="1200" dirty="0">
                <a:solidFill>
                  <a:schemeClr val="dk1"/>
                </a:solidFill>
                <a:latin typeface="Calibri"/>
                <a:ea typeface="Calibri"/>
                <a:cs typeface="Calibri"/>
                <a:sym typeface="Calibri"/>
              </a:rPr>
              <a:t>is </a:t>
            </a:r>
            <a:r>
              <a:rPr lang="en" sz="1200" dirty="0" smtClean="0">
                <a:solidFill>
                  <a:schemeClr val="dk1"/>
                </a:solidFill>
                <a:latin typeface="Calibri"/>
                <a:ea typeface="Calibri"/>
                <a:cs typeface="Calibri"/>
                <a:sym typeface="Calibri"/>
              </a:rPr>
              <a:t>what </a:t>
            </a:r>
            <a:r>
              <a:rPr lang="en" sz="1200" dirty="0">
                <a:solidFill>
                  <a:schemeClr val="dk1"/>
                </a:solidFill>
                <a:latin typeface="Calibri"/>
                <a:ea typeface="Calibri"/>
                <a:cs typeface="Calibri"/>
                <a:sym typeface="Calibri"/>
              </a:rPr>
              <a:t>a growth mindset is all about.</a:t>
            </a:r>
            <a:endParaRPr sz="1200"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a:t>
            </a:r>
            <a:r>
              <a:rPr lang="en" sz="1200" i="0" u="none" strike="noStrike" cap="none"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that you’ve taken the assessment on the knowledge and skills we’ve been working on, you may have already given yourself some feedback. In other words, as you were working you may have realized what is automatic or clear for you and what might need some practice or might still be confusing.”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this is an important way to take responsibility for our own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consider for a moment any feedback they may have realized as they were taking the assessment and then invite a student(s) to share.</a:t>
            </a:r>
            <a:endParaRPr sz="1200" dirty="0">
              <a:solidFill>
                <a:schemeClr val="dk1"/>
              </a:solidFill>
              <a:latin typeface="Calibri"/>
              <a:ea typeface="Calibri"/>
              <a:cs typeface="Calibri"/>
              <a:sym typeface="Calibri"/>
            </a:endParaRPr>
          </a:p>
          <a:p>
            <a:pPr marL="444500" lvl="0"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Appropropriate </a:t>
            </a:r>
            <a:r>
              <a:rPr lang="en" sz="1200" smtClean="0">
                <a:solidFill>
                  <a:schemeClr val="dk1"/>
                </a:solidFill>
                <a:latin typeface="Calibri"/>
                <a:ea typeface="Calibri"/>
                <a:cs typeface="Calibri"/>
                <a:sym typeface="Calibri"/>
              </a:rPr>
              <a:t>responses </a:t>
            </a:r>
            <a:r>
              <a:rPr lang="en" sz="1200" dirty="0">
                <a:solidFill>
                  <a:schemeClr val="dk1"/>
                </a:solidFill>
                <a:latin typeface="Calibri"/>
                <a:ea typeface="Calibri"/>
                <a:cs typeface="Calibri"/>
                <a:sym typeface="Calibri"/>
              </a:rPr>
              <a:t>demonstrating an understanding of </a:t>
            </a:r>
            <a:r>
              <a:rPr lang="en" sz="1200">
                <a:solidFill>
                  <a:schemeClr val="dk1"/>
                </a:solidFill>
                <a:latin typeface="Calibri"/>
                <a:ea typeface="Calibri"/>
                <a:cs typeface="Calibri"/>
                <a:sym typeface="Calibri"/>
              </a:rPr>
              <a:t>“</a:t>
            </a:r>
            <a:r>
              <a:rPr lang="en" sz="1200" smtClean="0">
                <a:solidFill>
                  <a:schemeClr val="dk1"/>
                </a:solidFill>
                <a:latin typeface="Calibri"/>
                <a:ea typeface="Calibri"/>
                <a:cs typeface="Calibri"/>
                <a:sym typeface="Calibri"/>
              </a:rPr>
              <a:t>feedback.”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“When I was working on the ____ part of the assessment, I realized ______.”</a:t>
            </a:r>
            <a:endParaRPr sz="1200" dirty="0">
              <a:solidFill>
                <a:schemeClr val="dk1"/>
              </a:solidFill>
              <a:latin typeface="Calibri"/>
              <a:ea typeface="Calibri"/>
              <a:cs typeface="Calibri"/>
              <a:sym typeface="Calibri"/>
            </a:endParaRPr>
          </a:p>
        </p:txBody>
      </p:sp>
      <p:sp>
        <p:nvSpPr>
          <p:cNvPr id="322" name="Google Shape;322;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3" name="Google Shape;323;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55243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Module 3 End of Module Assessment (pages 368-373 in Skills Block Teacher Guide: Lesson 95)</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74689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a97403d52_0_4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a97403d52_0_4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For Reference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67238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a97403d52_0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a97403d52_0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a:t>
            </a:r>
            <a:endParaRPr sz="1200">
              <a:latin typeface="Calibri"/>
              <a:ea typeface="Calibri"/>
              <a:cs typeface="Calibri"/>
              <a:sym typeface="Calibri"/>
            </a:endParaRPr>
          </a:p>
        </p:txBody>
      </p:sp>
    </p:spTree>
    <p:extLst>
      <p:ext uri="{BB962C8B-B14F-4D97-AF65-F5344CB8AC3E}">
        <p14:creationId xmlns:p14="http://schemas.microsoft.com/office/powerpoint/2010/main" val="5845421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a97403d52_0_1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4a97403d52_0_1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a:t>
            </a:r>
            <a:endParaRPr/>
          </a:p>
        </p:txBody>
      </p:sp>
    </p:spTree>
    <p:extLst>
      <p:ext uri="{BB962C8B-B14F-4D97-AF65-F5344CB8AC3E}">
        <p14:creationId xmlns:p14="http://schemas.microsoft.com/office/powerpoint/2010/main" val="3324339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end of Module 3 Assessment</a:t>
            </a:r>
            <a:endParaRPr sz="1200" i="1" dirty="0">
              <a:solidFill>
                <a:schemeClr val="dk1"/>
              </a:solidFill>
              <a:latin typeface="Times New Roman"/>
              <a:ea typeface="Times New Roman"/>
              <a:cs typeface="Times New Roman"/>
              <a:sym typeface="Times New Roman"/>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smtClean="0">
                <a:solidFill>
                  <a:schemeClr val="dk1"/>
                </a:solidFill>
                <a:latin typeface="Calibri"/>
                <a:ea typeface="Calibri"/>
                <a:cs typeface="Calibri"/>
                <a:sym typeface="Calibri"/>
              </a:rPr>
              <a:t>Ongoing </a:t>
            </a:r>
            <a:r>
              <a:rPr lang="en" sz="1200" dirty="0">
                <a:solidFill>
                  <a:schemeClr val="dk1"/>
                </a:solidFill>
                <a:latin typeface="Calibri"/>
                <a:ea typeface="Calibri"/>
                <a:cs typeface="Calibri"/>
                <a:sym typeface="Calibri"/>
              </a:rPr>
              <a:t>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end of Module 3 Assessment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smtClean="0">
                <a:solidFill>
                  <a:schemeClr val="dk1"/>
                </a:solidFill>
                <a:latin typeface="Calibri"/>
                <a:ea typeface="Calibri"/>
                <a:cs typeface="Calibri"/>
                <a:sym typeface="Calibri"/>
              </a:rPr>
              <a:t>Key </a:t>
            </a:r>
            <a:r>
              <a:rPr lang="en" sz="1200" dirty="0">
                <a:solidFill>
                  <a:schemeClr val="dk1"/>
                </a:solidFill>
                <a:latin typeface="Calibri"/>
                <a:ea typeface="Calibri"/>
                <a:cs typeface="Calibri"/>
                <a:sym typeface="Calibri"/>
              </a:rPr>
              <a:t>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decode, feedback, goal, suffix (L)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238903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u="sng"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“work with words they’ve learned how to read and spell.”</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275641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Briefly introduce the Learning Targets by reminding students of the lyrics they just sang or chanted in the transition.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“Remember the transition song we just sang. Today we are going to review spelling patterns you’ve learned.” </a:t>
            </a:r>
            <a:r>
              <a:rPr lang="en" sz="1200">
                <a:solidFill>
                  <a:schemeClr val="dk1"/>
                </a:solidFill>
                <a:latin typeface="Calibri"/>
                <a:ea typeface="Calibri"/>
                <a:cs typeface="Calibri"/>
                <a:sym typeface="Calibri"/>
              </a:rPr>
              <a:t>This can be very brief as the lesson goes into this in more detail.</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0" indent="-98508"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28551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7.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298418" y="217714"/>
            <a:ext cx="8520600" cy="738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19: Lesson 95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298418" y="1211871"/>
            <a:ext cx="8520600" cy="3403671"/>
          </a:xfrm>
          <a:prstGeom prst="rect">
            <a:avLst/>
          </a:prstGeom>
          <a:ln>
            <a:noFill/>
          </a:ln>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r>
              <a:rPr lang="en" sz="1800" i="1" dirty="0"/>
              <a:t>In Opening A and B, students are reminded of the sound spelling patterns they’ve been working on in the module. Opening A review is short to accommodate the extra time needed to administer the assessment. Work Time is the end of Module Assessment. It assesses knowledge and skills from Cycles 13–19. Work Time for this lesson, as with all assessment lessons, involves extended differentiated small group instruction to allow time for the teacher to meet with each group to administer the assessment.</a:t>
            </a:r>
            <a:endParaRPr sz="1800" b="1" i="1" dirty="0"/>
          </a:p>
          <a:p>
            <a:pPr marL="0" lvl="0" indent="0" algn="l" rtl="0">
              <a:lnSpc>
                <a:spcPct val="70000"/>
              </a:lnSpc>
              <a:spcBef>
                <a:spcPts val="800"/>
              </a:spcBef>
              <a:spcAft>
                <a:spcPts val="0"/>
              </a:spcAft>
              <a:buNone/>
            </a:pPr>
            <a:r>
              <a:rPr lang="en" sz="1800" b="1" dirty="0"/>
              <a:t>Be sure students pay attention to:</a:t>
            </a:r>
            <a:endParaRPr sz="1800" b="1" dirty="0"/>
          </a:p>
          <a:p>
            <a:pPr marL="457200" lvl="0" indent="-342900" algn="l" rtl="0">
              <a:lnSpc>
                <a:spcPct val="70000"/>
              </a:lnSpc>
              <a:spcBef>
                <a:spcPts val="800"/>
              </a:spcBef>
              <a:spcAft>
                <a:spcPts val="0"/>
              </a:spcAft>
              <a:buSzPts val="1800"/>
              <a:buChar char="•"/>
            </a:pPr>
            <a:r>
              <a:rPr lang="en" sz="1800" dirty="0"/>
              <a:t>Spelling patterns worked with in Cycles 13-19</a:t>
            </a:r>
            <a:endParaRPr sz="1800" dirty="0"/>
          </a:p>
          <a:p>
            <a:pPr marL="457200" lvl="0" indent="-342900" algn="l" rtl="0">
              <a:lnSpc>
                <a:spcPct val="70000"/>
              </a:lnSpc>
              <a:spcBef>
                <a:spcPts val="0"/>
              </a:spcBef>
              <a:spcAft>
                <a:spcPts val="0"/>
              </a:spcAft>
              <a:buSzPts val="1800"/>
              <a:buChar char="•"/>
            </a:pPr>
            <a:r>
              <a:rPr lang="en" sz="1800" dirty="0"/>
              <a:t>High Frequency words from Cycles 13-19</a:t>
            </a:r>
            <a:endParaRPr sz="1800" dirty="0"/>
          </a:p>
          <a:p>
            <a:pPr marL="457200" lvl="0" indent="-342900" algn="l" rtl="0">
              <a:lnSpc>
                <a:spcPct val="70000"/>
              </a:lnSpc>
              <a:spcBef>
                <a:spcPts val="0"/>
              </a:spcBef>
              <a:spcAft>
                <a:spcPts val="0"/>
              </a:spcAft>
              <a:buSzPts val="1800"/>
              <a:buChar char="•"/>
            </a:pPr>
            <a:r>
              <a:rPr lang="en" sz="1800" dirty="0"/>
              <a:t>Reading Fluency</a:t>
            </a:r>
            <a:endParaRPr sz="1800" dirty="0"/>
          </a:p>
          <a:p>
            <a:pPr marL="457200" lvl="0" indent="0" algn="l" rtl="0">
              <a:lnSpc>
                <a:spcPct val="70000"/>
              </a:lnSpc>
              <a:spcBef>
                <a:spcPts val="800"/>
              </a:spcBef>
              <a:spcAft>
                <a:spcPts val="0"/>
              </a:spcAft>
              <a:buNone/>
            </a:pPr>
            <a:endParaRPr sz="1800" i="1" dirty="0"/>
          </a:p>
          <a:p>
            <a:pPr marL="457200" lvl="0" indent="0" algn="l" rtl="0">
              <a:lnSpc>
                <a:spcPct val="70000"/>
              </a:lnSpc>
              <a:spcBef>
                <a:spcPts val="800"/>
              </a:spcBef>
              <a:spcAft>
                <a:spcPts val="0"/>
              </a:spcAft>
              <a:buNone/>
            </a:pPr>
            <a:endParaRPr sz="18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39"/>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56" name="Google Shape;256;p39"/>
          <p:cNvSpPr txBox="1">
            <a:spLocks noGrp="1"/>
          </p:cNvSpPr>
          <p:nvPr>
            <p:ph type="title"/>
          </p:nvPr>
        </p:nvSpPr>
        <p:spPr>
          <a:xfrm>
            <a:off x="415800" y="0"/>
            <a:ext cx="8312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a:solidFill>
                  <a:srgbClr val="CC0000"/>
                </a:solidFill>
              </a:rPr>
              <a:t>Rules for Spelling Words With Consonant-le</a:t>
            </a:r>
            <a:endParaRPr sz="3000" b="1">
              <a:solidFill>
                <a:srgbClr val="CC0000"/>
              </a:solidFill>
            </a:endParaRPr>
          </a:p>
        </p:txBody>
      </p:sp>
      <p:sp>
        <p:nvSpPr>
          <p:cNvPr id="257" name="Google Shape;257;p39"/>
          <p:cNvSpPr txBox="1">
            <a:spLocks noGrp="1"/>
          </p:cNvSpPr>
          <p:nvPr>
            <p:ph type="body" idx="1"/>
          </p:nvPr>
        </p:nvSpPr>
        <p:spPr>
          <a:xfrm>
            <a:off x="152400" y="940050"/>
            <a:ext cx="8741400" cy="3263400"/>
          </a:xfrm>
          <a:prstGeom prst="rect">
            <a:avLst/>
          </a:prstGeom>
        </p:spPr>
        <p:txBody>
          <a:bodyPr spcFirstLastPara="1" wrap="square" lIns="68575" tIns="34275" rIns="68575" bIns="34275" anchor="t" anchorCtr="0">
            <a:noAutofit/>
          </a:bodyPr>
          <a:lstStyle/>
          <a:p>
            <a:pPr marL="914400" lvl="0" indent="0" algn="l" rtl="0">
              <a:spcBef>
                <a:spcPts val="800"/>
              </a:spcBef>
              <a:spcAft>
                <a:spcPts val="0"/>
              </a:spcAft>
              <a:buNone/>
            </a:pPr>
            <a:r>
              <a:rPr lang="en" sz="3000" dirty="0"/>
              <a:t>— Open syllable + C-le ending = there is no double consonant (cable, staple)</a:t>
            </a:r>
            <a:endParaRPr sz="3000" dirty="0"/>
          </a:p>
          <a:p>
            <a:pPr marL="914400" lvl="0" indent="0" algn="l" rtl="0">
              <a:spcBef>
                <a:spcPts val="800"/>
              </a:spcBef>
              <a:spcAft>
                <a:spcPts val="0"/>
              </a:spcAft>
              <a:buNone/>
            </a:pPr>
            <a:r>
              <a:rPr lang="en" sz="3000" dirty="0"/>
              <a:t>— Closed syllable + C-le ending = double the consonant (little, topple)</a:t>
            </a:r>
            <a:endParaRPr sz="3000" dirty="0"/>
          </a:p>
          <a:p>
            <a:pPr marL="0" lvl="0" indent="0" algn="ctr" rtl="0">
              <a:spcBef>
                <a:spcPts val="800"/>
              </a:spcBef>
              <a:spcAft>
                <a:spcPts val="0"/>
              </a:spcAft>
              <a:buNone/>
            </a:pPr>
            <a:r>
              <a:rPr lang="en" sz="3000" dirty="0"/>
              <a:t>*Remember to “count back three” to split the syllables: “tric-kle”</a:t>
            </a:r>
            <a:endParaRPr sz="3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63" name="Google Shape;263;p40"/>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a:solidFill>
                  <a:srgbClr val="CC0000"/>
                </a:solidFill>
              </a:rPr>
              <a:t>Magic “e” Rule for Adding Vowel Suffixes</a:t>
            </a:r>
            <a:endParaRPr sz="3000" b="1">
              <a:solidFill>
                <a:srgbClr val="CC0000"/>
              </a:solidFill>
            </a:endParaRPr>
          </a:p>
          <a:p>
            <a:pPr marL="0" lvl="0" indent="0" algn="l" rtl="0">
              <a:spcBef>
                <a:spcPts val="0"/>
              </a:spcBef>
              <a:spcAft>
                <a:spcPts val="0"/>
              </a:spcAft>
              <a:buNone/>
            </a:pPr>
            <a:r>
              <a:rPr lang="en" sz="1800" b="1">
                <a:solidFill>
                  <a:srgbClr val="000000"/>
                </a:solidFill>
              </a:rPr>
              <a:t>Rules for Adding Vowel Suffixes (“-ing”, “-er”, and “-ed” to Basewords)</a:t>
            </a:r>
            <a:endParaRPr sz="1800" b="1">
              <a:solidFill>
                <a:srgbClr val="000000"/>
              </a:solidFill>
            </a:endParaRPr>
          </a:p>
        </p:txBody>
      </p:sp>
      <p:sp>
        <p:nvSpPr>
          <p:cNvPr id="264" name="Google Shape;264;p40"/>
          <p:cNvSpPr txBox="1">
            <a:spLocks noGrp="1"/>
          </p:cNvSpPr>
          <p:nvPr>
            <p:ph type="body" idx="1"/>
          </p:nvPr>
        </p:nvSpPr>
        <p:spPr>
          <a:xfrm>
            <a:off x="408900" y="1369225"/>
            <a:ext cx="8367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u="sng" dirty="0"/>
              <a:t>Magic e Rule</a:t>
            </a:r>
            <a:endParaRPr sz="2400" b="1" u="sng" dirty="0"/>
          </a:p>
          <a:p>
            <a:pPr marL="0" lvl="0" indent="0" algn="l" rtl="0">
              <a:spcBef>
                <a:spcPts val="800"/>
              </a:spcBef>
              <a:spcAft>
                <a:spcPts val="0"/>
              </a:spcAft>
              <a:buNone/>
            </a:pPr>
            <a:r>
              <a:rPr lang="en" sz="3000" dirty="0"/>
              <a:t>Magic e at the end? Stop and remember to drop!</a:t>
            </a:r>
            <a:endParaRPr sz="3000" dirty="0"/>
          </a:p>
          <a:p>
            <a:pPr marL="0" lvl="0" indent="0" algn="l" rtl="0">
              <a:spcBef>
                <a:spcPts val="800"/>
              </a:spcBef>
              <a:spcAft>
                <a:spcPts val="0"/>
              </a:spcAft>
              <a:buNone/>
            </a:pPr>
            <a:r>
              <a:rPr lang="en" sz="2400" b="1" dirty="0"/>
              <a:t>Examples:  bake	baking	baked	</a:t>
            </a:r>
            <a:r>
              <a:rPr lang="en" sz="2400" b="1" dirty="0" smtClean="0"/>
              <a:t>baker</a:t>
            </a:r>
            <a:endParaRPr sz="2400" b="1" dirty="0"/>
          </a:p>
          <a:p>
            <a:pPr marL="0" lvl="0" indent="0" algn="l" rtl="0">
              <a:spcBef>
                <a:spcPts val="800"/>
              </a:spcBef>
              <a:spcAft>
                <a:spcPts val="0"/>
              </a:spcAft>
              <a:buNone/>
            </a:pPr>
            <a:r>
              <a:rPr lang="en" sz="2400" b="1" dirty="0"/>
              <a:t>	 </a:t>
            </a:r>
            <a:r>
              <a:rPr lang="en" sz="2400" b="1" dirty="0" smtClean="0"/>
              <a:t>        smile</a:t>
            </a:r>
            <a:r>
              <a:rPr lang="en" sz="2400" b="1" dirty="0"/>
              <a:t>	smiling	smiled	smiler</a:t>
            </a:r>
            <a:endParaRPr sz="2400" b="1" dirty="0"/>
          </a:p>
          <a:p>
            <a:pPr marL="0" lvl="0" indent="0" algn="l" rtl="0">
              <a:spcBef>
                <a:spcPts val="800"/>
              </a:spcBef>
              <a:spcAft>
                <a:spcPts val="0"/>
              </a:spcAft>
              <a:buNone/>
            </a:pPr>
            <a:r>
              <a:rPr lang="en" sz="2400" b="1" dirty="0"/>
              <a:t>	 </a:t>
            </a:r>
            <a:r>
              <a:rPr lang="en" sz="2400" b="1" dirty="0" smtClean="0"/>
              <a:t>        glide</a:t>
            </a:r>
            <a:r>
              <a:rPr lang="en" sz="2400" b="1" dirty="0"/>
              <a:t>	gliding	glided	</a:t>
            </a:r>
            <a:r>
              <a:rPr lang="en" sz="2400" b="1" dirty="0" smtClean="0"/>
              <a:t>glider</a:t>
            </a:r>
            <a:endParaRPr sz="2400"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1"/>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70" name="Google Shape;270;p41"/>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b="1">
                <a:solidFill>
                  <a:srgbClr val="CC0000"/>
                </a:solidFill>
              </a:rPr>
              <a:t>“-k,” “-ck,” and “-ic” Rules</a:t>
            </a:r>
            <a:endParaRPr sz="3600" b="1">
              <a:solidFill>
                <a:srgbClr val="CC0000"/>
              </a:solidFill>
            </a:endParaRPr>
          </a:p>
        </p:txBody>
      </p:sp>
      <p:sp>
        <p:nvSpPr>
          <p:cNvPr id="271" name="Google Shape;271;p41"/>
          <p:cNvSpPr txBox="1">
            <a:spLocks noGrp="1"/>
          </p:cNvSpPr>
          <p:nvPr>
            <p:ph type="body" idx="1"/>
          </p:nvPr>
        </p:nvSpPr>
        <p:spPr>
          <a:xfrm>
            <a:off x="408900" y="1369225"/>
            <a:ext cx="8367900" cy="3263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b="1">
                <a:solidFill>
                  <a:srgbClr val="CC0000"/>
                </a:solidFill>
              </a:rPr>
              <a:t>“-k”</a:t>
            </a:r>
            <a:r>
              <a:rPr lang="en" sz="2400" b="1"/>
              <a:t> after a long vowel sound (for example, after a  vowel team)  “week”</a:t>
            </a:r>
            <a:endParaRPr sz="2400" b="1"/>
          </a:p>
          <a:p>
            <a:pPr marL="457200" lvl="0" indent="-381000" algn="l" rtl="0">
              <a:spcBef>
                <a:spcPts val="0"/>
              </a:spcBef>
              <a:spcAft>
                <a:spcPts val="0"/>
              </a:spcAft>
              <a:buSzPts val="2400"/>
              <a:buChar char="•"/>
            </a:pPr>
            <a:r>
              <a:rPr lang="en" sz="2400" b="1">
                <a:solidFill>
                  <a:srgbClr val="CC0000"/>
                </a:solidFill>
              </a:rPr>
              <a:t>“-k”</a:t>
            </a:r>
            <a:r>
              <a:rPr lang="en" sz="2400" b="1"/>
              <a:t> after an r-controlled vowel   “park”</a:t>
            </a:r>
            <a:endParaRPr sz="2400" b="1"/>
          </a:p>
          <a:p>
            <a:pPr marL="457200" lvl="0" indent="-381000" algn="l" rtl="0">
              <a:spcBef>
                <a:spcPts val="0"/>
              </a:spcBef>
              <a:spcAft>
                <a:spcPts val="0"/>
              </a:spcAft>
              <a:buSzPts val="2400"/>
              <a:buChar char="•"/>
            </a:pPr>
            <a:r>
              <a:rPr lang="en" sz="2400" b="1">
                <a:solidFill>
                  <a:srgbClr val="CC0000"/>
                </a:solidFill>
              </a:rPr>
              <a:t>“-k”</a:t>
            </a:r>
            <a:r>
              <a:rPr lang="en" sz="2400" b="1"/>
              <a:t> after the consonants “l”, “n”, and “s”   </a:t>
            </a:r>
            <a:endParaRPr sz="2400" b="1"/>
          </a:p>
          <a:p>
            <a:pPr marL="914400" lvl="0" indent="457200" algn="l" rtl="0">
              <a:spcBef>
                <a:spcPts val="800"/>
              </a:spcBef>
              <a:spcAft>
                <a:spcPts val="0"/>
              </a:spcAft>
              <a:buNone/>
            </a:pPr>
            <a:r>
              <a:rPr lang="en" sz="2400" b="1"/>
              <a:t>“thank”     “talk”           “ask”</a:t>
            </a:r>
            <a:endParaRPr sz="2400" b="1"/>
          </a:p>
          <a:p>
            <a:pPr marL="457200" lvl="0" indent="-381000" algn="l" rtl="0">
              <a:spcBef>
                <a:spcPts val="800"/>
              </a:spcBef>
              <a:spcAft>
                <a:spcPts val="0"/>
              </a:spcAft>
              <a:buSzPts val="2400"/>
              <a:buChar char="•"/>
            </a:pPr>
            <a:r>
              <a:rPr lang="en" sz="2400" b="1">
                <a:solidFill>
                  <a:srgbClr val="CC0000"/>
                </a:solidFill>
              </a:rPr>
              <a:t>“-ck”</a:t>
            </a:r>
            <a:r>
              <a:rPr lang="en" sz="2400" b="1"/>
              <a:t> after a short vowel sound    “luck”</a:t>
            </a:r>
            <a:endParaRPr sz="2400" b="1"/>
          </a:p>
          <a:p>
            <a:pPr marL="457200" lvl="0" indent="-381000" algn="l" rtl="0">
              <a:spcBef>
                <a:spcPts val="0"/>
              </a:spcBef>
              <a:spcAft>
                <a:spcPts val="0"/>
              </a:spcAft>
              <a:buSzPts val="2400"/>
              <a:buChar char="•"/>
            </a:pPr>
            <a:r>
              <a:rPr lang="en" sz="2400" b="1">
                <a:solidFill>
                  <a:srgbClr val="CC0000"/>
                </a:solidFill>
              </a:rPr>
              <a:t>“-ic”</a:t>
            </a:r>
            <a:r>
              <a:rPr lang="en" sz="2400" b="1"/>
              <a:t> at the end of multisyllabic words   “music”</a:t>
            </a:r>
            <a:endParaRPr sz="2400" b="1"/>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77" name="Google Shape;277;p42"/>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b="1">
                <a:solidFill>
                  <a:srgbClr val="CC0000"/>
                </a:solidFill>
              </a:rPr>
              <a:t>     “-dge” and “-ge” Rules</a:t>
            </a:r>
            <a:endParaRPr sz="3600" b="1">
              <a:solidFill>
                <a:srgbClr val="CC0000"/>
              </a:solidFill>
            </a:endParaRPr>
          </a:p>
        </p:txBody>
      </p:sp>
      <p:sp>
        <p:nvSpPr>
          <p:cNvPr id="278" name="Google Shape;278;p42"/>
          <p:cNvSpPr txBox="1">
            <a:spLocks noGrp="1"/>
          </p:cNvSpPr>
          <p:nvPr>
            <p:ph type="body" idx="1"/>
          </p:nvPr>
        </p:nvSpPr>
        <p:spPr>
          <a:xfrm>
            <a:off x="408900" y="1050200"/>
            <a:ext cx="8367900" cy="3644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t>“-dge” or “-ge”?</a:t>
            </a:r>
            <a:endParaRPr sz="2400" b="1" dirty="0"/>
          </a:p>
          <a:p>
            <a:pPr marL="457200" lvl="0" indent="0" algn="l" rtl="0">
              <a:spcBef>
                <a:spcPts val="800"/>
              </a:spcBef>
              <a:spcAft>
                <a:spcPts val="0"/>
              </a:spcAft>
              <a:buNone/>
            </a:pPr>
            <a:endParaRPr sz="2400" b="1" dirty="0"/>
          </a:p>
          <a:p>
            <a:pPr marL="457200" lvl="0" indent="0" algn="l" rtl="0">
              <a:spcBef>
                <a:spcPts val="800"/>
              </a:spcBef>
              <a:spcAft>
                <a:spcPts val="0"/>
              </a:spcAft>
              <a:buNone/>
            </a:pPr>
            <a:r>
              <a:rPr lang="en" sz="2400" b="1" dirty="0"/>
              <a:t>“-ge” after a long vowel sound or “l”, “n”, “r”</a:t>
            </a:r>
            <a:endParaRPr sz="2400" b="1" dirty="0"/>
          </a:p>
          <a:p>
            <a:pPr marL="0" lvl="0" indent="0" algn="l" rtl="0">
              <a:spcBef>
                <a:spcPts val="800"/>
              </a:spcBef>
              <a:spcAft>
                <a:spcPts val="0"/>
              </a:spcAft>
              <a:buNone/>
            </a:pPr>
            <a:r>
              <a:rPr lang="en" sz="2400" b="1" dirty="0"/>
              <a:t>Examples:	“page</a:t>
            </a:r>
            <a:r>
              <a:rPr lang="en" sz="2400" b="1" dirty="0" smtClean="0"/>
              <a:t>”     “</a:t>
            </a:r>
            <a:r>
              <a:rPr lang="en" sz="2400" b="1" dirty="0"/>
              <a:t>change</a:t>
            </a:r>
            <a:r>
              <a:rPr lang="en" sz="2400" b="1" dirty="0" smtClean="0"/>
              <a:t>”    “</a:t>
            </a:r>
            <a:r>
              <a:rPr lang="en" sz="2400" b="1" dirty="0"/>
              <a:t>bulge”   </a:t>
            </a:r>
            <a:r>
              <a:rPr lang="en" sz="2400" b="1" dirty="0" smtClean="0"/>
              <a:t> “</a:t>
            </a:r>
            <a:r>
              <a:rPr lang="en" sz="2400" b="1" dirty="0"/>
              <a:t>merge”</a:t>
            </a:r>
            <a:endParaRPr sz="2400" b="1" dirty="0"/>
          </a:p>
          <a:p>
            <a:pPr marL="457200" lvl="0" indent="0" algn="l" rtl="0">
              <a:spcBef>
                <a:spcPts val="800"/>
              </a:spcBef>
              <a:spcAft>
                <a:spcPts val="0"/>
              </a:spcAft>
              <a:buNone/>
            </a:pPr>
            <a:endParaRPr sz="2400" b="1" dirty="0"/>
          </a:p>
          <a:p>
            <a:pPr marL="457200" lvl="0" indent="0" algn="l" rtl="0">
              <a:spcBef>
                <a:spcPts val="800"/>
              </a:spcBef>
              <a:spcAft>
                <a:spcPts val="0"/>
              </a:spcAft>
              <a:buNone/>
            </a:pPr>
            <a:r>
              <a:rPr lang="en" sz="2400" b="1" dirty="0"/>
              <a:t>“-dge” after  short vowel</a:t>
            </a:r>
            <a:endParaRPr sz="2400" b="1" dirty="0"/>
          </a:p>
          <a:p>
            <a:pPr marL="0" lvl="0" indent="0" algn="l" rtl="0">
              <a:spcBef>
                <a:spcPts val="800"/>
              </a:spcBef>
              <a:spcAft>
                <a:spcPts val="0"/>
              </a:spcAft>
              <a:buNone/>
            </a:pPr>
            <a:r>
              <a:rPr lang="en" sz="2400" b="1" dirty="0"/>
              <a:t>Examples:	“badge</a:t>
            </a:r>
            <a:r>
              <a:rPr lang="en" sz="2400" b="1" dirty="0" smtClean="0"/>
              <a:t>”   “</a:t>
            </a:r>
            <a:r>
              <a:rPr lang="en" sz="2400" b="1" dirty="0"/>
              <a:t>ledge”	</a:t>
            </a:r>
            <a:r>
              <a:rPr lang="en" sz="2400" b="1" dirty="0" smtClean="0"/>
              <a:t>   “</a:t>
            </a:r>
            <a:r>
              <a:rPr lang="en" sz="2400" b="1" dirty="0"/>
              <a:t>bridge”	“lodge”</a:t>
            </a:r>
            <a:endParaRPr sz="2400" b="1"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3"/>
          <p:cNvSpPr txBox="1"/>
          <p:nvPr/>
        </p:nvSpPr>
        <p:spPr>
          <a:xfrm>
            <a:off x="578100" y="296425"/>
            <a:ext cx="8063700" cy="425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solidFill>
                  <a:srgbClr val="CC0000"/>
                </a:solidFill>
              </a:rPr>
              <a:t> </a:t>
            </a:r>
            <a:endParaRPr sz="2400">
              <a:latin typeface="Calibri"/>
              <a:ea typeface="Calibri"/>
              <a:cs typeface="Calibri"/>
              <a:sym typeface="Calibri"/>
            </a:endParaRPr>
          </a:p>
        </p:txBody>
      </p:sp>
      <p:sp>
        <p:nvSpPr>
          <p:cNvPr id="284" name="Google Shape;284;p43"/>
          <p:cNvSpPr txBox="1">
            <a:spLocks noGrp="1"/>
          </p:cNvSpPr>
          <p:nvPr>
            <p:ph type="title"/>
          </p:nvPr>
        </p:nvSpPr>
        <p:spPr>
          <a:xfrm>
            <a:off x="628650" y="126250"/>
            <a:ext cx="8148300" cy="1071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b="1">
                <a:solidFill>
                  <a:srgbClr val="CC0000"/>
                </a:solidFill>
              </a:rPr>
              <a:t>         “-tch,” and “-ch,” Rules</a:t>
            </a:r>
            <a:endParaRPr sz="3600" b="1">
              <a:solidFill>
                <a:srgbClr val="CC0000"/>
              </a:solidFill>
            </a:endParaRPr>
          </a:p>
        </p:txBody>
      </p:sp>
      <p:sp>
        <p:nvSpPr>
          <p:cNvPr id="285" name="Google Shape;285;p43"/>
          <p:cNvSpPr txBox="1">
            <a:spLocks noGrp="1"/>
          </p:cNvSpPr>
          <p:nvPr>
            <p:ph type="body" idx="1"/>
          </p:nvPr>
        </p:nvSpPr>
        <p:spPr>
          <a:xfrm>
            <a:off x="408900" y="1369225"/>
            <a:ext cx="83679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t>“-tch” or “ch”?</a:t>
            </a:r>
            <a:endParaRPr sz="2400" b="1" dirty="0"/>
          </a:p>
          <a:p>
            <a:pPr marL="1371600" lvl="0" indent="-381000" algn="l" rtl="0">
              <a:spcBef>
                <a:spcPts val="800"/>
              </a:spcBef>
              <a:spcAft>
                <a:spcPts val="0"/>
              </a:spcAft>
              <a:buSzPts val="2400"/>
              <a:buChar char="-"/>
            </a:pPr>
            <a:r>
              <a:rPr lang="en" sz="2400" b="1" dirty="0"/>
              <a:t>ch  ending after a consonant</a:t>
            </a:r>
            <a:endParaRPr sz="2400" b="1" dirty="0"/>
          </a:p>
          <a:p>
            <a:pPr marL="0" lvl="0" indent="0" algn="l" rtl="0">
              <a:spcBef>
                <a:spcPts val="800"/>
              </a:spcBef>
              <a:spcAft>
                <a:spcPts val="0"/>
              </a:spcAft>
              <a:buNone/>
            </a:pPr>
            <a:r>
              <a:rPr lang="en" sz="2400" b="1" dirty="0"/>
              <a:t>Examples:   be</a:t>
            </a:r>
            <a:r>
              <a:rPr lang="en" sz="2400" b="1" u="sng" dirty="0"/>
              <a:t>nch</a:t>
            </a:r>
            <a:r>
              <a:rPr lang="en" sz="2400" b="1" dirty="0"/>
              <a:t>	   </a:t>
            </a:r>
            <a:r>
              <a:rPr lang="en" sz="2400" b="1" dirty="0" smtClean="0"/>
              <a:t>lu</a:t>
            </a:r>
            <a:r>
              <a:rPr lang="en" sz="2400" b="1" u="sng" dirty="0" smtClean="0"/>
              <a:t>nch</a:t>
            </a:r>
            <a:r>
              <a:rPr lang="en" sz="2400" b="1" dirty="0"/>
              <a:t> </a:t>
            </a:r>
            <a:r>
              <a:rPr lang="en" sz="2400" b="1" dirty="0" smtClean="0"/>
              <a:t>   </a:t>
            </a:r>
            <a:r>
              <a:rPr lang="en" sz="2400" b="1" dirty="0"/>
              <a:t>ra</a:t>
            </a:r>
            <a:r>
              <a:rPr lang="en" sz="2400" b="1" u="sng" dirty="0"/>
              <a:t>nch</a:t>
            </a:r>
            <a:r>
              <a:rPr lang="en" sz="2400" b="1" dirty="0"/>
              <a:t>	to</a:t>
            </a:r>
            <a:r>
              <a:rPr lang="en" sz="2400" b="1" u="sng" dirty="0"/>
              <a:t>rch</a:t>
            </a:r>
            <a:r>
              <a:rPr lang="en" sz="2400" b="1" dirty="0"/>
              <a:t>	</a:t>
            </a:r>
            <a:r>
              <a:rPr lang="en" sz="2400" b="1" dirty="0" smtClean="0"/>
              <a:t>   pi</a:t>
            </a:r>
            <a:r>
              <a:rPr lang="en" sz="2400" b="1" u="sng" dirty="0" smtClean="0"/>
              <a:t>nch</a:t>
            </a:r>
            <a:endParaRPr sz="2400" b="1" u="sng" dirty="0"/>
          </a:p>
          <a:p>
            <a:pPr marL="0" lvl="0" indent="0" algn="l" rtl="0">
              <a:spcBef>
                <a:spcPts val="800"/>
              </a:spcBef>
              <a:spcAft>
                <a:spcPts val="0"/>
              </a:spcAft>
              <a:buNone/>
            </a:pPr>
            <a:endParaRPr sz="2400" b="1" u="sng" dirty="0"/>
          </a:p>
          <a:p>
            <a:pPr marL="0" lvl="0" indent="0" algn="l" rtl="0">
              <a:spcBef>
                <a:spcPts val="800"/>
              </a:spcBef>
              <a:spcAft>
                <a:spcPts val="0"/>
              </a:spcAft>
              <a:buNone/>
            </a:pPr>
            <a:r>
              <a:rPr lang="en" sz="2400" b="1" dirty="0"/>
              <a:t>		 -	tch ending after a short vowel</a:t>
            </a:r>
            <a:endParaRPr sz="2400" b="1" dirty="0"/>
          </a:p>
          <a:p>
            <a:pPr marL="0" lvl="0" indent="0" algn="l" rtl="0">
              <a:spcBef>
                <a:spcPts val="800"/>
              </a:spcBef>
              <a:spcAft>
                <a:spcPts val="0"/>
              </a:spcAft>
              <a:buNone/>
            </a:pPr>
            <a:r>
              <a:rPr lang="en" sz="2400" b="1" dirty="0"/>
              <a:t>Examples:	</a:t>
            </a:r>
            <a:r>
              <a:rPr lang="en" sz="2400" b="1" dirty="0" smtClean="0"/>
              <a:t>m</a:t>
            </a:r>
            <a:r>
              <a:rPr lang="en" sz="2400" b="1" u="sng" dirty="0" smtClean="0"/>
              <a:t>atch</a:t>
            </a:r>
            <a:r>
              <a:rPr lang="en" sz="2400" b="1" dirty="0"/>
              <a:t> </a:t>
            </a:r>
            <a:r>
              <a:rPr lang="en" sz="2400" b="1" dirty="0" smtClean="0"/>
              <a:t>    </a:t>
            </a:r>
            <a:r>
              <a:rPr lang="en" sz="2400" b="1" dirty="0" smtClean="0"/>
              <a:t>f</a:t>
            </a:r>
            <a:r>
              <a:rPr lang="en" sz="2400" b="1" u="sng" dirty="0" smtClean="0"/>
              <a:t>etch</a:t>
            </a:r>
            <a:r>
              <a:rPr lang="en" sz="2400" b="1" dirty="0"/>
              <a:t> </a:t>
            </a:r>
            <a:r>
              <a:rPr lang="en" sz="2400" b="1" dirty="0" smtClean="0"/>
              <a:t>    </a:t>
            </a:r>
            <a:r>
              <a:rPr lang="en" sz="2400" b="1" dirty="0" smtClean="0"/>
              <a:t>p</a:t>
            </a:r>
            <a:r>
              <a:rPr lang="en" sz="2400" b="1" u="sng" dirty="0" smtClean="0"/>
              <a:t>itch</a:t>
            </a:r>
            <a:r>
              <a:rPr lang="en" sz="2400" b="1" dirty="0"/>
              <a:t>	</a:t>
            </a:r>
            <a:r>
              <a:rPr lang="en" sz="2400" b="1" dirty="0" smtClean="0"/>
              <a:t>   </a:t>
            </a:r>
            <a:r>
              <a:rPr lang="en" sz="2400" b="1" u="sng" dirty="0" smtClean="0"/>
              <a:t>itch</a:t>
            </a:r>
            <a:r>
              <a:rPr lang="en" sz="2400" b="1" dirty="0"/>
              <a:t>	</a:t>
            </a:r>
            <a:r>
              <a:rPr lang="en" sz="2400" b="1" dirty="0" smtClean="0"/>
              <a:t>     str</a:t>
            </a:r>
            <a:r>
              <a:rPr lang="en" sz="2400" b="1" u="sng" dirty="0" smtClean="0"/>
              <a:t>etch</a:t>
            </a:r>
            <a:r>
              <a:rPr lang="en" sz="2400" b="1" dirty="0">
                <a:latin typeface="Arial"/>
                <a:ea typeface="Arial"/>
                <a:cs typeface="Arial"/>
                <a:sym typeface="Arial"/>
              </a:rPr>
              <a:t>	</a:t>
            </a:r>
            <a:endParaRPr sz="2400" b="1" dirty="0">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1" name="Google Shape;291;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Clr>
                <a:schemeClr val="dk1"/>
              </a:buClr>
              <a:buSzPts val="1100"/>
              <a:buFont typeface="Arial"/>
              <a:buNone/>
            </a:pPr>
            <a:r>
              <a:rPr lang="en" sz="2400" b="1" dirty="0">
                <a:solidFill>
                  <a:srgbClr val="FF0000"/>
                </a:solidFill>
              </a:rPr>
              <a:t>Teacher:</a:t>
            </a:r>
            <a:r>
              <a:rPr lang="en" sz="2400" i="1" dirty="0">
                <a:solidFill>
                  <a:srgbClr val="FF0000"/>
                </a:solidFill>
              </a:rPr>
              <a:t> </a:t>
            </a:r>
            <a:endParaRPr sz="24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r>
              <a:rPr lang="en" sz="3000" i="1" dirty="0">
                <a:solidFill>
                  <a:srgbClr val="FF0000"/>
                </a:solidFill>
              </a:rPr>
              <a:t>“It’s time to spell and decode to show what we’re learning, It’s time to spell and decode to show what we’ve learned.”</a:t>
            </a: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3000" i="1" dirty="0">
              <a:solidFill>
                <a:srgbClr val="FF0000"/>
              </a:solidFill>
            </a:endParaRPr>
          </a:p>
          <a:p>
            <a:pPr marL="0" lvl="0" indent="0" algn="ctr" rtl="0">
              <a:lnSpc>
                <a:spcPct val="100000"/>
              </a:lnSpc>
              <a:spcBef>
                <a:spcPts val="0"/>
              </a:spcBef>
              <a:spcAft>
                <a:spcPts val="0"/>
              </a:spcAft>
              <a:buClr>
                <a:schemeClr val="dk1"/>
              </a:buClr>
              <a:buSzPts val="1100"/>
              <a:buFont typeface="Arial"/>
              <a:buNone/>
            </a:pPr>
            <a:endParaRPr sz="2400" i="1" dirty="0">
              <a:solidFill>
                <a:srgbClr val="FF0000"/>
              </a:solidFill>
            </a:endParaRPr>
          </a:p>
          <a:p>
            <a:pPr marL="0" lvl="0" indent="0" algn="ctr" rtl="0">
              <a:lnSpc>
                <a:spcPct val="100000"/>
              </a:lnSpc>
              <a:spcBef>
                <a:spcPts val="800"/>
              </a:spcBef>
              <a:spcAft>
                <a:spcPts val="1000"/>
              </a:spcAft>
              <a:buNone/>
            </a:pPr>
            <a:endParaRPr sz="24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97" name="Google Shape;297;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apply what I have learned to read and write words.</a:t>
            </a:r>
            <a:endParaRPr sz="2400"/>
          </a:p>
        </p:txBody>
      </p:sp>
      <p:pic>
        <p:nvPicPr>
          <p:cNvPr id="298" name="Google Shape;298;p45"/>
          <p:cNvPicPr preferRelativeResize="0"/>
          <p:nvPr/>
        </p:nvPicPr>
        <p:blipFill>
          <a:blip r:embed="rId3">
            <a:alphaModFix/>
          </a:blip>
          <a:stretch>
            <a:fillRect/>
          </a:stretch>
        </p:blipFill>
        <p:spPr>
          <a:xfrm>
            <a:off x="8353450" y="4282525"/>
            <a:ext cx="708065" cy="572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6"/>
          <p:cNvSpPr txBox="1">
            <a:spLocks noGrp="1"/>
          </p:cNvSpPr>
          <p:nvPr>
            <p:ph type="title"/>
          </p:nvPr>
        </p:nvSpPr>
        <p:spPr>
          <a:xfrm>
            <a:off x="288175" y="69150"/>
            <a:ext cx="78480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 </a:t>
            </a:r>
            <a:r>
              <a:rPr lang="en" sz="3000"/>
              <a:t>Module 3 Cycle 19  Spelling Assessment </a:t>
            </a:r>
            <a:endParaRPr sz="3000"/>
          </a:p>
        </p:txBody>
      </p:sp>
      <p:sp>
        <p:nvSpPr>
          <p:cNvPr id="306" name="Google Shape;306;p46"/>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307" name="Google Shape;307;p46"/>
          <p:cNvSpPr txBox="1">
            <a:spLocks noGrp="1"/>
          </p:cNvSpPr>
          <p:nvPr>
            <p:ph type="body" idx="2"/>
          </p:nvPr>
        </p:nvSpPr>
        <p:spPr>
          <a:xfrm>
            <a:off x="455175" y="875976"/>
            <a:ext cx="7977300" cy="38577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Cycle 19 Spelling Test</a:t>
            </a:r>
            <a:endParaRPr sz="2300" b="1">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a:solidFill>
                  <a:srgbClr val="D71149"/>
                </a:solidFill>
              </a:rPr>
              <a:t>Name:</a:t>
            </a:r>
            <a:r>
              <a:rPr lang="en" sz="2300"/>
              <a:t>____________   </a:t>
            </a:r>
            <a:r>
              <a:rPr lang="en" sz="2300" b="1">
                <a:solidFill>
                  <a:srgbClr val="D71149"/>
                </a:solidFill>
              </a:rPr>
              <a:t>Date:</a:t>
            </a:r>
            <a:r>
              <a:rPr lang="en" sz="2300"/>
              <a:t>_______</a:t>
            </a:r>
            <a:endParaRPr sz="2300"/>
          </a:p>
        </p:txBody>
      </p:sp>
      <p:pic>
        <p:nvPicPr>
          <p:cNvPr id="308" name="Google Shape;308;p46"/>
          <p:cNvPicPr preferRelativeResize="0"/>
          <p:nvPr/>
        </p:nvPicPr>
        <p:blipFill>
          <a:blip r:embed="rId3">
            <a:alphaModFix/>
          </a:blip>
          <a:stretch>
            <a:fillRect/>
          </a:stretch>
        </p:blipFill>
        <p:spPr>
          <a:xfrm>
            <a:off x="5588175" y="875976"/>
            <a:ext cx="1593722" cy="39297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pic>
        <p:nvPicPr>
          <p:cNvPr id="313" name="Google Shape;313;p47"/>
          <p:cNvPicPr preferRelativeResize="0"/>
          <p:nvPr/>
        </p:nvPicPr>
        <p:blipFill rotWithShape="1">
          <a:blip r:embed="rId3">
            <a:alphaModFix/>
          </a:blip>
          <a:srcRect l="21190" t="37110" r="44218" b="16051"/>
          <a:stretch/>
        </p:blipFill>
        <p:spPr>
          <a:xfrm>
            <a:off x="1943714" y="463946"/>
            <a:ext cx="5271725" cy="401319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Google Shape;318;p48"/>
          <p:cNvPicPr preferRelativeResize="0"/>
          <p:nvPr/>
        </p:nvPicPr>
        <p:blipFill>
          <a:blip r:embed="rId3">
            <a:alphaModFix/>
          </a:blip>
          <a:stretch>
            <a:fillRect/>
          </a:stretch>
        </p:blipFill>
        <p:spPr>
          <a:xfrm>
            <a:off x="1125803" y="847311"/>
            <a:ext cx="7145050" cy="33816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672900"/>
            <a:ext cx="8520600" cy="43878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a:t>Preparing for Lesson #: </a:t>
            </a:r>
            <a:r>
              <a:rPr lang="en" sz="1800"/>
              <a:t>95</a:t>
            </a:r>
            <a:endParaRPr sz="1800"/>
          </a:p>
          <a:p>
            <a:pPr marL="0" lvl="0" indent="0" algn="l" rtl="0">
              <a:spcBef>
                <a:spcPts val="0"/>
              </a:spcBef>
              <a:spcAft>
                <a:spcPts val="0"/>
              </a:spcAft>
              <a:buNone/>
            </a:pPr>
            <a:endParaRPr sz="1000" b="1"/>
          </a:p>
          <a:p>
            <a:pPr marL="0" lvl="0" indent="0" algn="l" rtl="0">
              <a:spcBef>
                <a:spcPts val="0"/>
              </a:spcBef>
              <a:spcAft>
                <a:spcPts val="0"/>
              </a:spcAft>
              <a:buNone/>
            </a:pPr>
            <a:r>
              <a:rPr lang="en" sz="1700" b="1"/>
              <a:t>New Materials and Classroom Preparation: </a:t>
            </a:r>
            <a:endParaRPr sz="1600"/>
          </a:p>
          <a:p>
            <a:pPr marL="457200" lvl="0" indent="-330200" algn="l" rtl="0">
              <a:spcBef>
                <a:spcPts val="0"/>
              </a:spcBef>
              <a:spcAft>
                <a:spcPts val="0"/>
              </a:spcAft>
              <a:buSzPts val="1600"/>
              <a:buChar char="●"/>
            </a:pPr>
            <a:r>
              <a:rPr lang="en" sz="1600"/>
              <a:t>End of Module 3 Assessment (one per student)</a:t>
            </a:r>
            <a:endParaRPr sz="1600"/>
          </a:p>
          <a:p>
            <a:pPr marL="914400" lvl="1" indent="-330200" algn="l" rtl="0">
              <a:lnSpc>
                <a:spcPct val="120000"/>
              </a:lnSpc>
              <a:spcBef>
                <a:spcPts val="0"/>
              </a:spcBef>
              <a:spcAft>
                <a:spcPts val="0"/>
              </a:spcAft>
              <a:buSzPts val="1600"/>
              <a:buChar char="○"/>
            </a:pPr>
            <a:r>
              <a:rPr lang="en" sz="1600"/>
              <a:t>Part 4: Decoding Words in Text and Reading for Fluency</a:t>
            </a:r>
            <a:endParaRPr sz="1600"/>
          </a:p>
          <a:p>
            <a:pPr marL="914400" lvl="1" indent="-330200" algn="l" rtl="0">
              <a:lnSpc>
                <a:spcPct val="120000"/>
              </a:lnSpc>
              <a:spcBef>
                <a:spcPts val="0"/>
              </a:spcBef>
              <a:spcAft>
                <a:spcPts val="0"/>
              </a:spcAft>
              <a:buSzPts val="1600"/>
              <a:buChar char="○"/>
            </a:pPr>
            <a:r>
              <a:rPr lang="en" sz="1600"/>
              <a:t>Part 6: Cycle 19 Spelling Test</a:t>
            </a:r>
            <a:endParaRPr sz="1600"/>
          </a:p>
          <a:p>
            <a:pPr marL="914400" lvl="1" indent="-330200" algn="l" rtl="0">
              <a:lnSpc>
                <a:spcPct val="120000"/>
              </a:lnSpc>
              <a:spcBef>
                <a:spcPts val="0"/>
              </a:spcBef>
              <a:spcAft>
                <a:spcPts val="0"/>
              </a:spcAft>
              <a:buSzPts val="1600"/>
              <a:buChar char="○"/>
            </a:pPr>
            <a:r>
              <a:rPr lang="en" sz="1600"/>
              <a:t>Part 7: Sentence Dictation</a:t>
            </a:r>
            <a:endParaRPr sz="1600"/>
          </a:p>
          <a:p>
            <a:pPr marL="914400" lvl="1" indent="-330200" algn="l" rtl="0">
              <a:lnSpc>
                <a:spcPct val="120000"/>
              </a:lnSpc>
              <a:spcBef>
                <a:spcPts val="0"/>
              </a:spcBef>
              <a:spcAft>
                <a:spcPts val="0"/>
              </a:spcAft>
              <a:buSzPts val="1600"/>
              <a:buChar char="○"/>
            </a:pPr>
            <a:r>
              <a:rPr lang="en" sz="1600"/>
              <a:t>Part 8: Goal Setting</a:t>
            </a:r>
            <a:endParaRPr sz="1600"/>
          </a:p>
          <a:p>
            <a:pPr marL="0" lvl="0" indent="0" algn="l" rtl="0">
              <a:lnSpc>
                <a:spcPct val="115000"/>
              </a:lnSpc>
              <a:spcBef>
                <a:spcPts val="800"/>
              </a:spcBef>
              <a:spcAft>
                <a:spcPts val="0"/>
              </a:spcAft>
              <a:buNone/>
            </a:pPr>
            <a:r>
              <a:rPr lang="en" sz="1800" b="1"/>
              <a:t>Materials to Gather from Previous Lessons:</a:t>
            </a:r>
            <a:endParaRPr sz="1800"/>
          </a:p>
          <a:p>
            <a:pPr marL="457200" lvl="0" indent="-330200" algn="l" rtl="0">
              <a:lnSpc>
                <a:spcPct val="115000"/>
              </a:lnSpc>
              <a:spcBef>
                <a:spcPts val="800"/>
              </a:spcBef>
              <a:spcAft>
                <a:spcPts val="0"/>
              </a:spcAft>
              <a:buSzPts val="1600"/>
              <a:buChar char="•"/>
            </a:pPr>
            <a:r>
              <a:rPr lang="en" sz="1600"/>
              <a:t>Paper, pencils, erasers</a:t>
            </a:r>
            <a:endParaRPr sz="1600"/>
          </a:p>
          <a:p>
            <a:pPr marL="457200" lvl="0" indent="-330200" algn="l" rtl="0">
              <a:spcBef>
                <a:spcPts val="0"/>
              </a:spcBef>
              <a:spcAft>
                <a:spcPts val="0"/>
              </a:spcAft>
              <a:buSzPts val="1600"/>
              <a:buChar char="•"/>
            </a:pPr>
            <a:r>
              <a:rPr lang="en" sz="1600"/>
              <a:t>Enlarged suggested spelling words with consonant C-le rules (optional)</a:t>
            </a:r>
            <a:endParaRPr sz="1600"/>
          </a:p>
          <a:p>
            <a:pPr marL="457200" lvl="0" indent="-330200" algn="l" rtl="0">
              <a:spcBef>
                <a:spcPts val="0"/>
              </a:spcBef>
              <a:spcAft>
                <a:spcPts val="0"/>
              </a:spcAft>
              <a:buSzPts val="1600"/>
              <a:buChar char="•"/>
            </a:pPr>
            <a:r>
              <a:rPr lang="en" sz="1600"/>
              <a:t>Enlarged suggested magic “e” rules (optional)</a:t>
            </a:r>
            <a:endParaRPr sz="1600"/>
          </a:p>
          <a:p>
            <a:pPr marL="457200" lvl="0" indent="-330200" algn="l" rtl="0">
              <a:spcBef>
                <a:spcPts val="0"/>
              </a:spcBef>
              <a:spcAft>
                <a:spcPts val="0"/>
              </a:spcAft>
              <a:buSzPts val="1600"/>
              <a:buChar char="•"/>
            </a:pPr>
            <a:r>
              <a:rPr lang="en" sz="1600"/>
              <a:t>Enlarged suggested “-k”, “-ck” and “-ic” rules (optional)</a:t>
            </a:r>
            <a:endParaRPr sz="1600"/>
          </a:p>
          <a:p>
            <a:pPr marL="457200" lvl="0" indent="-330200" algn="l" rtl="0">
              <a:spcBef>
                <a:spcPts val="0"/>
              </a:spcBef>
              <a:spcAft>
                <a:spcPts val="0"/>
              </a:spcAft>
              <a:buSzPts val="1600"/>
              <a:buChar char="•"/>
            </a:pPr>
            <a:r>
              <a:rPr lang="en" sz="1600"/>
              <a:t>Enlarged suggested “-dge” and ”-ge” rules (optional)</a:t>
            </a:r>
            <a:endParaRPr sz="1600"/>
          </a:p>
          <a:p>
            <a:pPr marL="457200" lvl="0" indent="-342900" algn="l" rtl="0">
              <a:lnSpc>
                <a:spcPct val="115000"/>
              </a:lnSpc>
              <a:spcBef>
                <a:spcPts val="0"/>
              </a:spcBef>
              <a:spcAft>
                <a:spcPts val="0"/>
              </a:spcAft>
              <a:buSzPts val="1800"/>
              <a:buChar char="•"/>
            </a:pPr>
            <a:r>
              <a:rPr lang="en" sz="1600"/>
              <a:t>Enlarged suggested “-tch” and “-ch” rules (optional)</a:t>
            </a:r>
            <a:r>
              <a:rPr lang="en" sz="1800"/>
              <a:t/>
            </a:r>
            <a:br>
              <a:rPr lang="en" sz="1800"/>
            </a:br>
            <a:endParaRPr sz="1800">
              <a:solidFill>
                <a:schemeClr val="dk1"/>
              </a:solidFill>
            </a:endParaRPr>
          </a:p>
          <a:p>
            <a:pPr marL="457200" lvl="0" indent="0" algn="l" rtl="0">
              <a:lnSpc>
                <a:spcPct val="119953"/>
              </a:lnSpc>
              <a:spcBef>
                <a:spcPts val="8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a:solidFill>
                <a:schemeClr val="dk1"/>
              </a:solidFill>
            </a:endParaRPr>
          </a:p>
          <a:p>
            <a:pPr marL="0" lvl="0" indent="0" algn="l" rtl="0">
              <a:spcBef>
                <a:spcPts val="800"/>
              </a:spcBef>
              <a:spcAft>
                <a:spcPts val="0"/>
              </a:spcAft>
              <a:buNone/>
            </a:pPr>
            <a:endParaRPr sz="1800" b="1">
              <a:solidFill>
                <a:schemeClr val="dk1"/>
              </a:solidFill>
            </a:endParaRPr>
          </a:p>
          <a:p>
            <a:pPr marL="0" lvl="0" indent="0" algn="l" rtl="0">
              <a:spcBef>
                <a:spcPts val="800"/>
              </a:spcBef>
              <a:spcAft>
                <a:spcPts val="0"/>
              </a:spcAft>
              <a:buNone/>
            </a:pPr>
            <a:endParaRPr sz="1800" b="1">
              <a:solidFill>
                <a:schemeClr val="dk1"/>
              </a:solidFill>
            </a:endParaRPr>
          </a:p>
          <a:p>
            <a:pPr marL="457200" lvl="0" indent="0" algn="l" rtl="0">
              <a:spcBef>
                <a:spcPts val="800"/>
              </a:spcBef>
              <a:spcAft>
                <a:spcPts val="1000"/>
              </a:spcAft>
              <a:buNone/>
            </a:pPr>
            <a:endParaRPr sz="1800">
              <a:solidFill>
                <a:schemeClr val="dk1"/>
              </a:solidFill>
            </a:endParaRPr>
          </a:p>
        </p:txBody>
      </p:sp>
      <p:sp>
        <p:nvSpPr>
          <p:cNvPr id="206" name="Google Shape;206;p31"/>
          <p:cNvSpPr txBox="1"/>
          <p:nvPr/>
        </p:nvSpPr>
        <p:spPr>
          <a:xfrm>
            <a:off x="311700" y="217775"/>
            <a:ext cx="8430300" cy="6891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2800">
                <a:solidFill>
                  <a:schemeClr val="dk1"/>
                </a:solidFill>
                <a:latin typeface="Century Gothic"/>
                <a:ea typeface="Century Gothic"/>
                <a:cs typeface="Century Gothic"/>
                <a:sym typeface="Century Gothic"/>
              </a:rPr>
              <a:t>Grade 2: Module 3: Part 2: Cycle 19: Lesson 95</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4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326" name="Google Shape;326;p4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Char char="•"/>
            </a:pPr>
            <a:r>
              <a:rPr lang="en">
                <a:latin typeface="Century Gothic"/>
                <a:ea typeface="Century Gothic"/>
                <a:cs typeface="Century Gothic"/>
                <a:sym typeface="Century Gothic"/>
              </a:rPr>
              <a:t>“How does getting feedback from an assessment help us set goals?”</a:t>
            </a:r>
            <a:endParaRPr>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a:latin typeface="Century Gothic"/>
                <a:ea typeface="Century Gothic"/>
                <a:cs typeface="Century Gothic"/>
                <a:sym typeface="Century Gothic"/>
              </a:rPr>
              <a:t>“How does setting goals help us become more proficient readers and writers?” </a:t>
            </a:r>
            <a:endParaRPr>
              <a:latin typeface="Century Gothic"/>
              <a:ea typeface="Century Gothic"/>
              <a:cs typeface="Century Gothic"/>
              <a:sym typeface="Century Gothic"/>
            </a:endParaRPr>
          </a:p>
        </p:txBody>
      </p:sp>
      <p:pic>
        <p:nvPicPr>
          <p:cNvPr id="327" name="Google Shape;327;p4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95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Module 3 End of Module Assessment (Teacher Guide pages 368-373)</a:t>
            </a:r>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212" name="Google Shape;212;p32"/>
          <p:cNvSpPr txBox="1">
            <a:spLocks noGrp="1"/>
          </p:cNvSpPr>
          <p:nvPr>
            <p:ph type="title"/>
          </p:nvPr>
        </p:nvSpPr>
        <p:spPr>
          <a:xfrm>
            <a:off x="311700" y="334175"/>
            <a:ext cx="8520600" cy="6996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19: Lesson 95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pic>
        <p:nvPicPr>
          <p:cNvPr id="217" name="Google Shape;217;p33"/>
          <p:cNvPicPr preferRelativeResize="0"/>
          <p:nvPr/>
        </p:nvPicPr>
        <p:blipFill>
          <a:blip r:embed="rId3">
            <a:alphaModFix/>
          </a:blip>
          <a:stretch>
            <a:fillRect/>
          </a:stretch>
        </p:blipFill>
        <p:spPr>
          <a:xfrm>
            <a:off x="3081475" y="0"/>
            <a:ext cx="3494617" cy="4838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pic>
        <p:nvPicPr>
          <p:cNvPr id="222" name="Google Shape;222;p34"/>
          <p:cNvPicPr preferRelativeResize="0"/>
          <p:nvPr/>
        </p:nvPicPr>
        <p:blipFill>
          <a:blip r:embed="rId3">
            <a:alphaModFix/>
          </a:blip>
          <a:stretch>
            <a:fillRect/>
          </a:stretch>
        </p:blipFill>
        <p:spPr>
          <a:xfrm>
            <a:off x="2657600" y="0"/>
            <a:ext cx="4083425" cy="483870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pic>
        <p:nvPicPr>
          <p:cNvPr id="227" name="Google Shape;227;p35"/>
          <p:cNvPicPr preferRelativeResize="0"/>
          <p:nvPr/>
        </p:nvPicPr>
        <p:blipFill>
          <a:blip r:embed="rId3">
            <a:alphaModFix/>
          </a:blip>
          <a:stretch>
            <a:fillRect/>
          </a:stretch>
        </p:blipFill>
        <p:spPr>
          <a:xfrm>
            <a:off x="2095934" y="76200"/>
            <a:ext cx="4995675" cy="4630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6"/>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33" name="Google Shape;233;p36"/>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34" name="Google Shape;234;p36"/>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35" name="Google Shape;235;p36"/>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dirty="0">
                <a:solidFill>
                  <a:srgbClr val="404040"/>
                </a:solidFill>
                <a:latin typeface="Century Gothic"/>
                <a:ea typeface="Century Gothic"/>
                <a:cs typeface="Century Gothic"/>
                <a:sym typeface="Century Gothic"/>
              </a:rPr>
              <a:t>Grade 2: Module 3: Part 2: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dirty="0" smtClean="0">
                <a:solidFill>
                  <a:srgbClr val="404040"/>
                </a:solidFill>
                <a:latin typeface="Century Gothic"/>
                <a:ea typeface="Century Gothic"/>
                <a:cs typeface="Century Gothic"/>
                <a:sym typeface="Century Gothic"/>
              </a:rPr>
              <a:t>Cycle 19</a:t>
            </a:r>
            <a:r>
              <a:rPr lang="en" sz="3200" b="1" dirty="0">
                <a:solidFill>
                  <a:srgbClr val="404040"/>
                </a:solidFill>
                <a:latin typeface="Century Gothic"/>
                <a:ea typeface="Century Gothic"/>
                <a:cs typeface="Century Gothic"/>
                <a:sym typeface="Century Gothic"/>
              </a:rPr>
              <a:t>: Lesson 95</a:t>
            </a:r>
            <a:endParaRPr sz="3200" b="1" dirty="0">
              <a:solidFill>
                <a:srgbClr val="404040"/>
              </a:solidFill>
              <a:latin typeface="Century Gothic"/>
              <a:ea typeface="Century Gothic"/>
              <a:cs typeface="Century Gothic"/>
              <a:sym typeface="Century Gothic"/>
            </a:endParaRPr>
          </a:p>
        </p:txBody>
      </p:sp>
      <p:pic>
        <p:nvPicPr>
          <p:cNvPr id="236" name="Google Shape;236;p36"/>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37" name="Google Shape;237;p36"/>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3" name="Google Shape;243;p37"/>
          <p:cNvSpPr txBox="1">
            <a:spLocks noGrp="1"/>
          </p:cNvSpPr>
          <p:nvPr>
            <p:ph type="body" idx="1"/>
          </p:nvPr>
        </p:nvSpPr>
        <p:spPr>
          <a:xfrm>
            <a:off x="311700" y="11354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600" i="1" dirty="0">
                <a:solidFill>
                  <a:srgbClr val="FF0000"/>
                </a:solidFill>
              </a:rPr>
              <a:t>“Do you know why we learn to read, we learn to read, we learn to read? It’s a great question indeed.</a:t>
            </a:r>
            <a:endParaRPr sz="2600" i="1" dirty="0">
              <a:solidFill>
                <a:srgbClr val="FF0000"/>
              </a:solidFill>
            </a:endParaRPr>
          </a:p>
          <a:p>
            <a:pPr marL="0" lvl="0" indent="0" algn="ctr" rtl="0">
              <a:lnSpc>
                <a:spcPct val="100000"/>
              </a:lnSpc>
              <a:spcBef>
                <a:spcPts val="1000"/>
              </a:spcBef>
              <a:spcAft>
                <a:spcPts val="0"/>
              </a:spcAft>
              <a:buNone/>
            </a:pPr>
            <a:r>
              <a:rPr lang="en" sz="2600" i="1" dirty="0">
                <a:solidFill>
                  <a:srgbClr val="FF0000"/>
                </a:solidFill>
              </a:rPr>
              <a:t>Do you know why we learn to spell, we learn to spell, we learn to spell? Do you know why we learn to spell, let’s come together </a:t>
            </a:r>
            <a:r>
              <a:rPr lang="en" sz="2600" i="1" dirty="0" smtClean="0">
                <a:solidFill>
                  <a:srgbClr val="FF0000"/>
                </a:solidFill>
              </a:rPr>
              <a:t>and </a:t>
            </a:r>
            <a:r>
              <a:rPr lang="en" sz="2600" i="1" dirty="0">
                <a:solidFill>
                  <a:srgbClr val="FF0000"/>
                </a:solidFill>
              </a:rPr>
              <a:t>tell!”</a:t>
            </a:r>
            <a:endParaRPr sz="2600" i="1" dirty="0">
              <a:solidFill>
                <a:srgbClr val="FF0000"/>
              </a:solidFill>
            </a:endParaRPr>
          </a:p>
          <a:p>
            <a:pPr marL="0" lvl="0" indent="0" algn="ctr" rtl="0">
              <a:lnSpc>
                <a:spcPct val="100000"/>
              </a:lnSpc>
              <a:spcBef>
                <a:spcPts val="1000"/>
              </a:spcBef>
              <a:spcAft>
                <a:spcPts val="1000"/>
              </a:spcAft>
              <a:buNone/>
            </a:pPr>
            <a:r>
              <a:rPr lang="en" sz="3000" i="1" dirty="0">
                <a:solidFill>
                  <a:srgbClr val="FF0000"/>
                </a:solidFill>
              </a:rPr>
              <a:t/>
            </a:r>
            <a:br>
              <a:rPr lang="en" sz="3000" i="1" dirty="0">
                <a:solidFill>
                  <a:srgbClr val="FF0000"/>
                </a:solidFill>
              </a:rPr>
            </a:br>
            <a:endParaRPr sz="3000" i="1"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49" name="Google Shape;249;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review the sound-spelling patterns I’ve learned so far and use that knowledge to decode words with different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50" name="Google Shape;250;p38"/>
          <p:cNvPicPr preferRelativeResize="0"/>
          <p:nvPr/>
        </p:nvPicPr>
        <p:blipFill>
          <a:blip r:embed="rId3">
            <a:alphaModFix/>
          </a:blip>
          <a:stretch>
            <a:fillRect/>
          </a:stretch>
        </p:blipFill>
        <p:spPr>
          <a:xfrm>
            <a:off x="8364337" y="4326069"/>
            <a:ext cx="708065" cy="572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6A9C1B-4D73-4082-B708-97E291980B02}"/>
</file>

<file path=customXml/itemProps2.xml><?xml version="1.0" encoding="utf-8"?>
<ds:datastoreItem xmlns:ds="http://schemas.openxmlformats.org/officeDocument/2006/customXml" ds:itemID="{24BCB2E7-7866-44CE-9617-F57AE5E7B8C4}"/>
</file>

<file path=customXml/itemProps3.xml><?xml version="1.0" encoding="utf-8"?>
<ds:datastoreItem xmlns:ds="http://schemas.openxmlformats.org/officeDocument/2006/customXml" ds:itemID="{CBF4B8E3-AFAA-437A-B9A2-7C66E7246E02}"/>
</file>

<file path=docProps/app.xml><?xml version="1.0" encoding="utf-8"?>
<Properties xmlns="http://schemas.openxmlformats.org/officeDocument/2006/extended-properties" xmlns:vt="http://schemas.openxmlformats.org/officeDocument/2006/docPropsVTypes">
  <TotalTime>21</TotalTime>
  <Words>3079</Words>
  <Application>Microsoft Office PowerPoint</Application>
  <PresentationFormat>On-screen Show (16:9)</PresentationFormat>
  <Paragraphs>334</Paragraphs>
  <Slides>20</Slides>
  <Notes>20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20</vt:i4>
      </vt:variant>
    </vt:vector>
  </HeadingPairs>
  <TitlesOfParts>
    <vt:vector size="26" baseType="lpstr">
      <vt:lpstr>Calibri</vt:lpstr>
      <vt:lpstr>Century Gothic</vt:lpstr>
      <vt:lpstr>Times New Roman</vt:lpstr>
      <vt:lpstr>Arial</vt:lpstr>
      <vt:lpstr>Office Theme</vt:lpstr>
      <vt:lpstr>Office Theme</vt:lpstr>
      <vt:lpstr>Grade 2: Module 3: Part 2: Cycle 19: Lesson 95 Teacher slide, before teaching.</vt:lpstr>
      <vt:lpstr>PowerPoint Presentation</vt:lpstr>
      <vt:lpstr>Grade 2: Module 3: Part 2: Cycle 19: Lesson 95 Teacher slide, before teaching.</vt:lpstr>
      <vt:lpstr>PowerPoint Presentation</vt:lpstr>
      <vt:lpstr>PowerPoint Presentation</vt:lpstr>
      <vt:lpstr>PowerPoint Presentation</vt:lpstr>
      <vt:lpstr>PowerPoint Presentation</vt:lpstr>
      <vt:lpstr>Transition Song</vt:lpstr>
      <vt:lpstr>Opening Learning Targets   </vt:lpstr>
      <vt:lpstr>Rules for Spelling Words With Consonant-le</vt:lpstr>
      <vt:lpstr>Magic “e” Rule for Adding Vowel Suffixes Rules for Adding Vowel Suffixes (“-ing”, “-er”, and “-ed” to Basewords)</vt:lpstr>
      <vt:lpstr>“-k,” “-ck,” and “-ic” Rules</vt:lpstr>
      <vt:lpstr>     “-dge” and “-ge” Rules</vt:lpstr>
      <vt:lpstr>         “-tch,” and “-ch,” Rules</vt:lpstr>
      <vt:lpstr>Transition Song</vt:lpstr>
      <vt:lpstr>Work Time Learning Targets   </vt:lpstr>
      <vt:lpstr> Module 3 Cycle 19  Spelling Assessment </vt:lpstr>
      <vt:lpstr>PowerPoint Presentation</vt:lpstr>
      <vt:lpstr>PowerPoint Presentation</vt:lpstr>
      <vt:lpstr>Reflection Time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19: Lesson 95 Teacher slide, before teaching.</dc:title>
  <dc:creator>nbravo</dc:creator>
  <cp:lastModifiedBy>Nicole Bravo</cp:lastModifiedBy>
  <cp:revision>4</cp:revision>
  <dcterms:modified xsi:type="dcterms:W3CDTF">2019-01-07T05:35:54Z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