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9.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2.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slideLayouts/slideLayout7.xml" ContentType="application/vnd.openxmlformats-officedocument.presentationml.slideLayout+xml"/>
  <Override PartName="/ppt/notesSlides/notesSlide9.xml" ContentType="application/vnd.openxmlformats-officedocument.presentationml.notesSlide+xml"/>
  <Override PartName="/ppt/slideLayouts/slideLayout6.xml" ContentType="application/vnd.openxmlformats-officedocument.presentationml.slideLayout+xml"/>
  <Override PartName="/ppt/notesSlides/notesSlide10.xml" ContentType="application/vnd.openxmlformats-officedocument.presentationml.notesSlide+xml"/>
  <Override PartName="/ppt/slideLayouts/slideLayout5.xml" ContentType="application/vnd.openxmlformats-officedocument.presentationml.slideLayout+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4AC313BF-1DE9-4E70-B80F-23FDB7762515}">
  <a:tblStyle styleId="{4AC313BF-1DE9-4E70-B80F-23FDB7762515}"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711" autoAdjust="0"/>
  </p:normalViewPr>
  <p:slideViewPr>
    <p:cSldViewPr snapToGrid="0">
      <p:cViewPr varScale="1">
        <p:scale>
          <a:sx n="107" d="100"/>
          <a:sy n="107" d="100"/>
        </p:scale>
        <p:origin x="-1144"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interSettings" Target="printerSettings/printerSettings1.bin"/><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25578355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2/lesson-4"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In Unit 2, students continue to </a:t>
            </a:r>
            <a:r>
              <a:rPr lang="en" sz="1200" b="0" dirty="0">
                <a:latin typeface="Calibri"/>
                <a:ea typeface="Calibri"/>
                <a:cs typeface="Calibri"/>
                <a:sym typeface="Calibri"/>
              </a:rPr>
              <a:t>read </a:t>
            </a:r>
            <a:r>
              <a:rPr lang="en" sz="1200" b="0" i="1" dirty="0">
                <a:latin typeface="Calibri"/>
                <a:ea typeface="Calibri"/>
                <a:cs typeface="Calibri"/>
                <a:sym typeface="Calibri"/>
              </a:rPr>
              <a:t>The Hope Chest</a:t>
            </a:r>
            <a:r>
              <a:rPr lang="en" sz="1200" b="0" dirty="0">
                <a:latin typeface="Calibri"/>
                <a:ea typeface="Calibri"/>
                <a:cs typeface="Calibri"/>
                <a:sym typeface="Calibri"/>
              </a:rPr>
              <a:t> by Karen </a:t>
            </a:r>
            <a:r>
              <a:rPr lang="en" sz="1200" dirty="0">
                <a:latin typeface="Calibri"/>
                <a:ea typeface="Calibri"/>
                <a:cs typeface="Calibri"/>
                <a:sym typeface="Calibri"/>
              </a:rPr>
              <a:t>Schwabach. As they read chapters of the text in triads, they analyze the meaning of similes, metaphors, idioms, adages, and proverbs, and use relative pronouns and relative adverbs. They also analyze how character actions show evidence of themes and summarize the events in each chapter that show evidence of a theme. For the </a:t>
            </a:r>
            <a:r>
              <a:rPr lang="en" sz="1200" b="1" dirty="0">
                <a:latin typeface="Calibri"/>
                <a:ea typeface="Calibri"/>
                <a:cs typeface="Calibri"/>
                <a:sym typeface="Calibri"/>
              </a:rPr>
              <a:t>mid-unit assessment</a:t>
            </a:r>
            <a:r>
              <a:rPr lang="en" sz="1200" dirty="0">
                <a:latin typeface="Calibri"/>
                <a:ea typeface="Calibri"/>
                <a:cs typeface="Calibri"/>
                <a:sym typeface="Calibri"/>
              </a:rPr>
              <a:t>, students read a new chapter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with their triad and summarize the events in the chapter that show evidence of a theme.</a:t>
            </a: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0" dirty="0">
                <a:latin typeface="Calibri"/>
                <a:ea typeface="Calibri"/>
                <a:cs typeface="Calibri"/>
                <a:sym typeface="Calibri"/>
              </a:rPr>
              <a:t>In the second half of the unit, students continue to read chapters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until they finish it at the end of the unit. Building on their summary writing work from the first half of the unit, they also write a literary essay about a theme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F</a:t>
            </a:r>
            <a:r>
              <a:rPr lang="en" sz="1200" dirty="0">
                <a:latin typeface="Calibri"/>
                <a:ea typeface="Calibri"/>
                <a:cs typeface="Calibri"/>
                <a:sym typeface="Calibri"/>
              </a:rPr>
              <a:t>or the </a:t>
            </a:r>
            <a:r>
              <a:rPr lang="en" sz="1200" b="1" dirty="0">
                <a:latin typeface="Calibri"/>
                <a:ea typeface="Calibri"/>
                <a:cs typeface="Calibri"/>
                <a:sym typeface="Calibri"/>
              </a:rPr>
              <a:t>End-of-Unit 2 Assessment</a:t>
            </a:r>
            <a:r>
              <a:rPr lang="en" sz="1200" dirty="0">
                <a:latin typeface="Calibri"/>
                <a:ea typeface="Calibri"/>
                <a:cs typeface="Calibri"/>
                <a:sym typeface="Calibri"/>
              </a:rPr>
              <a:t>, students write an on-demand essay about another theme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following the same structure used throughout the unit.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
            </a:r>
            <a:br>
              <a:rPr lang="en" sz="1200" i="0" u="none" strike="noStrike" cap="none" dirty="0">
                <a:latin typeface="Calibri"/>
                <a:ea typeface="Calibri"/>
                <a:cs typeface="Calibri"/>
                <a:sym typeface="Calibri"/>
              </a:rPr>
            </a:br>
            <a:endParaRPr sz="1200" i="0" u="none" strike="noStrike" cap="none" dirty="0">
              <a:latin typeface="Calibri"/>
              <a:ea typeface="Calibri"/>
              <a:cs typeface="Calibri"/>
              <a:sym typeface="Calibri"/>
            </a:endParaRPr>
          </a:p>
        </p:txBody>
      </p:sp>
    </p:spTree>
    <p:extLst>
      <p:ext uri="{BB962C8B-B14F-4D97-AF65-F5344CB8AC3E}">
        <p14:creationId xmlns:p14="http://schemas.microsoft.com/office/powerpoint/2010/main" val="28798488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and follow the same routine from Unit 1 to guide students through creating new anchor charts as necessary (see below for directions).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“Are there any new themes you are noticing now?”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0" dirty="0">
                <a:latin typeface="Calibri"/>
                <a:ea typeface="Calibri"/>
                <a:cs typeface="Calibri"/>
                <a:sym typeface="Calibri"/>
              </a:rPr>
              <a:t>Conversation Cue</a:t>
            </a:r>
            <a:r>
              <a:rPr lang="en" sz="1200" i="1" dirty="0">
                <a:latin typeface="Calibri"/>
                <a:ea typeface="Calibri"/>
                <a:cs typeface="Calibri"/>
                <a:sym typeface="Calibri"/>
              </a:rPr>
              <a:t>: “What, in the text, makes you think so?"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Create new </a:t>
            </a:r>
            <a:r>
              <a:rPr lang="en" sz="1200" b="1" dirty="0">
                <a:latin typeface="Calibri"/>
                <a:ea typeface="Calibri"/>
                <a:cs typeface="Calibri"/>
                <a:sym typeface="Calibri"/>
              </a:rPr>
              <a:t>Theme anchor charts </a:t>
            </a:r>
            <a:r>
              <a:rPr lang="en" sz="1200" dirty="0">
                <a:latin typeface="Calibri"/>
                <a:ea typeface="Calibri"/>
                <a:cs typeface="Calibri"/>
                <a:sym typeface="Calibri"/>
              </a:rPr>
              <a:t>on </a:t>
            </a:r>
            <a:r>
              <a:rPr lang="en" sz="1200" b="0" dirty="0">
                <a:latin typeface="Calibri"/>
                <a:ea typeface="Calibri"/>
                <a:cs typeface="Calibri"/>
                <a:sym typeface="Calibri"/>
              </a:rPr>
              <a:t>chart paper </a:t>
            </a:r>
            <a:r>
              <a:rPr lang="en" sz="1200" dirty="0">
                <a:latin typeface="Calibri"/>
                <a:ea typeface="Calibri"/>
                <a:cs typeface="Calibri"/>
                <a:sym typeface="Calibri"/>
              </a:rPr>
              <a:t>for appropriate student suggestions, if any.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evidence can you find for any of the themes we have identified so far?”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student responses on the appropriate anchor chart. Refer to </a:t>
            </a:r>
            <a:r>
              <a:rPr lang="en" sz="1200" b="1" dirty="0">
                <a:latin typeface="Calibri"/>
                <a:ea typeface="Calibri"/>
                <a:cs typeface="Calibri"/>
                <a:sym typeface="Calibri"/>
              </a:rPr>
              <a:t>Theme Anchor Charts: Chapter 11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themes that are emerging from the reading as well as be able to find evidence from the text to support their thinking.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(Reading Aloud Key Sections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reading aloud key sections of the text that highlight the emerging themes in the chapter, and then asking students to identify a theme based on what they hear. Invite students to write the theme on </a:t>
            </a:r>
            <a:r>
              <a:rPr lang="en" sz="1200" b="0" dirty="0">
                <a:latin typeface="Calibri"/>
                <a:ea typeface="Calibri"/>
                <a:cs typeface="Calibri"/>
                <a:sym typeface="Calibri"/>
              </a:rPr>
              <a:t>sticky notes </a:t>
            </a:r>
            <a:r>
              <a:rPr lang="en" sz="1200" dirty="0">
                <a:latin typeface="Calibri"/>
                <a:ea typeface="Calibri"/>
                <a:cs typeface="Calibri"/>
                <a:sym typeface="Calibri"/>
              </a:rPr>
              <a:t>and place them where they see evidence of the theme in the text. Encourage students to defend their thinking by citing specific sentences that emphasize the theme they suggest.</a:t>
            </a:r>
            <a:endParaRPr sz="1200" dirty="0">
              <a:latin typeface="Calibri"/>
              <a:ea typeface="Calibri"/>
              <a:cs typeface="Calibri"/>
              <a:sym typeface="Calibri"/>
            </a:endParaRPr>
          </a:p>
        </p:txBody>
      </p:sp>
      <p:sp>
        <p:nvSpPr>
          <p:cNvPr id="237" name="Google Shape;23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74076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page 142: from </a:t>
            </a:r>
            <a:r>
              <a:rPr lang="en" sz="1200" i="1" dirty="0">
                <a:latin typeface="Calibri"/>
                <a:ea typeface="Calibri"/>
                <a:cs typeface="Calibri"/>
                <a:sym typeface="Calibri"/>
              </a:rPr>
              <a:t>“This ax has been …”</a:t>
            </a:r>
            <a:r>
              <a:rPr lang="en" sz="1200" dirty="0">
                <a:latin typeface="Calibri"/>
                <a:ea typeface="Calibri"/>
                <a:cs typeface="Calibri"/>
                <a:sym typeface="Calibri"/>
              </a:rPr>
              <a:t> to </a:t>
            </a:r>
            <a:r>
              <a:rPr lang="en" sz="1200" i="1" dirty="0">
                <a:latin typeface="Calibri"/>
                <a:ea typeface="Calibri"/>
                <a:cs typeface="Calibri"/>
                <a:sym typeface="Calibri"/>
              </a:rPr>
              <a:t>“… worry about it anymore.”</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on the anchor chart and invite students to read it chorally with you: </a:t>
            </a:r>
            <a:r>
              <a:rPr lang="en" sz="1200" b="1" i="1" dirty="0">
                <a:latin typeface="Calibri"/>
                <a:ea typeface="Calibri"/>
                <a:cs typeface="Calibri"/>
                <a:sym typeface="Calibri"/>
              </a:rPr>
              <a:t>“Hanging over my head.”</a:t>
            </a:r>
            <a:endParaRPr sz="1200" b="1"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Discuss what the proverb means. </a:t>
            </a:r>
            <a:r>
              <a:rPr lang="en" sz="1200" b="1" dirty="0">
                <a:latin typeface="Calibri"/>
                <a:ea typeface="Calibri"/>
                <a:cs typeface="Calibri"/>
                <a:sym typeface="Calibri"/>
              </a:rPr>
              <a:t>(It means something bad could happen to him at any time. In the case of Mr. Martin, it’s an ax hanging over his head to show how bad the situation is because he could be arrested at any time.)</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Provide a real-life example: </a:t>
            </a:r>
            <a:r>
              <a:rPr lang="en" sz="1200" i="1" dirty="0">
                <a:latin typeface="Calibri"/>
                <a:ea typeface="Calibri"/>
                <a:cs typeface="Calibri"/>
                <a:sym typeface="Calibri"/>
              </a:rPr>
              <a:t>“If you have an assessment coming up, you might say, ‘The test is hanging over my head.’”</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the meaning on the anchor chart. Refer to </a:t>
            </a:r>
            <a:r>
              <a:rPr lang="en" sz="1200" b="1" dirty="0">
                <a:latin typeface="Calibri"/>
                <a:ea typeface="Calibri"/>
                <a:cs typeface="Calibri"/>
                <a:sym typeface="Calibri"/>
              </a:rPr>
              <a:t>Idioms, Adages, and Proverbs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idioms, adages, and proverbs as well as explain the meaning of the saying.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a:t>
            </a:r>
            <a:r>
              <a:rPr lang="en" sz="1200" dirty="0">
                <a:latin typeface="Calibri"/>
                <a:ea typeface="Calibri"/>
                <a:cs typeface="Calibri"/>
                <a:sym typeface="Calibri"/>
              </a:rPr>
              <a:t>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(Idioms, Adages, Proverbs: Sketching and Personalizing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a student to sketch the meaning of the </a:t>
            </a:r>
            <a:r>
              <a:rPr lang="en" sz="1200" i="0" dirty="0">
                <a:latin typeface="Calibri"/>
                <a:ea typeface="Calibri"/>
                <a:cs typeface="Calibri"/>
                <a:sym typeface="Calibri"/>
              </a:rPr>
              <a:t>idiom “hanging over my head” </a:t>
            </a:r>
            <a:r>
              <a:rPr lang="en" sz="1200" dirty="0">
                <a:latin typeface="Calibri"/>
                <a:ea typeface="Calibri"/>
                <a:cs typeface="Calibri"/>
                <a:sym typeface="Calibri"/>
              </a:rPr>
              <a:t>in the margin on the chart. Challenge students to apply its meaning to an experience in their own lives, and clarify as needed. </a:t>
            </a:r>
            <a:endParaRPr sz="1200" b="1" dirty="0">
              <a:latin typeface="Calibri"/>
              <a:ea typeface="Calibri"/>
              <a:cs typeface="Calibri"/>
              <a:sym typeface="Calibri"/>
            </a:endParaRPr>
          </a:p>
        </p:txBody>
      </p:sp>
      <p:sp>
        <p:nvSpPr>
          <p:cNvPr id="245" name="Google Shape;24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224169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a:t>
            </a:r>
            <a:r>
              <a:rPr lang="en" sz="1200" dirty="0">
                <a:latin typeface="Calibri"/>
                <a:ea typeface="Calibri"/>
                <a:cs typeface="Calibri"/>
                <a:sym typeface="Calibri"/>
              </a:rPr>
              <a:t>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and display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11</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the same routine from Work Time A of Lesson 1 to guide students through completing the theme and supporting details graphic organizer in triads, and then writing a summary of the part of the chapter where they found evidence of one of the themes.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to refer to: </a:t>
            </a:r>
            <a:r>
              <a:rPr lang="en" sz="1200" b="1" dirty="0">
                <a:latin typeface="Calibri"/>
                <a:ea typeface="Calibri"/>
                <a:cs typeface="Calibri"/>
                <a:sym typeface="Calibri"/>
              </a:rPr>
              <a:t>Model summary </a:t>
            </a:r>
            <a:r>
              <a:rPr lang="en" sz="1200" dirty="0">
                <a:latin typeface="Calibri"/>
                <a:ea typeface="Calibri"/>
                <a:cs typeface="Calibri"/>
                <a:sym typeface="Calibri"/>
              </a:rPr>
              <a:t>and </a:t>
            </a:r>
            <a:r>
              <a:rPr lang="en" sz="1200" b="1" dirty="0">
                <a:latin typeface="Calibri"/>
                <a:ea typeface="Calibri"/>
                <a:cs typeface="Calibri"/>
                <a:sym typeface="Calibri"/>
              </a:rPr>
              <a:t>Criteria of an Effective Summary anchor chart.  </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Directions for Work Time A of Lesson 1 </a:t>
            </a:r>
            <a:r>
              <a:rPr lang="en" sz="1200" dirty="0" smtClean="0">
                <a:latin typeface="Calibri"/>
                <a:ea typeface="Calibri"/>
                <a:cs typeface="Calibri"/>
                <a:sym typeface="Calibri"/>
              </a:rPr>
              <a:t>follow below</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that summaries give a brief idea of what a text is about and that when we summarize a text</a:t>
            </a:r>
            <a:r>
              <a:rPr lang="en" sz="1200" b="1" dirty="0">
                <a:latin typeface="Calibri"/>
                <a:ea typeface="Calibri"/>
                <a:cs typeface="Calibri"/>
                <a:sym typeface="Calibri"/>
              </a:rPr>
              <a:t> (give a brief statement of the main points)</a:t>
            </a:r>
            <a:r>
              <a:rPr lang="en" sz="1200" dirty="0">
                <a:latin typeface="Calibri"/>
                <a:ea typeface="Calibri"/>
                <a:cs typeface="Calibri"/>
                <a:sym typeface="Calibri"/>
              </a:rPr>
              <a:t>, we provide the title and author and briefly describe what it was about, including the theme and the supporting details.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Tell students they are going to write a summary of the part of the chapter where they found evidence of one of the themes.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 the </a:t>
            </a:r>
            <a:r>
              <a:rPr lang="en" sz="1200" b="1" dirty="0">
                <a:latin typeface="Calibri"/>
                <a:ea typeface="Calibri"/>
                <a:cs typeface="Calibri"/>
                <a:sym typeface="Calibri"/>
              </a:rPr>
              <a:t>model summary</a:t>
            </a:r>
            <a:r>
              <a:rPr lang="en" sz="1200" dirty="0">
                <a:latin typeface="Calibri"/>
                <a:ea typeface="Calibri"/>
                <a:cs typeface="Calibri"/>
                <a:sym typeface="Calibri"/>
              </a:rPr>
              <a:t> and invite students to refer to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(If needed) Focus students on the </a:t>
            </a:r>
            <a:r>
              <a:rPr lang="en" sz="1200" b="1" dirty="0">
                <a:latin typeface="Calibri"/>
                <a:ea typeface="Calibri"/>
                <a:cs typeface="Calibri"/>
                <a:sym typeface="Calibri"/>
              </a:rPr>
              <a:t>Criteria of an Effective Summary anchor chart </a:t>
            </a:r>
            <a:r>
              <a:rPr lang="en" sz="1200" dirty="0">
                <a:latin typeface="Calibri"/>
                <a:ea typeface="Calibri"/>
                <a:cs typeface="Calibri"/>
                <a:sym typeface="Calibri"/>
              </a:rPr>
              <a:t>and briefly review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Distribute and display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11</a:t>
            </a:r>
            <a:r>
              <a:rPr lang="en" sz="1200" dirty="0">
                <a:latin typeface="Calibri"/>
                <a:ea typeface="Calibri"/>
                <a:cs typeface="Calibri"/>
                <a:sym typeface="Calibri"/>
              </a:rPr>
              <a:t>. Remind students they saw this same organizer in Lesson 6 of Unit 1.</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what students will record in each box on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11 handout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work in their triads to complete the theme and supporting details chart at the top of the page. Tell students it will make it easier for them when writing a summary later in the lesson if both of the supporting details they choose to support their theme come from the same part of the chapter. Emphasize that this isn’t always possible, though.</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of the themes and evidence recorded during Opening A on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Tell students that if multiple themes were identified, triads should choose one to focus on, preferably the one with the most evidence to support it, because this will make it easier to write the summary.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5 minutes, refocus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write an effective summary of Chapter 11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fine motor skills: Provide options for expression by offering a template that includes lines in each box or partial dictation.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(Rereading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inviting triads to complete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11 graphic organizer</a:t>
            </a:r>
            <a:r>
              <a:rPr lang="en" sz="1200" dirty="0">
                <a:latin typeface="Calibri"/>
                <a:ea typeface="Calibri"/>
                <a:cs typeface="Calibri"/>
                <a:sym typeface="Calibri"/>
              </a:rPr>
              <a:t>, consider rereading aloud the section(s) of the chapter that highlights each theme that students can choose to write about in their summaries.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(Shared Writing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working closely with a group of students to write their summaries as a shared or interactive writing experience. Display the shared writing for students to refer to when writing summaries independently in future lessons.</a:t>
            </a:r>
            <a:endParaRPr sz="1200" dirty="0">
              <a:latin typeface="Calibri"/>
              <a:ea typeface="Calibri"/>
              <a:cs typeface="Calibri"/>
              <a:sym typeface="Calibri"/>
            </a:endParaRPr>
          </a:p>
        </p:txBody>
      </p:sp>
      <p:sp>
        <p:nvSpPr>
          <p:cNvPr id="253" name="Google Shape;25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562246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a minute in silence to think about how they would summarize the part(s) of the chapter where they found evidence of the theme. Remind students that the summary needs to contain two supporting details to prove this theme really is evident, so if those supporting details come from two different parts of the chapter, they will need to briefly summarize what is happening in both parts of the chapter.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label themselves A, B, and C in their triads.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a:t>
            </a:r>
            <a:r>
              <a:rPr lang="en" sz="1200" b="0" dirty="0">
                <a:latin typeface="Calibri"/>
                <a:ea typeface="Calibri"/>
                <a:cs typeface="Calibri"/>
                <a:sym typeface="Calibri"/>
              </a:rPr>
              <a:t>timer</a:t>
            </a:r>
            <a:r>
              <a:rPr lang="en" sz="1200" dirty="0">
                <a:latin typeface="Calibri"/>
                <a:ea typeface="Calibri"/>
                <a:cs typeface="Calibri"/>
                <a:sym typeface="Calibri"/>
              </a:rPr>
              <a:t>, give partner B 45 seconds to orally summarize the part(s) of the chapter where they found evidence of the theme to the triad. Then give partner C 30 seconds, and partner A 15 seconds.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 their summaries. Refer to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11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write their summaries on their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11 handout</a:t>
            </a:r>
            <a:r>
              <a:rPr lang="en" sz="1200" dirty="0">
                <a:latin typeface="Calibri"/>
                <a:ea typeface="Calibri"/>
                <a:cs typeface="Calibri"/>
                <a:sym typeface="Calibri"/>
              </a:rPr>
              <a:t>. Distribute </a:t>
            </a:r>
            <a:r>
              <a:rPr lang="en" sz="1200" b="1" dirty="0">
                <a:latin typeface="Calibri"/>
                <a:ea typeface="Calibri"/>
                <a:cs typeface="Calibri"/>
                <a:sym typeface="Calibri"/>
              </a:rPr>
              <a:t>summary sentence frames</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write and ask questions to guide their thinking: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“Where can you see evidence of this theme in Chapter 11?”</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retell this part of the chapter for me?”</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summarize it?”</a:t>
            </a: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summarize the text that contains evidence of a theme in chapter 11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complete the graphic organizer.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Provide options for expression by offering a template that includes lines in each box.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Model Summary: Displaying and Annotating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enlarged model summary</a:t>
            </a:r>
            <a:r>
              <a:rPr lang="en" sz="1200" dirty="0">
                <a:solidFill>
                  <a:schemeClr val="dk1"/>
                </a:solidFill>
                <a:latin typeface="Calibri"/>
                <a:ea typeface="Calibri"/>
                <a:cs typeface="Calibri"/>
                <a:sym typeface="Calibri"/>
              </a:rPr>
              <a:t> (see </a:t>
            </a:r>
            <a:r>
              <a:rPr lang="en" sz="1200" i="1" dirty="0">
                <a:solidFill>
                  <a:schemeClr val="dk1"/>
                </a:solidFill>
                <a:latin typeface="Calibri"/>
                <a:ea typeface="Calibri"/>
                <a:cs typeface="Calibri"/>
                <a:sym typeface="Calibri"/>
              </a:rPr>
              <a:t>For heavier support)</a:t>
            </a:r>
            <a:r>
              <a:rPr lang="en" sz="1200" dirty="0">
                <a:solidFill>
                  <a:schemeClr val="dk1"/>
                </a:solidFill>
                <a:latin typeface="Calibri"/>
                <a:ea typeface="Calibri"/>
                <a:cs typeface="Calibri"/>
                <a:sym typeface="Calibri"/>
              </a:rPr>
              <a:t> next to the </a:t>
            </a:r>
            <a:r>
              <a:rPr lang="en" sz="1200" b="1" dirty="0">
                <a:solidFill>
                  <a:schemeClr val="dk1"/>
                </a:solidFill>
                <a:latin typeface="Calibri"/>
                <a:ea typeface="Calibri"/>
                <a:cs typeface="Calibri"/>
                <a:sym typeface="Calibri"/>
              </a:rPr>
              <a:t>Criteria for an Effective Summary anchor chart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think about where they see each criterion present in the </a:t>
            </a: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As they share their thinking, annotate the </a:t>
            </a:r>
            <a:r>
              <a:rPr lang="en" sz="1200" b="1" dirty="0">
                <a:solidFill>
                  <a:schemeClr val="dk1"/>
                </a:solidFill>
                <a:latin typeface="Calibri"/>
                <a:ea typeface="Calibri"/>
                <a:cs typeface="Calibri"/>
                <a:sym typeface="Calibri"/>
              </a:rPr>
              <a:t>enlarged summary</a:t>
            </a:r>
            <a:r>
              <a:rPr lang="en" sz="1200" dirty="0">
                <a:solidFill>
                  <a:schemeClr val="dk1"/>
                </a:solidFill>
                <a:latin typeface="Calibri"/>
                <a:ea typeface="Calibri"/>
                <a:cs typeface="Calibri"/>
                <a:sym typeface="Calibri"/>
              </a:rPr>
              <a:t> by writing each criterion in the margin next to where it appears. Display the summary and the anchor chart side by side for students to refer to throughout the unit.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Completing the Graphic Organizer</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the process for completing the </a:t>
            </a: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11 graphic organizer</a:t>
            </a:r>
            <a:r>
              <a:rPr lang="en" sz="1200" dirty="0">
                <a:solidFill>
                  <a:schemeClr val="dk1"/>
                </a:solidFill>
                <a:latin typeface="Calibri"/>
                <a:ea typeface="Calibri"/>
                <a:cs typeface="Calibri"/>
                <a:sym typeface="Calibri"/>
              </a:rPr>
              <a:t>. Explicitly refer to the </a:t>
            </a:r>
            <a:r>
              <a:rPr lang="en" sz="1200" b="1" dirty="0">
                <a:solidFill>
                  <a:schemeClr val="dk1"/>
                </a:solidFill>
                <a:latin typeface="Calibri"/>
                <a:ea typeface="Calibri"/>
                <a:cs typeface="Calibri"/>
                <a:sym typeface="Calibri"/>
              </a:rPr>
              <a:t>Theme anchor chart for Chapter 11 </a:t>
            </a:r>
            <a:r>
              <a:rPr lang="en" sz="1200" dirty="0">
                <a:solidFill>
                  <a:schemeClr val="dk1"/>
                </a:solidFill>
                <a:latin typeface="Calibri"/>
                <a:ea typeface="Calibri"/>
                <a:cs typeface="Calibri"/>
                <a:sym typeface="Calibri"/>
              </a:rPr>
              <a:t>as you model, showing how to use information from that chart to help you complete the graphic organizer.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Writing a Summary</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the process for writing a summary using the information on the completed </a:t>
            </a:r>
            <a:r>
              <a:rPr lang="en" sz="1200" b="1" dirty="0">
                <a:solidFill>
                  <a:schemeClr val="dk1"/>
                </a:solidFill>
                <a:latin typeface="Calibri"/>
                <a:ea typeface="Calibri"/>
                <a:cs typeface="Calibri"/>
                <a:sym typeface="Calibri"/>
              </a:rPr>
              <a:t>summarizing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Writing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working closely with a group of students to write their summaries as a shared or interactive writing experience. Display the shared writing for students to refer to when writing summaries independently in future lessons.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261" name="Google Shape;26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887109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9" name="Google Shape;269;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a:t>
            </a:r>
            <a:r>
              <a:rPr lang="en" sz="1200" b="0" dirty="0">
                <a:solidFill>
                  <a:schemeClr val="dk1"/>
                </a:solidFill>
                <a:latin typeface="Calibri"/>
                <a:ea typeface="Calibri"/>
                <a:cs typeface="Calibri"/>
                <a:sym typeface="Calibri"/>
              </a:rPr>
              <a:t>learning target and read it aloud:</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“I can summarize Chapter 11 of The Hope Chest.”</a:t>
            </a:r>
            <a:endParaRPr sz="1200" b="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96037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Similes and Metaphors in </a:t>
            </a:r>
            <a:r>
              <a:rPr lang="en" sz="1200" b="1" i="1" dirty="0">
                <a:latin typeface="Calibri"/>
                <a:ea typeface="Calibri"/>
                <a:cs typeface="Calibri"/>
                <a:sym typeface="Calibri"/>
              </a:rPr>
              <a:t>The Hope Chest </a:t>
            </a:r>
            <a:r>
              <a:rPr lang="en" sz="1200" b="1" dirty="0">
                <a:latin typeface="Calibri"/>
                <a:ea typeface="Calibri"/>
                <a:cs typeface="Calibri"/>
                <a:sym typeface="Calibri"/>
              </a:rPr>
              <a:t>handout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turn to page 140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and read aloud the following phrase (displayed on the slide):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“…the big round electric headlamps, which Violet said looked like bug </a:t>
            </a:r>
            <a:r>
              <a:rPr lang="en" sz="1200" i="1" dirty="0" smtClean="0">
                <a:latin typeface="Calibri"/>
                <a:ea typeface="Calibri"/>
                <a:cs typeface="Calibri"/>
                <a:sym typeface="Calibri"/>
              </a:rPr>
              <a:t>eyes</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this phrase tell you about the electric headlamps? How does it help you as a reader?” </a:t>
            </a:r>
            <a:r>
              <a:rPr lang="en" sz="1200" b="1" dirty="0">
                <a:latin typeface="Calibri"/>
                <a:ea typeface="Calibri"/>
                <a:cs typeface="Calibri"/>
                <a:sym typeface="Calibri"/>
              </a:rPr>
              <a:t>(They looked like big, round bug eyes.)</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a:t>
            </a:r>
            <a:r>
              <a:rPr lang="en" sz="1200" i="1" dirty="0">
                <a:latin typeface="Calibri"/>
                <a:ea typeface="Calibri"/>
                <a:cs typeface="Calibri"/>
                <a:sym typeface="Calibri"/>
              </a:rPr>
              <a:t>: “Who can tell us what your classmate said in your own words?”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“Is this a simile or metaphor? How do you know?” </a:t>
            </a:r>
            <a:r>
              <a:rPr lang="en" sz="1200" b="1" dirty="0">
                <a:latin typeface="Calibri"/>
                <a:ea typeface="Calibri"/>
                <a:cs typeface="Calibri"/>
                <a:sym typeface="Calibri"/>
              </a:rPr>
              <a:t>(simile; it is comparing one thing to something very different)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add this example and what it means to the “Similes” column. Refer to </a:t>
            </a:r>
            <a:r>
              <a:rPr lang="en" sz="1200" b="1" dirty="0">
                <a:latin typeface="Calibri"/>
                <a:ea typeface="Calibri"/>
                <a:cs typeface="Calibri"/>
                <a:sym typeface="Calibri"/>
              </a:rPr>
              <a:t>Similes and Metaphors in </a:t>
            </a:r>
            <a:r>
              <a:rPr lang="en" sz="1200" b="1" i="1" dirty="0">
                <a:latin typeface="Calibri"/>
                <a:ea typeface="Calibri"/>
                <a:cs typeface="Calibri"/>
                <a:sym typeface="Calibri"/>
              </a:rPr>
              <a:t>The Hope Chest</a:t>
            </a:r>
            <a:r>
              <a:rPr lang="en" sz="1200" b="1" dirty="0">
                <a:latin typeface="Calibri"/>
                <a:ea typeface="Calibri"/>
                <a:cs typeface="Calibri"/>
                <a:sym typeface="Calibri"/>
              </a:rPr>
              <a: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and analyze similes and metaphors that appear in </a:t>
            </a:r>
            <a:r>
              <a:rPr lang="en" sz="1200" b="0" dirty="0">
                <a:solidFill>
                  <a:schemeClr val="dk1"/>
                </a:solidFill>
                <a:latin typeface="Calibri"/>
                <a:ea typeface="Calibri"/>
                <a:cs typeface="Calibri"/>
                <a:sym typeface="Calibri"/>
              </a:rPr>
              <a:t>Chapter 11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0" dirty="0">
                <a:latin typeface="Calibri"/>
                <a:ea typeface="Calibri"/>
                <a:cs typeface="Calibri"/>
                <a:sym typeface="Calibri"/>
              </a:rPr>
              <a:t>Support for Any Students Who Need It: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For students who may need additional support with fine motor skills: Provide options for expression by offering a template that includes lines in each box or partial dictation. </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(Visualizing and Sketching</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As the class discusses the meaning of the simile </a:t>
            </a:r>
            <a:r>
              <a:rPr lang="en" sz="1200" b="0" i="1" dirty="0">
                <a:latin typeface="Calibri"/>
                <a:ea typeface="Calibri"/>
                <a:cs typeface="Calibri"/>
                <a:sym typeface="Calibri"/>
              </a:rPr>
              <a:t>“looked like bug eyes”</a:t>
            </a:r>
            <a:r>
              <a:rPr lang="en" sz="1200" b="0" dirty="0">
                <a:latin typeface="Calibri"/>
                <a:ea typeface="Calibri"/>
                <a:cs typeface="Calibri"/>
                <a:sym typeface="Calibri"/>
              </a:rPr>
              <a:t> presented in Chapter 11 of </a:t>
            </a:r>
            <a:r>
              <a:rPr lang="en" sz="1200" b="0" i="1" dirty="0">
                <a:latin typeface="Calibri"/>
                <a:ea typeface="Calibri"/>
                <a:cs typeface="Calibri"/>
                <a:sym typeface="Calibri"/>
              </a:rPr>
              <a:t>The Hope Chest</a:t>
            </a:r>
            <a:r>
              <a:rPr lang="en" sz="1200" dirty="0">
                <a:latin typeface="Calibri"/>
                <a:ea typeface="Calibri"/>
                <a:cs typeface="Calibri"/>
                <a:sym typeface="Calibri"/>
              </a:rPr>
              <a:t>,</a:t>
            </a:r>
            <a:r>
              <a:rPr lang="en" sz="1200" i="1" dirty="0">
                <a:latin typeface="Calibri"/>
                <a:ea typeface="Calibri"/>
                <a:cs typeface="Calibri"/>
                <a:sym typeface="Calibri"/>
              </a:rPr>
              <a:t> </a:t>
            </a:r>
            <a:r>
              <a:rPr lang="en" sz="1200" dirty="0">
                <a:latin typeface="Calibri"/>
                <a:ea typeface="Calibri"/>
                <a:cs typeface="Calibri"/>
                <a:sym typeface="Calibri"/>
              </a:rPr>
              <a:t>invite students to close their eyes, visualize the sentence, and then sketch the meaning of the simile on their handout.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276" name="Google Shape;27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2768033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5" name="Google Shape;285;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explain the meaning of similes and metaphors in Chapter 11 of </a:t>
            </a:r>
            <a:r>
              <a:rPr lang="en" sz="1200" b="0" i="1" dirty="0">
                <a:solidFill>
                  <a:schemeClr val="dk1"/>
                </a:solidFill>
                <a:latin typeface="Calibri"/>
                <a:ea typeface="Calibri"/>
                <a:cs typeface="Calibri"/>
                <a:sym typeface="Calibri"/>
              </a:rPr>
              <a:t>The Hope Chest.”</a:t>
            </a:r>
            <a:endParaRPr sz="1200" b="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80371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Prompts for the Accountable Research Reading are on the following </a:t>
            </a:r>
            <a:r>
              <a:rPr lang="en" sz="1200" i="0" u="none" strike="noStrike" cap="none" dirty="0" smtClean="0">
                <a:solidFill>
                  <a:srgbClr val="000000"/>
                </a:solidFill>
                <a:latin typeface="Calibri"/>
                <a:ea typeface="Calibri"/>
                <a:cs typeface="Calibri"/>
                <a:sym typeface="Calibri"/>
              </a:rPr>
              <a:t>slide.</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
        <p:nvSpPr>
          <p:cNvPr id="292" name="Google Shape;29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256477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1" dirty="0">
              <a:latin typeface="Calibri"/>
              <a:ea typeface="Calibri"/>
              <a:cs typeface="Calibri"/>
              <a:sym typeface="Calibri"/>
            </a:endParaRPr>
          </a:p>
        </p:txBody>
      </p:sp>
      <p:sp>
        <p:nvSpPr>
          <p:cNvPr id="299" name="Google Shape;299;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875720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6" name="Google Shape;306;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
        <p:nvSpPr>
          <p:cNvPr id="307" name="Google Shape;307;p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5557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u="sng" dirty="0">
                <a:solidFill>
                  <a:schemeClr val="hlink"/>
                </a:solidFill>
                <a:latin typeface="Calibri"/>
                <a:ea typeface="Calibri"/>
                <a:cs typeface="Calibri"/>
                <a:sym typeface="Calibri"/>
                <a:hlinkClick r:id="rId3"/>
              </a:rPr>
              <a:t>https://curriculum.eleducation.org/curriculum/ela/grade-4/module-4/unit-2/lesson-4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This lesson follows a similar structure to Lessons 1–3, with students reading Chapter 11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in triads, determining themes that were evident in the chapter, and summarizing the chapter.</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Similar to Lessons 1–2, in the Closing, students analyze the meaning of similes and metaphors in Chapter 11.</a:t>
            </a:r>
            <a:endParaRPr sz="1200" b="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0" dirty="0">
                <a:latin typeface="Calibri"/>
                <a:ea typeface="Calibri"/>
                <a:cs typeface="Calibri"/>
                <a:sym typeface="Calibri"/>
              </a:rPr>
              <a:t>How this lesson builds on previous work:</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Students use the same routines from Lesson 1–3 in this lesson to read and summarize Chapter 11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0"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0" dirty="0">
                <a:latin typeface="Calibri"/>
                <a:ea typeface="Calibri"/>
                <a:cs typeface="Calibri"/>
                <a:sym typeface="Calibri"/>
              </a:rPr>
              <a:t>Areas in which students may need additional support: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may continue to need support with reading, summarizing, or writing about the chapter. Continue to provide sentence frames and teacher-guided groups as necessary.  </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779185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 Chapter 11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11</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11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Timer</a:t>
            </a:r>
            <a:r>
              <a:rPr lang="en" sz="1200" dirty="0">
                <a:solidFill>
                  <a:schemeClr val="dk1"/>
                </a:solidFill>
                <a:latin typeface="Calibri"/>
                <a:ea typeface="Calibri"/>
                <a:cs typeface="Calibri"/>
                <a:sym typeface="Calibri"/>
              </a:rPr>
              <a:t> (one per class)</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Unit 1, Lesson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 </a:t>
            </a:r>
            <a:r>
              <a:rPr lang="en" sz="1200" dirty="0">
                <a:solidFill>
                  <a:schemeClr val="dk1"/>
                </a:solidFill>
                <a:latin typeface="Calibri"/>
                <a:ea typeface="Calibri"/>
                <a:cs typeface="Calibri"/>
                <a:sym typeface="Calibri"/>
              </a:rPr>
              <a:t>(begun in Unit 1, Lesson 6; added to during Opening B;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(begun in Unit 1, Lesson 6; added to during Opening B;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(begun in Unit 1, Lesson 6; </a:t>
            </a:r>
            <a:r>
              <a:rPr lang="en" sz="1200" b="1" dirty="0">
                <a:solidFill>
                  <a:schemeClr val="dk1"/>
                </a:solidFill>
                <a:latin typeface="Calibri"/>
                <a:ea typeface="Calibri"/>
                <a:cs typeface="Calibri"/>
                <a:sym typeface="Calibri"/>
              </a:rPr>
              <a:t>example,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(from Unit 1, Lesson 6;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Criteria of an Effective Summary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Summary sentence frame </a:t>
            </a:r>
            <a:r>
              <a:rPr lang="en" sz="1200" dirty="0">
                <a:solidFill>
                  <a:schemeClr val="dk1"/>
                </a:solidFill>
                <a:latin typeface="Calibri"/>
                <a:ea typeface="Calibri"/>
                <a:cs typeface="Calibri"/>
                <a:sym typeface="Calibri"/>
              </a:rPr>
              <a:t>(from Unit 1, Lesson 6; new; optional; for students needing additional support)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Similes and Metaphors in </a:t>
            </a:r>
            <a:r>
              <a:rPr lang="en" sz="1200" b="1" i="1" dirty="0">
                <a:solidFill>
                  <a:schemeClr val="dk1"/>
                </a:solidFill>
                <a:latin typeface="Calibri"/>
                <a:ea typeface="Calibri"/>
                <a:cs typeface="Calibri"/>
                <a:sym typeface="Calibri"/>
              </a:rPr>
              <a:t>The Hope Chest</a:t>
            </a:r>
            <a:r>
              <a:rPr lang="en" sz="1200" dirty="0">
                <a:solidFill>
                  <a:schemeClr val="dk1"/>
                </a:solidFill>
                <a:latin typeface="Calibri"/>
                <a:ea typeface="Calibri"/>
                <a:cs typeface="Calibri"/>
                <a:sym typeface="Calibri"/>
              </a:rPr>
              <a:t> (begun in Lesson 1; added to during the Closing;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Similes and Metaphors in </a:t>
            </a:r>
            <a:r>
              <a:rPr lang="en" sz="1200" b="1" i="1" dirty="0">
                <a:solidFill>
                  <a:schemeClr val="dk1"/>
                </a:solidFill>
                <a:latin typeface="Calibri"/>
                <a:ea typeface="Calibri"/>
                <a:cs typeface="Calibri"/>
                <a:sym typeface="Calibri"/>
              </a:rPr>
              <a:t>The Hope Chest</a:t>
            </a:r>
            <a:r>
              <a:rPr lang="en" sz="1200" dirty="0">
                <a:solidFill>
                  <a:schemeClr val="dk1"/>
                </a:solidFill>
                <a:latin typeface="Calibri"/>
                <a:ea typeface="Calibri"/>
                <a:cs typeface="Calibri"/>
                <a:sym typeface="Calibri"/>
              </a:rPr>
              <a:t> (begun in Lesson 1; </a:t>
            </a:r>
            <a:r>
              <a:rPr lang="en" sz="1200" b="1" dirty="0">
                <a:solidFill>
                  <a:schemeClr val="dk1"/>
                </a:solidFill>
                <a:latin typeface="Calibri"/>
                <a:ea typeface="Calibri"/>
                <a:cs typeface="Calibri"/>
                <a:sym typeface="Calibri"/>
              </a:rPr>
              <a:t>example, for teacher reference</a:t>
            </a:r>
            <a:r>
              <a:rPr lang="en" sz="1200" dirty="0">
                <a:solidFill>
                  <a:schemeClr val="dk1"/>
                </a:solidFill>
                <a:latin typeface="Calibri"/>
                <a:ea typeface="Calibri"/>
                <a:cs typeface="Calibri"/>
                <a:sym typeface="Calibri"/>
              </a:rPr>
              <a:t>)</a:t>
            </a:r>
            <a:endParaRPr sz="1200" b="1"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83427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Triad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87" name="Google Shape;18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6906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100"/>
              <a:buNone/>
            </a:pPr>
            <a:r>
              <a:rPr lang="en" sz="1200" i="1">
                <a:solidFill>
                  <a:schemeClr val="dk1"/>
                </a:solidFill>
                <a:latin typeface="Calibri"/>
                <a:ea typeface="Calibri"/>
                <a:cs typeface="Calibri"/>
                <a:sym typeface="Calibri"/>
              </a:rPr>
              <a:t>Light Supports:</a:t>
            </a:r>
            <a:endParaRPr sz="1200" i="1">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The supports in this lesson and upcoming lessons leading up the </a:t>
            </a:r>
            <a:r>
              <a:rPr lang="en" sz="1200" b="1">
                <a:latin typeface="Calibri"/>
                <a:ea typeface="Calibri"/>
                <a:cs typeface="Calibri"/>
                <a:sym typeface="Calibri"/>
              </a:rPr>
              <a:t>mid-unit assessment</a:t>
            </a:r>
            <a:r>
              <a:rPr lang="en" sz="1200">
                <a:latin typeface="Calibri"/>
                <a:ea typeface="Calibri"/>
                <a:cs typeface="Calibri"/>
                <a:sym typeface="Calibri"/>
              </a:rPr>
              <a:t> are similar to the supports in Lessons 1–3 because the tasks mirror one another. Based on student performance in Lessons 1–3, consider releasing students from some of the supports applied in those lessons to foster independence and to assess student progress.</a:t>
            </a:r>
            <a:endParaRPr sz="120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Challenge students to repeat and rephrase the lesson questions for students who need heavier support.</a:t>
            </a:r>
            <a:endParaRPr sz="120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a:latin typeface="Calibri"/>
              <a:ea typeface="Calibri"/>
              <a:cs typeface="Calibri"/>
              <a:sym typeface="Calibri"/>
            </a:endParaRPr>
          </a:p>
          <a:p>
            <a:pPr marL="0" marR="0" lvl="0" indent="0" algn="l" rtl="0">
              <a:lnSpc>
                <a:spcPct val="100000"/>
              </a:lnSpc>
              <a:spcBef>
                <a:spcPts val="0"/>
              </a:spcBef>
              <a:spcAft>
                <a:spcPts val="0"/>
              </a:spcAft>
              <a:buSzPts val="1100"/>
              <a:buNone/>
            </a:pPr>
            <a:r>
              <a:rPr lang="en" sz="1200" i="1">
                <a:solidFill>
                  <a:schemeClr val="dk1"/>
                </a:solidFill>
                <a:latin typeface="Calibri"/>
                <a:ea typeface="Calibri"/>
                <a:cs typeface="Calibri"/>
                <a:sym typeface="Calibri"/>
              </a:rPr>
              <a:t>Heavy Supports:</a:t>
            </a:r>
            <a:endParaRPr sz="1200" i="1">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Consider reading Chapter 11 aloud to students before the lesson, and inviting them to practice reading aloud a section of the chapter that they can then be responsible for reading in their triads in Opening B.</a:t>
            </a:r>
            <a:endParaRPr sz="120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i="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747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7" name="Google Shape;20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63059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093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1" dirty="0">
                <a:latin typeface="Calibri"/>
                <a:ea typeface="Calibri"/>
                <a:cs typeface="Calibri"/>
                <a:sym typeface="Calibri"/>
              </a:rPr>
              <a:t>“I can summarize Chapter 11 of The Hope Chest.”</a:t>
            </a:r>
            <a:endParaRPr sz="1200" b="1"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1" dirty="0">
                <a:latin typeface="Calibri"/>
                <a:ea typeface="Calibri"/>
                <a:cs typeface="Calibri"/>
                <a:sym typeface="Calibri"/>
              </a:rPr>
              <a:t>“I can explain the meaning of similes and metaphors in Chapter 11 of The Hope Chest</a:t>
            </a:r>
            <a:r>
              <a:rPr lang="en" sz="1200" b="1" dirty="0">
                <a:latin typeface="Calibri"/>
                <a:ea typeface="Calibri"/>
                <a:cs typeface="Calibri"/>
                <a:sym typeface="Calibri"/>
              </a:rPr>
              <a:t>.”</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saw this learning target in the previous lessons for Chapters 8 - 10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the learning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and engagement: (Working on Same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each learning target.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(Summarizing the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Ask students to summarize and then to personalize the learning targets. </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222" name="Google Shape;22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770261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in the same reading triads that they were in during Unit 1.</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b="0" dirty="0">
                <a:latin typeface="Calibri"/>
                <a:ea typeface="Calibri"/>
                <a:cs typeface="Calibri"/>
                <a:sym typeface="Calibri"/>
              </a:rPr>
              <a:t>Follow the same routine from Unit 1 (steps follow below) to move students into their triads and have them read and discuss Chapter 11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get into their reading triads.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review </a:t>
            </a:r>
            <a:r>
              <a:rPr lang="en" sz="1200" i="1" dirty="0">
                <a:latin typeface="Calibri"/>
                <a:ea typeface="Calibri"/>
                <a:cs typeface="Calibri"/>
                <a:sym typeface="Calibri"/>
              </a:rPr>
              <a:t>respect, compassion</a:t>
            </a:r>
            <a:r>
              <a:rPr lang="en" sz="1200" dirty="0">
                <a:latin typeface="Calibri"/>
                <a:ea typeface="Calibri"/>
                <a:cs typeface="Calibri"/>
                <a:sym typeface="Calibri"/>
              </a:rPr>
              <a:t>, and </a:t>
            </a:r>
            <a:r>
              <a:rPr lang="en" sz="1200" i="1" dirty="0">
                <a:latin typeface="Calibri"/>
                <a:ea typeface="Calibri"/>
                <a:cs typeface="Calibri"/>
                <a:sym typeface="Calibri"/>
              </a:rPr>
              <a:t>empathy</a:t>
            </a:r>
            <a:r>
              <a:rPr lang="en" sz="1200" dirty="0">
                <a:latin typeface="Calibri"/>
                <a:ea typeface="Calibri"/>
                <a:cs typeface="Calibri"/>
                <a:sym typeface="Calibri"/>
              </a:rPr>
              <a:t>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Invite students to retrieve their copies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 Tell </a:t>
            </a:r>
            <a:r>
              <a:rPr lang="en" sz="1200" dirty="0">
                <a:latin typeface="Calibri"/>
                <a:ea typeface="Calibri"/>
                <a:cs typeface="Calibri"/>
                <a:sym typeface="Calibri"/>
              </a:rPr>
              <a:t>students that they are going to read Chapter 11 in their reading triads and review this process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the posted directions:</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Chapter 11 aloud, taking turns with your triad.</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Discuss the gist.</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Spend the rest of the time reflecting silently in writing, drawing, or thinking, and recording unfamiliar vocabulary in your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Remind students to refer to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as they read.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Circulate to support students as they read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When triads have finished reading, invite students to share and discuss their reflections if they choose.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reading and discussion regarding </a:t>
            </a:r>
            <a:r>
              <a:rPr lang="en" sz="1200" b="0" dirty="0">
                <a:solidFill>
                  <a:schemeClr val="dk1"/>
                </a:solidFill>
                <a:latin typeface="Calibri"/>
                <a:ea typeface="Calibri"/>
                <a:cs typeface="Calibri"/>
                <a:sym typeface="Calibri"/>
              </a:rPr>
              <a:t>chapter 11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b="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b="0" dirty="0">
                <a:latin typeface="Calibri"/>
                <a:ea typeface="Calibri"/>
                <a:cs typeface="Calibri"/>
                <a:sym typeface="Calibri"/>
              </a:rPr>
              <a:t>For ELLs and students who may need additional support with activating prior knowledge: (Summarizing</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Before reading, invite students to summarize Chapter 10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i</a:t>
            </a:r>
            <a:r>
              <a:rPr lang="en" sz="1200" dirty="0">
                <a:latin typeface="Calibri"/>
                <a:ea typeface="Calibri"/>
                <a:cs typeface="Calibri"/>
                <a:sym typeface="Calibri"/>
              </a:rPr>
              <a:t>n 1 minute or less (with feedback) and then again in 30 seconds or less with a partner.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During this lesson and throughout the unit, check in with triads to gauge the reading comprehension of the group. As necessary, rearrange triads with varying levels of language proficiency to ensure the most supportive grouping. Continue to prioritize grouping students according to home language as well.</a:t>
            </a:r>
            <a:endParaRPr sz="1200" dirty="0">
              <a:latin typeface="Calibri"/>
              <a:ea typeface="Calibri"/>
              <a:cs typeface="Calibri"/>
              <a:sym typeface="Calibri"/>
            </a:endParaRPr>
          </a:p>
        </p:txBody>
      </p:sp>
      <p:sp>
        <p:nvSpPr>
          <p:cNvPr id="229" name="Google Shape;22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709885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2/lesson-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2" name="Google Shape;172;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This lesson will take approximately </a:t>
            </a:r>
            <a:r>
              <a:rPr lang="en" sz="1800"/>
              <a:t>60</a:t>
            </a:r>
            <a:r>
              <a:rPr lang="en" sz="1800" b="0" i="0" u="none" strike="noStrike" cap="none">
                <a:solidFill>
                  <a:schemeClr val="dk1"/>
                </a:solidFill>
                <a:latin typeface="Century Gothic"/>
                <a:ea typeface="Century Gothic"/>
                <a:cs typeface="Century Gothic"/>
                <a:sym typeface="Century Gothic"/>
              </a:rPr>
              <a:t>-</a:t>
            </a:r>
            <a:r>
              <a:rPr lang="en" sz="1800"/>
              <a:t>103</a:t>
            </a:r>
            <a:r>
              <a:rPr lang="en" sz="1800" b="0" i="0" u="none" strike="noStrike" cap="none">
                <a:solidFill>
                  <a:schemeClr val="dk1"/>
                </a:solidFill>
                <a:latin typeface="Century Gothic"/>
                <a:ea typeface="Century Gothic"/>
                <a:cs typeface="Century Gothic"/>
                <a:sym typeface="Century Gothic"/>
              </a:rPr>
              <a:t> minutes to complete.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purpose of today’s lesson is </a:t>
            </a:r>
            <a:r>
              <a:rPr lang="en" sz="1800"/>
              <a:t>for:</a:t>
            </a:r>
            <a:endParaRPr sz="1400">
              <a:solidFill>
                <a:srgbClr val="000000"/>
              </a:solidFill>
            </a:endParaRPr>
          </a:p>
          <a:p>
            <a:pPr marL="457200" lvl="0" indent="-304800" algn="l" rtl="0">
              <a:lnSpc>
                <a:spcPct val="100000"/>
              </a:lnSpc>
              <a:spcBef>
                <a:spcPts val="0"/>
              </a:spcBef>
              <a:spcAft>
                <a:spcPts val="0"/>
              </a:spcAft>
              <a:buClr>
                <a:srgbClr val="000000"/>
              </a:buClr>
              <a:buSzPts val="1200"/>
              <a:buChar char="•"/>
            </a:pPr>
            <a:r>
              <a:rPr lang="en" sz="1200">
                <a:solidFill>
                  <a:srgbClr val="000000"/>
                </a:solidFill>
              </a:rPr>
              <a:t>This lesson follows a similar structure to Lessons 1–3, with students reading Chapter 11 of </a:t>
            </a:r>
            <a:r>
              <a:rPr lang="en" sz="1200" i="1">
                <a:solidFill>
                  <a:srgbClr val="000000"/>
                </a:solidFill>
              </a:rPr>
              <a:t>The Hope Chest</a:t>
            </a:r>
            <a:r>
              <a:rPr lang="en" sz="1200">
                <a:solidFill>
                  <a:srgbClr val="000000"/>
                </a:solidFill>
              </a:rPr>
              <a:t> in triads, determining themes that were evident in the chapter, and summarizing the chapter.</a:t>
            </a:r>
            <a:endParaRPr sz="1200">
              <a:solidFill>
                <a:srgbClr val="000000"/>
              </a:solidFill>
            </a:endParaRPr>
          </a:p>
          <a:p>
            <a:pPr marL="457200" lvl="0" indent="-304800" algn="l" rtl="0">
              <a:lnSpc>
                <a:spcPct val="100000"/>
              </a:lnSpc>
              <a:spcBef>
                <a:spcPts val="0"/>
              </a:spcBef>
              <a:spcAft>
                <a:spcPts val="0"/>
              </a:spcAft>
              <a:buClr>
                <a:srgbClr val="000000"/>
              </a:buClr>
              <a:buSzPts val="1200"/>
              <a:buChar char="•"/>
            </a:pPr>
            <a:r>
              <a:rPr lang="en" sz="1200">
                <a:solidFill>
                  <a:srgbClr val="000000"/>
                </a:solidFill>
              </a:rPr>
              <a:t>Similar to Lessons 1–2, in the Closing, students analyze the meaning of similes and metaphors in Chapter 11.</a:t>
            </a:r>
            <a:endParaRPr sz="1200">
              <a:solidFill>
                <a:srgbClr val="000000"/>
              </a:solidFill>
            </a:endParaRPr>
          </a:p>
          <a:p>
            <a:pPr marL="0" marR="0" lvl="1" indent="0" algn="l" rtl="0">
              <a:lnSpc>
                <a:spcPct val="100000"/>
              </a:lnSpc>
              <a:spcBef>
                <a:spcPts val="0"/>
              </a:spcBef>
              <a:spcAft>
                <a:spcPts val="0"/>
              </a:spcAft>
              <a:buClr>
                <a:schemeClr val="dk1"/>
              </a:buClr>
              <a:buSzPts val="1200"/>
              <a:buFont typeface="Arial"/>
              <a:buNone/>
            </a:pPr>
            <a:endParaRPr sz="10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Learning Targets for students today are:</a:t>
            </a:r>
            <a:endParaRPr sz="1800"/>
          </a:p>
          <a:p>
            <a:pPr marL="457200" marR="0" lvl="0" indent="-317500" algn="l" rtl="0">
              <a:lnSpc>
                <a:spcPct val="100000"/>
              </a:lnSpc>
              <a:spcBef>
                <a:spcPts val="0"/>
              </a:spcBef>
              <a:spcAft>
                <a:spcPts val="0"/>
              </a:spcAft>
              <a:buClr>
                <a:srgbClr val="000000"/>
              </a:buClr>
              <a:buSzPts val="1400"/>
              <a:buAutoNum type="arabicPeriod"/>
            </a:pPr>
            <a:r>
              <a:rPr lang="en" sz="1400">
                <a:solidFill>
                  <a:srgbClr val="000000"/>
                </a:solidFill>
              </a:rPr>
              <a:t>I can summarize Chapter 11 of </a:t>
            </a:r>
            <a:r>
              <a:rPr lang="en" sz="1400" i="1">
                <a:solidFill>
                  <a:srgbClr val="000000"/>
                </a:solidFill>
              </a:rPr>
              <a:t>The Hope Chest</a:t>
            </a:r>
            <a:r>
              <a:rPr lang="en" sz="1400">
                <a:solidFill>
                  <a:srgbClr val="000000"/>
                </a:solidFill>
              </a:rPr>
              <a:t>.</a:t>
            </a:r>
            <a:endParaRPr sz="1400">
              <a:solidFill>
                <a:srgbClr val="000000"/>
              </a:solidFill>
            </a:endParaRPr>
          </a:p>
          <a:p>
            <a:pPr marL="457200" marR="0" lvl="0" indent="-317500" algn="l" rtl="0">
              <a:lnSpc>
                <a:spcPct val="100000"/>
              </a:lnSpc>
              <a:spcBef>
                <a:spcPts val="0"/>
              </a:spcBef>
              <a:spcAft>
                <a:spcPts val="0"/>
              </a:spcAft>
              <a:buClr>
                <a:srgbClr val="000000"/>
              </a:buClr>
              <a:buSzPts val="1400"/>
              <a:buAutoNum type="arabicPeriod"/>
            </a:pPr>
            <a:r>
              <a:rPr lang="en" sz="1400">
                <a:solidFill>
                  <a:srgbClr val="000000"/>
                </a:solidFill>
              </a:rPr>
              <a:t>I can explain the meaning of similes and metaphors in Chapter 11 of </a:t>
            </a:r>
            <a:r>
              <a:rPr lang="en" sz="1400" i="1">
                <a:solidFill>
                  <a:srgbClr val="000000"/>
                </a:solidFill>
              </a:rPr>
              <a:t>The Hope Chest</a:t>
            </a:r>
            <a:r>
              <a:rPr lang="en" sz="1400">
                <a:solidFill>
                  <a:srgbClr val="000000"/>
                </a:solidFill>
              </a:rPr>
              <a:t>.</a:t>
            </a:r>
            <a:endParaRPr sz="1400">
              <a:solidFill>
                <a:srgbClr val="000000"/>
              </a:solidFill>
            </a:endParaRPr>
          </a:p>
          <a:p>
            <a:pPr marL="0" marR="0" lvl="0" indent="0" algn="l" rtl="0">
              <a:lnSpc>
                <a:spcPct val="100000"/>
              </a:lnSpc>
              <a:spcBef>
                <a:spcPts val="0"/>
              </a:spcBef>
              <a:spcAft>
                <a:spcPts val="0"/>
              </a:spcAft>
              <a:buSzPts val="2100"/>
              <a:buNone/>
            </a:pPr>
            <a:endParaRPr sz="1400" b="1">
              <a:solidFill>
                <a:srgbClr val="000000"/>
              </a:solidFill>
            </a:endParaRPr>
          </a:p>
          <a:p>
            <a:pPr marL="0" marR="0" lvl="0" indent="0" algn="l" rtl="0">
              <a:lnSpc>
                <a:spcPct val="90000"/>
              </a:lnSpc>
              <a:spcBef>
                <a:spcPts val="800"/>
              </a:spcBef>
              <a:spcAft>
                <a:spcPts val="0"/>
              </a:spcAft>
              <a:buSzPts val="2100"/>
              <a:buNone/>
            </a:pPr>
            <a:endParaRPr sz="180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Determine Themes of </a:t>
            </a:r>
            <a:r>
              <a:rPr lang="en" i="1">
                <a:latin typeface="Century Gothic"/>
                <a:ea typeface="Century Gothic"/>
                <a:cs typeface="Century Gothic"/>
                <a:sym typeface="Century Gothic"/>
              </a:rPr>
              <a:t>The Hope Chest</a:t>
            </a:r>
            <a:r>
              <a:rPr lang="en">
                <a:latin typeface="Century Gothic"/>
                <a:ea typeface="Century Gothic"/>
                <a:cs typeface="Century Gothic"/>
                <a:sym typeface="Century Gothic"/>
              </a:rPr>
              <a:t>, Chapter 11</a:t>
            </a:r>
            <a:endParaRPr sz="3300" u="none" strike="noStrike" cap="none">
              <a:solidFill>
                <a:schemeClr val="dk1"/>
              </a:solidFill>
              <a:latin typeface="Century Gothic"/>
              <a:ea typeface="Century Gothic"/>
              <a:cs typeface="Century Gothic"/>
              <a:sym typeface="Century Gothic"/>
            </a:endParaRPr>
          </a:p>
        </p:txBody>
      </p:sp>
      <p:sp>
        <p:nvSpPr>
          <p:cNvPr id="240" name="Google Shape;240;p34"/>
          <p:cNvSpPr txBox="1"/>
          <p:nvPr/>
        </p:nvSpPr>
        <p:spPr>
          <a:xfrm>
            <a:off x="4036950" y="1537125"/>
            <a:ext cx="4387800" cy="2220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Are there any new themes you are noticing now?</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in the text makes you think so?</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evidence can you find for any of the themes we have identified so far?</a:t>
            </a:r>
            <a:endParaRPr sz="1800" b="0" i="0" u="none" strike="noStrike" cap="none">
              <a:solidFill>
                <a:srgbClr val="000000"/>
              </a:solidFill>
              <a:latin typeface="Century Gothic"/>
              <a:ea typeface="Century Gothic"/>
              <a:cs typeface="Century Gothic"/>
              <a:sym typeface="Century Gothic"/>
            </a:endParaRPr>
          </a:p>
        </p:txBody>
      </p:sp>
      <p:pic>
        <p:nvPicPr>
          <p:cNvPr id="242" name="Google Shape;242;p34"/>
          <p:cNvPicPr preferRelativeResize="0"/>
          <p:nvPr/>
        </p:nvPicPr>
        <p:blipFill rotWithShape="1">
          <a:blip r:embed="rId3">
            <a:alphaModFix/>
          </a:blip>
          <a:srcRect/>
          <a:stretch/>
        </p:blipFill>
        <p:spPr>
          <a:xfrm>
            <a:off x="1305250" y="1268044"/>
            <a:ext cx="2478380" cy="3570656"/>
          </a:xfrm>
          <a:prstGeom prst="rect">
            <a:avLst/>
          </a:prstGeom>
          <a:noFill/>
          <a:ln w="9525" cap="flat" cmpd="sng">
            <a:solidFill>
              <a:schemeClr val="dk2"/>
            </a:solidFill>
            <a:prstDash val="solid"/>
            <a:round/>
            <a:headEnd type="none" w="sm" len="sm"/>
            <a:tailEnd type="none" w="sm" len="sm"/>
          </a:ln>
        </p:spPr>
      </p:pic>
      <p:pic>
        <p:nvPicPr>
          <p:cNvPr id="6" name="Google Shape;234;p33"/>
          <p:cNvPicPr preferRelativeResize="0"/>
          <p:nvPr/>
        </p:nvPicPr>
        <p:blipFill rotWithShape="1">
          <a:blip r:embed="rId4">
            <a:alphaModFix/>
          </a:blip>
          <a:srcRect/>
          <a:stretch/>
        </p:blipFill>
        <p:spPr>
          <a:xfrm>
            <a:off x="8515350" y="4405307"/>
            <a:ext cx="469900" cy="45339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Idioms, Adages, and Proverbs, Chapter 11, </a:t>
            </a:r>
            <a:r>
              <a:rPr lang="en" i="1">
                <a:latin typeface="Century Gothic"/>
                <a:ea typeface="Century Gothic"/>
                <a:cs typeface="Century Gothic"/>
                <a:sym typeface="Century Gothic"/>
              </a:rPr>
              <a:t>The Hope Chest</a:t>
            </a:r>
            <a:endParaRPr sz="3300" i="1" u="none" strike="noStrike" cap="none">
              <a:solidFill>
                <a:schemeClr val="dk1"/>
              </a:solidFill>
              <a:latin typeface="Century Gothic"/>
              <a:ea typeface="Century Gothic"/>
              <a:cs typeface="Century Gothic"/>
              <a:sym typeface="Century Gothic"/>
            </a:endParaRPr>
          </a:p>
        </p:txBody>
      </p:sp>
      <p:pic>
        <p:nvPicPr>
          <p:cNvPr id="248" name="Google Shape;248;p35"/>
          <p:cNvPicPr preferRelativeResize="0"/>
          <p:nvPr/>
        </p:nvPicPr>
        <p:blipFill rotWithShape="1">
          <a:blip r:embed="rId3">
            <a:alphaModFix/>
          </a:blip>
          <a:srcRect/>
          <a:stretch/>
        </p:blipFill>
        <p:spPr>
          <a:xfrm>
            <a:off x="1275875" y="1369225"/>
            <a:ext cx="2611300" cy="3503850"/>
          </a:xfrm>
          <a:prstGeom prst="rect">
            <a:avLst/>
          </a:prstGeom>
          <a:noFill/>
          <a:ln w="9525" cap="flat" cmpd="sng">
            <a:solidFill>
              <a:schemeClr val="dk2"/>
            </a:solidFill>
            <a:prstDash val="solid"/>
            <a:round/>
            <a:headEnd type="none" w="sm" len="sm"/>
            <a:tailEnd type="none" w="sm" len="sm"/>
          </a:ln>
        </p:spPr>
      </p:pic>
      <p:sp>
        <p:nvSpPr>
          <p:cNvPr id="249" name="Google Shape;249;p35"/>
          <p:cNvSpPr txBox="1"/>
          <p:nvPr/>
        </p:nvSpPr>
        <p:spPr>
          <a:xfrm>
            <a:off x="4256700" y="1611050"/>
            <a:ext cx="4258800" cy="239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rgbClr val="000000"/>
                </a:solidFill>
                <a:latin typeface="Century Gothic"/>
                <a:ea typeface="Century Gothic"/>
                <a:cs typeface="Century Gothic"/>
                <a:sym typeface="Century Gothic"/>
              </a:rPr>
              <a:t>“Hanging over my head.”</a:t>
            </a:r>
            <a:endParaRPr sz="18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 What does this mean?</a:t>
            </a:r>
            <a:endParaRPr sz="1800" b="0" i="0" u="none" strike="noStrike" cap="none">
              <a:solidFill>
                <a:srgbClr val="000000"/>
              </a:solidFill>
              <a:latin typeface="Century Gothic"/>
              <a:ea typeface="Century Gothic"/>
              <a:cs typeface="Century Gothic"/>
              <a:sym typeface="Century Gothic"/>
            </a:endParaRPr>
          </a:p>
        </p:txBody>
      </p:sp>
      <p:pic>
        <p:nvPicPr>
          <p:cNvPr id="6" name="Google Shape;234;p33"/>
          <p:cNvPicPr preferRelativeResize="0"/>
          <p:nvPr/>
        </p:nvPicPr>
        <p:blipFill rotWithShape="1">
          <a:blip r:embed="rId4">
            <a:alphaModFix/>
          </a:blip>
          <a:srcRect/>
          <a:stretch/>
        </p:blipFill>
        <p:spPr>
          <a:xfrm>
            <a:off x="8515350" y="4405307"/>
            <a:ext cx="469900" cy="45339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6"/>
          <p:cNvSpPr txBox="1">
            <a:spLocks noGrp="1"/>
          </p:cNvSpPr>
          <p:nvPr>
            <p:ph type="title"/>
          </p:nvPr>
        </p:nvSpPr>
        <p:spPr>
          <a:xfrm>
            <a:off x="4572000" y="273850"/>
            <a:ext cx="39435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Summarizing Chapter 11 of </a:t>
            </a:r>
            <a:r>
              <a:rPr lang="en" i="1">
                <a:latin typeface="Century Gothic"/>
                <a:ea typeface="Century Gothic"/>
                <a:cs typeface="Century Gothic"/>
                <a:sym typeface="Century Gothic"/>
              </a:rPr>
              <a:t>The Hope Chest</a:t>
            </a:r>
            <a:endParaRPr sz="3300" u="none" strike="noStrike" cap="none">
              <a:solidFill>
                <a:schemeClr val="dk1"/>
              </a:solidFill>
              <a:latin typeface="Century Gothic"/>
              <a:ea typeface="Century Gothic"/>
              <a:cs typeface="Century Gothic"/>
              <a:sym typeface="Century Gothic"/>
            </a:endParaRPr>
          </a:p>
        </p:txBody>
      </p:sp>
      <p:sp>
        <p:nvSpPr>
          <p:cNvPr id="257" name="Google Shape;257;p36"/>
          <p:cNvSpPr txBox="1"/>
          <p:nvPr/>
        </p:nvSpPr>
        <p:spPr>
          <a:xfrm>
            <a:off x="4650300" y="1789650"/>
            <a:ext cx="3466500" cy="218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Refer to the:</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Model Summary</a:t>
            </a:r>
            <a:endParaRPr sz="14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Criteria of an Effective Summary anchor chart</a:t>
            </a:r>
            <a:endParaRPr sz="1400" b="1" i="0" u="none" strike="noStrike" cap="none">
              <a:solidFill>
                <a:srgbClr val="000000"/>
              </a:solidFill>
              <a:latin typeface="Century Gothic"/>
              <a:ea typeface="Century Gothic"/>
              <a:cs typeface="Century Gothic"/>
              <a:sym typeface="Century Gothic"/>
            </a:endParaRPr>
          </a:p>
        </p:txBody>
      </p:sp>
      <p:pic>
        <p:nvPicPr>
          <p:cNvPr id="258" name="Google Shape;258;p36"/>
          <p:cNvPicPr preferRelativeResize="0"/>
          <p:nvPr/>
        </p:nvPicPr>
        <p:blipFill rotWithShape="1">
          <a:blip r:embed="rId3">
            <a:alphaModFix/>
          </a:blip>
          <a:srcRect/>
          <a:stretch/>
        </p:blipFill>
        <p:spPr>
          <a:xfrm>
            <a:off x="556100" y="278880"/>
            <a:ext cx="3466499" cy="4353125"/>
          </a:xfrm>
          <a:prstGeom prst="rect">
            <a:avLst/>
          </a:prstGeom>
          <a:noFill/>
          <a:ln w="9525" cap="flat" cmpd="sng">
            <a:solidFill>
              <a:schemeClr val="dk2"/>
            </a:solidFill>
            <a:prstDash val="solid"/>
            <a:round/>
            <a:headEnd type="none" w="sm" len="sm"/>
            <a:tailEnd type="none" w="sm" len="sm"/>
          </a:ln>
        </p:spPr>
      </p:pic>
      <p:pic>
        <p:nvPicPr>
          <p:cNvPr id="6" name="Google Shape;234;p33"/>
          <p:cNvPicPr preferRelativeResize="0"/>
          <p:nvPr/>
        </p:nvPicPr>
        <p:blipFill rotWithShape="1">
          <a:blip r:embed="rId4">
            <a:alphaModFix/>
          </a:blip>
          <a:srcRect/>
          <a:stretch/>
        </p:blipFill>
        <p:spPr>
          <a:xfrm>
            <a:off x="8515350" y="4405307"/>
            <a:ext cx="469900" cy="45339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Summarizing Chapter 11 of </a:t>
            </a:r>
            <a:r>
              <a:rPr lang="en" sz="2800" i="1">
                <a:latin typeface="Century Gothic"/>
                <a:ea typeface="Century Gothic"/>
                <a:cs typeface="Century Gothic"/>
                <a:sym typeface="Century Gothic"/>
              </a:rPr>
              <a:t>The Hope Chest</a:t>
            </a:r>
            <a:endParaRPr sz="2800" u="none" strike="noStrike" cap="none">
              <a:solidFill>
                <a:schemeClr val="dk1"/>
              </a:solidFill>
              <a:latin typeface="Century Gothic"/>
              <a:ea typeface="Century Gothic"/>
              <a:cs typeface="Century Gothic"/>
              <a:sym typeface="Century Gothic"/>
            </a:endParaRPr>
          </a:p>
        </p:txBody>
      </p:sp>
      <p:sp>
        <p:nvSpPr>
          <p:cNvPr id="264" name="Google Shape;264;p37"/>
          <p:cNvSpPr txBox="1"/>
          <p:nvPr/>
        </p:nvSpPr>
        <p:spPr>
          <a:xfrm>
            <a:off x="4020200" y="1095300"/>
            <a:ext cx="3872400" cy="3570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Take a minute to think about how you would summarize the part(s) of the chapter where you found evidence of the theme.  Remember:  a summary needs to contain two supporting details to prove this theme is really evident.</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Label yourselves A, B, and C in your triads.</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B will have 45 seconds to orally summarize the part(s) of the chapter where you found evidence of the theme to the triad.  </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C will have 30 seconds.</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A will have 15 seconds</a:t>
            </a:r>
            <a:endParaRPr sz="1400" b="0" i="0" u="none" strike="noStrike" cap="none">
              <a:solidFill>
                <a:srgbClr val="000000"/>
              </a:solidFill>
              <a:latin typeface="Century Gothic"/>
              <a:ea typeface="Century Gothic"/>
              <a:cs typeface="Century Gothic"/>
              <a:sym typeface="Century Gothic"/>
            </a:endParaRPr>
          </a:p>
        </p:txBody>
      </p:sp>
      <p:pic>
        <p:nvPicPr>
          <p:cNvPr id="265" name="Google Shape;265;p37"/>
          <p:cNvPicPr preferRelativeResize="0"/>
          <p:nvPr/>
        </p:nvPicPr>
        <p:blipFill rotWithShape="1">
          <a:blip r:embed="rId3">
            <a:alphaModFix/>
          </a:blip>
          <a:srcRect/>
          <a:stretch/>
        </p:blipFill>
        <p:spPr>
          <a:xfrm>
            <a:off x="436475" y="1095269"/>
            <a:ext cx="2843402" cy="3570656"/>
          </a:xfrm>
          <a:prstGeom prst="rect">
            <a:avLst/>
          </a:prstGeom>
          <a:noFill/>
          <a:ln w="9525" cap="flat" cmpd="sng">
            <a:solidFill>
              <a:schemeClr val="dk2"/>
            </a:solidFill>
            <a:prstDash val="solid"/>
            <a:round/>
            <a:headEnd type="none" w="sm" len="sm"/>
            <a:tailEnd type="none" w="sm" len="sm"/>
          </a:ln>
        </p:spPr>
      </p:pic>
      <p:pic>
        <p:nvPicPr>
          <p:cNvPr id="6" name="Google Shape;234;p33"/>
          <p:cNvPicPr preferRelativeResize="0"/>
          <p:nvPr/>
        </p:nvPicPr>
        <p:blipFill rotWithShape="1">
          <a:blip r:embed="rId4">
            <a:alphaModFix/>
          </a:blip>
          <a:srcRect/>
          <a:stretch/>
        </p:blipFill>
        <p:spPr>
          <a:xfrm>
            <a:off x="8515350" y="4405307"/>
            <a:ext cx="469900" cy="45339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272" name="Google Shape;272;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summarize Chapter 11 of </a:t>
            </a:r>
            <a:r>
              <a:rPr lang="en" sz="2400" i="1"/>
              <a:t>The Hope Chest</a:t>
            </a:r>
            <a:r>
              <a:rPr lang="en" sz="2400"/>
              <a:t>.</a:t>
            </a:r>
            <a:endParaRPr sz="2400"/>
          </a:p>
          <a:p>
            <a:pPr marL="0" lvl="0" indent="0" algn="l" rtl="0">
              <a:lnSpc>
                <a:spcPct val="90000"/>
              </a:lnSpc>
              <a:spcBef>
                <a:spcPts val="800"/>
              </a:spcBef>
              <a:spcAft>
                <a:spcPts val="0"/>
              </a:spcAft>
              <a:buSzPts val="2100"/>
              <a:buNone/>
            </a:pPr>
            <a:endParaRPr/>
          </a:p>
        </p:txBody>
      </p:sp>
      <p:pic>
        <p:nvPicPr>
          <p:cNvPr id="273" name="Google Shape;273;p38"/>
          <p:cNvPicPr preferRelativeResize="0"/>
          <p:nvPr/>
        </p:nvPicPr>
        <p:blipFill rotWithShape="1">
          <a:blip r:embed="rId3">
            <a:alphaModFix/>
          </a:blip>
          <a:srcRect/>
          <a:stretch/>
        </p:blipFill>
        <p:spPr>
          <a:xfrm>
            <a:off x="8403771" y="4369494"/>
            <a:ext cx="536113" cy="5262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9"/>
          <p:cNvSpPr txBox="1">
            <a:spLocks noGrp="1"/>
          </p:cNvSpPr>
          <p:nvPr>
            <p:ph type="title"/>
          </p:nvPr>
        </p:nvSpPr>
        <p:spPr>
          <a:xfrm>
            <a:off x="4079325" y="273850"/>
            <a:ext cx="44361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a:latin typeface="Century Gothic"/>
                <a:ea typeface="Century Gothic"/>
                <a:cs typeface="Century Gothic"/>
                <a:sym typeface="Century Gothic"/>
              </a:rPr>
              <a:t>Similes and Metaphors in Chapter 11 of </a:t>
            </a:r>
            <a:r>
              <a:rPr lang="en" sz="2400" i="1">
                <a:latin typeface="Century Gothic"/>
                <a:ea typeface="Century Gothic"/>
                <a:cs typeface="Century Gothic"/>
                <a:sym typeface="Century Gothic"/>
              </a:rPr>
              <a:t>The Hope Chest</a:t>
            </a:r>
            <a:endParaRPr sz="2400" u="none" strike="noStrike" cap="none">
              <a:solidFill>
                <a:schemeClr val="dk1"/>
              </a:solidFill>
              <a:latin typeface="Century Gothic"/>
              <a:ea typeface="Century Gothic"/>
              <a:cs typeface="Century Gothic"/>
              <a:sym typeface="Century Gothic"/>
            </a:endParaRPr>
          </a:p>
        </p:txBody>
      </p:sp>
      <p:pic>
        <p:nvPicPr>
          <p:cNvPr id="279" name="Google Shape;279;p39"/>
          <p:cNvPicPr preferRelativeResize="0"/>
          <p:nvPr/>
        </p:nvPicPr>
        <p:blipFill rotWithShape="1">
          <a:blip r:embed="rId3">
            <a:alphaModFix/>
          </a:blip>
          <a:srcRect/>
          <a:stretch/>
        </p:blipFill>
        <p:spPr>
          <a:xfrm>
            <a:off x="221565" y="273849"/>
            <a:ext cx="3312885" cy="4253975"/>
          </a:xfrm>
          <a:prstGeom prst="rect">
            <a:avLst/>
          </a:prstGeom>
          <a:noFill/>
          <a:ln w="9525" cap="flat" cmpd="sng">
            <a:solidFill>
              <a:schemeClr val="dk2"/>
            </a:solidFill>
            <a:prstDash val="solid"/>
            <a:round/>
            <a:headEnd type="none" w="sm" len="sm"/>
            <a:tailEnd type="none" w="sm" len="sm"/>
          </a:ln>
        </p:spPr>
      </p:pic>
      <p:sp>
        <p:nvSpPr>
          <p:cNvPr id="280" name="Google Shape;280;p39"/>
          <p:cNvSpPr txBox="1"/>
          <p:nvPr/>
        </p:nvSpPr>
        <p:spPr>
          <a:xfrm>
            <a:off x="4005425" y="1366700"/>
            <a:ext cx="4436100" cy="1303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rgbClr val="000000"/>
                </a:solidFill>
                <a:latin typeface="Century Gothic"/>
                <a:ea typeface="Century Gothic"/>
                <a:cs typeface="Century Gothic"/>
                <a:sym typeface="Century Gothic"/>
              </a:rPr>
              <a:t>“ . . . the big round electric headlamps, which Violet said looked like bug eyes”</a:t>
            </a:r>
            <a:endParaRPr sz="1800" b="1" i="0" u="none" strike="noStrike" cap="none">
              <a:solidFill>
                <a:srgbClr val="000000"/>
              </a:solidFill>
              <a:latin typeface="Century Gothic"/>
              <a:ea typeface="Century Gothic"/>
              <a:cs typeface="Century Gothic"/>
              <a:sym typeface="Century Gothic"/>
            </a:endParaRPr>
          </a:p>
        </p:txBody>
      </p:sp>
      <p:sp>
        <p:nvSpPr>
          <p:cNvPr id="282" name="Google Shape;282;p39"/>
          <p:cNvSpPr txBox="1"/>
          <p:nvPr/>
        </p:nvSpPr>
        <p:spPr>
          <a:xfrm>
            <a:off x="4005425" y="2601300"/>
            <a:ext cx="4436100" cy="1926600"/>
          </a:xfrm>
          <a:prstGeom prst="rect">
            <a:avLst/>
          </a:prstGeom>
          <a:noFill/>
          <a:ln>
            <a:noFill/>
          </a:ln>
        </p:spPr>
        <p:txBody>
          <a:bodyPr spcFirstLastPara="1" wrap="square" lIns="91425" tIns="91425" rIns="91425" bIns="91425" anchor="t" anchorCtr="0">
            <a:noAutofit/>
          </a:bodyPr>
          <a:lstStyle/>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What does this phrase tell you about the electric headlamps?  How does it help you as a reader?</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Is this a simile or metaphor?  How do you know?</a:t>
            </a:r>
            <a:endParaRPr sz="1600" b="0" i="0" u="none" strike="noStrike" cap="none">
              <a:solidFill>
                <a:srgbClr val="000000"/>
              </a:solidFill>
              <a:latin typeface="Century Gothic"/>
              <a:ea typeface="Century Gothic"/>
              <a:cs typeface="Century Gothic"/>
              <a:sym typeface="Century Gothic"/>
            </a:endParaRPr>
          </a:p>
        </p:txBody>
      </p:sp>
      <p:pic>
        <p:nvPicPr>
          <p:cNvPr id="7" name="Google Shape;234;p33"/>
          <p:cNvPicPr preferRelativeResize="0"/>
          <p:nvPr/>
        </p:nvPicPr>
        <p:blipFill rotWithShape="1">
          <a:blip r:embed="rId4">
            <a:alphaModFix/>
          </a:blip>
          <a:srcRect/>
          <a:stretch/>
        </p:blipFill>
        <p:spPr>
          <a:xfrm>
            <a:off x="8515350" y="4405307"/>
            <a:ext cx="469900" cy="45339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288" name="Google Shape;288;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explain the meaning of similes and metaphors in Chapter 11 of </a:t>
            </a:r>
            <a:r>
              <a:rPr lang="en" sz="2400" i="1"/>
              <a:t>The Hope Chest.</a:t>
            </a:r>
            <a:endParaRPr sz="2400" i="1"/>
          </a:p>
          <a:p>
            <a:pPr marL="0" lvl="0" indent="0" algn="l" rtl="0">
              <a:lnSpc>
                <a:spcPct val="90000"/>
              </a:lnSpc>
              <a:spcBef>
                <a:spcPts val="800"/>
              </a:spcBef>
              <a:spcAft>
                <a:spcPts val="0"/>
              </a:spcAft>
              <a:buSzPts val="2100"/>
              <a:buNone/>
            </a:pPr>
            <a:endParaRPr/>
          </a:p>
        </p:txBody>
      </p:sp>
      <p:pic>
        <p:nvPicPr>
          <p:cNvPr id="289" name="Google Shape;289;p40"/>
          <p:cNvPicPr preferRelativeResize="0"/>
          <p:nvPr/>
        </p:nvPicPr>
        <p:blipFill rotWithShape="1">
          <a:blip r:embed="rId3">
            <a:alphaModFix/>
          </a:blip>
          <a:srcRect/>
          <a:stretch/>
        </p:blipFill>
        <p:spPr>
          <a:xfrm>
            <a:off x="8403771" y="4358608"/>
            <a:ext cx="568771" cy="54802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1"/>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295" name="Google Shape;295;p41"/>
          <p:cNvSpPr txBox="1"/>
          <p:nvPr/>
        </p:nvSpPr>
        <p:spPr>
          <a:xfrm>
            <a:off x="628650" y="1150900"/>
            <a:ext cx="36084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entury Gothic"/>
              <a:ea typeface="Century Gothic"/>
              <a:cs typeface="Century Gothic"/>
              <a:sym typeface="Century Gothic"/>
            </a:endParaRPr>
          </a:p>
        </p:txBody>
      </p:sp>
      <p:sp>
        <p:nvSpPr>
          <p:cNvPr id="296" name="Google Shape;296;p41"/>
          <p:cNvSpPr txBox="1"/>
          <p:nvPr/>
        </p:nvSpPr>
        <p:spPr>
          <a:xfrm>
            <a:off x="4572000" y="334175"/>
            <a:ext cx="4260300" cy="417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4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What can we learn from the process of ratifying the 19</a:t>
            </a:r>
            <a:r>
              <a:rPr lang="en" sz="1800" b="0" i="0" u="none" strike="noStrike" cap="none" baseline="30000">
                <a:solidFill>
                  <a:srgbClr val="000000"/>
                </a:solidFill>
                <a:latin typeface="Century Gothic"/>
                <a:ea typeface="Century Gothic"/>
                <a:cs typeface="Century Gothic"/>
                <a:sym typeface="Century Gothic"/>
              </a:rPr>
              <a:t>th</a:t>
            </a:r>
            <a:r>
              <a:rPr lang="en" sz="1800" b="0" i="0" u="none" strike="noStrike" cap="none">
                <a:solidFill>
                  <a:srgbClr val="000000"/>
                </a:solidFill>
                <a:latin typeface="Century Gothic"/>
                <a:ea typeface="Century Gothic"/>
                <a:cs typeface="Century Gothic"/>
                <a:sym typeface="Century Gothic"/>
              </a:rPr>
              <a:t> Amendment?</a:t>
            </a:r>
            <a:endParaRPr sz="1800" b="0" i="0" u="none" strike="noStrike" cap="none">
              <a:solidFill>
                <a:srgbClr val="000000"/>
              </a:solidFill>
              <a:latin typeface="Arial"/>
              <a:ea typeface="Arial"/>
              <a:cs typeface="Arial"/>
              <a:sym typeface="Arial"/>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800" b="0" i="0" u="none" strike="noStrike" cap="none">
              <a:solidFill>
                <a:srgbClr val="000000"/>
              </a:solidFill>
              <a:latin typeface="Arial"/>
              <a:ea typeface="Arial"/>
              <a:cs typeface="Arial"/>
              <a:sym typeface="Arial"/>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302" name="Google Shape;302;p42"/>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303" name="Google Shape;303;p42"/>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1" i="0" u="none" strike="noStrike" cap="none">
                <a:solidFill>
                  <a:srgbClr val="000000"/>
                </a:solidFill>
                <a:latin typeface="Century Gothic"/>
                <a:ea typeface="Century Gothic"/>
                <a:cs typeface="Century Gothic"/>
                <a:sym typeface="Century Gothic"/>
              </a:rPr>
              <a:t>Module 4: Journal Prompts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10" name="Google Shape;310;p43"/>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11" name="Google Shape;311;p43"/>
          <p:cNvGraphicFramePr/>
          <p:nvPr/>
        </p:nvGraphicFramePr>
        <p:xfrm>
          <a:off x="952500" y="2809725"/>
          <a:ext cx="7239000" cy="1859219"/>
        </p:xfrm>
        <a:graphic>
          <a:graphicData uri="http://schemas.openxmlformats.org/drawingml/2006/table">
            <a:tbl>
              <a:tblPr>
                <a:noFill/>
                <a:tableStyleId>{4AC313BF-1DE9-4E70-B80F-23FDB7762515}</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 </a:t>
            </a:r>
            <a:r>
              <a:rPr lang="en" sz="3400" b="0" i="0" u="none" strike="noStrike" cap="none">
                <a:solidFill>
                  <a:schemeClr val="dk1"/>
                </a:solidFill>
                <a:latin typeface="Century Gothic"/>
                <a:ea typeface="Century Gothic"/>
                <a:cs typeface="Century Gothic"/>
                <a:sym typeface="Century Gothic"/>
              </a:rPr>
              <a:t>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4</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t>4 </a:t>
            </a:r>
            <a:r>
              <a:rPr lang="en" sz="1700" u="sng" dirty="0">
                <a:solidFill>
                  <a:schemeClr val="hlink"/>
                </a:solidFill>
                <a:hlinkClick r:id="rId3"/>
              </a:rPr>
              <a:t>here</a:t>
            </a:r>
            <a:r>
              <a:rPr lang="en" sz="1700" dirty="0"/>
              <a:t>.  </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endParaRPr lang="en" sz="18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800" b="0" i="0" u="none" strike="noStrike" cap="none" dirty="0" smtClean="0">
                <a:solidFill>
                  <a:schemeClr val="dk1"/>
                </a:solidFill>
                <a:latin typeface="Century Gothic"/>
                <a:ea typeface="Century Gothic"/>
                <a:cs typeface="Century Gothic"/>
                <a:sym typeface="Century Gothic"/>
              </a:rPr>
              <a:t>In </a:t>
            </a:r>
            <a:r>
              <a:rPr lang="en" sz="1800" b="0" i="0" u="none" strike="noStrike" cap="none" dirty="0">
                <a:solidFill>
                  <a:schemeClr val="dk1"/>
                </a:solidFill>
                <a:latin typeface="Century Gothic"/>
                <a:ea typeface="Century Gothic"/>
                <a:cs typeface="Century Gothic"/>
                <a:sym typeface="Century Gothic"/>
              </a:rPr>
              <a:t>this lesson, students will be: </a:t>
            </a:r>
            <a:endParaRPr sz="1800" dirty="0"/>
          </a:p>
          <a:p>
            <a:pPr marL="406400" marR="0" lvl="0" indent="-292100" algn="l" rtl="0">
              <a:lnSpc>
                <a:spcPct val="100000"/>
              </a:lnSpc>
              <a:spcBef>
                <a:spcPts val="0"/>
              </a:spcBef>
              <a:spcAft>
                <a:spcPts val="0"/>
              </a:spcAft>
              <a:buSzPts val="1800"/>
              <a:buChar char="•"/>
            </a:pPr>
            <a:r>
              <a:rPr lang="en" sz="1700" dirty="0"/>
              <a:t>Reviewing Learning Targets</a:t>
            </a:r>
            <a:endParaRPr sz="1700" dirty="0"/>
          </a:p>
          <a:p>
            <a:pPr marL="406400" marR="0" lvl="0" indent="-285750" algn="l" rtl="0">
              <a:lnSpc>
                <a:spcPct val="100000"/>
              </a:lnSpc>
              <a:spcBef>
                <a:spcPts val="0"/>
              </a:spcBef>
              <a:spcAft>
                <a:spcPts val="0"/>
              </a:spcAft>
              <a:buSzPts val="1700"/>
              <a:buChar char="•"/>
            </a:pPr>
            <a:r>
              <a:rPr lang="en" sz="1700" dirty="0"/>
              <a:t>Reading in Triads:  </a:t>
            </a:r>
            <a:r>
              <a:rPr lang="en" sz="1700" i="1" dirty="0"/>
              <a:t>The Hope Chest</a:t>
            </a:r>
            <a:r>
              <a:rPr lang="en" sz="1700" dirty="0"/>
              <a:t>, Chapter 11</a:t>
            </a:r>
            <a:endParaRPr sz="1700" dirty="0"/>
          </a:p>
          <a:p>
            <a:pPr marL="406400" marR="0" lvl="0" indent="-285750" algn="l" rtl="0">
              <a:lnSpc>
                <a:spcPct val="100000"/>
              </a:lnSpc>
              <a:spcBef>
                <a:spcPts val="0"/>
              </a:spcBef>
              <a:spcAft>
                <a:spcPts val="0"/>
              </a:spcAft>
              <a:buSzPts val="1700"/>
              <a:buChar char="•"/>
            </a:pPr>
            <a:r>
              <a:rPr lang="en" sz="1700" dirty="0"/>
              <a:t>Summarizing Chapter 11 of </a:t>
            </a:r>
            <a:r>
              <a:rPr lang="en" sz="1700" i="1" dirty="0"/>
              <a:t>The Hope Chest</a:t>
            </a:r>
            <a:endParaRPr sz="1700" dirty="0"/>
          </a:p>
          <a:p>
            <a:pPr marL="406400" marR="0" lvl="0" indent="-285750" algn="l" rtl="0">
              <a:lnSpc>
                <a:spcPct val="100000"/>
              </a:lnSpc>
              <a:spcBef>
                <a:spcPts val="0"/>
              </a:spcBef>
              <a:spcAft>
                <a:spcPts val="0"/>
              </a:spcAft>
              <a:buSzPts val="1700"/>
              <a:buChar char="•"/>
            </a:pPr>
            <a:r>
              <a:rPr lang="en" sz="1700" dirty="0"/>
              <a:t>Analyzing Similes and Metaphors in Chapter 11 of </a:t>
            </a:r>
            <a:r>
              <a:rPr lang="en" sz="1700" i="1" dirty="0"/>
              <a:t>The Hope Chest</a:t>
            </a:r>
            <a:endParaRPr sz="1700" dirty="0"/>
          </a:p>
          <a:p>
            <a:pPr marL="406400" marR="0" lvl="0" indent="-285750" algn="l" rtl="0">
              <a:lnSpc>
                <a:spcPct val="100000"/>
              </a:lnSpc>
              <a:spcBef>
                <a:spcPts val="0"/>
              </a:spcBef>
              <a:spcAft>
                <a:spcPts val="0"/>
              </a:spcAft>
              <a:buSzPts val="1700"/>
              <a:buChar char="•"/>
            </a:pPr>
            <a:r>
              <a:rPr lang="en" sz="1700" dirty="0"/>
              <a:t>Reviewing Homework.</a:t>
            </a: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4" name="Google Shape;184;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4</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0" name="Google Shape;190;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4</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2</a:t>
            </a:r>
            <a:r>
              <a:rPr lang="en" sz="2400" b="0" i="0" u="none" strike="noStrike" cap="none">
                <a:solidFill>
                  <a:schemeClr val="dk1"/>
                </a:solidFill>
                <a:latin typeface="Century Gothic"/>
                <a:ea typeface="Century Gothic"/>
                <a:cs typeface="Century Gothic"/>
                <a:sym typeface="Century Gothic"/>
              </a:rPr>
              <a:t> protocols:  </a:t>
            </a:r>
            <a:r>
              <a:rPr lang="en" sz="2400"/>
              <a:t>Triad Talk and Thumb-O-Meter.</a:t>
            </a: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1" name="Google Shape;191;p28"/>
          <p:cNvPicPr preferRelativeResize="0"/>
          <p:nvPr/>
        </p:nvPicPr>
        <p:blipFill rotWithShape="1">
          <a:blip r:embed="rId3">
            <a:alphaModFix/>
          </a:blip>
          <a:srcRect/>
          <a:stretch/>
        </p:blipFill>
        <p:spPr>
          <a:xfrm>
            <a:off x="8254250" y="4059915"/>
            <a:ext cx="572700" cy="572700"/>
          </a:xfrm>
          <a:prstGeom prst="rect">
            <a:avLst/>
          </a:prstGeom>
          <a:noFill/>
          <a:ln>
            <a:noFill/>
          </a:ln>
        </p:spPr>
      </p:pic>
      <p:pic>
        <p:nvPicPr>
          <p:cNvPr id="192" name="Google Shape;192;p28"/>
          <p:cNvPicPr preferRelativeResize="0"/>
          <p:nvPr/>
        </p:nvPicPr>
        <p:blipFill rotWithShape="1">
          <a:blip r:embed="rId4">
            <a:alphaModFix/>
          </a:blip>
          <a:srcRect/>
          <a:stretch/>
        </p:blipFill>
        <p:spPr>
          <a:xfrm>
            <a:off x="7433975" y="3980013"/>
            <a:ext cx="732525" cy="7325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9"/>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a:t>2</a:t>
            </a:r>
            <a:r>
              <a:rPr lang="en" sz="3400" b="0" i="0" u="none" strike="noStrike" cap="none">
                <a:solidFill>
                  <a:schemeClr val="dk1"/>
                </a:solidFill>
                <a:latin typeface="Century Gothic"/>
                <a:ea typeface="Century Gothic"/>
                <a:cs typeface="Century Gothic"/>
                <a:sym typeface="Century Gothic"/>
              </a:rPr>
              <a:t>: Lesson </a:t>
            </a:r>
            <a:r>
              <a:rPr lang="en" sz="3600"/>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8" name="Google Shape;198;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4</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lvl="0" indent="0" algn="l" rtl="0">
              <a:lnSpc>
                <a:spcPct val="100000"/>
              </a:lnSpc>
              <a:spcBef>
                <a:spcPts val="1700"/>
              </a:spcBef>
              <a:spcAft>
                <a:spcPts val="0"/>
              </a:spcAft>
              <a:buSzPts val="2100"/>
              <a:buNone/>
            </a:pPr>
            <a:r>
              <a:rPr lang="en" sz="1400" dirty="0">
                <a:solidFill>
                  <a:srgbClr val="000000"/>
                </a:solidFill>
              </a:rPr>
              <a:t>The basic design of this lesson supports students with opportunities to return to familiar routines for reading in triads; discussing idioms, adages, and proverbs; and identifying emerging themes in the text. Additionally, this lesson supports students with opportunities to practice writing a summary and unpack the meaning of similes and metaphors in context, all in preparation for the </a:t>
            </a:r>
            <a:r>
              <a:rPr lang="en" sz="1400" b="1" dirty="0">
                <a:solidFill>
                  <a:srgbClr val="000000"/>
                </a:solidFill>
              </a:rPr>
              <a:t>Mid-Unit 2 Assessment</a:t>
            </a:r>
            <a:r>
              <a:rPr lang="en" sz="1400" dirty="0">
                <a:solidFill>
                  <a:srgbClr val="000000"/>
                </a:solidFill>
              </a:rPr>
              <a:t>.</a:t>
            </a:r>
            <a:endParaRPr sz="1400" dirty="0">
              <a:solidFill>
                <a:srgbClr val="000000"/>
              </a:solidFill>
            </a:endParaRPr>
          </a:p>
          <a:p>
            <a:pPr marL="0" lvl="0" indent="0" algn="l" rtl="0">
              <a:lnSpc>
                <a:spcPct val="100000"/>
              </a:lnSpc>
              <a:spcBef>
                <a:spcPts val="1700"/>
              </a:spcBef>
              <a:spcAft>
                <a:spcPts val="0"/>
              </a:spcAft>
              <a:buSzPts val="2100"/>
              <a:buNone/>
            </a:pPr>
            <a:r>
              <a:rPr lang="en" sz="1400" dirty="0">
                <a:solidFill>
                  <a:srgbClr val="000000"/>
                </a:solidFill>
              </a:rPr>
              <a:t>Students may find it challenging to keep pace with the linguistic and cognitive demands of the many tasks and concepts covered in this lesson. Model and think aloud processes as needed, and continue to work closely with students who need additional support. Continue to look for opportunities outside of this lesson to apply the meaning of idioms, adages, and proverbs to real-life experiences or examples the students can relate to.</a:t>
            </a:r>
            <a:endParaRPr sz="1400" dirty="0">
              <a:solidFill>
                <a:srgbClr val="000000"/>
              </a:solidFill>
            </a:endParaRPr>
          </a:p>
          <a:p>
            <a:pPr marL="0" lvl="0" indent="0" algn="l" rtl="0">
              <a:lnSpc>
                <a:spcPct val="100000"/>
              </a:lnSpc>
              <a:spcBef>
                <a:spcPts val="1700"/>
              </a:spcBef>
              <a:spcAft>
                <a:spcPts val="0"/>
              </a:spcAft>
              <a:buSzPts val="2100"/>
              <a:buNone/>
            </a:pPr>
            <a:endParaRPr sz="1400" dirty="0">
              <a:solidFill>
                <a:srgbClr val="000000"/>
              </a:solidFill>
            </a:endParaRPr>
          </a:p>
          <a:p>
            <a:pPr marL="0" lvl="0" indent="0" algn="l" rtl="0">
              <a:lnSpc>
                <a:spcPct val="100000"/>
              </a:lnSpc>
              <a:spcBef>
                <a:spcPts val="1700"/>
              </a:spcBef>
              <a:spcAft>
                <a:spcPts val="0"/>
              </a:spcAft>
              <a:buSzPts val="2100"/>
              <a:buNone/>
            </a:pPr>
            <a:endParaRPr sz="1400" dirty="0">
              <a:solidFill>
                <a:srgbClr val="000000"/>
              </a:solidFill>
            </a:endParaRPr>
          </a:p>
          <a:p>
            <a:pPr marL="0" marR="0" lvl="0" indent="0" algn="l" rtl="0">
              <a:lnSpc>
                <a:spcPct val="200000"/>
              </a:lnSpc>
              <a:spcBef>
                <a:spcPts val="0"/>
              </a:spcBef>
              <a:spcAft>
                <a:spcPts val="0"/>
              </a:spcAft>
              <a:buSzPts val="2100"/>
              <a:buNone/>
            </a:pPr>
            <a:endParaRPr sz="1800" dirty="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99" name="Google Shape;199;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0" name="Google Shape;200;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1" name="Google Shape;201;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2" name="Google Shape;202;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3" name="Google Shape;203;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4" name="Google Shape;204;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8"/>
        <p:cNvGrpSpPr/>
        <p:nvPr/>
      </p:nvGrpSpPr>
      <p:grpSpPr>
        <a:xfrm>
          <a:off x="0" y="0"/>
          <a:ext cx="0" cy="0"/>
          <a:chOff x="0" y="0"/>
          <a:chExt cx="0" cy="0"/>
        </a:xfrm>
      </p:grpSpPr>
      <p:pic>
        <p:nvPicPr>
          <p:cNvPr id="209" name="Google Shape;209;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0" name="Google Shape;210;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1" name="Google Shape;211;p3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4</a:t>
            </a:r>
            <a:endParaRPr sz="3000" b="0" i="0" u="none" strike="noStrike" cap="none">
              <a:solidFill>
                <a:srgbClr val="404040"/>
              </a:solidFill>
              <a:latin typeface="Calibri"/>
              <a:ea typeface="Calibri"/>
              <a:cs typeface="Calibri"/>
              <a:sym typeface="Calibri"/>
            </a:endParaRPr>
          </a:p>
        </p:txBody>
      </p:sp>
      <p:pic>
        <p:nvPicPr>
          <p:cNvPr id="212" name="Google Shape;212;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3" name="Google Shape;213;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219" name="Google Shape;219;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2400" b="0" i="0" u="none" strike="noStrike" cap="none" dirty="0">
                <a:solidFill>
                  <a:schemeClr val="dk1"/>
                </a:solidFill>
                <a:latin typeface="Century Gothic"/>
                <a:ea typeface="Century Gothic"/>
                <a:cs typeface="Century Gothic"/>
                <a:sym typeface="Century Gothic"/>
              </a:rPr>
              <a:t>What are we learning and doing today?</a:t>
            </a:r>
            <a:endParaRPr sz="2400" b="0" i="0" u="none" strike="noStrike" cap="none" dirty="0">
              <a:solidFill>
                <a:schemeClr val="dk1"/>
              </a:solidFill>
              <a:latin typeface="Century Gothic"/>
              <a:ea typeface="Century Gothic"/>
              <a:cs typeface="Century Gothic"/>
              <a:sym typeface="Century Gothic"/>
            </a:endParaRPr>
          </a:p>
          <a:p>
            <a:pPr marL="347663" lvl="0" indent="-347663" algn="l" rtl="0">
              <a:lnSpc>
                <a:spcPct val="100000"/>
              </a:lnSpc>
              <a:spcBef>
                <a:spcPts val="0"/>
              </a:spcBef>
              <a:spcAft>
                <a:spcPts val="0"/>
              </a:spcAft>
              <a:buSzPct val="90000"/>
              <a:buChar char="●"/>
            </a:pPr>
            <a:r>
              <a:rPr lang="en" sz="2400" dirty="0"/>
              <a:t>Reviewing Learning </a:t>
            </a:r>
            <a:r>
              <a:rPr lang="en" sz="2400" dirty="0" smtClean="0"/>
              <a:t>Targets;</a:t>
            </a:r>
            <a:endParaRPr lang="en" sz="2400" dirty="0"/>
          </a:p>
          <a:p>
            <a:pPr marL="347663" lvl="0" indent="-347663" algn="l" rtl="0">
              <a:lnSpc>
                <a:spcPct val="100000"/>
              </a:lnSpc>
              <a:spcBef>
                <a:spcPts val="0"/>
              </a:spcBef>
              <a:spcAft>
                <a:spcPts val="0"/>
              </a:spcAft>
              <a:buSzPct val="90000"/>
              <a:buChar char="●"/>
            </a:pPr>
            <a:r>
              <a:rPr lang="en" sz="2400" dirty="0" smtClean="0"/>
              <a:t>Reading </a:t>
            </a:r>
            <a:r>
              <a:rPr lang="en" sz="2400" dirty="0"/>
              <a:t>in Triads:  </a:t>
            </a:r>
            <a:r>
              <a:rPr lang="en" sz="2400" i="1" dirty="0"/>
              <a:t>The Hope Chest</a:t>
            </a:r>
            <a:r>
              <a:rPr lang="en" sz="2400" dirty="0"/>
              <a:t>, Chapter </a:t>
            </a:r>
            <a:r>
              <a:rPr lang="en" sz="2400" dirty="0" smtClean="0"/>
              <a:t>11;</a:t>
            </a:r>
            <a:endParaRPr lang="en" sz="2400" dirty="0"/>
          </a:p>
          <a:p>
            <a:pPr marL="347663" lvl="0" indent="-347663" algn="l" rtl="0">
              <a:lnSpc>
                <a:spcPct val="100000"/>
              </a:lnSpc>
              <a:spcBef>
                <a:spcPts val="0"/>
              </a:spcBef>
              <a:spcAft>
                <a:spcPts val="0"/>
              </a:spcAft>
              <a:buSzPct val="90000"/>
              <a:buChar char="●"/>
            </a:pPr>
            <a:r>
              <a:rPr lang="en" sz="2400" dirty="0" smtClean="0"/>
              <a:t>Summarizing </a:t>
            </a:r>
            <a:r>
              <a:rPr lang="en" sz="2400" dirty="0"/>
              <a:t>Chapter 11 of </a:t>
            </a:r>
            <a:r>
              <a:rPr lang="en" sz="2400" i="1" dirty="0"/>
              <a:t>The Hope </a:t>
            </a:r>
            <a:r>
              <a:rPr lang="en" sz="2400" i="1" dirty="0" smtClean="0"/>
              <a:t>Chest;</a:t>
            </a:r>
            <a:endParaRPr lang="en" sz="2400" dirty="0"/>
          </a:p>
          <a:p>
            <a:pPr marL="347663" lvl="0" indent="-347663" algn="l" rtl="0">
              <a:lnSpc>
                <a:spcPct val="100000"/>
              </a:lnSpc>
              <a:spcBef>
                <a:spcPts val="0"/>
              </a:spcBef>
              <a:spcAft>
                <a:spcPts val="0"/>
              </a:spcAft>
              <a:buSzPct val="90000"/>
              <a:buChar char="●"/>
            </a:pPr>
            <a:r>
              <a:rPr lang="en" sz="2400" dirty="0" smtClean="0"/>
              <a:t>Analyzing </a:t>
            </a:r>
            <a:r>
              <a:rPr lang="en" sz="2400" dirty="0"/>
              <a:t>Similes and Metaphors in Chapter 11 of </a:t>
            </a:r>
            <a:r>
              <a:rPr lang="en" sz="2400" i="1" dirty="0"/>
              <a:t>The Hope Chest</a:t>
            </a:r>
            <a:r>
              <a:rPr lang="en" sz="2400" dirty="0"/>
              <a:t>; </a:t>
            </a:r>
            <a:r>
              <a:rPr lang="en" sz="2400" dirty="0" smtClean="0"/>
              <a:t>and</a:t>
            </a:r>
            <a:endParaRPr lang="en" sz="2400" dirty="0"/>
          </a:p>
          <a:p>
            <a:pPr marL="347663" lvl="0" indent="-347663" algn="l" rtl="0">
              <a:lnSpc>
                <a:spcPct val="100000"/>
              </a:lnSpc>
              <a:spcBef>
                <a:spcPts val="0"/>
              </a:spcBef>
              <a:spcAft>
                <a:spcPts val="0"/>
              </a:spcAft>
              <a:buSzPct val="90000"/>
              <a:buChar char="●"/>
            </a:pPr>
            <a:r>
              <a:rPr lang="en" sz="2400" dirty="0" smtClean="0"/>
              <a:t>Reviewing </a:t>
            </a:r>
            <a:r>
              <a:rPr lang="en" sz="2400" dirty="0"/>
              <a:t>Homework.</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a:t>
            </a:r>
            <a:endParaRPr sz="3300" i="0" u="none" strike="noStrike" cap="none">
              <a:solidFill>
                <a:schemeClr val="dk1"/>
              </a:solidFill>
              <a:latin typeface="Century Gothic"/>
              <a:ea typeface="Century Gothic"/>
              <a:cs typeface="Century Gothic"/>
              <a:sym typeface="Century Gothic"/>
            </a:endParaRPr>
          </a:p>
        </p:txBody>
      </p:sp>
      <p:sp>
        <p:nvSpPr>
          <p:cNvPr id="225" name="Google Shape;225;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summarize Chapter 11 of </a:t>
            </a:r>
            <a:r>
              <a:rPr lang="en" sz="2400" i="1">
                <a:latin typeface="Century Gothic"/>
                <a:ea typeface="Century Gothic"/>
                <a:cs typeface="Century Gothic"/>
                <a:sym typeface="Century Gothic"/>
              </a:rPr>
              <a:t>The Hope Chest</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explain the meaning of similes and metaphors in Chapter 11 of </a:t>
            </a:r>
            <a:r>
              <a:rPr lang="en" sz="2400" i="1">
                <a:latin typeface="Century Gothic"/>
                <a:ea typeface="Century Gothic"/>
                <a:cs typeface="Century Gothic"/>
                <a:sym typeface="Century Gothic"/>
              </a:rPr>
              <a:t>The Hope Chest</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SzPts val="2100"/>
              <a:buNone/>
            </a:pPr>
            <a:endParaRPr sz="2400">
              <a:latin typeface="Century Gothic"/>
              <a:ea typeface="Century Gothic"/>
              <a:cs typeface="Century Gothic"/>
              <a:sym typeface="Century Gothic"/>
            </a:endParaRPr>
          </a:p>
        </p:txBody>
      </p:sp>
      <p:pic>
        <p:nvPicPr>
          <p:cNvPr id="226" name="Google Shape;226;p32"/>
          <p:cNvPicPr preferRelativeResize="0"/>
          <p:nvPr/>
        </p:nvPicPr>
        <p:blipFill rotWithShape="1">
          <a:blip r:embed="rId3">
            <a:alphaModFix/>
          </a:blip>
          <a:srcRect/>
          <a:stretch/>
        </p:blipFill>
        <p:spPr>
          <a:xfrm>
            <a:off x="8371114" y="4362821"/>
            <a:ext cx="623207" cy="53959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3"/>
          <p:cNvSpPr txBox="1">
            <a:spLocks noGrp="1"/>
          </p:cNvSpPr>
          <p:nvPr>
            <p:ph type="title"/>
          </p:nvPr>
        </p:nvSpPr>
        <p:spPr>
          <a:xfrm>
            <a:off x="628650" y="1260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Reading in Triads:  </a:t>
            </a:r>
            <a:r>
              <a:rPr lang="en" i="1">
                <a:latin typeface="Century Gothic"/>
                <a:ea typeface="Century Gothic"/>
                <a:cs typeface="Century Gothic"/>
                <a:sym typeface="Century Gothic"/>
              </a:rPr>
              <a:t>The Hope Chest, </a:t>
            </a:r>
            <a:r>
              <a:rPr lang="en">
                <a:latin typeface="Century Gothic"/>
                <a:ea typeface="Century Gothic"/>
                <a:cs typeface="Century Gothic"/>
                <a:sym typeface="Century Gothic"/>
              </a:rPr>
              <a:t>Chapter 11</a:t>
            </a:r>
            <a:endParaRPr sz="3300" u="none" strike="noStrike" cap="none">
              <a:solidFill>
                <a:schemeClr val="dk1"/>
              </a:solidFill>
              <a:latin typeface="Century Gothic"/>
              <a:ea typeface="Century Gothic"/>
              <a:cs typeface="Century Gothic"/>
              <a:sym typeface="Century Gothic"/>
            </a:endParaRPr>
          </a:p>
        </p:txBody>
      </p:sp>
      <p:pic>
        <p:nvPicPr>
          <p:cNvPr id="232" name="Google Shape;232;p33"/>
          <p:cNvPicPr preferRelativeResize="0"/>
          <p:nvPr/>
        </p:nvPicPr>
        <p:blipFill rotWithShape="1">
          <a:blip r:embed="rId3">
            <a:alphaModFix/>
          </a:blip>
          <a:srcRect/>
          <a:stretch/>
        </p:blipFill>
        <p:spPr>
          <a:xfrm>
            <a:off x="196750" y="1120244"/>
            <a:ext cx="3529424" cy="3570655"/>
          </a:xfrm>
          <a:prstGeom prst="rect">
            <a:avLst/>
          </a:prstGeom>
          <a:noFill/>
          <a:ln w="9525" cap="flat" cmpd="sng">
            <a:solidFill>
              <a:schemeClr val="dk2"/>
            </a:solidFill>
            <a:prstDash val="solid"/>
            <a:round/>
            <a:headEnd type="none" w="sm" len="sm"/>
            <a:tailEnd type="none" w="sm" len="sm"/>
          </a:ln>
        </p:spPr>
      </p:pic>
      <p:sp>
        <p:nvSpPr>
          <p:cNvPr id="233" name="Google Shape;233;p33"/>
          <p:cNvSpPr txBox="1"/>
          <p:nvPr/>
        </p:nvSpPr>
        <p:spPr>
          <a:xfrm>
            <a:off x="3971950" y="1338825"/>
            <a:ext cx="4035000" cy="3133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Directions</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Read Chapter 11 aloud, taking turns with your triad.</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Discuss the gist.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Spend the rest of the time reflecting silently in writing, drawing, or thinking, and recording unfamiliar vocabulary in your </a:t>
            </a:r>
            <a:r>
              <a:rPr lang="en" sz="1400" b="1" i="0" u="none" strike="noStrike" cap="none" dirty="0">
                <a:solidFill>
                  <a:srgbClr val="000000"/>
                </a:solidFill>
                <a:latin typeface="Century Gothic"/>
                <a:ea typeface="Century Gothic"/>
                <a:cs typeface="Century Gothic"/>
                <a:sym typeface="Century Gothic"/>
              </a:rPr>
              <a:t>vocabulary logs</a:t>
            </a:r>
            <a:r>
              <a:rPr lang="en" sz="1400" b="0" i="0" u="none" strike="noStrike" cap="none" dirty="0">
                <a:solidFill>
                  <a:srgbClr val="000000"/>
                </a:solidFill>
                <a:latin typeface="Century Gothic"/>
                <a:ea typeface="Century Gothic"/>
                <a:cs typeface="Century Gothic"/>
                <a:sym typeface="Century Gothic"/>
              </a:rPr>
              <a:t>.</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Remember:  refer to the </a:t>
            </a:r>
            <a:r>
              <a:rPr lang="en" sz="1400" b="1" i="0" u="none" strike="noStrike" cap="none" dirty="0">
                <a:solidFill>
                  <a:srgbClr val="000000"/>
                </a:solidFill>
                <a:latin typeface="Century Gothic"/>
                <a:ea typeface="Century Gothic"/>
                <a:cs typeface="Century Gothic"/>
                <a:sym typeface="Century Gothic"/>
              </a:rPr>
              <a:t>Close Readers Do These Things Anchor Chart </a:t>
            </a:r>
            <a:r>
              <a:rPr lang="en" sz="1400" b="0" i="0" u="none" strike="noStrike" cap="none" dirty="0">
                <a:solidFill>
                  <a:srgbClr val="000000"/>
                </a:solidFill>
                <a:latin typeface="Century Gothic"/>
                <a:ea typeface="Century Gothic"/>
                <a:cs typeface="Century Gothic"/>
                <a:sym typeface="Century Gothic"/>
              </a:rPr>
              <a:t>as your read.</a:t>
            </a:r>
            <a:endParaRPr sz="1400" b="0" i="0" u="none" strike="noStrike" cap="none" dirty="0">
              <a:solidFill>
                <a:srgbClr val="000000"/>
              </a:solidFill>
              <a:latin typeface="Century Gothic"/>
              <a:ea typeface="Century Gothic"/>
              <a:cs typeface="Century Gothic"/>
              <a:sym typeface="Century Gothic"/>
            </a:endParaRPr>
          </a:p>
        </p:txBody>
      </p:sp>
      <p:pic>
        <p:nvPicPr>
          <p:cNvPr id="234" name="Google Shape;234;p33"/>
          <p:cNvPicPr preferRelativeResize="0"/>
          <p:nvPr/>
        </p:nvPicPr>
        <p:blipFill rotWithShape="1">
          <a:blip r:embed="rId4">
            <a:alphaModFix/>
          </a:blip>
          <a:srcRect/>
          <a:stretch/>
        </p:blipFill>
        <p:spPr>
          <a:xfrm>
            <a:off x="8515350" y="4405307"/>
            <a:ext cx="469900" cy="45339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5DC3766-CEE5-40E4-B016-5B7027C0ABCC}"/>
</file>

<file path=customXml/itemProps2.xml><?xml version="1.0" encoding="utf-8"?>
<ds:datastoreItem xmlns:ds="http://schemas.openxmlformats.org/officeDocument/2006/customXml" ds:itemID="{08CFE457-14D5-4756-814D-1F5A1819C0BF}"/>
</file>

<file path=customXml/itemProps3.xml><?xml version="1.0" encoding="utf-8"?>
<ds:datastoreItem xmlns:ds="http://schemas.openxmlformats.org/officeDocument/2006/customXml" ds:itemID="{51E345A5-F4E6-4151-B873-CE1F7FF09A56}"/>
</file>

<file path=docProps/app.xml><?xml version="1.0" encoding="utf-8"?>
<Properties xmlns="http://schemas.openxmlformats.org/officeDocument/2006/extended-properties" xmlns:vt="http://schemas.openxmlformats.org/officeDocument/2006/docPropsVTypes">
  <TotalTime>29</TotalTime>
  <Words>5047</Words>
  <Application>Microsoft Macintosh PowerPoint</Application>
  <PresentationFormat>On-screen Show (16:9)</PresentationFormat>
  <Paragraphs>416</Paragraphs>
  <Slides>19</Slides>
  <Notes>19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19</vt:i4>
      </vt:variant>
    </vt:vector>
  </HeadingPairs>
  <TitlesOfParts>
    <vt:vector size="24" baseType="lpstr">
      <vt:lpstr>Calibri</vt:lpstr>
      <vt:lpstr>Century Gothic</vt:lpstr>
      <vt:lpstr>Georgia</vt:lpstr>
      <vt:lpstr>Office Theme</vt:lpstr>
      <vt:lpstr>Office Theme</vt:lpstr>
      <vt:lpstr>Grade 4: Module 4: Unit 2: Lesson 4 Teacher slide, before teaching.</vt:lpstr>
      <vt:lpstr>Grade 4: Module 4: Unit 2: Lesson 4 Teacher slide, before teaching.</vt:lpstr>
      <vt:lpstr>Grade 4: Module 4: Unit 2: Lesson 4 Teacher slide, before teaching.</vt:lpstr>
      <vt:lpstr>Grade 4: Module 4: Unit 2: Lesson 4 Teacher slide, before teaching.</vt:lpstr>
      <vt:lpstr>Grade 4: Module 4: Unit 2: Lesson 4 Teacher slide, before teaching.</vt:lpstr>
      <vt:lpstr>Grade 4: Module 4:  Unit 2: Lesson 4</vt:lpstr>
      <vt:lpstr>Hello, Students!</vt:lpstr>
      <vt:lpstr>Reviewing Learning Target</vt:lpstr>
      <vt:lpstr>Reading in Triads:  The Hope Chest, Chapter 11</vt:lpstr>
      <vt:lpstr>Determine Themes of The Hope Chest, Chapter 11</vt:lpstr>
      <vt:lpstr>Idioms, Adages, and Proverbs, Chapter 11, The Hope Chest</vt:lpstr>
      <vt:lpstr>Summarizing Chapter 11 of The Hope Chest</vt:lpstr>
      <vt:lpstr>Summarizing Chapter 11 of The Hope Chest</vt:lpstr>
      <vt:lpstr>Reviewing the Learning Target</vt:lpstr>
      <vt:lpstr>Similes and Metaphors in Chapter 11 of The Hope Chest</vt:lpstr>
      <vt:lpstr>Reviewing the Learning Target</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2: Lesson 4 Teacher slide, before teaching.</dc:title>
  <dc:creator>nbravo</dc:creator>
  <cp:lastModifiedBy>Alexander Specht</cp:lastModifiedBy>
  <cp:revision>3</cp:revision>
  <dcterms:modified xsi:type="dcterms:W3CDTF">2018-12-05T22:07:21Z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