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4"/>
    <p:sldMasterId id="2147483684" r:id="rId5"/>
  </p:sldMasterIdLst>
  <p:notesMasterIdLst>
    <p:notesMasterId r:id="rId29"/>
  </p:notesMasterIdLst>
  <p:sldIdLst>
    <p:sldId id="256" r:id="rId6"/>
    <p:sldId id="257" r:id="rId7"/>
    <p:sldId id="258" r:id="rId8"/>
    <p:sldId id="259" r:id="rId9"/>
    <p:sldId id="278"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
      <p:font typeface="Overlock" panose="020B060402020202020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A6FC9E-B24D-47D7-A5D0-0D40045ABE41}" v="33" dt="2018-09-07T14:51:36.3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738" autoAdjust="0"/>
  </p:normalViewPr>
  <p:slideViewPr>
    <p:cSldViewPr snapToGrid="0">
      <p:cViewPr varScale="1">
        <p:scale>
          <a:sx n="131" d="100"/>
          <a:sy n="131" d="100"/>
        </p:scale>
        <p:origin x="104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0.fntdata"/><Relationship Id="rId21" Type="http://schemas.openxmlformats.org/officeDocument/2006/relationships/slide" Target="slides/slide16.xml"/><Relationship Id="rId34" Type="http://schemas.openxmlformats.org/officeDocument/2006/relationships/font" Target="fonts/font5.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font" Target="fonts/font9.fntdata"/><Relationship Id="rId46"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font" Target="fonts/font1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48F829E7-0CB4-45BE-916B-D15C51B278F8}"/>
    <pc:docChg chg="modSld">
      <pc:chgData name="" userId="" providerId="" clId="Web-{48F829E7-0CB4-45BE-916B-D15C51B278F8}" dt="2018-08-11T22:05:50.623" v="12" actId="14100"/>
      <pc:docMkLst>
        <pc:docMk/>
      </pc:docMkLst>
      <pc:sldChg chg="addSp modSp">
        <pc:chgData name="" userId="" providerId="" clId="Web-{48F829E7-0CB4-45BE-916B-D15C51B278F8}" dt="2018-08-11T22:04:25.248" v="2" actId="14100"/>
        <pc:sldMkLst>
          <pc:docMk/>
          <pc:sldMk cId="0" sldId="264"/>
        </pc:sldMkLst>
        <pc:picChg chg="add mod">
          <ac:chgData name="" userId="" providerId="" clId="Web-{48F829E7-0CB4-45BE-916B-D15C51B278F8}" dt="2018-08-11T22:04:25.248" v="2" actId="14100"/>
          <ac:picMkLst>
            <pc:docMk/>
            <pc:sldMk cId="0" sldId="264"/>
            <ac:picMk id="2" creationId="{B89D074A-BBE4-482E-BEA3-9585F7C4AACD}"/>
          </ac:picMkLst>
        </pc:picChg>
      </pc:sldChg>
      <pc:sldChg chg="modSp">
        <pc:chgData name="" userId="" providerId="" clId="Web-{48F829E7-0CB4-45BE-916B-D15C51B278F8}" dt="2018-08-11T22:04:44.654" v="4" actId="1076"/>
        <pc:sldMkLst>
          <pc:docMk/>
          <pc:sldMk cId="0" sldId="267"/>
        </pc:sldMkLst>
        <pc:picChg chg="mod">
          <ac:chgData name="" userId="" providerId="" clId="Web-{48F829E7-0CB4-45BE-916B-D15C51B278F8}" dt="2018-08-11T22:04:44.654" v="4" actId="1076"/>
          <ac:picMkLst>
            <pc:docMk/>
            <pc:sldMk cId="0" sldId="267"/>
            <ac:picMk id="263" creationId="{00000000-0000-0000-0000-000000000000}"/>
          </ac:picMkLst>
        </pc:picChg>
      </pc:sldChg>
      <pc:sldChg chg="modSp">
        <pc:chgData name="" userId="" providerId="" clId="Web-{48F829E7-0CB4-45BE-916B-D15C51B278F8}" dt="2018-08-11T22:04:54.873" v="6" actId="1076"/>
        <pc:sldMkLst>
          <pc:docMk/>
          <pc:sldMk cId="0" sldId="268"/>
        </pc:sldMkLst>
        <pc:picChg chg="mod">
          <ac:chgData name="" userId="" providerId="" clId="Web-{48F829E7-0CB4-45BE-916B-D15C51B278F8}" dt="2018-08-11T22:04:54.873" v="6" actId="1076"/>
          <ac:picMkLst>
            <pc:docMk/>
            <pc:sldMk cId="0" sldId="268"/>
            <ac:picMk id="5" creationId="{00000000-0000-0000-0000-000000000000}"/>
          </ac:picMkLst>
        </pc:picChg>
      </pc:sldChg>
      <pc:sldChg chg="addSp modSp">
        <pc:chgData name="" userId="" providerId="" clId="Web-{48F829E7-0CB4-45BE-916B-D15C51B278F8}" dt="2018-08-11T22:05:11.795" v="9" actId="14100"/>
        <pc:sldMkLst>
          <pc:docMk/>
          <pc:sldMk cId="0" sldId="269"/>
        </pc:sldMkLst>
        <pc:picChg chg="add mod">
          <ac:chgData name="" userId="" providerId="" clId="Web-{48F829E7-0CB4-45BE-916B-D15C51B278F8}" dt="2018-08-11T22:05:11.795" v="9" actId="14100"/>
          <ac:picMkLst>
            <pc:docMk/>
            <pc:sldMk cId="0" sldId="269"/>
            <ac:picMk id="2" creationId="{BDAFBB8E-C7E7-4477-BD86-A528DAD3F10D}"/>
          </ac:picMkLst>
        </pc:picChg>
      </pc:sldChg>
      <pc:sldChg chg="addSp modSp">
        <pc:chgData name="" userId="" providerId="" clId="Web-{48F829E7-0CB4-45BE-916B-D15C51B278F8}" dt="2018-08-11T22:05:50.623" v="12" actId="14100"/>
        <pc:sldMkLst>
          <pc:docMk/>
          <pc:sldMk cId="1306059457" sldId="275"/>
        </pc:sldMkLst>
        <pc:picChg chg="add mod">
          <ac:chgData name="" userId="" providerId="" clId="Web-{48F829E7-0CB4-45BE-916B-D15C51B278F8}" dt="2018-08-11T22:05:50.623" v="12" actId="14100"/>
          <ac:picMkLst>
            <pc:docMk/>
            <pc:sldMk cId="1306059457" sldId="275"/>
            <ac:picMk id="2" creationId="{544E34F2-AA05-44FB-BD83-6CE4D95D8FE9}"/>
          </ac:picMkLst>
        </pc:picChg>
      </pc:sldChg>
    </pc:docChg>
  </pc:docChgLst>
  <pc:docChgLst>
    <pc:chgData name="Natalie Ivey" userId="S::natalie.ivey@detroitk12.org::2c81a4b0-7596-4a42-b4da-e7aac4dfeff9" providerId="AD" clId="Web-{F9641830-297D-4BC9-8E05-09C2005975D6}"/>
    <pc:docChg chg="modSld">
      <pc:chgData name="Natalie Ivey" userId="S::natalie.ivey@detroitk12.org::2c81a4b0-7596-4a42-b4da-e7aac4dfeff9" providerId="AD" clId="Web-{F9641830-297D-4BC9-8E05-09C2005975D6}" dt="2018-09-07T14:53:03.580" v="2" actId="1076"/>
      <pc:docMkLst>
        <pc:docMk/>
      </pc:docMkLst>
      <pc:sldChg chg="modSp">
        <pc:chgData name="Natalie Ivey" userId="S::natalie.ivey@detroitk12.org::2c81a4b0-7596-4a42-b4da-e7aac4dfeff9" providerId="AD" clId="Web-{F9641830-297D-4BC9-8E05-09C2005975D6}" dt="2018-09-07T14:53:03.580" v="2" actId="1076"/>
        <pc:sldMkLst>
          <pc:docMk/>
          <pc:sldMk cId="0" sldId="264"/>
        </pc:sldMkLst>
        <pc:picChg chg="mod">
          <ac:chgData name="Natalie Ivey" userId="S::natalie.ivey@detroitk12.org::2c81a4b0-7596-4a42-b4da-e7aac4dfeff9" providerId="AD" clId="Web-{F9641830-297D-4BC9-8E05-09C2005975D6}" dt="2018-09-07T14:53:03.580" v="2" actId="1076"/>
          <ac:picMkLst>
            <pc:docMk/>
            <pc:sldMk cId="0" sldId="264"/>
            <ac:picMk id="2" creationId="{B89D074A-BBE4-482E-BEA3-9585F7C4AACD}"/>
          </ac:picMkLst>
        </pc:picChg>
        <pc:picChg chg="mod">
          <ac:chgData name="Natalie Ivey" userId="S::natalie.ivey@detroitk12.org::2c81a4b0-7596-4a42-b4da-e7aac4dfeff9" providerId="AD" clId="Web-{F9641830-297D-4BC9-8E05-09C2005975D6}" dt="2018-09-07T14:52:39.969" v="1" actId="1076"/>
          <ac:picMkLst>
            <pc:docMk/>
            <pc:sldMk cId="0" sldId="264"/>
            <ac:picMk id="6" creationId="{00000000-0000-0000-0000-000000000000}"/>
          </ac:picMkLst>
        </pc:picChg>
      </pc:sldChg>
    </pc:docChg>
  </pc:docChgLst>
  <pc:docChgLst>
    <pc:chgData name="Natalie Ivey" userId="2c81a4b0-7596-4a42-b4da-e7aac4dfeff9" providerId="ADAL" clId="{4CA6FC9E-B24D-47D7-A5D0-0D40045ABE41}"/>
    <pc:docChg chg="modSld modMainMaster">
      <pc:chgData name="Natalie Ivey" userId="2c81a4b0-7596-4a42-b4da-e7aac4dfeff9" providerId="ADAL" clId="{4CA6FC9E-B24D-47D7-A5D0-0D40045ABE41}" dt="2018-09-07T14:51:36.357" v="32" actId="1076"/>
      <pc:docMkLst>
        <pc:docMk/>
      </pc:docMkLst>
      <pc:sldChg chg="addSp modSp">
        <pc:chgData name="Natalie Ivey" userId="2c81a4b0-7596-4a42-b4da-e7aac4dfeff9" providerId="ADAL" clId="{4CA6FC9E-B24D-47D7-A5D0-0D40045ABE41}" dt="2018-09-07T14:51:36.357" v="32" actId="1076"/>
        <pc:sldMkLst>
          <pc:docMk/>
          <pc:sldMk cId="0" sldId="256"/>
        </pc:sldMkLst>
        <pc:picChg chg="add mod">
          <ac:chgData name="Natalie Ivey" userId="2c81a4b0-7596-4a42-b4da-e7aac4dfeff9" providerId="ADAL" clId="{4CA6FC9E-B24D-47D7-A5D0-0D40045ABE41}" dt="2018-09-07T14:46:10.902" v="26" actId="1076"/>
          <ac:picMkLst>
            <pc:docMk/>
            <pc:sldMk cId="0" sldId="256"/>
            <ac:picMk id="3" creationId="{B62D7C85-022A-4788-AEF4-5A2FE27DFEDA}"/>
          </ac:picMkLst>
        </pc:picChg>
        <pc:picChg chg="add mod">
          <ac:chgData name="Natalie Ivey" userId="2c81a4b0-7596-4a42-b4da-e7aac4dfeff9" providerId="ADAL" clId="{4CA6FC9E-B24D-47D7-A5D0-0D40045ABE41}" dt="2018-09-07T14:51:24.838" v="30" actId="1076"/>
          <ac:picMkLst>
            <pc:docMk/>
            <pc:sldMk cId="0" sldId="256"/>
            <ac:picMk id="5" creationId="{AEDFFCEF-CC3E-4233-98A7-BEF4D0297DB7}"/>
          </ac:picMkLst>
        </pc:picChg>
        <pc:picChg chg="add mod">
          <ac:chgData name="Natalie Ivey" userId="2c81a4b0-7596-4a42-b4da-e7aac4dfeff9" providerId="ADAL" clId="{4CA6FC9E-B24D-47D7-A5D0-0D40045ABE41}" dt="2018-09-07T14:51:36.357" v="32" actId="1076"/>
          <ac:picMkLst>
            <pc:docMk/>
            <pc:sldMk cId="0" sldId="256"/>
            <ac:picMk id="7" creationId="{ED0F6560-A465-43D7-AFFF-355B1FABE6C6}"/>
          </ac:picMkLst>
        </pc:picChg>
      </pc:sldChg>
      <pc:sldChg chg="addSp modSp">
        <pc:chgData name="Natalie Ivey" userId="2c81a4b0-7596-4a42-b4da-e7aac4dfeff9" providerId="ADAL" clId="{4CA6FC9E-B24D-47D7-A5D0-0D40045ABE41}" dt="2018-09-07T14:43:43.741" v="3" actId="1076"/>
        <pc:sldMkLst>
          <pc:docMk/>
          <pc:sldMk cId="0" sldId="260"/>
        </pc:sldMkLst>
        <pc:picChg chg="add mod">
          <ac:chgData name="Natalie Ivey" userId="2c81a4b0-7596-4a42-b4da-e7aac4dfeff9" providerId="ADAL" clId="{4CA6FC9E-B24D-47D7-A5D0-0D40045ABE41}" dt="2018-09-07T14:43:43.741" v="3" actId="1076"/>
          <ac:picMkLst>
            <pc:docMk/>
            <pc:sldMk cId="0" sldId="260"/>
            <ac:picMk id="3" creationId="{9DAAFC26-BBBF-45B6-8751-531D709CAEFF}"/>
          </ac:picMkLst>
        </pc:picChg>
      </pc:sldChg>
      <pc:sldChg chg="modSp">
        <pc:chgData name="Natalie Ivey" userId="2c81a4b0-7596-4a42-b4da-e7aac4dfeff9" providerId="ADAL" clId="{4CA6FC9E-B24D-47D7-A5D0-0D40045ABE41}" dt="2018-09-07T14:45:50.309" v="24" actId="14100"/>
        <pc:sldMkLst>
          <pc:docMk/>
          <pc:sldMk cId="0" sldId="265"/>
        </pc:sldMkLst>
        <pc:picChg chg="mod">
          <ac:chgData name="Natalie Ivey" userId="2c81a4b0-7596-4a42-b4da-e7aac4dfeff9" providerId="ADAL" clId="{4CA6FC9E-B24D-47D7-A5D0-0D40045ABE41}" dt="2018-09-07T14:45:50.309" v="24" actId="14100"/>
          <ac:picMkLst>
            <pc:docMk/>
            <pc:sldMk cId="0" sldId="265"/>
            <ac:picMk id="246" creationId="{00000000-0000-0000-0000-000000000000}"/>
          </ac:picMkLst>
        </pc:picChg>
      </pc:sldChg>
      <pc:sldChg chg="addSp modSp">
        <pc:chgData name="Natalie Ivey" userId="2c81a4b0-7596-4a42-b4da-e7aac4dfeff9" providerId="ADAL" clId="{4CA6FC9E-B24D-47D7-A5D0-0D40045ABE41}" dt="2018-09-07T14:44:19.230" v="12" actId="14100"/>
        <pc:sldMkLst>
          <pc:docMk/>
          <pc:sldMk cId="1831608502" sldId="272"/>
        </pc:sldMkLst>
        <pc:spChg chg="mod">
          <ac:chgData name="Natalie Ivey" userId="2c81a4b0-7596-4a42-b4da-e7aac4dfeff9" providerId="ADAL" clId="{4CA6FC9E-B24D-47D7-A5D0-0D40045ABE41}" dt="2018-09-07T14:44:19.230" v="12" actId="14100"/>
          <ac:spMkLst>
            <pc:docMk/>
            <pc:sldMk cId="1831608502" sldId="272"/>
            <ac:spMk id="130" creationId="{00000000-0000-0000-0000-000000000000}"/>
          </ac:spMkLst>
        </pc:spChg>
        <pc:spChg chg="mod">
          <ac:chgData name="Natalie Ivey" userId="2c81a4b0-7596-4a42-b4da-e7aac4dfeff9" providerId="ADAL" clId="{4CA6FC9E-B24D-47D7-A5D0-0D40045ABE41}" dt="2018-09-07T14:44:10.653" v="9" actId="14100"/>
          <ac:spMkLst>
            <pc:docMk/>
            <pc:sldMk cId="1831608502" sldId="272"/>
            <ac:spMk id="131" creationId="{00000000-0000-0000-0000-000000000000}"/>
          </ac:spMkLst>
        </pc:spChg>
        <pc:picChg chg="add mod">
          <ac:chgData name="Natalie Ivey" userId="2c81a4b0-7596-4a42-b4da-e7aac4dfeff9" providerId="ADAL" clId="{4CA6FC9E-B24D-47D7-A5D0-0D40045ABE41}" dt="2018-09-07T14:44:05.798" v="7" actId="1076"/>
          <ac:picMkLst>
            <pc:docMk/>
            <pc:sldMk cId="1831608502" sldId="272"/>
            <ac:picMk id="3" creationId="{3964CB18-F08C-4BFC-ACE4-AD08BB62FFE8}"/>
          </ac:picMkLst>
        </pc:picChg>
      </pc:sldChg>
      <pc:sldMasterChg chg="addSp modSp">
        <pc:chgData name="Natalie Ivey" userId="2c81a4b0-7596-4a42-b4da-e7aac4dfeff9" providerId="ADAL" clId="{4CA6FC9E-B24D-47D7-A5D0-0D40045ABE41}" dt="2018-09-07T14:45:35.119" v="22" actId="1076"/>
        <pc:sldMasterMkLst>
          <pc:docMk/>
          <pc:sldMasterMk cId="0" sldId="2147483683"/>
        </pc:sldMasterMkLst>
        <pc:picChg chg="add mod">
          <ac:chgData name="Natalie Ivey" userId="2c81a4b0-7596-4a42-b4da-e7aac4dfeff9" providerId="ADAL" clId="{4CA6FC9E-B24D-47D7-A5D0-0D40045ABE41}" dt="2018-09-07T14:45:02.462" v="14" actId="1076"/>
          <ac:picMkLst>
            <pc:docMk/>
            <pc:sldMasterMk cId="0" sldId="2147483683"/>
            <ac:picMk id="3" creationId="{3EA52F77-84F0-44CB-B4AF-35DA71FC7315}"/>
          </ac:picMkLst>
        </pc:picChg>
        <pc:picChg chg="add mod">
          <ac:chgData name="Natalie Ivey" userId="2c81a4b0-7596-4a42-b4da-e7aac4dfeff9" providerId="ADAL" clId="{4CA6FC9E-B24D-47D7-A5D0-0D40045ABE41}" dt="2018-09-07T14:45:35.119" v="22" actId="1076"/>
          <ac:picMkLst>
            <pc:docMk/>
            <pc:sldMasterMk cId="0" sldId="2147483683"/>
            <ac:picMk id="5" creationId="{35C76E3B-4402-44CD-8D9B-6C35FD1F1D67}"/>
          </ac:picMkLst>
        </pc:picChg>
        <pc:picChg chg="add mod">
          <ac:chgData name="Natalie Ivey" userId="2c81a4b0-7596-4a42-b4da-e7aac4dfeff9" providerId="ADAL" clId="{4CA6FC9E-B24D-47D7-A5D0-0D40045ABE41}" dt="2018-09-07T14:45:30.900" v="21" actId="1076"/>
          <ac:picMkLst>
            <pc:docMk/>
            <pc:sldMasterMk cId="0" sldId="2147483683"/>
            <ac:picMk id="10" creationId="{46461848-AB54-49AA-8C52-A4D8F116D027}"/>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070467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wiley.com/WileyCDA/Section/id-827512.html?6656_rm_id=155.22288771.7#G6M1"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d62da51c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g3d62da51c0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New Materials to Prepare in Advance for Unit 2: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Reading Closely: Guiding Questions handout</a:t>
            </a:r>
            <a:r>
              <a:rPr lang="en" sz="1200" dirty="0">
                <a:latin typeface="Calibri"/>
                <a:ea typeface="Calibri"/>
                <a:cs typeface="Calibri"/>
                <a:sym typeface="Calibri"/>
              </a:rPr>
              <a:t> (one per student and one to display) (from Odell Education; also see stand-alone document on EngageNY.org and odelleducation.com/resources)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Designate place to post long-term learning targets.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Structured Notes graphic organizer </a:t>
            </a:r>
            <a:r>
              <a:rPr lang="en" sz="1200" dirty="0">
                <a:latin typeface="Calibri"/>
                <a:ea typeface="Calibri"/>
                <a:cs typeface="Calibri"/>
                <a:sym typeface="Calibri"/>
              </a:rPr>
              <a:t>(one to display)</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Structured Notes graphic organizer </a:t>
            </a:r>
            <a:r>
              <a:rPr lang="en" sz="1200" dirty="0">
                <a:latin typeface="Calibri"/>
                <a:ea typeface="Calibri"/>
                <a:cs typeface="Calibri"/>
                <a:sym typeface="Calibri"/>
              </a:rPr>
              <a:t>(for Teacher Reference; see example in Supporting Materials)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Summary Writing graphic organizer </a:t>
            </a:r>
            <a:r>
              <a:rPr lang="en" sz="1200" dirty="0">
                <a:latin typeface="Calibri"/>
                <a:ea typeface="Calibri"/>
                <a:cs typeface="Calibri"/>
                <a:sym typeface="Calibri"/>
              </a:rPr>
              <a:t>(one per student)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Giving Great Answers Rubric for short response writing</a:t>
            </a:r>
            <a:endParaRPr sz="1200" b="1"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Prefixes note-catcher </a:t>
            </a:r>
            <a:r>
              <a:rPr lang="en" sz="1200" dirty="0">
                <a:latin typeface="Calibri"/>
                <a:ea typeface="Calibri"/>
                <a:cs typeface="Calibri"/>
                <a:sym typeface="Calibri"/>
              </a:rPr>
              <a:t>(begins in Lesson 3)</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Central and related text to read and annotate for Unit 2:</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“Refugee and Immigrant Children: A Comparison” section from the full article “Refugee Children in Canada: Searching for Identity”</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“Children of War”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“Panic Rises in Saigon, but the Exits Are Few”</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“Refugees: Who, Where, Why”</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 Til Gurung’s speech from the Refugee Transitions’ “World of Difference Benefit Luncheon” (one per student)(for Mid-Unit Assessment)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“Refugee and Immigrant Children: A Comparison”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Model Essay: “How Ha’s Mother Is Turned ‘Inside Out’” </a:t>
            </a:r>
            <a:endParaRPr sz="1200" b="1"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“Refugee Children in Canada”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Gather these materials for Unit 2: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Highlighters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Sticky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Chart Paper</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Markers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Document camera or interactive whiteboard</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Blank sentence strips—tagboard strips, each 24” wide by 3” high (four per student)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Colored pencils (red, blue, and green)</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Folders for research teams (Lesson 18)</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Materials to Gather from Previous Lessons for Unit 2:</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i="1" dirty="0">
                <a:latin typeface="Calibri"/>
                <a:ea typeface="Calibri"/>
                <a:cs typeface="Calibri"/>
                <a:sym typeface="Calibri"/>
              </a:rPr>
              <a:t>Inside Out &amp; Back Again</a:t>
            </a:r>
            <a:r>
              <a:rPr lang="en" sz="1200" dirty="0">
                <a:latin typeface="Calibri"/>
                <a:ea typeface="Calibri"/>
                <a:cs typeface="Calibri"/>
                <a:sym typeface="Calibri"/>
              </a:rPr>
              <a:t> (book; one per student)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Things Close Readers Do Anchor Chart</a:t>
            </a:r>
            <a:endParaRPr sz="1200" b="1"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Student Journals (begun in Unit 1, Lesson 2)</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“The Vietnam Wars” text (from Unit 1, Lesson 6; one per student)</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Prepare classroom systems for active learning in Unit 2:</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From your class roster, create two different sets of pairs of students. Label one person in each pair of partners “Partner A”. Label the other person “Partner B”.</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Plan your seating chart around these pairs of students so grouping students is easy and </a:t>
            </a:r>
            <a:r>
              <a:rPr lang="en-US" sz="1200" dirty="0">
                <a:latin typeface="Calibri"/>
                <a:ea typeface="Calibri"/>
                <a:cs typeface="Calibri"/>
                <a:sym typeface="Calibri"/>
              </a:rPr>
              <a:t>it </a:t>
            </a:r>
            <a:r>
              <a:rPr lang="en" sz="1200" dirty="0">
                <a:latin typeface="Calibri"/>
                <a:ea typeface="Calibri"/>
                <a:cs typeface="Calibri"/>
                <a:sym typeface="Calibri"/>
              </a:rPr>
              <a:t>doesn’t take time for everyone to move around.</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You may wish to keep the student groups the same as in Unit 1, since students will use the </a:t>
            </a:r>
            <a:r>
              <a:rPr lang="en" sz="1200" b="1" dirty="0">
                <a:solidFill>
                  <a:schemeClr val="dk1"/>
                </a:solidFill>
                <a:latin typeface="Calibri"/>
                <a:ea typeface="Calibri"/>
                <a:cs typeface="Calibri"/>
                <a:sym typeface="Calibri"/>
              </a:rPr>
              <a:t>Who </a:t>
            </a:r>
            <a:r>
              <a:rPr lang="en-US" sz="1200" b="1" dirty="0" err="1">
                <a:solidFill>
                  <a:schemeClr val="dk1"/>
                </a:solidFill>
                <a:latin typeface="Calibri"/>
                <a:ea typeface="Calibri"/>
                <a:cs typeface="Calibri"/>
                <a:sym typeface="Calibri"/>
              </a:rPr>
              <a:t>i</a:t>
            </a:r>
            <a:r>
              <a:rPr lang="en" sz="1200" b="1" dirty="0">
                <a:solidFill>
                  <a:schemeClr val="dk1"/>
                </a:solidFill>
                <a:latin typeface="Calibri"/>
                <a:ea typeface="Calibri"/>
                <a:cs typeface="Calibri"/>
                <a:sym typeface="Calibri"/>
              </a:rPr>
              <a:t>s Ha? small group anchor charts </a:t>
            </a:r>
            <a:r>
              <a:rPr lang="en" sz="1200" dirty="0">
                <a:solidFill>
                  <a:schemeClr val="dk1"/>
                </a:solidFill>
                <a:latin typeface="Calibri"/>
                <a:ea typeface="Calibri"/>
                <a:cs typeface="Calibri"/>
                <a:sym typeface="Calibri"/>
              </a:rPr>
              <a:t>as one support for the writing of the end of unit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Read the protocols that will be introduced in Unit 2: </a:t>
            </a:r>
            <a:r>
              <a:rPr lang="en" sz="1200" b="0" dirty="0">
                <a:latin typeface="Calibri"/>
                <a:ea typeface="Calibri"/>
                <a:cs typeface="Calibri"/>
                <a:sym typeface="Calibri"/>
              </a:rPr>
              <a:t>“Give one, Get one, Move on,” “Chalk Talk,” “Chalkboard Splash,” “Peer Critique,”, “Carousel Brainstorm,” and “Think-Write-Pair-Share.”</a:t>
            </a:r>
            <a:endParaRPr sz="1200" b="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Performance Task Anchor Chart</a:t>
            </a:r>
            <a:r>
              <a:rPr lang="en" sz="1200" dirty="0">
                <a:latin typeface="Calibri"/>
                <a:ea typeface="Calibri"/>
                <a:cs typeface="Calibri"/>
                <a:sym typeface="Calibri"/>
              </a:rPr>
              <a:t> (see Performance Task Overview in the Module 1 Teacher Guide) and the </a:t>
            </a:r>
            <a:r>
              <a:rPr lang="en" sz="1200" b="1" dirty="0">
                <a:latin typeface="Calibri"/>
                <a:ea typeface="Calibri"/>
                <a:cs typeface="Calibri"/>
                <a:sym typeface="Calibri"/>
              </a:rPr>
              <a:t>Guiding Questions Anchor Chart (</a:t>
            </a:r>
            <a:r>
              <a:rPr lang="en" sz="1200" dirty="0">
                <a:latin typeface="Calibri"/>
                <a:ea typeface="Calibri"/>
                <a:cs typeface="Calibri"/>
                <a:sym typeface="Calibri"/>
              </a:rPr>
              <a:t>see Module Overview in the Module 1 Teacher Guide).</a:t>
            </a:r>
            <a:endParaRPr sz="1200" dirty="0">
              <a:latin typeface="Calibri"/>
              <a:ea typeface="Calibri"/>
              <a:cs typeface="Calibri"/>
              <a:sym typeface="Calibri"/>
            </a:endParaRPr>
          </a:p>
          <a:p>
            <a:pPr marL="0" lvl="0" indent="0" rtl="0">
              <a:spcBef>
                <a:spcPts val="0"/>
              </a:spcBef>
              <a:spcAft>
                <a:spcPts val="0"/>
              </a:spcAft>
              <a:buNone/>
            </a:pPr>
            <a:endParaRPr sz="1200" dirty="0">
              <a:highlight>
                <a:srgbClr val="FFFF00"/>
              </a:highlight>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
        <p:nvSpPr>
          <p:cNvPr id="186" name="Google Shape;186;g3d62da51c0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838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cec32d8aa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6" name="Google Shape;236;g3cec32d8a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Review Learning Targets: Introducing the Concept of a Dynamic Character</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section introduces students to the concept of a dynamic character and includes a general example of how people are complicated and change over time. Consider replacing this generic example with a more specific one that would be relevant to your students.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remind them that they just worked with the first learning target by reviewing the strategies that close readers use and reading about more strategies on the </a:t>
            </a:r>
            <a:r>
              <a:rPr lang="en" sz="1200" b="1" dirty="0">
                <a:solidFill>
                  <a:schemeClr val="dk1"/>
                </a:solidFill>
                <a:latin typeface="Calibri"/>
                <a:ea typeface="Calibri"/>
                <a:cs typeface="Calibri"/>
                <a:sym typeface="Calibri"/>
              </a:rPr>
              <a:t>Reading Closely: Guiding Questions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aloud the next learning target.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them that just as they collected details throughout Unit 1, they will continue to collect these details as they read the novel in this unit.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another student to read aloud the last learning target.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brief direct instruction on the concept of a dynamic character:</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out that just like real people, fictional characters sometimes have complex personalities.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Often characters are dynamic, which means they can grow or change over time.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example, in the real world, people are dynamic. The students themselves have changed over time.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example, explain that they may have had a favorite toy or interest when they were younger, but now it’s not as important to them. Share with students that they may not have intended to change their interests, but because of time and growing up, it just happened.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continue to read the novel, they will be noticing aspects of Ha’s character, or different sides of her personality.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paraphrase and apply this concept of a dynamic character. Think-Pair-Share: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a dynamic character?</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what ways are YOU a dynamic character?”</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make a prediction: </a:t>
            </a:r>
            <a:r>
              <a:rPr lang="en" sz="1200" i="1" dirty="0">
                <a:solidFill>
                  <a:schemeClr val="dk1"/>
                </a:solidFill>
                <a:latin typeface="Calibri"/>
                <a:ea typeface="Calibri"/>
                <a:cs typeface="Calibri"/>
                <a:sym typeface="Calibri"/>
              </a:rPr>
              <a:t>“How do you think Ha will grow and change? Why?”</a:t>
            </a:r>
            <a:endParaRPr sz="1200" i="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During the paraphrase, listen for students to use specific language from the brief direct instruction.</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highlight>
                  <a:srgbClr val="FFFFFF"/>
                </a:highlight>
                <a:latin typeface="Calibri"/>
                <a:ea typeface="Calibri"/>
                <a:cs typeface="Calibri"/>
                <a:sym typeface="Calibri"/>
              </a:rPr>
              <a:t>Consider providing additional examples of dynamic characters that students are familiar with--movie characters, other book characters, etc. if needed.</a:t>
            </a:r>
            <a:endParaRPr sz="1200" dirty="0">
              <a:latin typeface="Calibri"/>
              <a:ea typeface="Calibri"/>
              <a:cs typeface="Calibri"/>
              <a:sym typeface="Calibri"/>
            </a:endParaRPr>
          </a:p>
        </p:txBody>
      </p:sp>
    </p:spTree>
    <p:extLst>
      <p:ext uri="{BB962C8B-B14F-4D97-AF65-F5344CB8AC3E}">
        <p14:creationId xmlns:p14="http://schemas.microsoft.com/office/powerpoint/2010/main" val="3967508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cec32d8aa_1_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3" name="Google Shape;243;g3cec32d8aa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4-5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Work Time A. (Slide 1) Introduce and Model Structured Notes Graphic Organizer: Pages 73–78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document camera is not available, consider these alternatives: overhead transparency of the </a:t>
            </a:r>
            <a:r>
              <a:rPr lang="en" sz="1200" b="1" dirty="0">
                <a:solidFill>
                  <a:schemeClr val="dk1"/>
                </a:solidFill>
                <a:latin typeface="Calibri"/>
                <a:ea typeface="Calibri"/>
                <a:cs typeface="Calibri"/>
                <a:sym typeface="Calibri"/>
              </a:rPr>
              <a:t>Structured Notes organizer</a:t>
            </a:r>
            <a:r>
              <a:rPr lang="en" sz="1200" dirty="0">
                <a:solidFill>
                  <a:schemeClr val="dk1"/>
                </a:solidFill>
                <a:latin typeface="Calibri"/>
                <a:ea typeface="Calibri"/>
                <a:cs typeface="Calibri"/>
                <a:sym typeface="Calibri"/>
              </a:rPr>
              <a:t>; draw a three-column </a:t>
            </a:r>
            <a:r>
              <a:rPr lang="en" sz="1200" b="1" dirty="0">
                <a:solidFill>
                  <a:schemeClr val="dk1"/>
                </a:solidFill>
                <a:latin typeface="Calibri"/>
                <a:ea typeface="Calibri"/>
                <a:cs typeface="Calibri"/>
                <a:sym typeface="Calibri"/>
              </a:rPr>
              <a:t>Structured Notes organizer </a:t>
            </a:r>
            <a:r>
              <a:rPr lang="en" sz="1200" dirty="0">
                <a:solidFill>
                  <a:schemeClr val="dk1"/>
                </a:solidFill>
                <a:latin typeface="Calibri"/>
                <a:ea typeface="Calibri"/>
                <a:cs typeface="Calibri"/>
                <a:sym typeface="Calibri"/>
              </a:rPr>
              <a:t>on the chalkboard or whiteboard; or create a three-column </a:t>
            </a:r>
            <a:r>
              <a:rPr lang="en" sz="1200" b="1" dirty="0">
                <a:solidFill>
                  <a:schemeClr val="dk1"/>
                </a:solidFill>
                <a:latin typeface="Calibri"/>
                <a:ea typeface="Calibri"/>
                <a:cs typeface="Calibri"/>
                <a:sym typeface="Calibri"/>
              </a:rPr>
              <a:t>Structured Notes organizer </a:t>
            </a:r>
            <a:r>
              <a:rPr lang="en" sz="1200" dirty="0">
                <a:solidFill>
                  <a:schemeClr val="dk1"/>
                </a:solidFill>
                <a:latin typeface="Calibri"/>
                <a:ea typeface="Calibri"/>
                <a:cs typeface="Calibri"/>
                <a:sym typeface="Calibri"/>
              </a:rPr>
              <a:t>to display on an interactive whiteboard or use the display on this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not using a journal for notes, the </a:t>
            </a:r>
            <a:r>
              <a:rPr lang="en" sz="1200" b="1" dirty="0">
                <a:solidFill>
                  <a:schemeClr val="dk1"/>
                </a:solidFill>
                <a:latin typeface="Calibri"/>
                <a:ea typeface="Calibri"/>
                <a:cs typeface="Calibri"/>
                <a:sym typeface="Calibri"/>
              </a:rPr>
              <a:t>Structured Notes graphic organizer </a:t>
            </a:r>
            <a:r>
              <a:rPr lang="en" sz="1200" dirty="0">
                <a:solidFill>
                  <a:schemeClr val="dk1"/>
                </a:solidFill>
                <a:latin typeface="Calibri"/>
                <a:ea typeface="Calibri"/>
                <a:cs typeface="Calibri"/>
                <a:sym typeface="Calibri"/>
              </a:rPr>
              <a:t>in the supporting materials section at the end of this lesson may be provided for students’ use.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work time section is divided into three separate slides for timing purposes. (Slide 1- Introduce and set up the organizer, Slide 2- Model using the organizer, Slide 3- Turn and Talk).</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 on a document camera (see alternatives in notes section).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for students how they will organize each page to collect notes using the </a:t>
            </a:r>
            <a:r>
              <a:rPr lang="en" sz="1200" b="1" dirty="0">
                <a:solidFill>
                  <a:schemeClr val="dk1"/>
                </a:solidFill>
                <a:latin typeface="Calibri"/>
                <a:ea typeface="Calibri"/>
                <a:cs typeface="Calibri"/>
                <a:sym typeface="Calibri"/>
              </a:rPr>
              <a:t>Structured Notes graphic organizer </a:t>
            </a:r>
            <a:r>
              <a:rPr lang="en" sz="1200" b="0"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as a guide.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If not using a copy of the graphic organizer, have students:</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four columns on a clean page of their journal.</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label the far left column: Key Detail. (Explain that this key detail may be a quote or a description of a scene.)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label the second left column: Page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label the third column: What challenges does Ha face fleeing home? How do the challenges reveal her dynamic character?</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label the far right column: Vocabulary and Word Choice. Remind students that they have been looking closely at words and phrases to help them understand Ha. Now they will focus on words that help them understand what Ha is experiencing as she and her family flee Vietnam.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practice taking structured notes in class.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Look for students to accurately set up the chart in their journals.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256229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e34433152_0_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0" name="Google Shape;250;g3e3443315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6-8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Work Time A. (Slide 2) Introduce and Model Structured Notes Graphic Organizer: Pages 73–78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for students what this structured note-taking will look like.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page 73 in the novel and to read along silently as you read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reading the poem “S-l-o-w-l-y” on page 75, draw students’ attention to the author’s word choice. Ha writes that she </a:t>
            </a:r>
            <a:r>
              <a:rPr lang="en" sz="1200" i="1" dirty="0">
                <a:solidFill>
                  <a:schemeClr val="dk1"/>
                </a:solidFill>
                <a:latin typeface="Calibri"/>
                <a:ea typeface="Calibri"/>
                <a:cs typeface="Calibri"/>
                <a:sym typeface="Calibri"/>
              </a:rPr>
              <a:t>nibbles</a:t>
            </a:r>
            <a:r>
              <a:rPr lang="en" sz="1200" dirty="0">
                <a:solidFill>
                  <a:schemeClr val="dk1"/>
                </a:solidFill>
                <a:latin typeface="Calibri"/>
                <a:ea typeface="Calibri"/>
                <a:cs typeface="Calibri"/>
                <a:sym typeface="Calibri"/>
              </a:rPr>
              <a:t> on rice, but others </a:t>
            </a:r>
            <a:r>
              <a:rPr lang="en" sz="1200" i="1" dirty="0">
                <a:solidFill>
                  <a:schemeClr val="dk1"/>
                </a:solidFill>
                <a:latin typeface="Calibri"/>
                <a:ea typeface="Calibri"/>
                <a:cs typeface="Calibri"/>
                <a:sym typeface="Calibri"/>
              </a:rPr>
              <a:t>chew</a:t>
            </a:r>
            <a:r>
              <a:rPr lang="en" sz="1200" dirty="0">
                <a:solidFill>
                  <a:schemeClr val="dk1"/>
                </a:solidFill>
                <a:latin typeface="Calibri"/>
                <a:ea typeface="Calibri"/>
                <a:cs typeface="Calibri"/>
                <a:sym typeface="Calibri"/>
              </a:rPr>
              <a:t>. Remind students of the work they did in Unit 1 analyzing how word choice contributes to meaning and tone. Ask: </a:t>
            </a:r>
            <a:r>
              <a:rPr lang="en" sz="1200" i="1" dirty="0">
                <a:solidFill>
                  <a:schemeClr val="dk1"/>
                </a:solidFill>
                <a:latin typeface="Calibri"/>
                <a:ea typeface="Calibri"/>
                <a:cs typeface="Calibri"/>
                <a:sym typeface="Calibri"/>
              </a:rPr>
              <a:t>“What is the difference in meaning and tone of these two words? How are they similar?”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read the next poem, “Rations.” Explain that a </a:t>
            </a:r>
            <a:r>
              <a:rPr lang="en" sz="1200" i="1" dirty="0">
                <a:solidFill>
                  <a:schemeClr val="dk1"/>
                </a:solidFill>
                <a:latin typeface="Calibri"/>
                <a:ea typeface="Calibri"/>
                <a:cs typeface="Calibri"/>
                <a:sym typeface="Calibri"/>
              </a:rPr>
              <a:t>ration </a:t>
            </a:r>
            <a:r>
              <a:rPr lang="en" sz="1200" dirty="0">
                <a:solidFill>
                  <a:schemeClr val="dk1"/>
                </a:solidFill>
                <a:latin typeface="Calibri"/>
                <a:ea typeface="Calibri"/>
                <a:cs typeface="Calibri"/>
                <a:sym typeface="Calibri"/>
              </a:rPr>
              <a:t>is a portion or an allowance of food or supplies.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page 78, to the end of the poem “Rations.”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the document camera, think aloud to model for the class how to use the key details in what you read to help analyze Ha’s character and the challenges she is facing. Say: </a:t>
            </a:r>
            <a:r>
              <a:rPr lang="en" sz="1200" i="1" dirty="0">
                <a:solidFill>
                  <a:schemeClr val="dk1"/>
                </a:solidFill>
                <a:latin typeface="Calibri"/>
                <a:ea typeface="Calibri"/>
                <a:cs typeface="Calibri"/>
                <a:sym typeface="Calibri"/>
              </a:rPr>
              <a:t>“I notice that Ha is really suffering in these entries. She’s very uncomfortable with either thirst, having to use the bathroom, or hunger. I also noticed that when Ha eats the hot, fresh rice, she thinks about the papaya.”</a:t>
            </a:r>
            <a:r>
              <a:rPr lang="en" sz="1200" dirty="0">
                <a:solidFill>
                  <a:schemeClr val="dk1"/>
                </a:solidFill>
                <a:latin typeface="Calibri"/>
                <a:ea typeface="Calibri"/>
                <a:cs typeface="Calibri"/>
                <a:sym typeface="Calibri"/>
              </a:rPr>
              <a:t> Ask: </a:t>
            </a:r>
            <a:r>
              <a:rPr lang="en" sz="1200" i="1" dirty="0">
                <a:solidFill>
                  <a:schemeClr val="dk1"/>
                </a:solidFill>
                <a:latin typeface="Calibri"/>
                <a:ea typeface="Calibri"/>
                <a:cs typeface="Calibri"/>
                <a:sym typeface="Calibri"/>
              </a:rPr>
              <a:t>“Do you remember when we talked about the papaya as a symbol? What does the papaya symbolize to Ha?”</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share what the papaya symbolizes. Say: </a:t>
            </a:r>
            <a:r>
              <a:rPr lang="en" sz="1200" i="1" dirty="0">
                <a:solidFill>
                  <a:schemeClr val="dk1"/>
                </a:solidFill>
                <a:latin typeface="Calibri"/>
                <a:ea typeface="Calibri"/>
                <a:cs typeface="Calibri"/>
                <a:sym typeface="Calibri"/>
              </a:rPr>
              <a:t>“This makes me think that even though Ha is suffering, she wants to be hopeful. As soon as she experiences a small comfort, her mind goes right to the papaya … even though rice and papaya have nothing to do with each other, like she says.”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fill in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far left column (Key Detail), write: “The first hot bite of freshly cooked rice, plump and nutty, makes me imagine the taste of ripe papaya although one has nothing to do with the other.”</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second column, write: Page #78.</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third column, write: “Ha is suffering from thirst and hunger, but she wants to be hopeful. As soon as she experiences a small comfort, her mind goes right to the papaya … even though rice and papaya have nothing to do with each other, like she says.”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far right column, write: “rations.”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Ha is focused on food. The word “rations” helps us understand what Ha is experiencing. Note that this word happens to be the title of the poem, but it doesn’t have to be. This column is for adding words from the text that seem really important to capture what Ha is experiencing: She doesn’t have enough food.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Ha is a character who is complicated, just like real people. She may change over the course of the novel.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Question 1, students note that the nibbling Ha does reveals the small amount of food she has and her perception that others have enough food to actually chew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Question 2,  students remember that the papaya is a symbol of hope.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Providing models of expected work supports all learners, but especially challenged learners.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providing smaller chunks of text, sometimes just a few sentences, for a close read. Check in on students’ thinking as they speak about their text.</a:t>
            </a:r>
            <a:endParaRPr sz="1200" dirty="0">
              <a:latin typeface="Calibri"/>
              <a:ea typeface="Calibri"/>
              <a:cs typeface="Calibri"/>
              <a:sym typeface="Calibri"/>
            </a:endParaRPr>
          </a:p>
        </p:txBody>
      </p:sp>
    </p:spTree>
    <p:extLst>
      <p:ext uri="{BB962C8B-B14F-4D97-AF65-F5344CB8AC3E}">
        <p14:creationId xmlns:p14="http://schemas.microsoft.com/office/powerpoint/2010/main" val="1140186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e34433152_0_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8" name="Google Shape;258;g3e34433152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2-3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Student pairings (proximity)</a:t>
            </a:r>
            <a:endParaRPr sz="1200"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Work Time A. (Slide 3) Introduce and Model Structured Notes Graphic Organizer: Pages 73–78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partner about the questions on the slide. Call on a few volunteers to share with the class.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Listen for questions or confusion about the organizer for clarification or use in the lesson.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Use of protocols like Think-Pair-Share allows for total participation of students. It encourages critical thinking, collaboration, and social construction of knowledge. It also helps students practice their speaking and listening skills.</a:t>
            </a:r>
            <a:endParaRPr sz="1200" dirty="0">
              <a:latin typeface="Calibri"/>
              <a:ea typeface="Calibri"/>
              <a:cs typeface="Calibri"/>
              <a:sym typeface="Calibri"/>
            </a:endParaRPr>
          </a:p>
        </p:txBody>
      </p:sp>
    </p:spTree>
    <p:extLst>
      <p:ext uri="{BB962C8B-B14F-4D97-AF65-F5344CB8AC3E}">
        <p14:creationId xmlns:p14="http://schemas.microsoft.com/office/powerpoint/2010/main" val="2194027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cec32d8aa_1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7" name="Google Shape;267;g3cec32d8aa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15-18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Independent</a:t>
            </a:r>
            <a:endParaRPr sz="1200"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b="1" dirty="0">
                <a:latin typeface="Calibri"/>
                <a:ea typeface="Calibri"/>
                <a:cs typeface="Calibri"/>
                <a:sym typeface="Calibri"/>
              </a:rPr>
              <a:t>Work Time B. Independent Reading and Structured Notes: Focusing on Details from Pages 79–82</a:t>
            </a:r>
            <a:endParaRPr sz="1200" b="1" dirty="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indicates that cold calling improves student engagement and critical thinking. Prepare students for this strategy by discussing the purpose, giving appropriate think time, and indicating that this strategy will be used before students are asked questions.</a:t>
            </a:r>
            <a:r>
              <a:rPr lang="en" sz="1200" dirty="0">
                <a:solidFill>
                  <a:schemeClr val="dk1"/>
                </a:solidFill>
                <a:latin typeface="Times New Roman"/>
                <a:ea typeface="Times New Roman"/>
                <a:cs typeface="Times New Roman"/>
                <a:sym typeface="Times New Roman"/>
              </a:rPr>
              <a:t>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15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Invite students to independently and silently read pages 79–82 in class while they keep their journals open to the structured notes page.</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Allow students approximately 8 minutes to silently read the section of text. When they finish, invite them to participate in a Think-Write-Pair-Share using the questions on the slide.</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Cold call student pairs to share the page number, quote, and explanation, and record this for the class to see.</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Push students to dig deeper for details that are less obvious, such as: Ha comes to see the simple things of her old life as luxuries (page 82).</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Continue to emphasize focusing on vocabulary:</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US" sz="1200" dirty="0">
                <a:latin typeface="Calibri"/>
                <a:ea typeface="Calibri"/>
                <a:cs typeface="Calibri"/>
                <a:sym typeface="Calibri"/>
              </a:rPr>
              <a:t>Point </a:t>
            </a:r>
            <a:r>
              <a:rPr lang="en" sz="1200" dirty="0">
                <a:latin typeface="Calibri"/>
                <a:ea typeface="Calibri"/>
                <a:cs typeface="Calibri"/>
                <a:sym typeface="Calibri"/>
              </a:rPr>
              <a:t>out words such as </a:t>
            </a:r>
            <a:r>
              <a:rPr lang="en" sz="1200" i="1" dirty="0">
                <a:latin typeface="Calibri"/>
                <a:ea typeface="Calibri"/>
                <a:cs typeface="Calibri"/>
                <a:sym typeface="Calibri"/>
              </a:rPr>
              <a:t>pouches, rounds,</a:t>
            </a:r>
            <a:r>
              <a:rPr lang="en" sz="1200" dirty="0">
                <a:latin typeface="Calibri"/>
                <a:ea typeface="Calibri"/>
                <a:cs typeface="Calibri"/>
                <a:sym typeface="Calibri"/>
              </a:rPr>
              <a:t> and </a:t>
            </a:r>
            <a:r>
              <a:rPr lang="en" sz="1200" i="1" dirty="0">
                <a:latin typeface="Calibri"/>
                <a:ea typeface="Calibri"/>
                <a:cs typeface="Calibri"/>
                <a:sym typeface="Calibri"/>
              </a:rPr>
              <a:t>wedges </a:t>
            </a:r>
            <a:r>
              <a:rPr lang="en" sz="1200" dirty="0">
                <a:latin typeface="Calibri"/>
                <a:ea typeface="Calibri"/>
                <a:cs typeface="Calibri"/>
                <a:sym typeface="Calibri"/>
              </a:rPr>
              <a:t>(page 81), all of which students likely know or could figure out from context. Note how these words further help show Ha’s obsession with food.</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Be sure students notice the word </a:t>
            </a:r>
            <a:r>
              <a:rPr lang="en" sz="1200" i="1" dirty="0">
                <a:latin typeface="Calibri"/>
                <a:ea typeface="Calibri"/>
                <a:cs typeface="Calibri"/>
                <a:sym typeface="Calibri"/>
              </a:rPr>
              <a:t>stranded</a:t>
            </a:r>
            <a:r>
              <a:rPr lang="en" sz="1200" dirty="0">
                <a:latin typeface="Calibri"/>
                <a:ea typeface="Calibri"/>
                <a:cs typeface="Calibri"/>
                <a:sym typeface="Calibri"/>
              </a:rPr>
              <a:t>. Ask:</a:t>
            </a:r>
            <a:r>
              <a:rPr lang="en" sz="1200" i="1" dirty="0">
                <a:latin typeface="Calibri"/>
                <a:ea typeface="Calibri"/>
                <a:cs typeface="Calibri"/>
                <a:sym typeface="Calibri"/>
              </a:rPr>
              <a:t>“What does it mean to be stranded?” </a:t>
            </a:r>
            <a:endParaRPr sz="1200" i="1" dirty="0">
              <a:latin typeface="Calibri"/>
              <a:ea typeface="Calibri"/>
              <a:cs typeface="Calibri"/>
              <a:sym typeface="Calibri"/>
            </a:endParaRPr>
          </a:p>
          <a:p>
            <a:pPr marL="228600" lvl="0" indent="-152400" rtl="0">
              <a:spcBef>
                <a:spcPts val="0"/>
              </a:spcBef>
              <a:spcAft>
                <a:spcPts val="0"/>
              </a:spcAft>
              <a:buNone/>
            </a:pPr>
            <a:endParaRPr sz="1200" i="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may respond with details such as these: Ha doesn’t want to be treated like a baby (page 80). She’s obsessed with food (page 81).</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In response to the question about the word “stranded,” listen for students to realize it means being stuck somewhere, often for a long time, with no help. This is a challenge Ha is facing.</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partnering ELLs who speak the same home language when discussion of complex content is required. This can allow students to have more meaningful discussions and clarify points in their native language.</a:t>
            </a:r>
            <a:endParaRPr sz="1200" dirty="0">
              <a:latin typeface="Calibri"/>
              <a:ea typeface="Calibri"/>
              <a:cs typeface="Calibri"/>
              <a:sym typeface="Calibri"/>
            </a:endParaRPr>
          </a:p>
        </p:txBody>
      </p:sp>
    </p:spTree>
    <p:extLst>
      <p:ext uri="{BB962C8B-B14F-4D97-AF65-F5344CB8AC3E}">
        <p14:creationId xmlns:p14="http://schemas.microsoft.com/office/powerpoint/2010/main" val="871766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cec32d8aa_1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4" name="Google Shape;274;g3cec32d8aa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Debrief Learning Targets and Preview Homework</a:t>
            </a: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learning targets.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rereading, looking for details, and explaining how those details reveal aspects of Ha’s character are things they have been practicing and are among the things close readers do.</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p:txBody>
      </p:sp>
    </p:spTree>
    <p:extLst>
      <p:ext uri="{BB962C8B-B14F-4D97-AF65-F5344CB8AC3E}">
        <p14:creationId xmlns:p14="http://schemas.microsoft.com/office/powerpoint/2010/main" val="985189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1" name="Google Shape;281;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The structured notes are designed to scaffold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support the end of Unit 2 literary analysis. Each night, students are given guiding questions to direct their note-taking. If students are not using journals, make copies of the Structured Notes in the supporting materials of this lesson when students are assigned Structured Notes for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Throughout the unit, students will be prompted to gather the strongest evidence more independently.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relates to RL.1; review this standard in advance to notice how it increases in rigor from the seventh-grade version.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routine for Unit 2. Clarify, as needed.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can be a source of difficulty for struggling readers. Provide a brief list with explanations of the challenging vocabulary words from the reading homework. This should be done only for students who need this support.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words that cannot be easily determined from context. There are few of these in the novel. On pages 83–90, these words might include the following: </a:t>
            </a:r>
            <a:r>
              <a:rPr lang="en" sz="1200" i="1" dirty="0">
                <a:solidFill>
                  <a:schemeClr val="dk1"/>
                </a:solidFill>
                <a:latin typeface="Calibri"/>
                <a:ea typeface="Calibri"/>
                <a:cs typeface="Calibri"/>
                <a:sym typeface="Calibri"/>
              </a:rPr>
              <a:t>stews</a:t>
            </a:r>
            <a:r>
              <a:rPr lang="en" sz="1200" dirty="0">
                <a:solidFill>
                  <a:schemeClr val="dk1"/>
                </a:solidFill>
                <a:latin typeface="Calibri"/>
                <a:ea typeface="Calibri"/>
                <a:cs typeface="Calibri"/>
                <a:sym typeface="Calibri"/>
              </a:rPr>
              <a:t> (soaks in heat) (83)</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634026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e268b2844_0_8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7" name="Google Shape;287;g3e268b2844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read pages 83–90 in the novel and will take notes on their </a:t>
            </a:r>
            <a:r>
              <a:rPr lang="en" sz="1200" b="1" dirty="0">
                <a:solidFill>
                  <a:schemeClr val="dk1"/>
                </a:solidFill>
                <a:latin typeface="Calibri"/>
                <a:ea typeface="Calibri"/>
                <a:cs typeface="Calibri"/>
                <a:sym typeface="Calibri"/>
              </a:rPr>
              <a:t>Structured Notes graphic organizer </a:t>
            </a:r>
            <a:r>
              <a:rPr lang="en" sz="1200" dirty="0">
                <a:solidFill>
                  <a:schemeClr val="dk1"/>
                </a:solidFill>
                <a:latin typeface="Calibri"/>
                <a:ea typeface="Calibri"/>
                <a:cs typeface="Calibri"/>
                <a:sym typeface="Calibri"/>
              </a:rPr>
              <a:t>(in their journals).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they will need to have at least three details from the reading in their notes. It is fine if several of the details show the same character trait.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to students how important it is not just to notice details, but also to begin to choose the best or strongest evidence to analyze literature.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can be a source of difficulty for struggling readers. Provide a brief list with explanations of the challenging vocabulary words from the reading homework. This should be done only for students who need this support.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words that cannot be easily determined from context. There are few of these in the novel. On pages 83–90, these words might include the following: </a:t>
            </a:r>
            <a:r>
              <a:rPr lang="en" sz="1200" i="1" dirty="0">
                <a:solidFill>
                  <a:schemeClr val="dk1"/>
                </a:solidFill>
                <a:latin typeface="Calibri"/>
                <a:ea typeface="Calibri"/>
                <a:cs typeface="Calibri"/>
                <a:sym typeface="Calibri"/>
              </a:rPr>
              <a:t>stews</a:t>
            </a:r>
            <a:r>
              <a:rPr lang="en" sz="1200" dirty="0">
                <a:solidFill>
                  <a:schemeClr val="dk1"/>
                </a:solidFill>
                <a:latin typeface="Calibri"/>
                <a:ea typeface="Calibri"/>
                <a:cs typeface="Calibri"/>
                <a:sym typeface="Calibri"/>
              </a:rPr>
              <a:t> (soaks in heat) (83)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88816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2461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2257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Google Shape;1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Lesson Agenda </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b="1" dirty="0">
                <a:solidFill>
                  <a:schemeClr val="dk1"/>
                </a:solidFill>
                <a:latin typeface="Calibri"/>
                <a:ea typeface="Calibri"/>
                <a:cs typeface="Calibri"/>
                <a:sym typeface="Calibri"/>
              </a:rPr>
              <a:t>50-60 Minutes</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1.    Opening</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Engaging the Reader: Things Close Readers Do (13-18 minutes)</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B.   Review Learning Targets: Introducing the Concept of a Dynamic Character (5-7 minutes)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2.    Work Time</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Introduce and Model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 Pages 73–78 (12-15 minutes)</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B.   Independent Reading and Structured Notes: Focusing on Details from Pages 79–82 (15-18 minutes)</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3.    Closing and Assessment</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solidFill>
                  <a:schemeClr val="dk1"/>
                </a:solidFill>
                <a:latin typeface="Calibri"/>
                <a:ea typeface="Calibri"/>
                <a:cs typeface="Calibri"/>
                <a:sym typeface="Calibri"/>
              </a:rPr>
              <a:t>A.   Debrief Learning Targets (2-3 minutes)</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4.    Homework (3-5 minutes): Preview the homework.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23289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8806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58278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00515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127848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Google Shape;1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Reading Closely: Guiding Questions handout </a:t>
            </a:r>
            <a:r>
              <a:rPr lang="en" sz="1200" dirty="0">
                <a:latin typeface="Calibri"/>
                <a:ea typeface="Calibri"/>
                <a:cs typeface="Calibri"/>
                <a:sym typeface="Calibri"/>
              </a:rPr>
              <a:t>(one per student and one to display) (from Odell Education; also see stand-alone document on EngageNY.org and odelleducation.com/resources)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Structured Notes graphic organizer </a:t>
            </a:r>
            <a:r>
              <a:rPr lang="en" sz="1200" dirty="0">
                <a:latin typeface="Calibri"/>
                <a:ea typeface="Calibri"/>
                <a:cs typeface="Calibri"/>
                <a:sym typeface="Calibri"/>
              </a:rPr>
              <a:t>(one to display)</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Structured Notes graphic organizer </a:t>
            </a:r>
            <a:r>
              <a:rPr lang="en" sz="1200" dirty="0">
                <a:latin typeface="Calibri"/>
                <a:ea typeface="Calibri"/>
                <a:cs typeface="Calibri"/>
                <a:sym typeface="Calibri"/>
              </a:rPr>
              <a:t>(for Teacher Reference; see example in Supporting Materials)</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i="1" dirty="0">
                <a:latin typeface="Calibri"/>
                <a:ea typeface="Calibri"/>
                <a:cs typeface="Calibri"/>
                <a:sym typeface="Calibri"/>
              </a:rPr>
              <a:t>Inside Out &amp; Back Again</a:t>
            </a:r>
            <a:r>
              <a:rPr lang="en" sz="1200" dirty="0">
                <a:latin typeface="Calibri"/>
                <a:ea typeface="Calibri"/>
                <a:cs typeface="Calibri"/>
                <a:sym typeface="Calibri"/>
              </a:rPr>
              <a:t> (book; one per student)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b="1" dirty="0">
                <a:latin typeface="Calibri"/>
                <a:ea typeface="Calibri"/>
                <a:cs typeface="Calibri"/>
                <a:sym typeface="Calibri"/>
              </a:rPr>
              <a:t>Things Close Readers Do anchor chart </a:t>
            </a:r>
            <a:r>
              <a:rPr lang="en" sz="1200" dirty="0">
                <a:latin typeface="Calibri"/>
                <a:ea typeface="Calibri"/>
                <a:cs typeface="Calibri"/>
                <a:sym typeface="Calibri"/>
              </a:rPr>
              <a:t>(from Unit 1)</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Student journals (one per student; begun in Unit 1, Lesson 2)</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Post the </a:t>
            </a:r>
            <a:r>
              <a:rPr lang="en" sz="1200" b="0" dirty="0">
                <a:latin typeface="Calibri"/>
                <a:ea typeface="Calibri"/>
                <a:cs typeface="Calibri"/>
                <a:sym typeface="Calibri"/>
              </a:rPr>
              <a:t>Learning Targets </a:t>
            </a:r>
            <a:r>
              <a:rPr lang="en" sz="1200" dirty="0">
                <a:latin typeface="Calibri"/>
                <a:ea typeface="Calibri"/>
                <a:cs typeface="Calibri"/>
                <a:sym typeface="Calibri"/>
              </a:rPr>
              <a:t>where all students can see them.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Highlighters (one per student)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Document camera, overhead projector, or whiteboard</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348989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Google Shape;2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Pages 73-90 of </a:t>
            </a:r>
            <a:r>
              <a:rPr lang="en" sz="1200" i="1" dirty="0">
                <a:solidFill>
                  <a:schemeClr val="dk1"/>
                </a:solidFill>
                <a:latin typeface="Calibri"/>
                <a:ea typeface="Calibri"/>
                <a:cs typeface="Calibri"/>
                <a:sym typeface="Calibri"/>
              </a:rPr>
              <a:t>Inside Out and Back Again</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strongly recommended that you read the full written plan for this lesson before teaching. For a full plan, see your Teacher’s Guide or visit the link below:</a:t>
            </a:r>
            <a:endParaRPr sz="1200" dirty="0">
              <a:solidFill>
                <a:schemeClr val="dk1"/>
              </a:solidFill>
              <a:latin typeface="Calibri"/>
              <a:ea typeface="Calibri"/>
              <a:cs typeface="Calibri"/>
              <a:sym typeface="Calibri"/>
            </a:endParaRPr>
          </a:p>
          <a:p>
            <a:pPr marL="0" lvl="0" indent="457200" rtl="0">
              <a:lnSpc>
                <a:spcPct val="115000"/>
              </a:lnSpc>
              <a:spcBef>
                <a:spcPts val="0"/>
              </a:spcBef>
              <a:spcAft>
                <a:spcPts val="0"/>
              </a:spcAft>
              <a:buClr>
                <a:schemeClr val="dk1"/>
              </a:buClr>
              <a:buSzPts val="1100"/>
              <a:buFont typeface="Arial"/>
              <a:buNone/>
            </a:pPr>
            <a:r>
              <a:rPr lang="en" dirty="0">
                <a:solidFill>
                  <a:schemeClr val="dk1"/>
                </a:solidFill>
                <a:latin typeface="Calibri"/>
                <a:ea typeface="Calibri"/>
                <a:cs typeface="Calibri"/>
                <a:sym typeface="Calibri"/>
              </a:rPr>
              <a:t>PCG/Wiley: </a:t>
            </a:r>
            <a:r>
              <a:rPr lang="en" u="sng" dirty="0">
                <a:solidFill>
                  <a:srgbClr val="1155CC"/>
                </a:solidFill>
                <a:latin typeface="Calibri"/>
                <a:ea typeface="Calibri"/>
                <a:cs typeface="Calibri"/>
                <a:sym typeface="Calibri"/>
                <a:hlinkClick r:id="rId3"/>
              </a:rPr>
              <a:t>https://www.wiley.com/WileyCDA/Section/id-827512.html?6656_rm_id=155.22288771.7#G6M1</a:t>
            </a:r>
            <a:r>
              <a:rPr lang="en" dirty="0">
                <a:solidFill>
                  <a:schemeClr val="dk1"/>
                </a:solidFill>
                <a:latin typeface="Calibri"/>
                <a:ea typeface="Calibri"/>
                <a:cs typeface="Calibri"/>
                <a:sym typeface="Calibri"/>
              </a:rPr>
              <a:t> </a:t>
            </a:r>
            <a:endParaRPr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introduced or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one to Get one (Appendix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Think-Write-Pair-Share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5361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103" name="Google Shape;103;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6928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Collecting Details:</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Challenges Ha Faces and Ha as a Dynamic Character</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697949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cec32d8aa_1_1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6" name="Google Shape;216;g3cec32d8aa_1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 sense of a “fresh start” for students with the beginning of a new Unit (“You’ll have all new assessments in this unit- which means an opportunity to show what you learn!”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“Remember all of the strategies you’ve learned as a close reader to use in this new unit!”)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3939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d327e4257_1_24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Google Shape;223;g3d327e4257_1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latin typeface="Calibri"/>
                <a:ea typeface="Calibri"/>
                <a:cs typeface="Calibri"/>
                <a:sym typeface="Calibri"/>
              </a:rPr>
              <a:t>Suggested slide pacing: 10-12 minutes </a:t>
            </a:r>
            <a:endParaRPr sz="1200">
              <a:latin typeface="Calibri"/>
              <a:ea typeface="Calibri"/>
              <a:cs typeface="Calibri"/>
              <a:sym typeface="Calibri"/>
            </a:endParaRPr>
          </a:p>
          <a:p>
            <a:pPr marL="0" lvl="0" indent="0" rtl="0">
              <a:spcBef>
                <a:spcPts val="0"/>
              </a:spcBef>
              <a:spcAft>
                <a:spcPts val="0"/>
              </a:spcAft>
              <a:buNone/>
            </a:pPr>
            <a:r>
              <a:rPr lang="en" sz="1200" b="1">
                <a:latin typeface="Calibri"/>
                <a:ea typeface="Calibri"/>
                <a:cs typeface="Calibri"/>
                <a:sym typeface="Calibri"/>
              </a:rPr>
              <a:t>Grouping: Whole Group/Student Pairings (proximity)</a:t>
            </a:r>
            <a:endParaRPr sz="1200" b="1">
              <a:latin typeface="Calibri"/>
              <a:ea typeface="Calibri"/>
              <a:cs typeface="Calibri"/>
              <a:sym typeface="Calibri"/>
            </a:endParaRPr>
          </a:p>
          <a:p>
            <a:pPr marL="0" lvl="0" indent="0" rtl="0">
              <a:spcBef>
                <a:spcPts val="0"/>
              </a:spcBef>
              <a:spcAft>
                <a:spcPts val="0"/>
              </a:spcAft>
              <a:buNone/>
            </a:pPr>
            <a:endParaRPr sz="1200" b="1">
              <a:latin typeface="Calibri"/>
              <a:ea typeface="Calibri"/>
              <a:cs typeface="Calibri"/>
              <a:sym typeface="Calibri"/>
            </a:endParaRPr>
          </a:p>
          <a:p>
            <a:pPr marL="0" lvl="0" indent="0" rtl="0">
              <a:spcBef>
                <a:spcPts val="0"/>
              </a:spcBef>
              <a:spcAft>
                <a:spcPts val="0"/>
              </a:spcAft>
              <a:buNone/>
            </a:pPr>
            <a:r>
              <a:rPr lang="en" sz="1200" b="1">
                <a:latin typeface="Calibri"/>
                <a:ea typeface="Calibri"/>
                <a:cs typeface="Calibri"/>
                <a:sym typeface="Calibri"/>
              </a:rPr>
              <a:t>Opening A. (Slide 1) Engaging the Reader: Things Close Readers Do</a:t>
            </a:r>
            <a:endParaRPr sz="1200" b="1">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Teaching Notes: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Note that Opening A has been divided into 2 slides for clarity. You will orient students to the </a:t>
            </a:r>
            <a:r>
              <a:rPr lang="en" sz="1200" b="1">
                <a:latin typeface="Calibri"/>
                <a:ea typeface="Calibri"/>
                <a:cs typeface="Calibri"/>
                <a:sym typeface="Calibri"/>
              </a:rPr>
              <a:t>Reading Closely: Guiding Questions </a:t>
            </a:r>
            <a:r>
              <a:rPr lang="en" sz="1200">
                <a:latin typeface="Calibri"/>
                <a:ea typeface="Calibri"/>
                <a:cs typeface="Calibri"/>
                <a:sym typeface="Calibri"/>
              </a:rPr>
              <a:t>document on the next slide.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Anchor charts provide a visual cue to students about what to do when you ask them to work independently. They also serve as note-catchers when the class is co-constructing ideas.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endParaRPr sz="1200">
              <a:latin typeface="Calibri"/>
              <a:ea typeface="Calibri"/>
              <a:cs typeface="Calibri"/>
              <a:sym typeface="Calibri"/>
            </a:endParaRPr>
          </a:p>
          <a:p>
            <a:pPr marL="45720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a:latin typeface="Calibri"/>
                <a:ea typeface="Calibri"/>
                <a:cs typeface="Calibri"/>
                <a:sym typeface="Calibri"/>
              </a:rPr>
              <a:t>Display the </a:t>
            </a:r>
            <a:r>
              <a:rPr lang="en" sz="1200" b="1">
                <a:latin typeface="Calibri"/>
                <a:ea typeface="Calibri"/>
                <a:cs typeface="Calibri"/>
                <a:sym typeface="Calibri"/>
              </a:rPr>
              <a:t>Things Close Readers Do anchor chart</a:t>
            </a:r>
            <a:r>
              <a:rPr lang="en" sz="1200">
                <a:latin typeface="Calibri"/>
                <a:ea typeface="Calibri"/>
                <a:cs typeface="Calibri"/>
                <a:sym typeface="Calibri"/>
              </a:rPr>
              <a:t>. </a:t>
            </a:r>
            <a:endParaRPr sz="120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a:latin typeface="Calibri"/>
                <a:ea typeface="Calibri"/>
                <a:cs typeface="Calibri"/>
                <a:sym typeface="Calibri"/>
              </a:rPr>
              <a:t>Tell students: In Unit 1, you collected a lot of great things that Close Readers do. Let’s “Give One to Get One” to share what you found.</a:t>
            </a:r>
            <a:endParaRPr sz="120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a:latin typeface="Calibri"/>
                <a:ea typeface="Calibri"/>
                <a:cs typeface="Calibri"/>
                <a:sym typeface="Calibri"/>
              </a:rPr>
              <a:t>Tell students they will review these points in a modified Give One to Get One activity.</a:t>
            </a:r>
            <a:endParaRPr sz="120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a:latin typeface="Calibri"/>
                <a:ea typeface="Calibri"/>
                <a:cs typeface="Calibri"/>
                <a:sym typeface="Calibri"/>
              </a:rPr>
              <a:t>Read the directions from the slide.</a:t>
            </a:r>
            <a:endParaRPr sz="120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a:latin typeface="Calibri"/>
                <a:ea typeface="Calibri"/>
                <a:cs typeface="Calibri"/>
                <a:sym typeface="Calibri"/>
              </a:rPr>
              <a:t>Pair students up. </a:t>
            </a:r>
            <a:endParaRPr sz="120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a:latin typeface="Calibri"/>
                <a:ea typeface="Calibri"/>
                <a:cs typeface="Calibri"/>
                <a:sym typeface="Calibri"/>
              </a:rPr>
              <a:t>Set a timer for 8 minutes for this activity.</a:t>
            </a:r>
            <a:endParaRPr sz="1200">
              <a:latin typeface="Calibri"/>
              <a:ea typeface="Calibri"/>
              <a:cs typeface="Calibri"/>
              <a:sym typeface="Calibri"/>
            </a:endParaRPr>
          </a:p>
          <a:p>
            <a:pPr marL="228600" lvl="0" indent="-15240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a:t>
            </a:r>
            <a:endParaRPr sz="120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a:latin typeface="Calibri"/>
                <a:ea typeface="Calibri"/>
                <a:cs typeface="Calibri"/>
                <a:sym typeface="Calibri"/>
              </a:rPr>
              <a:t>Listen for students to be using language directly from the anchor chart and previous reading or discussion in their explanation.</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Support for Any Students Who Need It:</a:t>
            </a:r>
            <a:endParaRPr sz="120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a:latin typeface="Calibri"/>
                <a:ea typeface="Calibri"/>
                <a:cs typeface="Calibri"/>
                <a:sym typeface="Calibri"/>
              </a:rPr>
              <a:t>Alternative for Give One, Get One protocol: Consider preparing strips of the “things” for students and distributing them, rather than letting students choose for themselves. This will ensure every “thing” is covered in the Give One, Get One activity.</a:t>
            </a:r>
            <a:endParaRPr sz="1200">
              <a:latin typeface="Calibri"/>
              <a:ea typeface="Calibri"/>
              <a:cs typeface="Calibri"/>
              <a:sym typeface="Calibri"/>
            </a:endParaRPr>
          </a:p>
        </p:txBody>
      </p:sp>
    </p:spTree>
    <p:extLst>
      <p:ext uri="{BB962C8B-B14F-4D97-AF65-F5344CB8AC3E}">
        <p14:creationId xmlns:p14="http://schemas.microsoft.com/office/powerpoint/2010/main" val="3315810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cf2d0a174_0_5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Google Shape;230;g3cf2d0a174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5-8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Group/Student Pairings (proximity)</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Opening A. (Slide 2) Engaging the Reader: Things Close Readers Do</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to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Reading Closely: Guiding Questions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during Unit 1, students figured out a lot of these things on their own.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to the layout of the handout and direct them to notice the three sections listed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look for aspects of the document that relate to what they have been learning and practicing as close readers.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a guide, direct students to the first section, </a:t>
            </a:r>
            <a:r>
              <a:rPr lang="en" sz="1200" i="1" dirty="0">
                <a:solidFill>
                  <a:schemeClr val="dk1"/>
                </a:solidFill>
                <a:latin typeface="Calibri"/>
                <a:ea typeface="Calibri"/>
                <a:cs typeface="Calibri"/>
                <a:sym typeface="Calibri"/>
              </a:rPr>
              <a:t>Approaching Texts,</a:t>
            </a:r>
            <a:r>
              <a:rPr lang="en" sz="1200" dirty="0">
                <a:solidFill>
                  <a:schemeClr val="dk1"/>
                </a:solidFill>
                <a:latin typeface="Calibri"/>
                <a:ea typeface="Calibri"/>
                <a:cs typeface="Calibri"/>
                <a:sym typeface="Calibri"/>
              </a:rPr>
              <a:t> and ask:</a:t>
            </a:r>
            <a:r>
              <a:rPr lang="en" sz="1200" i="1" dirty="0">
                <a:solidFill>
                  <a:schemeClr val="dk1"/>
                </a:solidFill>
                <a:latin typeface="Calibri"/>
                <a:ea typeface="Calibri"/>
                <a:cs typeface="Calibri"/>
                <a:sym typeface="Calibri"/>
              </a:rPr>
              <a:t>“What do you notice in this section that relates to the special type of novel we are reading?”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highlighters</a:t>
            </a:r>
            <a:r>
              <a:rPr lang="en" sz="1200" dirty="0">
                <a:solidFill>
                  <a:schemeClr val="dk1"/>
                </a:solidFill>
                <a:latin typeface="Calibri"/>
                <a:ea typeface="Calibri"/>
                <a:cs typeface="Calibri"/>
                <a:sym typeface="Calibri"/>
              </a:rPr>
              <a:t> and invite students to take about 3 minutes to work with a partner to highlight other items on the </a:t>
            </a:r>
            <a:r>
              <a:rPr lang="en" sz="1200" b="1" dirty="0">
                <a:solidFill>
                  <a:schemeClr val="dk1"/>
                </a:solidFill>
                <a:latin typeface="Calibri"/>
                <a:ea typeface="Calibri"/>
                <a:cs typeface="Calibri"/>
                <a:sym typeface="Calibri"/>
              </a:rPr>
              <a:t>Reading Closely: Guiding Questions handout </a:t>
            </a:r>
            <a:r>
              <a:rPr lang="en" sz="1200" dirty="0">
                <a:solidFill>
                  <a:schemeClr val="dk1"/>
                </a:solidFill>
                <a:latin typeface="Calibri"/>
                <a:ea typeface="Calibri"/>
                <a:cs typeface="Calibri"/>
                <a:sym typeface="Calibri"/>
              </a:rPr>
              <a:t>that relate to what they already know close readers do, as well as the text they are reading and the details they have been noticing.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 class works, circulate to listen in and probe, as needed using some of these sample questions: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“This handout mentions ‘perspective.’ Whose perspective are we reading in the novel?</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“This handout mentions ‘language and structure.’ How is the language and structure in these diary entries different from typical diary entries?”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“This handout emphasizes noticing and connecting details. How do these details connect in terms of revealing Ha’s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3 minutes, refocus students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share similarities they noticed.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invite student pairs to share the other characteristics they think will be important as they read the rest of the novel. </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In the Approaching Texts section, ideally, students will notice that the structure, language, and type of text is special in this novel because it is in verse.</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Look for students to be able to connect this new handout with what they’ve learned: the Th</a:t>
            </a:r>
            <a:r>
              <a:rPr lang="en" sz="1200" b="1" dirty="0">
                <a:latin typeface="Calibri"/>
                <a:ea typeface="Calibri"/>
                <a:cs typeface="Calibri"/>
                <a:sym typeface="Calibri"/>
              </a:rPr>
              <a:t>ings Close Readers Do anchor chart </a:t>
            </a:r>
            <a:r>
              <a:rPr lang="en" sz="1200" dirty="0">
                <a:latin typeface="Calibri"/>
                <a:ea typeface="Calibri"/>
                <a:cs typeface="Calibri"/>
                <a:sym typeface="Calibri"/>
              </a:rPr>
              <a:t>and their experience reading the text during Unit 1.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841454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7740160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83501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97" name="Google Shape;97;p2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1" name="Google Shape;101;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Overlock"/>
                <a:ea typeface="Overlock"/>
                <a:cs typeface="Overlock"/>
                <a:sym typeface="Overlock"/>
              </a:defRPr>
            </a:lvl1pPr>
            <a:lvl2pPr marL="0" marR="0" lvl="1" indent="0" algn="r" rtl="0">
              <a:spcBef>
                <a:spcPts val="0"/>
              </a:spcBef>
              <a:buNone/>
              <a:defRPr sz="900" b="0" i="0" u="none" strike="noStrike" cap="none">
                <a:solidFill>
                  <a:schemeClr val="dk1"/>
                </a:solidFill>
                <a:latin typeface="Overlock"/>
                <a:ea typeface="Overlock"/>
                <a:cs typeface="Overlock"/>
                <a:sym typeface="Overlock"/>
              </a:defRPr>
            </a:lvl2pPr>
            <a:lvl3pPr marL="0" marR="0" lvl="2" indent="0" algn="r" rtl="0">
              <a:spcBef>
                <a:spcPts val="0"/>
              </a:spcBef>
              <a:buNone/>
              <a:defRPr sz="900" b="0" i="0" u="none" strike="noStrike" cap="none">
                <a:solidFill>
                  <a:schemeClr val="dk1"/>
                </a:solidFill>
                <a:latin typeface="Overlock"/>
                <a:ea typeface="Overlock"/>
                <a:cs typeface="Overlock"/>
                <a:sym typeface="Overlock"/>
              </a:defRPr>
            </a:lvl3pPr>
            <a:lvl4pPr marL="0" marR="0" lvl="3" indent="0" algn="r" rtl="0">
              <a:spcBef>
                <a:spcPts val="0"/>
              </a:spcBef>
              <a:buNone/>
              <a:defRPr sz="900" b="0" i="0" u="none" strike="noStrike" cap="none">
                <a:solidFill>
                  <a:schemeClr val="dk1"/>
                </a:solidFill>
                <a:latin typeface="Overlock"/>
                <a:ea typeface="Overlock"/>
                <a:cs typeface="Overlock"/>
                <a:sym typeface="Overlock"/>
              </a:defRPr>
            </a:lvl4pPr>
            <a:lvl5pPr marL="0" marR="0" lvl="4" indent="0" algn="r" rtl="0">
              <a:spcBef>
                <a:spcPts val="0"/>
              </a:spcBef>
              <a:buNone/>
              <a:defRPr sz="900" b="0" i="0" u="none" strike="noStrike" cap="none">
                <a:solidFill>
                  <a:schemeClr val="dk1"/>
                </a:solidFill>
                <a:latin typeface="Overlock"/>
                <a:ea typeface="Overlock"/>
                <a:cs typeface="Overlock"/>
                <a:sym typeface="Overlock"/>
              </a:defRPr>
            </a:lvl5pPr>
            <a:lvl6pPr marL="0" marR="0" lvl="5" indent="0" algn="r" rtl="0">
              <a:spcBef>
                <a:spcPts val="0"/>
              </a:spcBef>
              <a:buNone/>
              <a:defRPr sz="900" b="0" i="0" u="none" strike="noStrike" cap="none">
                <a:solidFill>
                  <a:schemeClr val="dk1"/>
                </a:solidFill>
                <a:latin typeface="Overlock"/>
                <a:ea typeface="Overlock"/>
                <a:cs typeface="Overlock"/>
                <a:sym typeface="Overlock"/>
              </a:defRPr>
            </a:lvl6pPr>
            <a:lvl7pPr marL="0" marR="0" lvl="6" indent="0" algn="r" rtl="0">
              <a:spcBef>
                <a:spcPts val="0"/>
              </a:spcBef>
              <a:buNone/>
              <a:defRPr sz="900" b="0" i="0" u="none" strike="noStrike" cap="none">
                <a:solidFill>
                  <a:schemeClr val="dk1"/>
                </a:solidFill>
                <a:latin typeface="Overlock"/>
                <a:ea typeface="Overlock"/>
                <a:cs typeface="Overlock"/>
                <a:sym typeface="Overlock"/>
              </a:defRPr>
            </a:lvl7pPr>
            <a:lvl8pPr marL="0" marR="0" lvl="7" indent="0" algn="r" rtl="0">
              <a:spcBef>
                <a:spcPts val="0"/>
              </a:spcBef>
              <a:buNone/>
              <a:defRPr sz="900" b="0" i="0" u="none" strike="noStrike" cap="none">
                <a:solidFill>
                  <a:schemeClr val="dk1"/>
                </a:solidFill>
                <a:latin typeface="Overlock"/>
                <a:ea typeface="Overlock"/>
                <a:cs typeface="Overlock"/>
                <a:sym typeface="Overlock"/>
              </a:defRPr>
            </a:lvl8pPr>
            <a:lvl9pPr marL="0" marR="0" lvl="8" indent="0" algn="r" rtl="0">
              <a:spcBef>
                <a:spcPts val="0"/>
              </a:spcBef>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2"/>
        <p:cNvGrpSpPr/>
        <p:nvPr/>
      </p:nvGrpSpPr>
      <p:grpSpPr>
        <a:xfrm>
          <a:off x="0" y="0"/>
          <a:ext cx="0" cy="0"/>
          <a:chOff x="0" y="0"/>
          <a:chExt cx="0" cy="0"/>
        </a:xfrm>
      </p:grpSpPr>
      <p:sp>
        <p:nvSpPr>
          <p:cNvPr id="103" name="Google Shape;103;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104" name="Google Shape;104;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7" name="Google Shape;107;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chemeClr val="dk1"/>
                </a:solidFill>
                <a:latin typeface="Overlock"/>
                <a:ea typeface="Overlock"/>
                <a:cs typeface="Overlock"/>
                <a:sym typeface="Overlock"/>
              </a:defRPr>
            </a:lvl1pPr>
            <a:lvl2pPr marL="0" marR="0" lvl="1" indent="0" algn="r" rtl="0">
              <a:spcBef>
                <a:spcPts val="0"/>
              </a:spcBef>
              <a:buNone/>
              <a:defRPr sz="900">
                <a:solidFill>
                  <a:schemeClr val="dk1"/>
                </a:solidFill>
                <a:latin typeface="Overlock"/>
                <a:ea typeface="Overlock"/>
                <a:cs typeface="Overlock"/>
                <a:sym typeface="Overlock"/>
              </a:defRPr>
            </a:lvl2pPr>
            <a:lvl3pPr marL="0" marR="0" lvl="2" indent="0" algn="r" rtl="0">
              <a:spcBef>
                <a:spcPts val="0"/>
              </a:spcBef>
              <a:buNone/>
              <a:defRPr sz="900">
                <a:solidFill>
                  <a:schemeClr val="dk1"/>
                </a:solidFill>
                <a:latin typeface="Overlock"/>
                <a:ea typeface="Overlock"/>
                <a:cs typeface="Overlock"/>
                <a:sym typeface="Overlock"/>
              </a:defRPr>
            </a:lvl3pPr>
            <a:lvl4pPr marL="0" marR="0" lvl="3" indent="0" algn="r" rtl="0">
              <a:spcBef>
                <a:spcPts val="0"/>
              </a:spcBef>
              <a:buNone/>
              <a:defRPr sz="900">
                <a:solidFill>
                  <a:schemeClr val="dk1"/>
                </a:solidFill>
                <a:latin typeface="Overlock"/>
                <a:ea typeface="Overlock"/>
                <a:cs typeface="Overlock"/>
                <a:sym typeface="Overlock"/>
              </a:defRPr>
            </a:lvl4pPr>
            <a:lvl5pPr marL="0" marR="0" lvl="4" indent="0" algn="r" rtl="0">
              <a:spcBef>
                <a:spcPts val="0"/>
              </a:spcBef>
              <a:buNone/>
              <a:defRPr sz="900">
                <a:solidFill>
                  <a:schemeClr val="dk1"/>
                </a:solidFill>
                <a:latin typeface="Overlock"/>
                <a:ea typeface="Overlock"/>
                <a:cs typeface="Overlock"/>
                <a:sym typeface="Overlock"/>
              </a:defRPr>
            </a:lvl5pPr>
            <a:lvl6pPr marL="0" marR="0" lvl="5" indent="0" algn="r" rtl="0">
              <a:spcBef>
                <a:spcPts val="0"/>
              </a:spcBef>
              <a:buNone/>
              <a:defRPr sz="900">
                <a:solidFill>
                  <a:schemeClr val="dk1"/>
                </a:solidFill>
                <a:latin typeface="Overlock"/>
                <a:ea typeface="Overlock"/>
                <a:cs typeface="Overlock"/>
                <a:sym typeface="Overlock"/>
              </a:defRPr>
            </a:lvl6pPr>
            <a:lvl7pPr marL="0" marR="0" lvl="6" indent="0" algn="r" rtl="0">
              <a:spcBef>
                <a:spcPts val="0"/>
              </a:spcBef>
              <a:buNone/>
              <a:defRPr sz="900">
                <a:solidFill>
                  <a:schemeClr val="dk1"/>
                </a:solidFill>
                <a:latin typeface="Overlock"/>
                <a:ea typeface="Overlock"/>
                <a:cs typeface="Overlock"/>
                <a:sym typeface="Overlock"/>
              </a:defRPr>
            </a:lvl7pPr>
            <a:lvl8pPr marL="0" marR="0" lvl="7" indent="0" algn="r" rtl="0">
              <a:spcBef>
                <a:spcPts val="0"/>
              </a:spcBef>
              <a:buNone/>
              <a:defRPr sz="900">
                <a:solidFill>
                  <a:schemeClr val="dk1"/>
                </a:solidFill>
                <a:latin typeface="Overlock"/>
                <a:ea typeface="Overlock"/>
                <a:cs typeface="Overlock"/>
                <a:sym typeface="Overlock"/>
              </a:defRPr>
            </a:lvl8pPr>
            <a:lvl9pPr marL="0" marR="0" lvl="8" indent="0" algn="r" rtl="0">
              <a:spcBef>
                <a:spcPts val="0"/>
              </a:spcBef>
              <a:buNone/>
              <a:defRPr sz="9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EA52F77-84F0-44CB-B4AF-35DA71FC7315}"/>
              </a:ext>
            </a:extLst>
          </p:cNvPr>
          <p:cNvPicPr>
            <a:picLocks noChangeAspect="1"/>
          </p:cNvPicPr>
          <p:nvPr userDrawn="1"/>
        </p:nvPicPr>
        <p:blipFill>
          <a:blip r:embed="rId15"/>
          <a:stretch>
            <a:fillRect/>
          </a:stretch>
        </p:blipFill>
        <p:spPr>
          <a:xfrm>
            <a:off x="8382000" y="4942908"/>
            <a:ext cx="762000" cy="142875"/>
          </a:xfrm>
          <a:prstGeom prst="rect">
            <a:avLst/>
          </a:prstGeom>
        </p:spPr>
      </p:pic>
      <p:pic>
        <p:nvPicPr>
          <p:cNvPr id="5" name="Picture 4">
            <a:extLst>
              <a:ext uri="{FF2B5EF4-FFF2-40B4-BE49-F238E27FC236}">
                <a16:creationId xmlns:a16="http://schemas.microsoft.com/office/drawing/2014/main" id="{35C76E3B-4402-44CD-8D9B-6C35FD1F1D67}"/>
              </a:ext>
            </a:extLst>
          </p:cNvPr>
          <p:cNvPicPr>
            <a:picLocks noChangeAspect="1"/>
          </p:cNvPicPr>
          <p:nvPr userDrawn="1"/>
        </p:nvPicPr>
        <p:blipFill>
          <a:blip r:embed="rId16"/>
          <a:stretch>
            <a:fillRect/>
          </a:stretch>
        </p:blipFill>
        <p:spPr>
          <a:xfrm>
            <a:off x="4243730" y="4596383"/>
            <a:ext cx="656540" cy="547117"/>
          </a:xfrm>
          <a:prstGeom prst="rect">
            <a:avLst/>
          </a:prstGeom>
        </p:spPr>
      </p:pic>
      <p:pic>
        <p:nvPicPr>
          <p:cNvPr id="10" name="Picture 9">
            <a:extLst>
              <a:ext uri="{FF2B5EF4-FFF2-40B4-BE49-F238E27FC236}">
                <a16:creationId xmlns:a16="http://schemas.microsoft.com/office/drawing/2014/main" id="{46461848-AB54-49AA-8C52-A4D8F116D027}"/>
              </a:ext>
            </a:extLst>
          </p:cNvPr>
          <p:cNvPicPr>
            <a:picLocks noChangeAspect="1"/>
          </p:cNvPicPr>
          <p:nvPr userDrawn="1"/>
        </p:nvPicPr>
        <p:blipFill>
          <a:blip r:embed="rId17"/>
          <a:stretch>
            <a:fillRect/>
          </a:stretch>
        </p:blipFill>
        <p:spPr>
          <a:xfrm>
            <a:off x="67985"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85" r:id="rId12"/>
    <p:sldLayoutId id="2147483686"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sz="1400">
                <a:solidFill>
                  <a:schemeClr val="dk2"/>
                </a:solidFill>
              </a:defRPr>
            </a:lvl2pPr>
            <a:lvl3pPr marL="1371600" lvl="2" indent="-317500" rtl="0">
              <a:lnSpc>
                <a:spcPct val="115000"/>
              </a:lnSpc>
              <a:spcBef>
                <a:spcPts val="1600"/>
              </a:spcBef>
              <a:spcAft>
                <a:spcPts val="0"/>
              </a:spcAft>
              <a:buClr>
                <a:schemeClr val="dk2"/>
              </a:buClr>
              <a:buSzPts val="1400"/>
              <a:buChar char="■"/>
              <a:defRPr sz="1400">
                <a:solidFill>
                  <a:schemeClr val="dk2"/>
                </a:solidFill>
              </a:defRPr>
            </a:lvl3pPr>
            <a:lvl4pPr marL="1828800" lvl="3" indent="-317500" rtl="0">
              <a:lnSpc>
                <a:spcPct val="115000"/>
              </a:lnSpc>
              <a:spcBef>
                <a:spcPts val="1600"/>
              </a:spcBef>
              <a:spcAft>
                <a:spcPts val="0"/>
              </a:spcAft>
              <a:buClr>
                <a:schemeClr val="dk2"/>
              </a:buClr>
              <a:buSzPts val="1400"/>
              <a:buChar char="●"/>
              <a:defRPr sz="1400">
                <a:solidFill>
                  <a:schemeClr val="dk2"/>
                </a:solidFill>
              </a:defRPr>
            </a:lvl4pPr>
            <a:lvl5pPr marL="2286000" lvl="4" indent="-317500" rtl="0">
              <a:lnSpc>
                <a:spcPct val="115000"/>
              </a:lnSpc>
              <a:spcBef>
                <a:spcPts val="1600"/>
              </a:spcBef>
              <a:spcAft>
                <a:spcPts val="0"/>
              </a:spcAft>
              <a:buClr>
                <a:schemeClr val="dk2"/>
              </a:buClr>
              <a:buSzPts val="1400"/>
              <a:buChar char="○"/>
              <a:defRPr sz="1400">
                <a:solidFill>
                  <a:schemeClr val="dk2"/>
                </a:solidFill>
              </a:defRPr>
            </a:lvl5pPr>
            <a:lvl6pPr marL="2743200" lvl="5" indent="-317500" rtl="0">
              <a:lnSpc>
                <a:spcPct val="115000"/>
              </a:lnSpc>
              <a:spcBef>
                <a:spcPts val="1600"/>
              </a:spcBef>
              <a:spcAft>
                <a:spcPts val="0"/>
              </a:spcAft>
              <a:buClr>
                <a:schemeClr val="dk2"/>
              </a:buClr>
              <a:buSzPts val="1400"/>
              <a:buChar char="■"/>
              <a:defRPr sz="1400">
                <a:solidFill>
                  <a:schemeClr val="dk2"/>
                </a:solidFill>
              </a:defRPr>
            </a:lvl6pPr>
            <a:lvl7pPr marL="3200400" lvl="6" indent="-317500" rtl="0">
              <a:lnSpc>
                <a:spcPct val="115000"/>
              </a:lnSpc>
              <a:spcBef>
                <a:spcPts val="1600"/>
              </a:spcBef>
              <a:spcAft>
                <a:spcPts val="0"/>
              </a:spcAft>
              <a:buClr>
                <a:schemeClr val="dk2"/>
              </a:buClr>
              <a:buSzPts val="1400"/>
              <a:buChar char="●"/>
              <a:defRPr sz="1400">
                <a:solidFill>
                  <a:schemeClr val="dk2"/>
                </a:solidFill>
              </a:defRPr>
            </a:lvl7pPr>
            <a:lvl8pPr marL="3657600" lvl="7" indent="-317500" rtl="0">
              <a:lnSpc>
                <a:spcPct val="115000"/>
              </a:lnSpc>
              <a:spcBef>
                <a:spcPts val="1600"/>
              </a:spcBef>
              <a:spcAft>
                <a:spcPts val="0"/>
              </a:spcAft>
              <a:buClr>
                <a:schemeClr val="dk2"/>
              </a:buClr>
              <a:buSzPts val="1400"/>
              <a:buChar char="○"/>
              <a:defRPr sz="1400">
                <a:solidFill>
                  <a:schemeClr val="dk2"/>
                </a:solidFill>
              </a:defRPr>
            </a:lvl8pPr>
            <a:lvl9pPr marL="4114800" lvl="8" indent="-317500" rtl="0">
              <a:lnSpc>
                <a:spcPct val="115000"/>
              </a:lnSpc>
              <a:spcBef>
                <a:spcPts val="1600"/>
              </a:spcBef>
              <a:spcAft>
                <a:spcPts val="1600"/>
              </a:spcAft>
              <a:buClr>
                <a:schemeClr val="dk2"/>
              </a:buClr>
              <a:buSzPts val="1400"/>
              <a:buChar char="■"/>
              <a:defRPr sz="1400">
                <a:solidFill>
                  <a:schemeClr val="dk2"/>
                </a:solidFill>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9"/>
          <p:cNvSpPr txBox="1">
            <a:spLocks noGrp="1"/>
          </p:cNvSpPr>
          <p:nvPr>
            <p:ph type="subTitle" idx="1"/>
          </p:nvPr>
        </p:nvSpPr>
        <p:spPr>
          <a:xfrm>
            <a:off x="370114" y="1402868"/>
            <a:ext cx="8398924" cy="3343304"/>
          </a:xfrm>
          <a:prstGeom prst="rect">
            <a:avLst/>
          </a:prstGeom>
          <a:noFill/>
          <a:ln>
            <a:noFill/>
          </a:ln>
        </p:spPr>
        <p:txBody>
          <a:bodyPr spcFirstLastPara="1" wrap="square" lIns="68575" tIns="34275" rIns="68575" bIns="34275" anchor="t" anchorCtr="0">
            <a:noAutofit/>
          </a:bodyPr>
          <a:lstStyle/>
          <a:p>
            <a:pPr marL="0" marR="0" lvl="0" indent="0" algn="l" rtl="0">
              <a:lnSpc>
                <a:spcPct val="70000"/>
              </a:lnSpc>
              <a:spcBef>
                <a:spcPts val="800"/>
              </a:spcBef>
              <a:spcAft>
                <a:spcPts val="0"/>
              </a:spcAft>
              <a:buClr>
                <a:schemeClr val="dk1"/>
              </a:buClr>
              <a:buSzPts val="2100"/>
              <a:buFont typeface="Arial"/>
              <a:buNone/>
            </a:pPr>
            <a:r>
              <a:rPr lang="en" sz="1600" b="1" i="0" u="none" strike="noStrike" cap="none" dirty="0">
                <a:solidFill>
                  <a:schemeClr val="dk1"/>
                </a:solidFill>
                <a:latin typeface="Century Gothic"/>
                <a:ea typeface="Century Gothic"/>
                <a:cs typeface="Century Gothic"/>
                <a:sym typeface="Century Gothic"/>
              </a:rPr>
              <a:t>Preparing for Unit </a:t>
            </a:r>
            <a:r>
              <a:rPr lang="en" sz="1600" b="1" dirty="0">
                <a:solidFill>
                  <a:schemeClr val="dk1"/>
                </a:solidFill>
                <a:latin typeface="Century Gothic"/>
                <a:ea typeface="Century Gothic"/>
                <a:cs typeface="Century Gothic"/>
                <a:sym typeface="Century Gothic"/>
              </a:rPr>
              <a:t>Two</a:t>
            </a:r>
            <a:r>
              <a:rPr lang="en" sz="1600" b="1" i="0" u="none" strike="noStrike" cap="none" dirty="0">
                <a:solidFill>
                  <a:schemeClr val="dk1"/>
                </a:solidFill>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0" marR="0" lvl="0" indent="0" algn="l" rtl="0">
              <a:lnSpc>
                <a:spcPct val="70000"/>
              </a:lnSpc>
              <a:spcBef>
                <a:spcPts val="800"/>
              </a:spcBef>
              <a:spcAft>
                <a:spcPts val="0"/>
              </a:spcAft>
              <a:buNone/>
            </a:pPr>
            <a:r>
              <a:rPr lang="en" sz="1600" i="0" u="none" strike="noStrike" cap="none" dirty="0">
                <a:solidFill>
                  <a:schemeClr val="dk1"/>
                </a:solidFill>
                <a:latin typeface="Century Gothic"/>
                <a:ea typeface="Century Gothic"/>
                <a:cs typeface="Century Gothic"/>
                <a:sym typeface="Century Gothic"/>
              </a:rPr>
              <a:t>There are important materials and procedures in EL lessons that you will want to prepare ahead of time</a:t>
            </a:r>
            <a:r>
              <a:rPr lang="en" sz="1600" dirty="0">
                <a:solidFill>
                  <a:schemeClr val="dk1"/>
                </a:solidFill>
                <a:latin typeface="Century Gothic"/>
                <a:ea typeface="Century Gothic"/>
                <a:cs typeface="Century Gothic"/>
                <a:sym typeface="Century Gothic"/>
              </a:rPr>
              <a:t>.</a:t>
            </a:r>
            <a:endParaRPr sz="1600" dirty="0">
              <a:solidFill>
                <a:schemeClr val="dk1"/>
              </a:solidFill>
              <a:latin typeface="Century Gothic"/>
              <a:ea typeface="Century Gothic"/>
              <a:cs typeface="Century Gothic"/>
              <a:sym typeface="Century Gothic"/>
            </a:endParaRPr>
          </a:p>
          <a:p>
            <a:pPr marL="0" marR="0" lvl="0" indent="0" algn="l" rtl="0">
              <a:lnSpc>
                <a:spcPct val="70000"/>
              </a:lnSpc>
              <a:spcBef>
                <a:spcPts val="800"/>
              </a:spcBef>
              <a:spcAft>
                <a:spcPts val="0"/>
              </a:spcAft>
              <a:buNone/>
            </a:pPr>
            <a:endParaRPr sz="1600" dirty="0">
              <a:solidFill>
                <a:schemeClr val="dk1"/>
              </a:solidFill>
              <a:latin typeface="Century Gothic"/>
              <a:ea typeface="Century Gothic"/>
              <a:cs typeface="Century Gothic"/>
              <a:sym typeface="Century Gothic"/>
            </a:endParaRPr>
          </a:p>
          <a:p>
            <a:pPr marL="342900" marR="0" lvl="0" indent="-2667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There are materials that will need to be </a:t>
            </a:r>
            <a:r>
              <a:rPr lang="en" sz="1600" b="1" dirty="0">
                <a:solidFill>
                  <a:schemeClr val="dk1"/>
                </a:solidFill>
                <a:latin typeface="Century Gothic"/>
                <a:ea typeface="Century Gothic"/>
                <a:cs typeface="Century Gothic"/>
                <a:sym typeface="Century Gothic"/>
              </a:rPr>
              <a:t>gathered and/or created </a:t>
            </a:r>
            <a:r>
              <a:rPr lang="en" sz="1600" dirty="0">
                <a:solidFill>
                  <a:schemeClr val="dk1"/>
                </a:solidFill>
                <a:latin typeface="Century Gothic"/>
                <a:ea typeface="Century Gothic"/>
                <a:cs typeface="Century Gothic"/>
                <a:sym typeface="Century Gothic"/>
              </a:rPr>
              <a:t>prior to each lesson. Some will be used throughout multiple lessons. </a:t>
            </a:r>
            <a:endParaRPr sz="1600" dirty="0">
              <a:solidFill>
                <a:schemeClr val="dk1"/>
              </a:solidFill>
              <a:latin typeface="Century Gothic"/>
              <a:ea typeface="Century Gothic"/>
              <a:cs typeface="Century Gothic"/>
              <a:sym typeface="Century Gothic"/>
            </a:endParaRPr>
          </a:p>
          <a:p>
            <a:pPr marL="342900" marR="0" lvl="0" indent="-2667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Thoroughly read the </a:t>
            </a:r>
            <a:r>
              <a:rPr lang="en" sz="1600" b="1" dirty="0">
                <a:solidFill>
                  <a:schemeClr val="dk1"/>
                </a:solidFill>
                <a:latin typeface="Century Gothic"/>
                <a:ea typeface="Century Gothic"/>
                <a:cs typeface="Century Gothic"/>
                <a:sym typeface="Century Gothic"/>
              </a:rPr>
              <a:t>Unit 2 Overview </a:t>
            </a:r>
            <a:r>
              <a:rPr lang="en" sz="1600" dirty="0">
                <a:solidFill>
                  <a:schemeClr val="dk1"/>
                </a:solidFill>
                <a:latin typeface="Century Gothic"/>
                <a:ea typeface="Century Gothic"/>
                <a:cs typeface="Century Gothic"/>
                <a:sym typeface="Century Gothic"/>
              </a:rPr>
              <a:t>document.</a:t>
            </a:r>
            <a:endParaRPr sz="1600" dirty="0">
              <a:solidFill>
                <a:schemeClr val="dk1"/>
              </a:solidFill>
              <a:latin typeface="Century Gothic"/>
              <a:ea typeface="Century Gothic"/>
              <a:cs typeface="Century Gothic"/>
              <a:sym typeface="Century Gothic"/>
            </a:endParaRPr>
          </a:p>
          <a:p>
            <a:pPr marL="342900" marR="0" lvl="0" indent="-266700" algn="l" rtl="0">
              <a:lnSpc>
                <a:spcPct val="100000"/>
              </a:lnSpc>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Review the </a:t>
            </a:r>
            <a:r>
              <a:rPr lang="en" sz="1600" b="1" dirty="0">
                <a:solidFill>
                  <a:schemeClr val="dk1"/>
                </a:solidFill>
                <a:latin typeface="Century Gothic"/>
                <a:ea typeface="Century Gothic"/>
                <a:cs typeface="Century Gothic"/>
                <a:sym typeface="Century Gothic"/>
              </a:rPr>
              <a:t>protocols </a:t>
            </a:r>
            <a:r>
              <a:rPr lang="en" sz="1600" dirty="0">
                <a:solidFill>
                  <a:schemeClr val="dk1"/>
                </a:solidFill>
                <a:latin typeface="Century Gothic"/>
                <a:ea typeface="Century Gothic"/>
                <a:cs typeface="Century Gothic"/>
                <a:sym typeface="Century Gothic"/>
              </a:rPr>
              <a:t>that will be introduced in Unit 2.</a:t>
            </a:r>
            <a:endParaRPr sz="1600" dirty="0">
              <a:solidFill>
                <a:schemeClr val="dk1"/>
              </a:solidFill>
              <a:latin typeface="Century Gothic"/>
              <a:ea typeface="Century Gothic"/>
              <a:cs typeface="Century Gothic"/>
              <a:sym typeface="Century Gothic"/>
            </a:endParaRPr>
          </a:p>
          <a:p>
            <a:pPr marL="342900" marR="0" lvl="0" indent="-2667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G</a:t>
            </a:r>
            <a:r>
              <a:rPr lang="en" sz="1600" b="1" i="0" u="none" strike="noStrike" cap="none" dirty="0">
                <a:solidFill>
                  <a:schemeClr val="dk1"/>
                </a:solidFill>
                <a:latin typeface="Century Gothic"/>
                <a:ea typeface="Century Gothic"/>
                <a:cs typeface="Century Gothic"/>
                <a:sym typeface="Century Gothic"/>
              </a:rPr>
              <a:t>et your room ready </a:t>
            </a:r>
            <a:r>
              <a:rPr lang="en" sz="1600" i="0" u="none" strike="noStrike" cap="none" dirty="0">
                <a:solidFill>
                  <a:schemeClr val="dk1"/>
                </a:solidFill>
                <a:latin typeface="Century Gothic"/>
                <a:ea typeface="Century Gothic"/>
                <a:cs typeface="Century Gothic"/>
                <a:sym typeface="Century Gothic"/>
              </a:rPr>
              <a:t>to teach </a:t>
            </a:r>
            <a:r>
              <a:rPr lang="en" sz="1600" dirty="0">
                <a:solidFill>
                  <a:schemeClr val="dk1"/>
                </a:solidFill>
                <a:latin typeface="Century Gothic"/>
                <a:ea typeface="Century Gothic"/>
                <a:cs typeface="Century Gothic"/>
                <a:sym typeface="Century Gothic"/>
              </a:rPr>
              <a:t>this new Unit</a:t>
            </a:r>
            <a:r>
              <a:rPr lang="en" sz="1600" i="0" u="none" strike="noStrike" cap="none" dirty="0">
                <a:solidFill>
                  <a:schemeClr val="dk1"/>
                </a:solidFill>
                <a:latin typeface="Century Gothic"/>
                <a:ea typeface="Century Gothic"/>
                <a:cs typeface="Century Gothic"/>
                <a:sym typeface="Century Gothic"/>
              </a:rPr>
              <a:t>! Think about your classroom arrangement as </a:t>
            </a:r>
            <a:r>
              <a:rPr lang="en" sz="1600" dirty="0">
                <a:solidFill>
                  <a:schemeClr val="dk1"/>
                </a:solidFill>
                <a:latin typeface="Century Gothic"/>
                <a:ea typeface="Century Gothic"/>
                <a:cs typeface="Century Gothic"/>
                <a:sym typeface="Century Gothic"/>
              </a:rPr>
              <a:t>you prepare to move students through the Unit protocols. </a:t>
            </a:r>
            <a:endParaRPr sz="1600" dirty="0">
              <a:solidFill>
                <a:schemeClr val="dk1"/>
              </a:solidFill>
              <a:latin typeface="Century Gothic"/>
              <a:ea typeface="Century Gothic"/>
              <a:cs typeface="Century Gothic"/>
              <a:sym typeface="Century Gothic"/>
            </a:endParaRPr>
          </a:p>
          <a:p>
            <a:pPr marL="342900" marR="0" lvl="0" indent="-2667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Revisit and practice classroom procedures </a:t>
            </a:r>
            <a:r>
              <a:rPr lang="en" sz="1600" dirty="0">
                <a:solidFill>
                  <a:schemeClr val="dk1"/>
                </a:solidFill>
                <a:latin typeface="Century Gothic"/>
                <a:ea typeface="Century Gothic"/>
                <a:cs typeface="Century Gothic"/>
                <a:sym typeface="Century Gothic"/>
              </a:rPr>
              <a:t>for learning. </a:t>
            </a:r>
            <a:r>
              <a:rPr lang="en" sz="1600" i="0" u="none" strike="noStrike" cap="none" dirty="0">
                <a:solidFill>
                  <a:schemeClr val="dk1"/>
                </a:solidFill>
                <a:latin typeface="Century Gothic"/>
                <a:ea typeface="Century Gothic"/>
                <a:cs typeface="Century Gothic"/>
                <a:sym typeface="Century Gothic"/>
              </a:rPr>
              <a:t>The time will pay off later in smooth classes and student learning!</a:t>
            </a:r>
            <a:endParaRPr sz="1600" i="0" u="none" strike="noStrike" cap="none" dirty="0">
              <a:solidFill>
                <a:schemeClr val="dk1"/>
              </a:solidFill>
              <a:latin typeface="Century Gothic"/>
              <a:ea typeface="Century Gothic"/>
              <a:cs typeface="Century Gothic"/>
              <a:sym typeface="Century Gothic"/>
            </a:endParaRPr>
          </a:p>
        </p:txBody>
      </p:sp>
      <p:sp>
        <p:nvSpPr>
          <p:cNvPr id="189" name="Google Shape;189;p39"/>
          <p:cNvSpPr txBox="1"/>
          <p:nvPr/>
        </p:nvSpPr>
        <p:spPr>
          <a:xfrm>
            <a:off x="370114" y="330459"/>
            <a:ext cx="8046724"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8</a:t>
            </a:r>
            <a:r>
              <a:rPr lang="en" sz="3400" dirty="0">
                <a:solidFill>
                  <a:srgbClr val="000000"/>
                </a:solidFill>
                <a:latin typeface="Century Gothic"/>
                <a:ea typeface="Century Gothic"/>
                <a:cs typeface="Century Gothic"/>
                <a:sym typeface="Century Gothic"/>
              </a:rPr>
              <a:t>: Module 1: Unit </a:t>
            </a:r>
            <a:r>
              <a:rPr lang="en" sz="3400" dirty="0">
                <a:latin typeface="Century Gothic"/>
                <a:ea typeface="Century Gothic"/>
                <a:cs typeface="Century Gothic"/>
                <a:sym typeface="Century Gothic"/>
              </a:rPr>
              <a:t>2</a:t>
            </a:r>
            <a:endParaRPr sz="3400" dirty="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B62D7C85-022A-4788-AEF4-5A2FE27DFEDA}"/>
              </a:ext>
            </a:extLst>
          </p:cNvPr>
          <p:cNvPicPr>
            <a:picLocks noChangeAspect="1"/>
          </p:cNvPicPr>
          <p:nvPr/>
        </p:nvPicPr>
        <p:blipFill>
          <a:blip r:embed="rId3"/>
          <a:stretch>
            <a:fillRect/>
          </a:stretch>
        </p:blipFill>
        <p:spPr>
          <a:xfrm>
            <a:off x="8236306" y="4885067"/>
            <a:ext cx="762000" cy="142875"/>
          </a:xfrm>
          <a:prstGeom prst="rect">
            <a:avLst/>
          </a:prstGeom>
        </p:spPr>
      </p:pic>
      <p:pic>
        <p:nvPicPr>
          <p:cNvPr id="5" name="Picture 4">
            <a:extLst>
              <a:ext uri="{FF2B5EF4-FFF2-40B4-BE49-F238E27FC236}">
                <a16:creationId xmlns:a16="http://schemas.microsoft.com/office/drawing/2014/main" id="{AEDFFCEF-CC3E-4233-98A7-BEF4D0297DB7}"/>
              </a:ext>
            </a:extLst>
          </p:cNvPr>
          <p:cNvPicPr>
            <a:picLocks noChangeAspect="1"/>
          </p:cNvPicPr>
          <p:nvPr/>
        </p:nvPicPr>
        <p:blipFill>
          <a:blip r:embed="rId4"/>
          <a:stretch>
            <a:fillRect/>
          </a:stretch>
        </p:blipFill>
        <p:spPr>
          <a:xfrm>
            <a:off x="4267054" y="4632965"/>
            <a:ext cx="605044" cy="504203"/>
          </a:xfrm>
          <a:prstGeom prst="rect">
            <a:avLst/>
          </a:prstGeom>
        </p:spPr>
      </p:pic>
      <p:pic>
        <p:nvPicPr>
          <p:cNvPr id="7" name="Picture 6">
            <a:extLst>
              <a:ext uri="{FF2B5EF4-FFF2-40B4-BE49-F238E27FC236}">
                <a16:creationId xmlns:a16="http://schemas.microsoft.com/office/drawing/2014/main" id="{ED0F6560-A465-43D7-AFFF-355B1FABE6C6}"/>
              </a:ext>
            </a:extLst>
          </p:cNvPr>
          <p:cNvPicPr>
            <a:picLocks noChangeAspect="1"/>
          </p:cNvPicPr>
          <p:nvPr/>
        </p:nvPicPr>
        <p:blipFill>
          <a:blip r:embed="rId5"/>
          <a:stretch>
            <a:fillRect/>
          </a:stretch>
        </p:blipFill>
        <p:spPr>
          <a:xfrm>
            <a:off x="0" y="4579184"/>
            <a:ext cx="1207113" cy="55478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47"/>
          <p:cNvSpPr txBox="1"/>
          <p:nvPr/>
        </p:nvSpPr>
        <p:spPr>
          <a:xfrm>
            <a:off x="362481" y="1275925"/>
            <a:ext cx="8367861" cy="3669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800" dirty="0">
                <a:solidFill>
                  <a:schemeClr val="dk1"/>
                </a:solidFill>
                <a:latin typeface="Century Gothic"/>
                <a:ea typeface="Century Gothic"/>
                <a:cs typeface="Century Gothic"/>
                <a:sym typeface="Century Gothic"/>
              </a:rPr>
              <a:t>Remember, you are looking for </a:t>
            </a:r>
            <a:r>
              <a:rPr lang="en" sz="2400" b="1" dirty="0">
                <a:solidFill>
                  <a:schemeClr val="dk1"/>
                </a:solidFill>
                <a:latin typeface="Century Gothic"/>
                <a:ea typeface="Century Gothic"/>
                <a:cs typeface="Century Gothic"/>
                <a:sym typeface="Century Gothic"/>
              </a:rPr>
              <a:t>key</a:t>
            </a:r>
            <a:r>
              <a:rPr lang="en" sz="1800" b="1" dirty="0">
                <a:solidFill>
                  <a:schemeClr val="dk1"/>
                </a:solidFill>
                <a:latin typeface="Century Gothic"/>
                <a:ea typeface="Century Gothic"/>
                <a:cs typeface="Century Gothic"/>
                <a:sym typeface="Century Gothic"/>
              </a:rPr>
              <a:t> </a:t>
            </a:r>
            <a:r>
              <a:rPr lang="en" sz="1800" dirty="0">
                <a:solidFill>
                  <a:schemeClr val="dk1"/>
                </a:solidFill>
                <a:latin typeface="Century Gothic"/>
                <a:ea typeface="Century Gothic"/>
                <a:cs typeface="Century Gothic"/>
                <a:sym typeface="Century Gothic"/>
              </a:rPr>
              <a:t>details—those that are important or significant—about Ha’s character. As eighth-graders and Close Readers, you are learning how to find not just details, or many details, but the details that </a:t>
            </a:r>
            <a:r>
              <a:rPr lang="en" sz="1800" b="1" dirty="0">
                <a:solidFill>
                  <a:schemeClr val="dk1"/>
                </a:solidFill>
                <a:latin typeface="Century Gothic"/>
                <a:ea typeface="Century Gothic"/>
                <a:cs typeface="Century Gothic"/>
                <a:sym typeface="Century Gothic"/>
              </a:rPr>
              <a:t>best support </a:t>
            </a:r>
            <a:r>
              <a:rPr lang="en" sz="1800" dirty="0">
                <a:solidFill>
                  <a:schemeClr val="dk1"/>
                </a:solidFill>
                <a:latin typeface="Century Gothic"/>
                <a:ea typeface="Century Gothic"/>
                <a:cs typeface="Century Gothic"/>
                <a:sym typeface="Century Gothic"/>
              </a:rPr>
              <a:t>your analysis.</a:t>
            </a:r>
            <a:endParaRPr sz="1800" dirty="0">
              <a:solidFill>
                <a:schemeClr val="dk1"/>
              </a:solidFill>
              <a:latin typeface="Century Gothic"/>
              <a:ea typeface="Century Gothic"/>
              <a:cs typeface="Century Gothic"/>
              <a:sym typeface="Century Gothic"/>
            </a:endParaRPr>
          </a:p>
          <a:p>
            <a:pPr marL="0" lvl="0" indent="0" rtl="0">
              <a:lnSpc>
                <a:spcPct val="90000"/>
              </a:lnSpc>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lnSpc>
                <a:spcPct val="90000"/>
              </a:lnSpc>
              <a:spcBef>
                <a:spcPts val="0"/>
              </a:spcBef>
              <a:spcAft>
                <a:spcPts val="0"/>
              </a:spcAft>
              <a:buClr>
                <a:schemeClr val="dk1"/>
              </a:buClr>
              <a:buSzPts val="3200"/>
              <a:buFont typeface="Arial"/>
              <a:buNone/>
            </a:pPr>
            <a:r>
              <a:rPr lang="en" sz="1800" b="1" dirty="0">
                <a:solidFill>
                  <a:schemeClr val="dk1"/>
                </a:solidFill>
                <a:latin typeface="Century Gothic"/>
                <a:ea typeface="Century Gothic"/>
                <a:cs typeface="Century Gothic"/>
                <a:sym typeface="Century Gothic"/>
              </a:rPr>
              <a:t>The Learning Targets for today are:</a:t>
            </a:r>
            <a:endParaRPr sz="1800" b="1" dirty="0">
              <a:solidFill>
                <a:schemeClr val="dk1"/>
              </a:solidFill>
              <a:latin typeface="Century Gothic"/>
              <a:ea typeface="Century Gothic"/>
              <a:cs typeface="Century Gothic"/>
              <a:sym typeface="Century Gothic"/>
            </a:endParaRPr>
          </a:p>
          <a:p>
            <a:pPr marL="457200" lvl="0" indent="-342900" rtl="0">
              <a:lnSpc>
                <a:spcPct val="90000"/>
              </a:lnSpc>
              <a:spcBef>
                <a:spcPts val="100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review and add to my strategies of things close readers do.</a:t>
            </a:r>
            <a:endParaRPr sz="1800" dirty="0">
              <a:solidFill>
                <a:schemeClr val="dk1"/>
              </a:solidFill>
              <a:latin typeface="Century Gothic"/>
              <a:ea typeface="Century Gothic"/>
              <a:cs typeface="Century Gothic"/>
              <a:sym typeface="Century Gothic"/>
            </a:endParaRPr>
          </a:p>
          <a:p>
            <a:pPr marL="457200" lvl="0" indent="-342900"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identify key details that help me understand Ha.</a:t>
            </a:r>
            <a:endParaRPr sz="1800" dirty="0">
              <a:solidFill>
                <a:schemeClr val="dk1"/>
              </a:solidFill>
              <a:latin typeface="Century Gothic"/>
              <a:ea typeface="Century Gothic"/>
              <a:cs typeface="Century Gothic"/>
              <a:sym typeface="Century Gothic"/>
            </a:endParaRPr>
          </a:p>
          <a:p>
            <a:pPr marL="457200" lvl="0" indent="-342900"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explain how key details in the novel reveal the challenges Ha faces and her dynamic character. </a:t>
            </a:r>
            <a:endParaRPr sz="1800" dirty="0">
              <a:solidFill>
                <a:schemeClr val="dk1"/>
              </a:solidFill>
              <a:latin typeface="Century Gothic"/>
              <a:ea typeface="Century Gothic"/>
              <a:cs typeface="Century Gothic"/>
              <a:sym typeface="Century Gothic"/>
            </a:endParaRPr>
          </a:p>
        </p:txBody>
      </p:sp>
      <p:pic>
        <p:nvPicPr>
          <p:cNvPr id="239"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sp>
        <p:nvSpPr>
          <p:cNvPr id="240" name="Google Shape;240;p47"/>
          <p:cNvSpPr txBox="1"/>
          <p:nvPr/>
        </p:nvSpPr>
        <p:spPr>
          <a:xfrm>
            <a:off x="362482" y="214250"/>
            <a:ext cx="7149393" cy="1287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3400" dirty="0">
                <a:latin typeface="Century Gothic"/>
                <a:ea typeface="Century Gothic"/>
                <a:cs typeface="Century Gothic"/>
                <a:sym typeface="Century Gothic"/>
              </a:rPr>
              <a:t>Let’s look more closely at our </a:t>
            </a:r>
            <a:r>
              <a:rPr lang="en" sz="3400" b="1" dirty="0">
                <a:latin typeface="Century Gothic"/>
                <a:ea typeface="Century Gothic"/>
                <a:cs typeface="Century Gothic"/>
                <a:sym typeface="Century Gothic"/>
              </a:rPr>
              <a:t>Learning Targets</a:t>
            </a:r>
            <a:r>
              <a:rPr lang="en" sz="3400" dirty="0">
                <a:latin typeface="Century Gothic"/>
                <a:ea typeface="Century Gothic"/>
                <a:cs typeface="Century Gothic"/>
                <a:sym typeface="Century Gothic"/>
              </a:rPr>
              <a:t> for today!</a:t>
            </a:r>
            <a:endParaRPr sz="3400" dirty="0">
              <a:latin typeface="Century Gothic"/>
              <a:ea typeface="Century Gothic"/>
              <a:cs typeface="Century Gothic"/>
              <a:sym typeface="Century Gothic"/>
            </a:endParaRPr>
          </a:p>
        </p:txBody>
      </p:sp>
      <p:pic>
        <p:nvPicPr>
          <p:cNvPr id="2" name="Picture 2">
            <a:extLst>
              <a:ext uri="{FF2B5EF4-FFF2-40B4-BE49-F238E27FC236}">
                <a16:creationId xmlns:a16="http://schemas.microsoft.com/office/drawing/2014/main" id="{B89D074A-BBE4-482E-BEA3-9585F7C4AACD}"/>
              </a:ext>
            </a:extLst>
          </p:cNvPr>
          <p:cNvPicPr>
            <a:picLocks noChangeAspect="1"/>
          </p:cNvPicPr>
          <p:nvPr/>
        </p:nvPicPr>
        <p:blipFill>
          <a:blip r:embed="rId4"/>
          <a:stretch>
            <a:fillRect/>
          </a:stretch>
        </p:blipFill>
        <p:spPr>
          <a:xfrm>
            <a:off x="8370206" y="3797874"/>
            <a:ext cx="719187" cy="575551"/>
          </a:xfrm>
          <a:prstGeom prst="rect">
            <a:avLst/>
          </a:prstGeom>
        </p:spPr>
      </p:pic>
      <p:pic>
        <p:nvPicPr>
          <p:cNvPr id="6" name="Google Shape;263;p50"/>
          <p:cNvPicPr preferRelativeResize="0"/>
          <p:nvPr/>
        </p:nvPicPr>
        <p:blipFill>
          <a:blip r:embed="rId5">
            <a:alphaModFix/>
          </a:blip>
          <a:stretch>
            <a:fillRect/>
          </a:stretch>
        </p:blipFill>
        <p:spPr>
          <a:xfrm>
            <a:off x="8481793" y="4408793"/>
            <a:ext cx="561505" cy="57360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48"/>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46" name="Google Shape;246;p48"/>
          <p:cNvPicPr preferRelativeResize="0"/>
          <p:nvPr/>
        </p:nvPicPr>
        <p:blipFill>
          <a:blip r:embed="rId4">
            <a:alphaModFix/>
          </a:blip>
          <a:stretch>
            <a:fillRect/>
          </a:stretch>
        </p:blipFill>
        <p:spPr>
          <a:xfrm>
            <a:off x="464900" y="1657732"/>
            <a:ext cx="8214200" cy="2928898"/>
          </a:xfrm>
          <a:prstGeom prst="rect">
            <a:avLst/>
          </a:prstGeom>
          <a:noFill/>
          <a:ln w="19050" cap="flat" cmpd="sng">
            <a:solidFill>
              <a:schemeClr val="dk2"/>
            </a:solidFill>
            <a:prstDash val="solid"/>
            <a:round/>
            <a:headEnd type="none" w="sm" len="sm"/>
            <a:tailEnd type="none" w="sm" len="sm"/>
          </a:ln>
        </p:spPr>
      </p:pic>
      <p:sp>
        <p:nvSpPr>
          <p:cNvPr id="247" name="Google Shape;247;p48"/>
          <p:cNvSpPr txBox="1"/>
          <p:nvPr/>
        </p:nvSpPr>
        <p:spPr>
          <a:xfrm>
            <a:off x="385391" y="187575"/>
            <a:ext cx="7485930" cy="713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3400" dirty="0">
                <a:latin typeface="Century Gothic"/>
                <a:ea typeface="Century Gothic"/>
                <a:cs typeface="Century Gothic"/>
                <a:sym typeface="Century Gothic"/>
              </a:rPr>
              <a:t>Let’s take a closer look at an organizer we will use in this lesson!</a:t>
            </a:r>
            <a:endParaRPr sz="3400"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9"/>
          <p:cNvSpPr txBox="1"/>
          <p:nvPr/>
        </p:nvSpPr>
        <p:spPr>
          <a:xfrm>
            <a:off x="461920" y="2907900"/>
            <a:ext cx="8490930" cy="2235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sz="15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1500" dirty="0">
                <a:solidFill>
                  <a:schemeClr val="dk1"/>
                </a:solidFill>
                <a:latin typeface="Century Gothic"/>
                <a:ea typeface="Century Gothic"/>
                <a:cs typeface="Century Gothic"/>
                <a:sym typeface="Century Gothic"/>
              </a:rPr>
              <a:t>As you begin Part 2 of the novel, you will be </a:t>
            </a:r>
            <a:r>
              <a:rPr lang="en" sz="1500" b="1" dirty="0">
                <a:solidFill>
                  <a:schemeClr val="dk1"/>
                </a:solidFill>
                <a:latin typeface="Century Gothic"/>
                <a:ea typeface="Century Gothic"/>
                <a:cs typeface="Century Gothic"/>
                <a:sym typeface="Century Gothic"/>
              </a:rPr>
              <a:t>using a Structured Notes graphic organizer to collect the key details</a:t>
            </a:r>
            <a:r>
              <a:rPr lang="en" sz="1500" dirty="0">
                <a:solidFill>
                  <a:schemeClr val="dk1"/>
                </a:solidFill>
                <a:latin typeface="Century Gothic"/>
                <a:ea typeface="Century Gothic"/>
                <a:cs typeface="Century Gothic"/>
                <a:sym typeface="Century Gothic"/>
              </a:rPr>
              <a:t> you notice about the different aspects of Ha’s character and the challenges Ha faces as she and her family flee their home. </a:t>
            </a:r>
            <a:endParaRPr sz="15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5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1500" dirty="0">
                <a:solidFill>
                  <a:schemeClr val="dk1"/>
                </a:solidFill>
                <a:latin typeface="Century Gothic"/>
                <a:ea typeface="Century Gothic"/>
                <a:cs typeface="Century Gothic"/>
                <a:sym typeface="Century Gothic"/>
              </a:rPr>
              <a:t>Remember, Ha is a </a:t>
            </a:r>
            <a:r>
              <a:rPr lang="en" sz="1500" b="1" dirty="0">
                <a:solidFill>
                  <a:schemeClr val="dk1"/>
                </a:solidFill>
                <a:latin typeface="Century Gothic"/>
                <a:ea typeface="Century Gothic"/>
                <a:cs typeface="Century Gothic"/>
                <a:sym typeface="Century Gothic"/>
              </a:rPr>
              <a:t>dynamic character, </a:t>
            </a:r>
            <a:r>
              <a:rPr lang="en" sz="1500" dirty="0">
                <a:solidFill>
                  <a:schemeClr val="dk1"/>
                </a:solidFill>
                <a:latin typeface="Century Gothic"/>
                <a:ea typeface="Century Gothic"/>
                <a:cs typeface="Century Gothic"/>
                <a:sym typeface="Century Gothic"/>
              </a:rPr>
              <a:t>so these challenges will reveal more of her character but will also change her character. </a:t>
            </a:r>
            <a:endParaRPr sz="15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5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 sz="1500" dirty="0">
                <a:solidFill>
                  <a:schemeClr val="dk1"/>
                </a:solidFill>
                <a:latin typeface="Century Gothic"/>
                <a:ea typeface="Century Gothic"/>
                <a:cs typeface="Century Gothic"/>
                <a:sym typeface="Century Gothic"/>
              </a:rPr>
              <a:t>Please turn to page </a:t>
            </a:r>
            <a:r>
              <a:rPr lang="en" sz="1500" b="1" dirty="0">
                <a:solidFill>
                  <a:schemeClr val="dk1"/>
                </a:solidFill>
                <a:latin typeface="Century Gothic"/>
                <a:ea typeface="Century Gothic"/>
                <a:cs typeface="Century Gothic"/>
                <a:sym typeface="Century Gothic"/>
              </a:rPr>
              <a:t>page 73 </a:t>
            </a:r>
            <a:r>
              <a:rPr lang="en" sz="1500" dirty="0">
                <a:solidFill>
                  <a:schemeClr val="dk1"/>
                </a:solidFill>
                <a:latin typeface="Century Gothic"/>
                <a:ea typeface="Century Gothic"/>
                <a:cs typeface="Century Gothic"/>
                <a:sym typeface="Century Gothic"/>
              </a:rPr>
              <a:t>and listen to your teacher read aloud as you follow along in your head.</a:t>
            </a:r>
            <a:endParaRPr sz="15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500" dirty="0">
              <a:solidFill>
                <a:schemeClr val="dk1"/>
              </a:solidFill>
              <a:latin typeface="Century Gothic"/>
              <a:ea typeface="Century Gothic"/>
              <a:cs typeface="Century Gothic"/>
              <a:sym typeface="Century Gothic"/>
            </a:endParaRPr>
          </a:p>
        </p:txBody>
      </p:sp>
      <p:pic>
        <p:nvPicPr>
          <p:cNvPr id="253" name="Google Shape;253;p49"/>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54" name="Google Shape;254;p49"/>
          <p:cNvPicPr preferRelativeResize="0"/>
          <p:nvPr/>
        </p:nvPicPr>
        <p:blipFill>
          <a:blip r:embed="rId4">
            <a:alphaModFix/>
          </a:blip>
          <a:stretch>
            <a:fillRect/>
          </a:stretch>
        </p:blipFill>
        <p:spPr>
          <a:xfrm>
            <a:off x="581664" y="996946"/>
            <a:ext cx="4275350" cy="1782000"/>
          </a:xfrm>
          <a:prstGeom prst="rect">
            <a:avLst/>
          </a:prstGeom>
          <a:noFill/>
          <a:ln w="19050" cap="flat" cmpd="sng">
            <a:solidFill>
              <a:schemeClr val="dk2"/>
            </a:solidFill>
            <a:prstDash val="solid"/>
            <a:round/>
            <a:headEnd type="none" w="sm" len="sm"/>
            <a:tailEnd type="none" w="sm" len="sm"/>
          </a:ln>
        </p:spPr>
      </p:pic>
      <p:sp>
        <p:nvSpPr>
          <p:cNvPr id="255" name="Google Shape;255;p49"/>
          <p:cNvSpPr txBox="1"/>
          <p:nvPr/>
        </p:nvSpPr>
        <p:spPr>
          <a:xfrm>
            <a:off x="461920" y="219369"/>
            <a:ext cx="7311429" cy="7131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3600" dirty="0">
                <a:latin typeface="Century Gothic"/>
                <a:ea typeface="Century Gothic"/>
                <a:cs typeface="Century Gothic"/>
                <a:sym typeface="Century Gothic"/>
              </a:rPr>
              <a:t>Let’s collect some</a:t>
            </a:r>
            <a:r>
              <a:rPr lang="en" sz="3600" b="1" dirty="0">
                <a:latin typeface="Century Gothic"/>
                <a:ea typeface="Century Gothic"/>
                <a:cs typeface="Century Gothic"/>
                <a:sym typeface="Century Gothic"/>
              </a:rPr>
              <a:t> key details!</a:t>
            </a:r>
            <a:endParaRPr sz="3600" b="1"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50"/>
          <p:cNvSpPr txBox="1"/>
          <p:nvPr/>
        </p:nvSpPr>
        <p:spPr>
          <a:xfrm>
            <a:off x="77350" y="2796675"/>
            <a:ext cx="8875500" cy="2235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sz="16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600">
              <a:solidFill>
                <a:schemeClr val="dk1"/>
              </a:solidFill>
              <a:latin typeface="Century Gothic"/>
              <a:ea typeface="Century Gothic"/>
              <a:cs typeface="Century Gothic"/>
              <a:sym typeface="Century Gothic"/>
            </a:endParaRPr>
          </a:p>
        </p:txBody>
      </p:sp>
      <p:pic>
        <p:nvPicPr>
          <p:cNvPr id="261" name="Google Shape;261;p50"/>
          <p:cNvPicPr preferRelativeResize="0"/>
          <p:nvPr/>
        </p:nvPicPr>
        <p:blipFill>
          <a:blip r:embed="rId3">
            <a:alphaModFix/>
          </a:blip>
          <a:stretch>
            <a:fillRect/>
          </a:stretch>
        </p:blipFill>
        <p:spPr>
          <a:xfrm>
            <a:off x="7963625" y="187575"/>
            <a:ext cx="868675" cy="1286900"/>
          </a:xfrm>
          <a:prstGeom prst="rect">
            <a:avLst/>
          </a:prstGeom>
          <a:noFill/>
          <a:ln>
            <a:noFill/>
          </a:ln>
        </p:spPr>
      </p:pic>
      <p:sp>
        <p:nvSpPr>
          <p:cNvPr id="262" name="Google Shape;262;p50"/>
          <p:cNvSpPr txBox="1"/>
          <p:nvPr/>
        </p:nvSpPr>
        <p:spPr>
          <a:xfrm>
            <a:off x="333950" y="187575"/>
            <a:ext cx="7638000" cy="14166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3600" dirty="0">
                <a:latin typeface="Century Gothic"/>
                <a:ea typeface="Century Gothic"/>
                <a:cs typeface="Century Gothic"/>
                <a:sym typeface="Century Gothic"/>
              </a:rPr>
              <a:t>Let’s discuss the organizer we will be using.</a:t>
            </a:r>
            <a:endParaRPr sz="3600" dirty="0">
              <a:latin typeface="Century Gothic"/>
              <a:ea typeface="Century Gothic"/>
              <a:cs typeface="Century Gothic"/>
              <a:sym typeface="Century Gothic"/>
            </a:endParaRPr>
          </a:p>
        </p:txBody>
      </p:sp>
      <p:pic>
        <p:nvPicPr>
          <p:cNvPr id="263" name="Google Shape;263;p50"/>
          <p:cNvPicPr preferRelativeResize="0"/>
          <p:nvPr/>
        </p:nvPicPr>
        <p:blipFill>
          <a:blip r:embed="rId4">
            <a:alphaModFix/>
          </a:blip>
          <a:stretch>
            <a:fillRect/>
          </a:stretch>
        </p:blipFill>
        <p:spPr>
          <a:xfrm>
            <a:off x="8391345" y="4383511"/>
            <a:ext cx="561505" cy="573608"/>
          </a:xfrm>
          <a:prstGeom prst="rect">
            <a:avLst/>
          </a:prstGeom>
          <a:noFill/>
          <a:ln>
            <a:noFill/>
          </a:ln>
        </p:spPr>
      </p:pic>
      <p:sp>
        <p:nvSpPr>
          <p:cNvPr id="264" name="Google Shape;264;p50"/>
          <p:cNvSpPr txBox="1"/>
          <p:nvPr/>
        </p:nvSpPr>
        <p:spPr>
          <a:xfrm>
            <a:off x="333950" y="1504625"/>
            <a:ext cx="72408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2000" dirty="0">
                <a:solidFill>
                  <a:schemeClr val="dk1"/>
                </a:solidFill>
                <a:latin typeface="Century Gothic"/>
                <a:ea typeface="Century Gothic"/>
                <a:cs typeface="Century Gothic"/>
                <a:sym typeface="Century Gothic"/>
              </a:rPr>
              <a:t>Think about the Structured Notes organizer that you just watched your teacher use. </a:t>
            </a:r>
            <a:r>
              <a:rPr lang="en" sz="2000" b="1" dirty="0">
                <a:solidFill>
                  <a:schemeClr val="dk1"/>
                </a:solidFill>
                <a:latin typeface="Century Gothic"/>
                <a:ea typeface="Century Gothic"/>
                <a:cs typeface="Century Gothic"/>
                <a:sym typeface="Century Gothic"/>
              </a:rPr>
              <a:t>Think-Pair-Share:</a:t>
            </a:r>
            <a:endParaRPr sz="20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0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2000" dirty="0">
                <a:solidFill>
                  <a:schemeClr val="dk1"/>
                </a:solidFill>
                <a:latin typeface="Century Gothic"/>
                <a:ea typeface="Century Gothic"/>
                <a:cs typeface="Century Gothic"/>
                <a:sym typeface="Century Gothic"/>
              </a:rPr>
              <a:t>What did you notice as I modeled this type of thinking for you?</a:t>
            </a:r>
            <a:endParaRPr sz="20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0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2000" dirty="0">
                <a:solidFill>
                  <a:schemeClr val="dk1"/>
                </a:solidFill>
                <a:latin typeface="Century Gothic"/>
                <a:ea typeface="Century Gothic"/>
                <a:cs typeface="Century Gothic"/>
                <a:sym typeface="Century Gothic"/>
              </a:rPr>
              <a:t>What questions do you have about how to use this graphic organizer?</a:t>
            </a:r>
            <a:endParaRPr sz="2000" dirty="0">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51"/>
          <p:cNvPicPr preferRelativeResize="0"/>
          <p:nvPr/>
        </p:nvPicPr>
        <p:blipFill>
          <a:blip r:embed="rId3">
            <a:alphaModFix/>
          </a:blip>
          <a:stretch>
            <a:fillRect/>
          </a:stretch>
        </p:blipFill>
        <p:spPr>
          <a:xfrm>
            <a:off x="7963625" y="187575"/>
            <a:ext cx="868675" cy="1286900"/>
          </a:xfrm>
          <a:prstGeom prst="rect">
            <a:avLst/>
          </a:prstGeom>
          <a:noFill/>
          <a:ln>
            <a:noFill/>
          </a:ln>
        </p:spPr>
      </p:pic>
      <p:sp>
        <p:nvSpPr>
          <p:cNvPr id="270" name="Google Shape;270;p51"/>
          <p:cNvSpPr txBox="1"/>
          <p:nvPr/>
        </p:nvSpPr>
        <p:spPr>
          <a:xfrm>
            <a:off x="369725" y="1474475"/>
            <a:ext cx="7715400" cy="29865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2200" dirty="0">
                <a:solidFill>
                  <a:schemeClr val="dk1"/>
                </a:solidFill>
                <a:latin typeface="Century Gothic"/>
                <a:ea typeface="Century Gothic"/>
                <a:cs typeface="Century Gothic"/>
                <a:sym typeface="Century Gothic"/>
              </a:rPr>
              <a:t>Silently read </a:t>
            </a:r>
            <a:r>
              <a:rPr lang="en" sz="2200" b="1" dirty="0">
                <a:solidFill>
                  <a:schemeClr val="dk1"/>
                </a:solidFill>
                <a:latin typeface="Century Gothic"/>
                <a:ea typeface="Century Gothic"/>
                <a:cs typeface="Century Gothic"/>
                <a:sym typeface="Century Gothic"/>
              </a:rPr>
              <a:t>pages 79-82.</a:t>
            </a:r>
            <a:r>
              <a:rPr lang="en" sz="2200" dirty="0">
                <a:solidFill>
                  <a:schemeClr val="dk1"/>
                </a:solidFill>
                <a:latin typeface="Century Gothic"/>
                <a:ea typeface="Century Gothic"/>
                <a:cs typeface="Century Gothic"/>
                <a:sym typeface="Century Gothic"/>
              </a:rPr>
              <a:t> Keep your journal opened to the Structured Notes page.</a:t>
            </a:r>
            <a:endParaRPr sz="22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2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2200" b="1" dirty="0">
                <a:solidFill>
                  <a:schemeClr val="dk1"/>
                </a:solidFill>
                <a:latin typeface="Century Gothic"/>
                <a:ea typeface="Century Gothic"/>
                <a:cs typeface="Century Gothic"/>
                <a:sym typeface="Century Gothic"/>
              </a:rPr>
              <a:t>Think-Write-Pair-Share to discuss:</a:t>
            </a:r>
            <a:endParaRPr sz="22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2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2200" i="1" dirty="0">
                <a:solidFill>
                  <a:schemeClr val="dk1"/>
                </a:solidFill>
                <a:latin typeface="Century Gothic"/>
                <a:ea typeface="Century Gothic"/>
                <a:cs typeface="Century Gothic"/>
                <a:sym typeface="Century Gothic"/>
              </a:rPr>
              <a:t>“Think about Ha’s character and the section you just read. What is a key detail that helps you understand an aspect of Ha’s dynamic character?”</a:t>
            </a:r>
            <a:endParaRPr sz="2200" i="1" dirty="0">
              <a:solidFill>
                <a:schemeClr val="dk1"/>
              </a:solidFill>
              <a:latin typeface="Century Gothic"/>
              <a:ea typeface="Century Gothic"/>
              <a:cs typeface="Century Gothic"/>
              <a:sym typeface="Century Gothic"/>
            </a:endParaRPr>
          </a:p>
        </p:txBody>
      </p:sp>
      <p:sp>
        <p:nvSpPr>
          <p:cNvPr id="271" name="Google Shape;271;p51"/>
          <p:cNvSpPr txBox="1"/>
          <p:nvPr/>
        </p:nvSpPr>
        <p:spPr>
          <a:xfrm>
            <a:off x="369725" y="310672"/>
            <a:ext cx="7715400" cy="810557"/>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3400">
                <a:latin typeface="Century Gothic"/>
                <a:ea typeface="Century Gothic"/>
                <a:cs typeface="Century Gothic"/>
                <a:sym typeface="Century Gothic"/>
              </a:rPr>
              <a:t>Let’s Read </a:t>
            </a:r>
            <a:r>
              <a:rPr lang="en" sz="3400" b="1">
                <a:latin typeface="Century Gothic"/>
                <a:ea typeface="Century Gothic"/>
                <a:cs typeface="Century Gothic"/>
                <a:sym typeface="Century Gothic"/>
              </a:rPr>
              <a:t>Independently!</a:t>
            </a:r>
            <a:endParaRPr sz="3400" b="1">
              <a:latin typeface="Century Gothic"/>
              <a:ea typeface="Century Gothic"/>
              <a:cs typeface="Century Gothic"/>
              <a:sym typeface="Century Gothic"/>
            </a:endParaRPr>
          </a:p>
        </p:txBody>
      </p:sp>
      <p:pic>
        <p:nvPicPr>
          <p:cNvPr id="6" name="Google Shape;263;p50"/>
          <p:cNvPicPr preferRelativeResize="0"/>
          <p:nvPr/>
        </p:nvPicPr>
        <p:blipFill>
          <a:blip r:embed="rId4">
            <a:alphaModFix/>
          </a:blip>
          <a:stretch>
            <a:fillRect/>
          </a:stretch>
        </p:blipFill>
        <p:spPr>
          <a:xfrm>
            <a:off x="8391345" y="4383511"/>
            <a:ext cx="561505" cy="57360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52"/>
          <p:cNvPicPr preferRelativeResize="0"/>
          <p:nvPr/>
        </p:nvPicPr>
        <p:blipFill>
          <a:blip r:embed="rId3">
            <a:alphaModFix/>
          </a:blip>
          <a:stretch>
            <a:fillRect/>
          </a:stretch>
        </p:blipFill>
        <p:spPr>
          <a:xfrm>
            <a:off x="7963625" y="187575"/>
            <a:ext cx="868675" cy="1286900"/>
          </a:xfrm>
          <a:prstGeom prst="rect">
            <a:avLst/>
          </a:prstGeom>
          <a:noFill/>
          <a:ln>
            <a:noFill/>
          </a:ln>
        </p:spPr>
      </p:pic>
      <p:sp>
        <p:nvSpPr>
          <p:cNvPr id="277" name="Google Shape;277;p52"/>
          <p:cNvSpPr txBox="1"/>
          <p:nvPr/>
        </p:nvSpPr>
        <p:spPr>
          <a:xfrm>
            <a:off x="349837" y="1305140"/>
            <a:ext cx="7459819" cy="30000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2000" b="1" dirty="0">
                <a:solidFill>
                  <a:schemeClr val="dk1"/>
                </a:solidFill>
                <a:latin typeface="Century Gothic"/>
                <a:ea typeface="Century Gothic"/>
                <a:cs typeface="Century Gothic"/>
                <a:sym typeface="Century Gothic"/>
              </a:rPr>
              <a:t>The Learning Targets for today are:</a:t>
            </a:r>
            <a:endParaRPr sz="2000" b="1" dirty="0">
              <a:solidFill>
                <a:schemeClr val="dk1"/>
              </a:solidFill>
              <a:latin typeface="Century Gothic"/>
              <a:ea typeface="Century Gothic"/>
              <a:cs typeface="Century Gothic"/>
              <a:sym typeface="Century Gothic"/>
            </a:endParaRPr>
          </a:p>
          <a:p>
            <a:pPr marL="457200" lvl="0" indent="-355600" rtl="0">
              <a:lnSpc>
                <a:spcPct val="90000"/>
              </a:lnSpc>
              <a:spcBef>
                <a:spcPts val="1000"/>
              </a:spcBef>
              <a:spcAft>
                <a:spcPts val="0"/>
              </a:spcAft>
              <a:buClr>
                <a:schemeClr val="dk1"/>
              </a:buClr>
              <a:buSzPts val="2000"/>
              <a:buFont typeface="Century Gothic"/>
              <a:buChar char="●"/>
            </a:pPr>
            <a:r>
              <a:rPr lang="en" sz="2000" dirty="0">
                <a:solidFill>
                  <a:schemeClr val="dk1"/>
                </a:solidFill>
                <a:latin typeface="Century Gothic"/>
                <a:ea typeface="Century Gothic"/>
                <a:cs typeface="Century Gothic"/>
                <a:sym typeface="Century Gothic"/>
              </a:rPr>
              <a:t>I can review and add to my strategies of things close readers do.</a:t>
            </a:r>
            <a:endParaRPr sz="2000" dirty="0">
              <a:solidFill>
                <a:schemeClr val="dk1"/>
              </a:solidFill>
              <a:latin typeface="Century Gothic"/>
              <a:ea typeface="Century Gothic"/>
              <a:cs typeface="Century Gothic"/>
              <a:sym typeface="Century Gothic"/>
            </a:endParaRPr>
          </a:p>
          <a:p>
            <a:pPr marL="457200" lvl="0" indent="-355600" rtl="0">
              <a:lnSpc>
                <a:spcPct val="90000"/>
              </a:lnSpc>
              <a:spcBef>
                <a:spcPts val="0"/>
              </a:spcBef>
              <a:spcAft>
                <a:spcPts val="0"/>
              </a:spcAft>
              <a:buClr>
                <a:schemeClr val="dk1"/>
              </a:buClr>
              <a:buSzPts val="2000"/>
              <a:buFont typeface="Century Gothic"/>
              <a:buChar char="●"/>
            </a:pPr>
            <a:r>
              <a:rPr lang="en" sz="2000" dirty="0">
                <a:solidFill>
                  <a:schemeClr val="dk1"/>
                </a:solidFill>
                <a:latin typeface="Century Gothic"/>
                <a:ea typeface="Century Gothic"/>
                <a:cs typeface="Century Gothic"/>
                <a:sym typeface="Century Gothic"/>
              </a:rPr>
              <a:t>I can identify key details that help me understand Ha.</a:t>
            </a:r>
            <a:endParaRPr sz="2000" dirty="0">
              <a:solidFill>
                <a:schemeClr val="dk1"/>
              </a:solidFill>
              <a:latin typeface="Century Gothic"/>
              <a:ea typeface="Century Gothic"/>
              <a:cs typeface="Century Gothic"/>
              <a:sym typeface="Century Gothic"/>
            </a:endParaRPr>
          </a:p>
          <a:p>
            <a:pPr marL="457200" lvl="0" indent="-355600" rtl="0">
              <a:lnSpc>
                <a:spcPct val="90000"/>
              </a:lnSpc>
              <a:spcBef>
                <a:spcPts val="0"/>
              </a:spcBef>
              <a:spcAft>
                <a:spcPts val="0"/>
              </a:spcAft>
              <a:buClr>
                <a:schemeClr val="dk1"/>
              </a:buClr>
              <a:buSzPts val="2000"/>
              <a:buFont typeface="Century Gothic"/>
              <a:buChar char="●"/>
            </a:pPr>
            <a:r>
              <a:rPr lang="en" sz="2000" dirty="0">
                <a:solidFill>
                  <a:schemeClr val="dk1"/>
                </a:solidFill>
                <a:latin typeface="Century Gothic"/>
                <a:ea typeface="Century Gothic"/>
                <a:cs typeface="Century Gothic"/>
                <a:sym typeface="Century Gothic"/>
              </a:rPr>
              <a:t>I can explain how key details in the novel reveal the challenges Ha faces and her dynamic character. </a:t>
            </a:r>
            <a:endParaRPr sz="2000" dirty="0">
              <a:solidFill>
                <a:schemeClr val="dk1"/>
              </a:solidFill>
              <a:latin typeface="Century Gothic"/>
              <a:ea typeface="Century Gothic"/>
              <a:cs typeface="Century Gothic"/>
              <a:sym typeface="Century Gothic"/>
            </a:endParaRPr>
          </a:p>
        </p:txBody>
      </p:sp>
      <p:sp>
        <p:nvSpPr>
          <p:cNvPr id="278" name="Google Shape;278;p52"/>
          <p:cNvSpPr txBox="1"/>
          <p:nvPr/>
        </p:nvSpPr>
        <p:spPr>
          <a:xfrm>
            <a:off x="307788" y="375986"/>
            <a:ext cx="7347900" cy="679929"/>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3000">
                <a:latin typeface="Century Gothic"/>
                <a:ea typeface="Century Gothic"/>
                <a:cs typeface="Century Gothic"/>
                <a:sym typeface="Century Gothic"/>
              </a:rPr>
              <a:t>Let’s Revisit our </a:t>
            </a:r>
            <a:r>
              <a:rPr lang="en" sz="3000" b="1">
                <a:latin typeface="Century Gothic"/>
                <a:ea typeface="Century Gothic"/>
                <a:cs typeface="Century Gothic"/>
                <a:sym typeface="Century Gothic"/>
              </a:rPr>
              <a:t>Learning Targets!</a:t>
            </a:r>
            <a:endParaRPr sz="3000" b="1">
              <a:latin typeface="Century Gothic"/>
              <a:ea typeface="Century Gothic"/>
              <a:cs typeface="Century Gothic"/>
              <a:sym typeface="Century Gothic"/>
            </a:endParaRPr>
          </a:p>
        </p:txBody>
      </p:sp>
      <p:pic>
        <p:nvPicPr>
          <p:cNvPr id="2" name="Picture 2">
            <a:extLst>
              <a:ext uri="{FF2B5EF4-FFF2-40B4-BE49-F238E27FC236}">
                <a16:creationId xmlns:a16="http://schemas.microsoft.com/office/drawing/2014/main" id="{BDAFBB8E-C7E7-4477-BD86-A528DAD3F10D}"/>
              </a:ext>
            </a:extLst>
          </p:cNvPr>
          <p:cNvPicPr>
            <a:picLocks noChangeAspect="1"/>
          </p:cNvPicPr>
          <p:nvPr/>
        </p:nvPicPr>
        <p:blipFill>
          <a:blip r:embed="rId4"/>
          <a:stretch>
            <a:fillRect/>
          </a:stretch>
        </p:blipFill>
        <p:spPr>
          <a:xfrm>
            <a:off x="8244246" y="4392822"/>
            <a:ext cx="727670" cy="58235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53"/>
          <p:cNvSpPr txBox="1">
            <a:spLocks noGrp="1"/>
          </p:cNvSpPr>
          <p:nvPr>
            <p:ph type="title"/>
          </p:nvPr>
        </p:nvSpPr>
        <p:spPr>
          <a:xfrm>
            <a:off x="370800" y="31568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Unit 2 Homework</a:t>
            </a:r>
            <a:endParaRPr dirty="0"/>
          </a:p>
        </p:txBody>
      </p:sp>
      <p:sp>
        <p:nvSpPr>
          <p:cNvPr id="284" name="Google Shape;284;p53"/>
          <p:cNvSpPr txBox="1">
            <a:spLocks noGrp="1"/>
          </p:cNvSpPr>
          <p:nvPr>
            <p:ph type="body" idx="1"/>
          </p:nvPr>
        </p:nvSpPr>
        <p:spPr>
          <a:xfrm>
            <a:off x="370800" y="1314893"/>
            <a:ext cx="8520600" cy="3028507"/>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t>Unit 2 follows a different homework routine than Unit 1. </a:t>
            </a:r>
            <a:r>
              <a:rPr lang="en" b="1" dirty="0"/>
              <a:t>In Unit 2, Lessons 1–10, you will:</a:t>
            </a:r>
            <a:r>
              <a:rPr lang="en" dirty="0"/>
              <a:t> </a:t>
            </a:r>
            <a:endParaRPr dirty="0"/>
          </a:p>
          <a:p>
            <a:pPr marL="0" lvl="0" indent="0">
              <a:spcBef>
                <a:spcPts val="0"/>
              </a:spcBef>
              <a:spcAft>
                <a:spcPts val="0"/>
              </a:spcAft>
              <a:buClr>
                <a:schemeClr val="dk1"/>
              </a:buClr>
              <a:buSzPts val="1100"/>
              <a:buFont typeface="Arial"/>
              <a:buNone/>
            </a:pPr>
            <a:endParaRPr dirty="0"/>
          </a:p>
          <a:p>
            <a:pPr marL="457200" lvl="0" indent="-342900" rtl="0">
              <a:spcBef>
                <a:spcPts val="0"/>
              </a:spcBef>
              <a:spcAft>
                <a:spcPts val="0"/>
              </a:spcAft>
              <a:buSzPts val="1800"/>
              <a:buChar char="●"/>
            </a:pPr>
            <a:r>
              <a:rPr lang="en" dirty="0"/>
              <a:t>read the assigned pages of the novel.</a:t>
            </a:r>
            <a:endParaRPr dirty="0"/>
          </a:p>
          <a:p>
            <a:pPr marL="457200" lvl="0" indent="-342900" rtl="0">
              <a:spcBef>
                <a:spcPts val="0"/>
              </a:spcBef>
              <a:spcAft>
                <a:spcPts val="0"/>
              </a:spcAft>
              <a:buSzPts val="1800"/>
              <a:buChar char="●"/>
            </a:pPr>
            <a:r>
              <a:rPr lang="en" dirty="0"/>
              <a:t>take notes in your journal using a </a:t>
            </a:r>
            <a:r>
              <a:rPr lang="en" b="1" dirty="0"/>
              <a:t>Structured Notes graphic organizer</a:t>
            </a:r>
            <a:r>
              <a:rPr lang="en" dirty="0"/>
              <a:t>. </a:t>
            </a:r>
            <a:endParaRPr dirty="0"/>
          </a:p>
          <a:p>
            <a:pPr marL="457200" lvl="0" indent="-342900" rtl="0">
              <a:spcBef>
                <a:spcPts val="0"/>
              </a:spcBef>
              <a:spcAft>
                <a:spcPts val="0"/>
              </a:spcAft>
              <a:buSzPts val="1800"/>
              <a:buChar char="●"/>
            </a:pPr>
            <a:r>
              <a:rPr lang="en" dirty="0"/>
              <a:t>collect key details</a:t>
            </a:r>
            <a:r>
              <a:rPr lang="en-US" dirty="0"/>
              <a:t>.</a:t>
            </a:r>
            <a:endParaRPr dirty="0"/>
          </a:p>
          <a:p>
            <a:pPr marL="457200" lvl="0" indent="-342900" rtl="0">
              <a:spcBef>
                <a:spcPts val="0"/>
              </a:spcBef>
              <a:spcAft>
                <a:spcPts val="0"/>
              </a:spcAft>
              <a:buSzPts val="1800"/>
              <a:buChar char="●"/>
            </a:pPr>
            <a:r>
              <a:rPr lang="en" dirty="0"/>
              <a:t>record the strongest evidence about the challenges Ha faces.</a:t>
            </a:r>
            <a:endParaRPr dirty="0"/>
          </a:p>
          <a:p>
            <a:pPr marL="457200" lvl="0" indent="-342900" rtl="0">
              <a:spcBef>
                <a:spcPts val="0"/>
              </a:spcBef>
              <a:spcAft>
                <a:spcPts val="0"/>
              </a:spcAft>
              <a:buSzPts val="1800"/>
              <a:buChar char="●"/>
            </a:pPr>
            <a:r>
              <a:rPr lang="en" dirty="0"/>
              <a:t>take notes about how these challenges reveal her dynamic character.</a:t>
            </a:r>
            <a:endParaRPr dirty="0"/>
          </a:p>
          <a:p>
            <a:pPr marL="457200" lvl="0" indent="-342900" rtl="0">
              <a:spcBef>
                <a:spcPts val="0"/>
              </a:spcBef>
              <a:spcAft>
                <a:spcPts val="0"/>
              </a:spcAft>
              <a:buSzPts val="1800"/>
              <a:buChar char="●"/>
            </a:pPr>
            <a:r>
              <a:rPr lang="en" dirty="0"/>
              <a:t>Use the guiding questions to select the strongest evidence from these details.</a:t>
            </a:r>
            <a:endParaRPr dirty="0"/>
          </a:p>
          <a:p>
            <a:pPr marL="0" lvl="0" indent="0" rtl="0">
              <a:spcBef>
                <a:spcPts val="0"/>
              </a:spcBef>
              <a:spcAft>
                <a:spcPts val="0"/>
              </a:spcAft>
              <a:buNone/>
            </a:pPr>
            <a:endParaRPr dirty="0"/>
          </a:p>
          <a:p>
            <a:pPr marL="0" lvl="0" indent="0" rtl="0">
              <a:spcBef>
                <a:spcPts val="0"/>
              </a:spcBef>
              <a:spcAft>
                <a:spcPts val="0"/>
              </a:spcAft>
              <a:buNone/>
            </a:pPr>
            <a:endParaRPr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54"/>
          <p:cNvSpPr txBox="1">
            <a:spLocks noGrp="1"/>
          </p:cNvSpPr>
          <p:nvPr>
            <p:ph type="title"/>
          </p:nvPr>
        </p:nvSpPr>
        <p:spPr>
          <a:xfrm>
            <a:off x="389318" y="359229"/>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Homework</a:t>
            </a:r>
            <a:endParaRPr dirty="0"/>
          </a:p>
        </p:txBody>
      </p:sp>
      <p:sp>
        <p:nvSpPr>
          <p:cNvPr id="290" name="Google Shape;290;p54"/>
          <p:cNvSpPr txBox="1">
            <a:spLocks noGrp="1"/>
          </p:cNvSpPr>
          <p:nvPr>
            <p:ph type="body" idx="1"/>
          </p:nvPr>
        </p:nvSpPr>
        <p:spPr>
          <a:xfrm>
            <a:off x="389318" y="1302042"/>
            <a:ext cx="8308368" cy="3335271"/>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dirty="0"/>
              <a:t>Today’s homework: </a:t>
            </a:r>
            <a:endParaRPr b="1" dirty="0"/>
          </a:p>
          <a:p>
            <a:pPr marL="457200" lvl="0" indent="-342900" rtl="0">
              <a:spcBef>
                <a:spcPts val="0"/>
              </a:spcBef>
              <a:spcAft>
                <a:spcPts val="0"/>
              </a:spcAft>
              <a:buClr>
                <a:schemeClr val="dk1"/>
              </a:buClr>
              <a:buSzPts val="1800"/>
              <a:buAutoNum type="arabicPeriod"/>
            </a:pPr>
            <a:r>
              <a:rPr lang="en" dirty="0">
                <a:solidFill>
                  <a:schemeClr val="dk1"/>
                </a:solidFill>
              </a:rPr>
              <a:t>Complete a first read of pages 83–90. Practice taking structured notes (in your journal), using the same graphic organizer we used during class.</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Focus on key details that reveal the challenges Ha is facing and her dynamic character</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Note new or important vocabulary that helps you understand the specific challenges she faces as she flees Vietnam (for example, words such as </a:t>
            </a:r>
            <a:r>
              <a:rPr lang="en" i="1" dirty="0">
                <a:solidFill>
                  <a:schemeClr val="dk1"/>
                </a:solidFill>
              </a:rPr>
              <a:t>rations</a:t>
            </a:r>
            <a:r>
              <a:rPr lang="en" dirty="0">
                <a:solidFill>
                  <a:schemeClr val="dk1"/>
                </a:solidFill>
              </a:rPr>
              <a:t> that we talked about in class).</a:t>
            </a:r>
            <a:endParaRPr dirty="0">
              <a:solidFill>
                <a:schemeClr val="dk1"/>
              </a:solidFill>
            </a:endParaRPr>
          </a:p>
          <a:p>
            <a:pPr marL="0" lvl="0" indent="0" rtl="0">
              <a:spcBef>
                <a:spcPts val="0"/>
              </a:spcBef>
              <a:spcAft>
                <a:spcPts val="0"/>
              </a:spcAft>
              <a:buNone/>
            </a:pPr>
            <a:endParaRPr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53312"/>
            <a:ext cx="7886700" cy="80742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571750"/>
            <a:ext cx="7886700" cy="866394"/>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3964CB18-F08C-4BFC-ACE4-AD08BB62FFE8}"/>
              </a:ext>
            </a:extLst>
          </p:cNvPr>
          <p:cNvPicPr>
            <a:picLocks noChangeAspect="1"/>
          </p:cNvPicPr>
          <p:nvPr/>
        </p:nvPicPr>
        <p:blipFill>
          <a:blip r:embed="rId3"/>
          <a:stretch>
            <a:fillRect/>
          </a:stretch>
        </p:blipFill>
        <p:spPr>
          <a:xfrm>
            <a:off x="3693597" y="32301"/>
            <a:ext cx="1756805" cy="807420"/>
          </a:xfrm>
          <a:prstGeom prst="rect">
            <a:avLst/>
          </a:prstGeom>
        </p:spPr>
      </p:pic>
    </p:spTree>
    <p:extLst>
      <p:ext uri="{BB962C8B-B14F-4D97-AF65-F5344CB8AC3E}">
        <p14:creationId xmlns:p14="http://schemas.microsoft.com/office/powerpoint/2010/main" val="1831608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328989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1</a:t>
            </a:r>
            <a:r>
              <a:rPr lang="en" sz="3400" dirty="0"/>
              <a:t>: Unit </a:t>
            </a:r>
            <a:r>
              <a:rPr lang="en" dirty="0"/>
              <a:t>2</a:t>
            </a:r>
            <a:r>
              <a:rPr lang="en" sz="3400" dirty="0"/>
              <a:t>: Lesson </a:t>
            </a:r>
            <a:r>
              <a:rPr lang="en" dirty="0"/>
              <a:t>1</a:t>
            </a:r>
            <a:endParaRPr sz="3400"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95" name="Google Shape;195;p40"/>
          <p:cNvSpPr txBox="1">
            <a:spLocks noGrp="1"/>
          </p:cNvSpPr>
          <p:nvPr>
            <p:ph type="body" idx="1"/>
          </p:nvPr>
        </p:nvSpPr>
        <p:spPr>
          <a:xfrm>
            <a:off x="311700" y="1312600"/>
            <a:ext cx="8520600" cy="3586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50-60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focus on the </a:t>
            </a:r>
            <a:r>
              <a:rPr lang="en" sz="1600" b="1" dirty="0">
                <a:solidFill>
                  <a:schemeClr val="dk1"/>
                </a:solidFill>
              </a:rPr>
              <a:t>new structured notes routine </a:t>
            </a:r>
            <a:r>
              <a:rPr lang="en" sz="1600" dirty="0">
                <a:solidFill>
                  <a:schemeClr val="dk1"/>
                </a:solidFill>
              </a:rPr>
              <a:t>to support students with more open-ended independent work with a text (e.g., “notices and wonders,” important points, clarifying or probing questions, gist notes). Future lessons in this unit will include specific, more text-dependent questions.</a:t>
            </a: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30200" rtl="0">
              <a:lnSpc>
                <a:spcPct val="90000"/>
              </a:lnSpc>
              <a:spcBef>
                <a:spcPts val="1000"/>
              </a:spcBef>
              <a:spcAft>
                <a:spcPts val="0"/>
              </a:spcAft>
              <a:buSzPts val="1600"/>
              <a:buChar char="●"/>
            </a:pPr>
            <a:r>
              <a:rPr lang="en" sz="1600" dirty="0"/>
              <a:t>I can review and add to my strategies of things close readers do.</a:t>
            </a:r>
            <a:endParaRPr sz="1600" dirty="0"/>
          </a:p>
          <a:p>
            <a:pPr marL="457200" lvl="0" indent="-330200" rtl="0">
              <a:lnSpc>
                <a:spcPct val="90000"/>
              </a:lnSpc>
              <a:spcBef>
                <a:spcPts val="0"/>
              </a:spcBef>
              <a:spcAft>
                <a:spcPts val="0"/>
              </a:spcAft>
              <a:buSzPts val="1600"/>
              <a:buChar char="●"/>
            </a:pPr>
            <a:r>
              <a:rPr lang="en" sz="1600" dirty="0"/>
              <a:t>I can identify key details that help me understand Ha.</a:t>
            </a:r>
            <a:endParaRPr sz="1600" dirty="0"/>
          </a:p>
          <a:p>
            <a:pPr marL="457200" lvl="0" indent="-330200" rtl="0">
              <a:lnSpc>
                <a:spcPct val="90000"/>
              </a:lnSpc>
              <a:spcBef>
                <a:spcPts val="0"/>
              </a:spcBef>
              <a:spcAft>
                <a:spcPts val="0"/>
              </a:spcAft>
              <a:buSzPts val="1600"/>
              <a:buChar char="●"/>
            </a:pPr>
            <a:r>
              <a:rPr lang="en" sz="1600" dirty="0"/>
              <a:t>I can explain how key details in the novel reveal the challenges Ha faces and her dynamic character. </a:t>
            </a:r>
            <a:endParaRPr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4404419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544E34F2-AA05-44FB-BD83-6CE4D95D8FE9}"/>
              </a:ext>
            </a:extLst>
          </p:cNvPr>
          <p:cNvPicPr>
            <a:picLocks noChangeAspect="1"/>
          </p:cNvPicPr>
          <p:nvPr/>
        </p:nvPicPr>
        <p:blipFill>
          <a:blip r:embed="rId3"/>
          <a:stretch>
            <a:fillRect/>
          </a:stretch>
        </p:blipFill>
        <p:spPr>
          <a:xfrm>
            <a:off x="8244465" y="4409161"/>
            <a:ext cx="627084" cy="619660"/>
          </a:xfrm>
          <a:prstGeom prst="rect">
            <a:avLst/>
          </a:prstGeom>
        </p:spPr>
      </p:pic>
    </p:spTree>
    <p:extLst>
      <p:ext uri="{BB962C8B-B14F-4D97-AF65-F5344CB8AC3E}">
        <p14:creationId xmlns:p14="http://schemas.microsoft.com/office/powerpoint/2010/main" val="13060594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1096898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460523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201" name="Google Shape;201;p41"/>
          <p:cNvSpPr txBox="1">
            <a:spLocks noGrp="1"/>
          </p:cNvSpPr>
          <p:nvPr>
            <p:ph type="body" idx="1"/>
          </p:nvPr>
        </p:nvSpPr>
        <p:spPr>
          <a:xfrm>
            <a:off x="311700" y="1449225"/>
            <a:ext cx="8520600" cy="34236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dirty="0">
                <a:solidFill>
                  <a:schemeClr val="dk1"/>
                </a:solidFill>
              </a:rPr>
              <a:t>Preparing for Unit 2, Lesson 1: </a:t>
            </a:r>
            <a:r>
              <a:rPr lang="en" sz="1600" dirty="0">
                <a:solidFill>
                  <a:schemeClr val="dk1"/>
                </a:solidFill>
              </a:rPr>
              <a:t>Materials and classroom preparation</a:t>
            </a:r>
            <a:endParaRPr sz="16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This lesson introduces the Odell Education resource </a:t>
            </a:r>
            <a:r>
              <a:rPr lang="en" sz="1600" b="1" dirty="0">
                <a:solidFill>
                  <a:schemeClr val="dk1"/>
                </a:solidFill>
              </a:rPr>
              <a:t>Reading Closely: Guiding Questions</a:t>
            </a:r>
            <a:r>
              <a:rPr lang="en" sz="1600" dirty="0">
                <a:solidFill>
                  <a:schemeClr val="dk1"/>
                </a:solidFill>
              </a:rPr>
              <a:t> </a:t>
            </a:r>
            <a:r>
              <a:rPr lang="en" sz="1600" b="1" dirty="0">
                <a:solidFill>
                  <a:schemeClr val="dk1"/>
                </a:solidFill>
              </a:rPr>
              <a:t>handout</a:t>
            </a:r>
            <a:r>
              <a:rPr lang="en" sz="1600" dirty="0">
                <a:solidFill>
                  <a:schemeClr val="dk1"/>
                </a:solidFill>
              </a:rPr>
              <a:t>. Students will refer to this document regularly as a way of understanding and connecting their learning targets. </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Preview the </a:t>
            </a:r>
            <a:r>
              <a:rPr lang="en" sz="1600" i="1" dirty="0">
                <a:solidFill>
                  <a:schemeClr val="dk1"/>
                </a:solidFill>
              </a:rPr>
              <a:t>“Reading Closely” </a:t>
            </a:r>
            <a:r>
              <a:rPr lang="en" sz="1600" dirty="0">
                <a:solidFill>
                  <a:schemeClr val="dk1"/>
                </a:solidFill>
              </a:rPr>
              <a:t>document in advance, thinking in particular about how it relates to the </a:t>
            </a:r>
            <a:r>
              <a:rPr lang="en" sz="1600" b="1" i="1" dirty="0">
                <a:solidFill>
                  <a:schemeClr val="dk1"/>
                </a:solidFill>
              </a:rPr>
              <a:t>Things Close Readers Do</a:t>
            </a:r>
            <a:r>
              <a:rPr lang="en" sz="1600" b="1" dirty="0">
                <a:solidFill>
                  <a:schemeClr val="dk1"/>
                </a:solidFill>
              </a:rPr>
              <a:t> anchor chart </a:t>
            </a:r>
            <a:r>
              <a:rPr lang="en" sz="1600" dirty="0">
                <a:solidFill>
                  <a:schemeClr val="dk1"/>
                </a:solidFill>
              </a:rPr>
              <a:t>from Unit 1.</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Post the </a:t>
            </a:r>
            <a:r>
              <a:rPr lang="en" sz="1600" b="1" i="1" dirty="0">
                <a:solidFill>
                  <a:schemeClr val="dk1"/>
                </a:solidFill>
              </a:rPr>
              <a:t>Things Close Readers Do </a:t>
            </a:r>
            <a:r>
              <a:rPr lang="en" sz="1600" b="1" dirty="0">
                <a:solidFill>
                  <a:schemeClr val="dk1"/>
                </a:solidFill>
              </a:rPr>
              <a:t>Anchor Chart </a:t>
            </a:r>
            <a:r>
              <a:rPr lang="en" sz="1600" dirty="0">
                <a:solidFill>
                  <a:schemeClr val="dk1"/>
                </a:solidFill>
              </a:rPr>
              <a:t>for reference in the opening.</a:t>
            </a:r>
            <a:endParaRPr sz="1600" dirty="0">
              <a:solidFill>
                <a:schemeClr val="dk1"/>
              </a:solidFill>
            </a:endParaRPr>
          </a:p>
          <a:p>
            <a:pPr marL="457200" lvl="0" indent="0" rtl="0">
              <a:lnSpc>
                <a:spcPct val="90000"/>
              </a:lnSpc>
              <a:spcBef>
                <a:spcPts val="0"/>
              </a:spcBef>
              <a:spcAft>
                <a:spcPts val="0"/>
              </a:spcAft>
              <a:buNone/>
            </a:pPr>
            <a:r>
              <a:rPr lang="en" sz="1600" dirty="0">
                <a:solidFill>
                  <a:schemeClr val="dk1"/>
                </a:solidFill>
              </a:rPr>
              <a:t>Ensure students have their</a:t>
            </a:r>
            <a:r>
              <a:rPr lang="en" sz="1600" b="1" dirty="0">
                <a:solidFill>
                  <a:schemeClr val="dk1"/>
                </a:solidFill>
              </a:rPr>
              <a:t> </a:t>
            </a:r>
            <a:r>
              <a:rPr lang="en" sz="1600" dirty="0">
                <a:solidFill>
                  <a:schemeClr val="dk1"/>
                </a:solidFill>
              </a:rPr>
              <a:t>Journals from Unit 1 available for use in today’s lesson.</a:t>
            </a:r>
            <a:endParaRPr sz="1600" dirty="0">
              <a:solidFill>
                <a:schemeClr val="dk1"/>
              </a:solidFill>
            </a:endParaRPr>
          </a:p>
          <a:p>
            <a:pPr marL="457200" lvl="0" indent="-330200" rtl="0">
              <a:lnSpc>
                <a:spcPct val="100000"/>
              </a:lnSpc>
              <a:spcBef>
                <a:spcPts val="0"/>
              </a:spcBef>
              <a:spcAft>
                <a:spcPts val="0"/>
              </a:spcAft>
              <a:buClr>
                <a:srgbClr val="444444"/>
              </a:buClr>
              <a:buSzPts val="1600"/>
              <a:buChar char="●"/>
            </a:pPr>
            <a:r>
              <a:rPr lang="en" sz="1600" dirty="0">
                <a:solidFill>
                  <a:schemeClr val="tx1"/>
                </a:solidFill>
              </a:rPr>
              <a:t>You should be scoring Unit 1 assessments to get them back to students in the next few lessons. Consider using the </a:t>
            </a:r>
            <a:r>
              <a:rPr lang="en" sz="1600" b="1" dirty="0">
                <a:solidFill>
                  <a:schemeClr val="tx1"/>
                </a:solidFill>
              </a:rPr>
              <a:t>NYS Extended Response rubric </a:t>
            </a:r>
            <a:r>
              <a:rPr lang="en" sz="1600" dirty="0">
                <a:solidFill>
                  <a:schemeClr val="tx1"/>
                </a:solidFill>
              </a:rPr>
              <a:t>(which can be found in Unit 2, Lesson 11 supporting materials) for assessing students’ work. </a:t>
            </a:r>
            <a:endParaRPr sz="950" dirty="0">
              <a:solidFill>
                <a:schemeClr val="tx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207" name="Google Shape;207;p42"/>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Unit 2, Lesson 1: </a:t>
            </a:r>
            <a:r>
              <a:rPr lang="en" dirty="0">
                <a:solidFill>
                  <a:schemeClr val="dk1"/>
                </a:solidFill>
              </a:rPr>
              <a:t>Pre-Reading</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b="1" dirty="0">
              <a:solidFill>
                <a:schemeClr val="dk1"/>
              </a:solidFill>
            </a:endParaRPr>
          </a:p>
          <a:p>
            <a:pPr marL="0" lvl="0" indent="0" rtl="0">
              <a:lnSpc>
                <a:spcPct val="90000"/>
              </a:lnSpc>
              <a:spcBef>
                <a:spcPts val="0"/>
              </a:spcBef>
              <a:spcAft>
                <a:spcPts val="0"/>
              </a:spcAft>
              <a:buClr>
                <a:schemeClr val="dk1"/>
              </a:buClr>
              <a:buSzPts val="2500"/>
              <a:buFont typeface="Arial"/>
              <a:buNone/>
            </a:pPr>
            <a:r>
              <a:rPr lang="en" dirty="0">
                <a:solidFill>
                  <a:schemeClr val="dk1"/>
                </a:solidFill>
              </a:rPr>
              <a:t>Reading and protocols to read in preparation:</a:t>
            </a:r>
            <a:endParaRPr sz="1200" dirty="0">
              <a:solidFill>
                <a:srgbClr val="231F20"/>
              </a:solidFill>
            </a:endParaRPr>
          </a:p>
          <a:p>
            <a:pPr marL="457200" marR="914400" lvl="0" indent="-342900" algn="just" rtl="0">
              <a:lnSpc>
                <a:spcPct val="88000"/>
              </a:lnSpc>
              <a:spcBef>
                <a:spcPts val="500"/>
              </a:spcBef>
              <a:spcAft>
                <a:spcPts val="0"/>
              </a:spcAft>
              <a:buClr>
                <a:srgbClr val="231F20"/>
              </a:buClr>
              <a:buSzPts val="1800"/>
              <a:buAutoNum type="arabicPeriod"/>
            </a:pPr>
            <a:r>
              <a:rPr lang="en" dirty="0">
                <a:solidFill>
                  <a:srgbClr val="231F20"/>
                </a:solidFill>
              </a:rPr>
              <a:t>Review the protocols: </a:t>
            </a:r>
            <a:r>
              <a:rPr lang="en" i="1" dirty="0">
                <a:solidFill>
                  <a:srgbClr val="231F20"/>
                </a:solidFill>
              </a:rPr>
              <a:t>Think-Write-Pair-Share, Give One to Get One. </a:t>
            </a:r>
            <a:r>
              <a:rPr lang="en" dirty="0">
                <a:solidFill>
                  <a:srgbClr val="231F20"/>
                </a:solidFill>
              </a:rPr>
              <a:t>(Refer to the </a:t>
            </a:r>
            <a:r>
              <a:rPr lang="en" b="1" dirty="0">
                <a:solidFill>
                  <a:srgbClr val="231F20"/>
                </a:solidFill>
              </a:rPr>
              <a:t>Classroom Protocols document </a:t>
            </a:r>
            <a:r>
              <a:rPr lang="en" dirty="0">
                <a:solidFill>
                  <a:srgbClr val="231F20"/>
                </a:solidFill>
              </a:rPr>
              <a:t>for the full version of the protocol.) Be aware that these protocols may need to be modified for some students.</a:t>
            </a:r>
          </a:p>
          <a:p>
            <a:pPr marL="457200" marR="914400" lvl="0" indent="-342900" algn="just" rtl="0">
              <a:lnSpc>
                <a:spcPct val="88000"/>
              </a:lnSpc>
              <a:spcBef>
                <a:spcPts val="500"/>
              </a:spcBef>
              <a:spcAft>
                <a:spcPts val="0"/>
              </a:spcAft>
              <a:buClr>
                <a:srgbClr val="231F20"/>
              </a:buClr>
              <a:buSzPts val="1800"/>
              <a:buAutoNum type="arabicPeriod"/>
            </a:pPr>
            <a:endParaRPr lang="en" dirty="0">
              <a:solidFill>
                <a:srgbClr val="231F20"/>
              </a:solidFill>
            </a:endParaRPr>
          </a:p>
          <a:p>
            <a:pPr marL="457200" marR="914400" lvl="0" indent="-342900" algn="just" rtl="0">
              <a:lnSpc>
                <a:spcPct val="88000"/>
              </a:lnSpc>
              <a:spcBef>
                <a:spcPts val="500"/>
              </a:spcBef>
              <a:spcAft>
                <a:spcPts val="0"/>
              </a:spcAft>
              <a:buClr>
                <a:srgbClr val="231F20"/>
              </a:buClr>
              <a:buSzPts val="1800"/>
              <a:buAutoNum type="arabicPeriod"/>
            </a:pPr>
            <a:r>
              <a:rPr lang="en" dirty="0">
                <a:solidFill>
                  <a:srgbClr val="231F20"/>
                </a:solidFill>
              </a:rPr>
              <a:t>Read (or reread) pages 73-90 of </a:t>
            </a:r>
            <a:r>
              <a:rPr lang="en" i="1" dirty="0">
                <a:solidFill>
                  <a:srgbClr val="231F20"/>
                </a:solidFill>
              </a:rPr>
              <a:t>Inside Out and Back Again</a:t>
            </a:r>
            <a:r>
              <a:rPr lang="en" dirty="0">
                <a:solidFill>
                  <a:srgbClr val="231F20"/>
                </a:solidFill>
              </a:rPr>
              <a:t> in preparation for this lesson and homework.</a:t>
            </a:r>
            <a:endParaRPr dirty="0">
              <a:solidFill>
                <a:srgbClr val="231F20"/>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5"/>
          <p:cNvSpPr txBox="1">
            <a:spLocks noGrp="1"/>
          </p:cNvSpPr>
          <p:nvPr>
            <p:ph type="body" idx="1"/>
          </p:nvPr>
        </p:nvSpPr>
        <p:spPr>
          <a:xfrm>
            <a:off x="457200" y="1111475"/>
            <a:ext cx="83730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1760"/>
              <a:buFont typeface="Arial"/>
              <a:buNone/>
            </a:pPr>
            <a:r>
              <a:rPr lang="en-US" sz="1600" i="0" u="none" strike="noStrike" cap="none" dirty="0">
                <a:solidFill>
                  <a:schemeClr val="dk1"/>
                </a:solidFill>
                <a:latin typeface="Century Gothic"/>
                <a:ea typeface="Century Gothic"/>
                <a:cs typeface="Century Gothic"/>
                <a:sym typeface="Century Gothic"/>
              </a:rPr>
              <a:t>In Unit 2, students will build knowledge about refugees’ search for a place to call home. They will read informational texts that convey universal themes of refugees’ experiences across various times and cultures as they flee and find home. As they continue to move through the novel, they will focus on how particular incidents move the story forward and reveal aspects of Ha’s character. Unit 2 culminates in a writing task through which students examine how the universal refugee experience causes the refugee’s life to be turned inside out and eventually return back again.</a:t>
            </a:r>
            <a:endParaRPr sz="1600" dirty="0">
              <a:latin typeface="Century Gothic"/>
              <a:ea typeface="Century Gothic"/>
              <a:cs typeface="Century Gothic"/>
              <a:sym typeface="Century Gothic"/>
            </a:endParaRPr>
          </a:p>
          <a:p>
            <a:pPr marL="0" marR="0" lvl="0" indent="0" algn="l" rtl="0">
              <a:lnSpc>
                <a:spcPct val="80000"/>
              </a:lnSpc>
              <a:spcBef>
                <a:spcPts val="352"/>
              </a:spcBef>
              <a:spcAft>
                <a:spcPts val="0"/>
              </a:spcAft>
              <a:buClr>
                <a:schemeClr val="dk1"/>
              </a:buClr>
              <a:buSzPts val="1760"/>
              <a:buFont typeface="Arial"/>
              <a:buNone/>
            </a:pPr>
            <a:endParaRPr sz="16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352"/>
              </a:spcBef>
              <a:spcAft>
                <a:spcPts val="0"/>
              </a:spcAft>
              <a:buClr>
                <a:schemeClr val="dk1"/>
              </a:buClr>
              <a:buSzPts val="1760"/>
              <a:buFont typeface="Arial"/>
              <a:buNone/>
            </a:pPr>
            <a:r>
              <a:rPr lang="en-US" sz="1600" i="0" u="none" strike="noStrike" cap="none" dirty="0">
                <a:solidFill>
                  <a:schemeClr val="dk1"/>
                </a:solidFill>
                <a:latin typeface="Century Gothic"/>
                <a:ea typeface="Century Gothic"/>
                <a:cs typeface="Century Gothic"/>
                <a:sym typeface="Century Gothic"/>
              </a:rPr>
              <a:t>In this unit students have the opportunity to think about the following guiding questions:</a:t>
            </a:r>
            <a:endParaRPr sz="1600" dirty="0">
              <a:latin typeface="Century Gothic"/>
              <a:ea typeface="Century Gothic"/>
              <a:cs typeface="Century Gothic"/>
              <a:sym typeface="Century Gothic"/>
            </a:endParaRPr>
          </a:p>
          <a:p>
            <a:pPr marL="457200" lvl="0" indent="-323850" rtl="0">
              <a:lnSpc>
                <a:spcPct val="80000"/>
              </a:lnSpc>
              <a:spcBef>
                <a:spcPts val="304"/>
              </a:spcBef>
              <a:spcAft>
                <a:spcPts val="0"/>
              </a:spcAft>
              <a:buSzPts val="1500"/>
              <a:buFont typeface="Century Gothic"/>
              <a:buChar char="●"/>
            </a:pPr>
            <a:r>
              <a:rPr lang="en-US" sz="1600" dirty="0">
                <a:latin typeface="Century Gothic"/>
                <a:ea typeface="Century Gothic"/>
                <a:cs typeface="Century Gothic"/>
                <a:sym typeface="Century Gothic"/>
              </a:rPr>
              <a:t>What is home? </a:t>
            </a:r>
            <a:endParaRPr sz="1600" dirty="0">
              <a:latin typeface="Century Gothic"/>
              <a:ea typeface="Century Gothic"/>
              <a:cs typeface="Century Gothic"/>
              <a:sym typeface="Century Gothic"/>
            </a:endParaRPr>
          </a:p>
          <a:p>
            <a:pPr marL="457200" lvl="0" indent="-323850" rtl="0">
              <a:lnSpc>
                <a:spcPct val="80000"/>
              </a:lnSpc>
              <a:spcBef>
                <a:spcPts val="0"/>
              </a:spcBef>
              <a:spcAft>
                <a:spcPts val="0"/>
              </a:spcAft>
              <a:buSzPts val="1500"/>
              <a:buFont typeface="Century Gothic"/>
              <a:buChar char="●"/>
            </a:pPr>
            <a:r>
              <a:rPr lang="en-US" sz="1600" dirty="0">
                <a:latin typeface="Century Gothic"/>
                <a:ea typeface="Century Gothic"/>
                <a:cs typeface="Century Gothic"/>
                <a:sym typeface="Century Gothic"/>
              </a:rPr>
              <a:t>What common themes unify the refugee experience? </a:t>
            </a:r>
            <a:endParaRPr sz="1600" dirty="0">
              <a:latin typeface="Century Gothic"/>
              <a:ea typeface="Century Gothic"/>
              <a:cs typeface="Century Gothic"/>
              <a:sym typeface="Century Gothic"/>
            </a:endParaRPr>
          </a:p>
          <a:p>
            <a:pPr marL="0" marR="0" lvl="0" indent="0" algn="l" rtl="0">
              <a:lnSpc>
                <a:spcPct val="80000"/>
              </a:lnSpc>
              <a:spcBef>
                <a:spcPts val="352"/>
              </a:spcBef>
              <a:spcAft>
                <a:spcPts val="0"/>
              </a:spcAft>
              <a:buClr>
                <a:schemeClr val="dk1"/>
              </a:buClr>
              <a:buSzPts val="1760"/>
              <a:buFont typeface="Arial"/>
              <a:buNone/>
            </a:pPr>
            <a:endParaRPr sz="16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352"/>
              </a:spcBef>
              <a:spcAft>
                <a:spcPts val="0"/>
              </a:spcAft>
              <a:buClr>
                <a:schemeClr val="dk1"/>
              </a:buClr>
              <a:buSzPts val="1760"/>
              <a:buFont typeface="Arial"/>
              <a:buNone/>
            </a:pPr>
            <a:r>
              <a:rPr lang="en-US" sz="1600" i="0" u="none" strike="noStrike" cap="none" dirty="0">
                <a:solidFill>
                  <a:schemeClr val="dk1"/>
                </a:solidFill>
                <a:latin typeface="Century Gothic"/>
                <a:ea typeface="Century Gothic"/>
                <a:cs typeface="Century Gothic"/>
                <a:sym typeface="Century Gothic"/>
              </a:rPr>
              <a:t>In addition, they grapple with these big ideas:</a:t>
            </a:r>
            <a:endParaRPr sz="1600" dirty="0">
              <a:latin typeface="Century Gothic"/>
              <a:ea typeface="Century Gothic"/>
              <a:cs typeface="Century Gothic"/>
              <a:sym typeface="Century Gothic"/>
            </a:endParaRPr>
          </a:p>
          <a:p>
            <a:pPr marL="457200" lvl="0" indent="-317500" rtl="0">
              <a:lnSpc>
                <a:spcPct val="80000"/>
              </a:lnSpc>
              <a:spcBef>
                <a:spcPts val="304"/>
              </a:spcBef>
              <a:spcAft>
                <a:spcPts val="0"/>
              </a:spcAft>
              <a:buSzPts val="1400"/>
              <a:buFont typeface="Century Gothic"/>
              <a:buChar char="●"/>
            </a:pPr>
            <a:r>
              <a:rPr lang="en-US" sz="1600" dirty="0">
                <a:latin typeface="Century Gothic"/>
                <a:ea typeface="Century Gothic"/>
                <a:cs typeface="Century Gothic"/>
                <a:sym typeface="Century Gothic"/>
              </a:rPr>
              <a:t>Characters change over time in response to challenges. </a:t>
            </a:r>
            <a:endParaRPr sz="1600" dirty="0">
              <a:latin typeface="Century Gothic"/>
              <a:ea typeface="Century Gothic"/>
              <a:cs typeface="Century Gothic"/>
              <a:sym typeface="Century Gothic"/>
            </a:endParaRPr>
          </a:p>
          <a:p>
            <a:pPr marL="457200" lvl="0" indent="-317500" rtl="0">
              <a:lnSpc>
                <a:spcPct val="80000"/>
              </a:lnSpc>
              <a:spcBef>
                <a:spcPts val="0"/>
              </a:spcBef>
              <a:spcAft>
                <a:spcPts val="0"/>
              </a:spcAft>
              <a:buSzPts val="1400"/>
              <a:buFont typeface="Century Gothic"/>
              <a:buChar char="●"/>
            </a:pPr>
            <a:r>
              <a:rPr lang="en-US" sz="1600" dirty="0">
                <a:latin typeface="Century Gothic"/>
                <a:ea typeface="Century Gothic"/>
                <a:cs typeface="Century Gothic"/>
                <a:sym typeface="Century Gothic"/>
              </a:rPr>
              <a:t>Authors select a genre of writing to fully engage the reader.</a:t>
            </a:r>
            <a:endParaRPr sz="1600" dirty="0">
              <a:latin typeface="Century Gothic"/>
              <a:ea typeface="Century Gothic"/>
              <a:cs typeface="Century Gothic"/>
              <a:sym typeface="Century Gothic"/>
            </a:endParaRPr>
          </a:p>
        </p:txBody>
      </p:sp>
      <p:sp>
        <p:nvSpPr>
          <p:cNvPr id="106" name="Google Shape;106;p15"/>
          <p:cNvSpPr txBox="1">
            <a:spLocks noGrp="1"/>
          </p:cNvSpPr>
          <p:nvPr>
            <p:ph type="title"/>
          </p:nvPr>
        </p:nvSpPr>
        <p:spPr>
          <a:xfrm>
            <a:off x="457200" y="205975"/>
            <a:ext cx="8229600" cy="7695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Calibri"/>
              <a:buNone/>
            </a:pPr>
            <a:r>
              <a:rPr lang="en-US" sz="3400" i="0" u="none" strike="noStrike" cap="none">
                <a:solidFill>
                  <a:schemeClr val="dk1"/>
                </a:solidFill>
                <a:latin typeface="Century Gothic"/>
                <a:ea typeface="Century Gothic"/>
                <a:cs typeface="Century Gothic"/>
                <a:sym typeface="Century Gothic"/>
              </a:rPr>
              <a:t>Grade 8 Module 1 Unit </a:t>
            </a:r>
            <a:r>
              <a:rPr lang="en-US" sz="3400">
                <a:latin typeface="Century Gothic"/>
                <a:ea typeface="Century Gothic"/>
                <a:cs typeface="Century Gothic"/>
                <a:sym typeface="Century Gothic"/>
              </a:rPr>
              <a:t>2</a:t>
            </a:r>
            <a:r>
              <a:rPr lang="en-US" sz="3400" i="0" u="none" strike="noStrike" cap="none">
                <a:solidFill>
                  <a:schemeClr val="dk1"/>
                </a:solidFill>
                <a:latin typeface="Century Gothic"/>
                <a:ea typeface="Century Gothic"/>
                <a:cs typeface="Century Gothic"/>
                <a:sym typeface="Century Gothic"/>
              </a:rPr>
              <a:t> Overview</a:t>
            </a:r>
            <a:endParaRPr sz="34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477445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9DAAFC26-BBBF-45B6-8751-531D709CAEFF}"/>
              </a:ext>
            </a:extLst>
          </p:cNvPr>
          <p:cNvPicPr>
            <a:picLocks noChangeAspect="1"/>
          </p:cNvPicPr>
          <p:nvPr/>
        </p:nvPicPr>
        <p:blipFill>
          <a:blip r:embed="rId3"/>
          <a:stretch>
            <a:fillRect/>
          </a:stretch>
        </p:blipFill>
        <p:spPr>
          <a:xfrm>
            <a:off x="3666717" y="312572"/>
            <a:ext cx="1810566" cy="83212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44"/>
          <p:cNvSpPr txBox="1">
            <a:spLocks noGrp="1"/>
          </p:cNvSpPr>
          <p:nvPr>
            <p:ph type="title"/>
          </p:nvPr>
        </p:nvSpPr>
        <p:spPr>
          <a:xfrm>
            <a:off x="311700" y="334175"/>
            <a:ext cx="8520600" cy="450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Hello, Students!</a:t>
            </a:r>
            <a:endParaRPr b="1" dirty="0"/>
          </a:p>
        </p:txBody>
      </p:sp>
      <p:sp>
        <p:nvSpPr>
          <p:cNvPr id="219" name="Google Shape;219;p44"/>
          <p:cNvSpPr txBox="1">
            <a:spLocks noGrp="1"/>
          </p:cNvSpPr>
          <p:nvPr>
            <p:ph type="body" idx="1"/>
          </p:nvPr>
        </p:nvSpPr>
        <p:spPr>
          <a:xfrm>
            <a:off x="311700" y="1108114"/>
            <a:ext cx="8520600" cy="18285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Welcome to Unit 2 of Module 1! For the next few weeks, you will continue to read the novel </a:t>
            </a:r>
            <a:r>
              <a:rPr lang="en" i="1" dirty="0"/>
              <a:t>Inside Out and Back Again </a:t>
            </a:r>
            <a:r>
              <a:rPr lang="en" dirty="0"/>
              <a:t>focusing on Ha’s character and how it changes throughout the book. You’ll use the details you collect in your end of unit assessment.</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Your teacher is reviewing your End of Unit 1 Assessment and will return it to you soon!</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220" name="Google Shape;220;p44"/>
          <p:cNvSpPr txBox="1"/>
          <p:nvPr/>
        </p:nvSpPr>
        <p:spPr>
          <a:xfrm>
            <a:off x="311700" y="3010285"/>
            <a:ext cx="8752200" cy="1734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Here’s what you’ll be doing today:</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Review</a:t>
            </a:r>
            <a:r>
              <a:rPr lang="en" sz="1800" dirty="0">
                <a:solidFill>
                  <a:schemeClr val="dk1"/>
                </a:solidFill>
                <a:latin typeface="Century Gothic"/>
                <a:ea typeface="Century Gothic"/>
                <a:cs typeface="Century Gothic"/>
                <a:sym typeface="Century Gothic"/>
              </a:rPr>
              <a:t> what you know about what “Close Readers Do” from Unit 1.</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Learn to use a </a:t>
            </a:r>
            <a:r>
              <a:rPr lang="en" sz="1800" b="1" dirty="0">
                <a:solidFill>
                  <a:schemeClr val="dk1"/>
                </a:solidFill>
                <a:latin typeface="Century Gothic"/>
                <a:ea typeface="Century Gothic"/>
                <a:cs typeface="Century Gothic"/>
                <a:sym typeface="Century Gothic"/>
              </a:rPr>
              <a:t>Structured Notes graphic organizer.</a:t>
            </a:r>
            <a:endParaRPr sz="1800" b="1"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Begin to </a:t>
            </a:r>
            <a:r>
              <a:rPr lang="en" sz="1800" b="1" dirty="0">
                <a:solidFill>
                  <a:schemeClr val="dk1"/>
                </a:solidFill>
                <a:latin typeface="Century Gothic"/>
                <a:ea typeface="Century Gothic"/>
                <a:cs typeface="Century Gothic"/>
                <a:sym typeface="Century Gothic"/>
              </a:rPr>
              <a:t>read Part 2</a:t>
            </a:r>
            <a:r>
              <a:rPr lang="en" sz="1800" dirty="0">
                <a:solidFill>
                  <a:schemeClr val="dk1"/>
                </a:solidFill>
                <a:latin typeface="Century Gothic"/>
                <a:ea typeface="Century Gothic"/>
                <a:cs typeface="Century Gothic"/>
                <a:sym typeface="Century Gothic"/>
              </a:rPr>
              <a:t> of the novel.</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Collect important details </a:t>
            </a:r>
            <a:r>
              <a:rPr lang="en" sz="1800" dirty="0">
                <a:solidFill>
                  <a:schemeClr val="dk1"/>
                </a:solidFill>
                <a:latin typeface="Century Gothic"/>
                <a:ea typeface="Century Gothic"/>
                <a:cs typeface="Century Gothic"/>
                <a:sym typeface="Century Gothic"/>
              </a:rPr>
              <a:t>about Ha’s character.</a:t>
            </a:r>
            <a:endParaRPr sz="18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45"/>
          <p:cNvSpPr txBox="1"/>
          <p:nvPr/>
        </p:nvSpPr>
        <p:spPr>
          <a:xfrm>
            <a:off x="282979" y="157175"/>
            <a:ext cx="5997600" cy="107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Let’s review some of the things </a:t>
            </a:r>
            <a:endParaRPr sz="3000" dirty="0">
              <a:latin typeface="Century Gothic"/>
              <a:ea typeface="Century Gothic"/>
              <a:cs typeface="Century Gothic"/>
              <a:sym typeface="Century Gothic"/>
            </a:endParaRPr>
          </a:p>
          <a:p>
            <a:pPr marL="0" lvl="0" indent="0" algn="l" rtl="0">
              <a:spcBef>
                <a:spcPts val="0"/>
              </a:spcBef>
              <a:spcAft>
                <a:spcPts val="0"/>
              </a:spcAft>
              <a:buNone/>
            </a:pPr>
            <a:r>
              <a:rPr lang="en" sz="3000" b="1" dirty="0">
                <a:latin typeface="Century Gothic"/>
                <a:ea typeface="Century Gothic"/>
                <a:cs typeface="Century Gothic"/>
                <a:sym typeface="Century Gothic"/>
              </a:rPr>
              <a:t>Close Readers</a:t>
            </a:r>
            <a:r>
              <a:rPr lang="en" sz="3000" dirty="0">
                <a:latin typeface="Century Gothic"/>
                <a:ea typeface="Century Gothic"/>
                <a:cs typeface="Century Gothic"/>
                <a:sym typeface="Century Gothic"/>
              </a:rPr>
              <a:t> do!</a:t>
            </a:r>
            <a:endParaRPr sz="3000" dirty="0">
              <a:solidFill>
                <a:srgbClr val="000000"/>
              </a:solidFill>
              <a:latin typeface="Century Gothic"/>
              <a:ea typeface="Century Gothic"/>
              <a:cs typeface="Century Gothic"/>
              <a:sym typeface="Century Gothic"/>
            </a:endParaRPr>
          </a:p>
        </p:txBody>
      </p:sp>
      <p:sp>
        <p:nvSpPr>
          <p:cNvPr id="226" name="Google Shape;226;p45"/>
          <p:cNvSpPr txBox="1"/>
          <p:nvPr/>
        </p:nvSpPr>
        <p:spPr>
          <a:xfrm>
            <a:off x="282978" y="1072400"/>
            <a:ext cx="5048321" cy="4071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1800"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 sz="1800" dirty="0">
                <a:latin typeface="Century Gothic"/>
                <a:ea typeface="Century Gothic"/>
                <a:cs typeface="Century Gothic"/>
                <a:sym typeface="Century Gothic"/>
              </a:rPr>
              <a:t>During the </a:t>
            </a:r>
            <a:r>
              <a:rPr lang="en" sz="1800" b="1" dirty="0">
                <a:latin typeface="Century Gothic"/>
                <a:ea typeface="Century Gothic"/>
                <a:cs typeface="Century Gothic"/>
                <a:sym typeface="Century Gothic"/>
              </a:rPr>
              <a:t>“Give One to Get One” activity</a:t>
            </a:r>
            <a:r>
              <a:rPr lang="en" sz="1800" dirty="0">
                <a:latin typeface="Century Gothic"/>
                <a:ea typeface="Century Gothic"/>
                <a:cs typeface="Century Gothic"/>
                <a:sym typeface="Century Gothic"/>
              </a:rPr>
              <a:t>, you will work with a partner to:</a:t>
            </a:r>
            <a:endParaRPr sz="18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1800" dirty="0">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Choose one item from the anchor chart to “give” to your partner.</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Give an explanation or example of how it helps readers.</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dirty="0">
                <a:solidFill>
                  <a:schemeClr val="dk1"/>
                </a:solidFill>
                <a:latin typeface="Century Gothic"/>
                <a:ea typeface="Century Gothic"/>
                <a:cs typeface="Century Gothic"/>
                <a:sym typeface="Century Gothic"/>
              </a:rPr>
              <a:t>The second person goes. Choose a different item to explain or give an example of how it helps readers.</a:t>
            </a:r>
            <a:endParaRPr sz="1800" dirty="0">
              <a:latin typeface="Century Gothic"/>
              <a:ea typeface="Century Gothic"/>
              <a:cs typeface="Century Gothic"/>
              <a:sym typeface="Century Gothic"/>
            </a:endParaRPr>
          </a:p>
        </p:txBody>
      </p:sp>
      <p:sp>
        <p:nvSpPr>
          <p:cNvPr id="227" name="Google Shape;227;p45"/>
          <p:cNvSpPr txBox="1"/>
          <p:nvPr/>
        </p:nvSpPr>
        <p:spPr>
          <a:xfrm>
            <a:off x="5540675" y="695075"/>
            <a:ext cx="3444300" cy="42498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0" rtl="0">
              <a:lnSpc>
                <a:spcPct val="145454"/>
              </a:lnSpc>
              <a:spcBef>
                <a:spcPts val="0"/>
              </a:spcBef>
              <a:spcAft>
                <a:spcPts val="0"/>
              </a:spcAft>
              <a:buNone/>
            </a:pPr>
            <a:r>
              <a:rPr lang="en" sz="1200" b="1">
                <a:solidFill>
                  <a:schemeClr val="dk1"/>
                </a:solidFill>
                <a:latin typeface="Century Gothic"/>
                <a:ea typeface="Century Gothic"/>
                <a:cs typeface="Century Gothic"/>
                <a:sym typeface="Century Gothic"/>
              </a:rPr>
              <a:t>Things Close Readers Do Anchor Chart</a:t>
            </a:r>
            <a:endParaRPr sz="1200" b="1">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Get the gist – initial sense of what the text is mostly about</a:t>
            </a:r>
            <a:endParaRPr sz="1200">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Reread</a:t>
            </a:r>
            <a:endParaRPr sz="1200">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Cite evidence</a:t>
            </a:r>
            <a:endParaRPr sz="1200">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Use details from the text to infer</a:t>
            </a:r>
            <a:endParaRPr sz="1200">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Use context clues to figure out word meanings</a:t>
            </a:r>
            <a:endParaRPr sz="1200">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Talk with others about the text</a:t>
            </a:r>
            <a:endParaRPr sz="1200">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Notice details</a:t>
            </a:r>
            <a:endParaRPr sz="1200">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Answer questions based on the text</a:t>
            </a:r>
            <a:endParaRPr sz="1200">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Pay attention to text structure: titles/ headings (informational text)</a:t>
            </a:r>
            <a:endParaRPr sz="1200">
              <a:solidFill>
                <a:schemeClr val="dk1"/>
              </a:solidFill>
              <a:latin typeface="Century Gothic"/>
              <a:ea typeface="Century Gothic"/>
              <a:cs typeface="Century Gothic"/>
              <a:sym typeface="Century Gothic"/>
            </a:endParaRPr>
          </a:p>
          <a:p>
            <a:pPr marL="457200" lvl="0" indent="-304800" rtl="0">
              <a:lnSpc>
                <a:spcPct val="145454"/>
              </a:lnSpc>
              <a:spcBef>
                <a:spcPts val="0"/>
              </a:spcBef>
              <a:spcAft>
                <a:spcPts val="0"/>
              </a:spcAft>
              <a:buClr>
                <a:schemeClr val="dk1"/>
              </a:buClr>
              <a:buSzPts val="1200"/>
              <a:buFont typeface="Century Gothic"/>
              <a:buChar char="●"/>
            </a:pPr>
            <a:r>
              <a:rPr lang="en" sz="1200">
                <a:solidFill>
                  <a:schemeClr val="dk1"/>
                </a:solidFill>
                <a:latin typeface="Century Gothic"/>
                <a:ea typeface="Century Gothic"/>
                <a:cs typeface="Century Gothic"/>
                <a:sym typeface="Century Gothic"/>
              </a:rPr>
              <a:t>Consider author’s perspective</a:t>
            </a:r>
            <a:endParaRPr sz="12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6"/>
          <p:cNvSpPr txBox="1"/>
          <p:nvPr/>
        </p:nvSpPr>
        <p:spPr>
          <a:xfrm>
            <a:off x="359228" y="333439"/>
            <a:ext cx="7297621" cy="10956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3000" dirty="0">
                <a:latin typeface="Century Gothic"/>
                <a:ea typeface="Century Gothic"/>
                <a:cs typeface="Century Gothic"/>
                <a:sym typeface="Century Gothic"/>
              </a:rPr>
              <a:t>Let’s look at how to use the handout </a:t>
            </a:r>
            <a:r>
              <a:rPr lang="en" sz="3000" b="1" dirty="0">
                <a:latin typeface="Century Gothic"/>
                <a:ea typeface="Century Gothic"/>
                <a:cs typeface="Century Gothic"/>
                <a:sym typeface="Century Gothic"/>
              </a:rPr>
              <a:t>Reading Closely: Guiding Questions.</a:t>
            </a:r>
            <a:endParaRPr sz="3000" b="1" dirty="0">
              <a:solidFill>
                <a:srgbClr val="000000"/>
              </a:solidFill>
              <a:latin typeface="Century Gothic"/>
              <a:ea typeface="Century Gothic"/>
              <a:cs typeface="Century Gothic"/>
              <a:sym typeface="Century Gothic"/>
            </a:endParaRPr>
          </a:p>
        </p:txBody>
      </p:sp>
      <p:sp>
        <p:nvSpPr>
          <p:cNvPr id="233" name="Google Shape;233;p46"/>
          <p:cNvSpPr txBox="1"/>
          <p:nvPr/>
        </p:nvSpPr>
        <p:spPr>
          <a:xfrm>
            <a:off x="359228" y="1429039"/>
            <a:ext cx="8567058" cy="35946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800" dirty="0">
                <a:solidFill>
                  <a:schemeClr val="dk1"/>
                </a:solidFill>
                <a:latin typeface="Century Gothic"/>
                <a:ea typeface="Century Gothic"/>
                <a:cs typeface="Century Gothic"/>
                <a:sym typeface="Century Gothic"/>
              </a:rPr>
              <a:t>This handout gives you even more information about many of the things close readers do.  You are going to work with a partner to look for similarities between your </a:t>
            </a:r>
            <a:r>
              <a:rPr lang="en" sz="1800" b="1" i="1" dirty="0">
                <a:solidFill>
                  <a:schemeClr val="dk1"/>
                </a:solidFill>
                <a:latin typeface="Century Gothic"/>
                <a:ea typeface="Century Gothic"/>
                <a:cs typeface="Century Gothic"/>
                <a:sym typeface="Century Gothic"/>
              </a:rPr>
              <a:t>Things Close Readers Do</a:t>
            </a:r>
            <a:r>
              <a:rPr lang="en" sz="1800" i="1" dirty="0">
                <a:solidFill>
                  <a:schemeClr val="dk1"/>
                </a:solidFill>
                <a:latin typeface="Century Gothic"/>
                <a:ea typeface="Century Gothic"/>
                <a:cs typeface="Century Gothic"/>
                <a:sym typeface="Century Gothic"/>
              </a:rPr>
              <a:t> </a:t>
            </a:r>
            <a:r>
              <a:rPr lang="en" sz="1800" b="1" dirty="0">
                <a:solidFill>
                  <a:schemeClr val="dk1"/>
                </a:solidFill>
                <a:latin typeface="Century Gothic"/>
                <a:ea typeface="Century Gothic"/>
                <a:cs typeface="Century Gothic"/>
                <a:sym typeface="Century Gothic"/>
              </a:rPr>
              <a:t>anchor chart </a:t>
            </a:r>
            <a:r>
              <a:rPr lang="en" sz="1800" dirty="0">
                <a:solidFill>
                  <a:schemeClr val="dk1"/>
                </a:solidFill>
                <a:latin typeface="Century Gothic"/>
                <a:ea typeface="Century Gothic"/>
                <a:cs typeface="Century Gothic"/>
                <a:sym typeface="Century Gothic"/>
              </a:rPr>
              <a:t>and the </a:t>
            </a:r>
            <a:r>
              <a:rPr lang="en" sz="1800" b="1" i="1" dirty="0">
                <a:solidFill>
                  <a:schemeClr val="dk1"/>
                </a:solidFill>
                <a:latin typeface="Century Gothic"/>
                <a:ea typeface="Century Gothic"/>
                <a:cs typeface="Century Gothic"/>
                <a:sym typeface="Century Gothic"/>
              </a:rPr>
              <a:t>Reading Closely: Guiding Questions</a:t>
            </a:r>
            <a:r>
              <a:rPr lang="en" sz="1800" b="1" dirty="0">
                <a:solidFill>
                  <a:schemeClr val="dk1"/>
                </a:solidFill>
                <a:latin typeface="Century Gothic"/>
                <a:ea typeface="Century Gothic"/>
                <a:cs typeface="Century Gothic"/>
                <a:sym typeface="Century Gothic"/>
              </a:rPr>
              <a:t> handout</a:t>
            </a: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1800" dirty="0">
                <a:solidFill>
                  <a:schemeClr val="dk1"/>
                </a:solidFill>
                <a:latin typeface="Century Gothic"/>
                <a:ea typeface="Century Gothic"/>
                <a:cs typeface="Century Gothic"/>
                <a:sym typeface="Century Gothic"/>
              </a:rPr>
              <a:t>Let’s take a look at the three sections: </a:t>
            </a:r>
            <a:endParaRPr sz="1200" dirty="0">
              <a:solidFill>
                <a:schemeClr val="dk1"/>
              </a:solidFill>
              <a:latin typeface="Calibri"/>
              <a:ea typeface="Calibri"/>
              <a:cs typeface="Calibri"/>
              <a:sym typeface="Calibri"/>
            </a:endParaRPr>
          </a:p>
          <a:p>
            <a:pPr marL="457200" lvl="0" indent="-342900" rtl="0">
              <a:spcBef>
                <a:spcPts val="0"/>
              </a:spcBef>
              <a:spcAft>
                <a:spcPts val="0"/>
              </a:spcAft>
              <a:buClr>
                <a:schemeClr val="dk1"/>
              </a:buClr>
              <a:buSzPts val="1800"/>
              <a:buFont typeface="Century Gothic"/>
              <a:buAutoNum type="arabicPeriod"/>
            </a:pPr>
            <a:r>
              <a:rPr lang="en" sz="1800" b="1" dirty="0">
                <a:solidFill>
                  <a:schemeClr val="dk1"/>
                </a:solidFill>
                <a:latin typeface="Century Gothic"/>
                <a:ea typeface="Century Gothic"/>
                <a:cs typeface="Century Gothic"/>
                <a:sym typeface="Century Gothic"/>
              </a:rPr>
              <a:t>Approaching Texts</a:t>
            </a:r>
            <a:endParaRPr sz="1800" b="1"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b="1" dirty="0">
                <a:solidFill>
                  <a:schemeClr val="dk1"/>
                </a:solidFill>
                <a:latin typeface="Century Gothic"/>
                <a:ea typeface="Century Gothic"/>
                <a:cs typeface="Century Gothic"/>
                <a:sym typeface="Century Gothic"/>
              </a:rPr>
              <a:t>Questioning Texts</a:t>
            </a:r>
            <a:endParaRPr sz="1800" b="1"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b="1" dirty="0">
                <a:solidFill>
                  <a:schemeClr val="dk1"/>
                </a:solidFill>
                <a:latin typeface="Century Gothic"/>
                <a:ea typeface="Century Gothic"/>
                <a:cs typeface="Century Gothic"/>
                <a:sym typeface="Century Gothic"/>
              </a:rPr>
              <a:t>Analyzing Details</a:t>
            </a: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1800" dirty="0">
                <a:solidFill>
                  <a:schemeClr val="dk1"/>
                </a:solidFill>
                <a:latin typeface="Century Gothic"/>
                <a:ea typeface="Century Gothic"/>
                <a:cs typeface="Century Gothic"/>
                <a:sym typeface="Century Gothic"/>
              </a:rPr>
              <a:t>Hold onto this handout. It will help you continue to notice and name the many “things close readers do” that you will practice this year!</a:t>
            </a:r>
            <a:endParaRPr sz="18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mitchellgwenda@gmail.com</DisplayName>
        <AccountId>970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F26286-C2B8-4310-8F5C-9916AA26CD4C}">
  <ds:schemaRefs>
    <ds:schemaRef ds:uri="http://schemas.microsoft.com/sharepoint/v3/contenttype/forms"/>
  </ds:schemaRefs>
</ds:datastoreItem>
</file>

<file path=customXml/itemProps2.xml><?xml version="1.0" encoding="utf-8"?>
<ds:datastoreItem xmlns:ds="http://schemas.openxmlformats.org/officeDocument/2006/customXml" ds:itemID="{15A368D5-2DF8-489D-81BF-10F4B3AEFC1B}">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4A501DD9-6544-417F-A3B6-0DBECB3A1D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34</TotalTime>
  <Words>6789</Words>
  <Application>Microsoft Office PowerPoint</Application>
  <PresentationFormat>On-screen Show (16:9)</PresentationFormat>
  <Paragraphs>555</Paragraphs>
  <Slides>23</Slides>
  <Notes>23</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Simple Light</vt:lpstr>
      <vt:lpstr>Simple Light</vt:lpstr>
      <vt:lpstr>PowerPoint Presentation</vt:lpstr>
      <vt:lpstr>Grade 8: Module 1: Unit 2: Lesson 1 Teacher slide, before teaching.</vt:lpstr>
      <vt:lpstr>Grade 8: Module 1: Unit 2: Lesson 1 Teacher slide, before teaching.</vt:lpstr>
      <vt:lpstr>Grade 8: Module 1: Unit 2: Lesson 1 Teacher slide, before teaching.</vt:lpstr>
      <vt:lpstr>Grade 8 Module 1 Unit 2 Overview</vt:lpstr>
      <vt:lpstr>PowerPoint Presentation</vt:lpstr>
      <vt:lpstr>Hello, Students!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Unit 2 Homework</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Natalie Ivey</cp:lastModifiedBy>
  <cp:revision>16</cp:revision>
  <dcterms:modified xsi:type="dcterms:W3CDTF">2018-09-07T14:53:09Z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