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6.xml" ContentType="application/vnd.openxmlformats-officedocument.presentationml.slideLayout+xml"/>
  <Override PartName="/ppt/notesSlides/notesSlide7.xml" ContentType="application/vnd.openxmlformats-officedocument.presentationml.notesSlide+xml"/>
  <Override PartName="/ppt/slideLayouts/slideLayout7.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ppt/slideLayouts/slideLayout5.xml" ContentType="application/vnd.openxmlformats-officedocument.presentationml.slideLayou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9.xml" ContentType="application/vnd.openxmlformats-officedocument.presentationml.notesSlide+xml"/>
  <Override PartName="/ppt/notesSlides/notesSlide13.xml" ContentType="application/vnd.openxmlformats-officedocument.presentationml.notesSlide+xml"/>
  <Override PartName="/ppt/slideLayouts/slideLayout4.xml" ContentType="application/vnd.openxmlformats-officedocument.presentationml.slideLayou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3.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96B04172-492B-4B71-9FC8-29BE0307E4B0}">
  <a:tblStyle styleId="{96B04172-492B-4B71-9FC8-29BE0307E4B0}"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832" autoAdjust="0"/>
  </p:normalViewPr>
  <p:slideViewPr>
    <p:cSldViewPr snapToGrid="0">
      <p:cViewPr varScale="1">
        <p:scale>
          <a:sx n="87" d="100"/>
          <a:sy n="87" d="100"/>
        </p:scale>
        <p:origin x="-1720"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printerSettings" Target="printerSettings/printerSettings1.bin"/><Relationship Id="rId8" Type="http://schemas.openxmlformats.org/officeDocument/2006/relationships/slide" Target="slides/slide7.xml"/><Relationship Id="rId2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notesMaster" Target="notesMasters/notesMaster1.xml"/><Relationship Id="rId7" Type="http://schemas.openxmlformats.org/officeDocument/2006/relationships/slide" Target="slides/slide6.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5.xml"/><Relationship Id="rId2" Type="http://schemas.openxmlformats.org/officeDocument/2006/relationships/slide" Target="slides/slide1.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24" Type="http://schemas.openxmlformats.org/officeDocument/2006/relationships/customXml" Target="../customXml/item2.xml"/><Relationship Id="rId15" Type="http://schemas.openxmlformats.org/officeDocument/2006/relationships/slide" Target="slides/slide14.xml"/><Relationship Id="rId5" Type="http://schemas.openxmlformats.org/officeDocument/2006/relationships/slide" Target="slides/slide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9" Type="http://schemas.openxmlformats.org/officeDocument/2006/relationships/slide" Target="slides/slide8.xml"/><Relationship Id="rId22" Type="http://schemas.openxmlformats.org/officeDocument/2006/relationships/tableStyles" Target="tableStyles.xml"/><Relationship Id="rId14" Type="http://schemas.openxmlformats.org/officeDocument/2006/relationships/slide" Target="slides/slide13.xml"/><Relationship Id="rId4"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77675600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3/unit-1/lesson-11"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s://eleducation.org/resources/answering-questions-about-an-informational-text-2"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this module, students consider how one’s perspective influences one’s opinion through the lens of the American Revolution. </a:t>
            </a: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smtClean="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smtClean="0">
                <a:solidFill>
                  <a:srgbClr val="000000"/>
                </a:solidFill>
                <a:latin typeface="Calibri"/>
                <a:ea typeface="Calibri"/>
                <a:cs typeface="Calibri"/>
                <a:sym typeface="Calibri"/>
              </a:rPr>
              <a:t>In </a:t>
            </a:r>
            <a:r>
              <a:rPr lang="en" sz="1200" b="0" i="0" u="none" strike="noStrike" cap="none" dirty="0">
                <a:solidFill>
                  <a:srgbClr val="000000"/>
                </a:solidFill>
                <a:latin typeface="Calibri"/>
                <a:ea typeface="Calibri"/>
                <a:cs typeface="Calibri"/>
                <a:sym typeface="Calibri"/>
              </a:rPr>
              <a:t>Unit 1, students build background knowledge about the Revolutionary War and the different perspectives of colonists. They begin by hearing a read aloud of </a:t>
            </a:r>
            <a:r>
              <a:rPr lang="en" sz="1200" b="0" i="1" u="none" strike="noStrike" cap="none" dirty="0">
                <a:solidFill>
                  <a:srgbClr val="000000"/>
                </a:solidFill>
                <a:latin typeface="Calibri"/>
                <a:ea typeface="Calibri"/>
                <a:cs typeface="Calibri"/>
                <a:sym typeface="Calibri"/>
              </a:rPr>
              <a:t>Colonial Voices: Hear Them Speak</a:t>
            </a:r>
            <a:r>
              <a:rPr lang="en" sz="1200" b="0" i="0" u="none" strike="noStrike" cap="none" dirty="0">
                <a:solidFill>
                  <a:srgbClr val="000000"/>
                </a:solidFill>
                <a:latin typeface="Calibri"/>
                <a:ea typeface="Calibri"/>
                <a:cs typeface="Calibri"/>
                <a:sym typeface="Calibri"/>
              </a:rPr>
              <a:t>, which outlines the outbreak of the Boston Tea Party from multiple perspectives. Students then read and analyze short informational texts pertaining to some of the perspectives they heard in </a:t>
            </a:r>
            <a:r>
              <a:rPr lang="en" sz="1200" b="0" i="1" u="none" strike="noStrike" cap="none" dirty="0">
                <a:solidFill>
                  <a:srgbClr val="000000"/>
                </a:solidFill>
                <a:latin typeface="Calibri"/>
                <a:ea typeface="Calibri"/>
                <a:cs typeface="Calibri"/>
                <a:sym typeface="Calibri"/>
              </a:rPr>
              <a:t>Colonial Voices: Hear Them Speak</a:t>
            </a:r>
            <a:r>
              <a:rPr lang="en" sz="1200" b="0" i="0" u="none" strike="noStrike" cap="none" dirty="0">
                <a:solidFill>
                  <a:srgbClr val="000000"/>
                </a:solidFill>
                <a:latin typeface="Calibri"/>
                <a:ea typeface="Calibri"/>
                <a:cs typeface="Calibri"/>
                <a:sym typeface="Calibri"/>
              </a:rPr>
              <a:t> to build background knowledge about the American Revolution and the reasons colonists became either Patriots who fought for independence or Loyalists who fought to remain a part of Great Britain. </a:t>
            </a: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the second half of the unit, students read about different groups within the Loyalists and Patriots, </a:t>
            </a:r>
            <a:r>
              <a:rPr lang="en" sz="1200" b="0" i="0" u="none" strike="noStrike" cap="none" dirty="0" smtClean="0">
                <a:solidFill>
                  <a:srgbClr val="000000"/>
                </a:solidFill>
                <a:latin typeface="Calibri"/>
                <a:ea typeface="Calibri"/>
                <a:cs typeface="Calibri"/>
                <a:sym typeface="Calibri"/>
              </a:rPr>
              <a:t>read </a:t>
            </a:r>
            <a:r>
              <a:rPr lang="en" sz="1200" b="0" i="0" u="none" strike="noStrike" cap="none" dirty="0">
                <a:solidFill>
                  <a:srgbClr val="000000"/>
                </a:solidFill>
                <a:latin typeface="Calibri"/>
                <a:ea typeface="Calibri"/>
                <a:cs typeface="Calibri"/>
                <a:sym typeface="Calibri"/>
              </a:rPr>
              <a:t>informational texts to determine the main idea, analyze the overall structure of the text, and summarize the texts.</a:t>
            </a:r>
            <a:br>
              <a:rPr lang="en" sz="1200" b="0" i="0" u="none" strike="noStrike" cap="none" dirty="0">
                <a:solidFill>
                  <a:srgbClr val="000000"/>
                </a:solidFill>
                <a:latin typeface="Calibri"/>
                <a:ea typeface="Calibri"/>
                <a:cs typeface="Calibri"/>
                <a:sym typeface="Calibri"/>
              </a:rPr>
            </a:b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916501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Suggested slide pacing: 35-40 minutes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Group and Independent </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The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facing </a:t>
            </a:r>
            <a:r>
              <a:rPr lang="en" sz="1200" b="0" i="0" u="none" strike="noStrike" cap="none" dirty="0">
                <a:solidFill>
                  <a:srgbClr val="000000"/>
                </a:solidFill>
                <a:latin typeface="Calibri"/>
                <a:ea typeface="Calibri"/>
                <a:cs typeface="Calibri"/>
                <a:sym typeface="Calibri"/>
              </a:rPr>
              <a:t>slide provides a map of the assessment. All directions for the assessment have been copied to this slide.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Distribute the</a:t>
            </a:r>
            <a:r>
              <a:rPr lang="en" sz="1200" b="1" i="0" u="none" strike="noStrike" cap="none" dirty="0">
                <a:solidFill>
                  <a:srgbClr val="000000"/>
                </a:solidFill>
                <a:latin typeface="Calibri"/>
                <a:ea typeface="Calibri"/>
                <a:cs typeface="Calibri"/>
                <a:sym typeface="Calibri"/>
              </a:rPr>
              <a:t> End-of-Unit 1 Answering Questions about an Informational Text.</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follow along, reading silently in their heads, while you read the directions of the assessment aloud. Answer clarifying questions.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following resources:</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Close Readers Do These Things anchor chart</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Determining the Main Idea anchor chart</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Criteria of an Effective Summary anchor chart</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Strategies to Answer Selected Response Questions anchor chart</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Text Structures handout</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to refer to these anchor charts as they read the assessment text and answer the assessment questions.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that since this is an assessment, they should complete it independently in silence. Focus students on the </a:t>
            </a:r>
            <a:r>
              <a:rPr lang="en" sz="1200" b="1" i="0" u="none" strike="noStrike" cap="none" dirty="0">
                <a:solidFill>
                  <a:srgbClr val="000000"/>
                </a:solidFill>
                <a:latin typeface="Calibri"/>
                <a:ea typeface="Calibri"/>
                <a:cs typeface="Calibri"/>
                <a:sym typeface="Calibri"/>
              </a:rPr>
              <a:t>Working to Become Effective Learners anchor chart,</a:t>
            </a:r>
            <a:r>
              <a:rPr lang="en" sz="1200" b="0" i="0" u="none" strike="noStrike" cap="none" dirty="0">
                <a:solidFill>
                  <a:srgbClr val="000000"/>
                </a:solidFill>
                <a:latin typeface="Calibri"/>
                <a:ea typeface="Calibri"/>
                <a:cs typeface="Calibri"/>
                <a:sym typeface="Calibri"/>
              </a:rPr>
              <a:t> specifically on </a:t>
            </a:r>
            <a:r>
              <a:rPr lang="en" sz="1200" b="0" i="1" u="none" strike="noStrike" cap="none" dirty="0">
                <a:solidFill>
                  <a:srgbClr val="000000"/>
                </a:solidFill>
                <a:latin typeface="Calibri"/>
                <a:ea typeface="Calibri"/>
                <a:cs typeface="Calibri"/>
                <a:sym typeface="Calibri"/>
              </a:rPr>
              <a:t>‘</a:t>
            </a:r>
            <a:r>
              <a:rPr lang="en" sz="1200" b="0" i="0" u="none" strike="noStrike" cap="none" dirty="0">
                <a:solidFill>
                  <a:srgbClr val="000000"/>
                </a:solidFill>
                <a:latin typeface="Calibri"/>
                <a:ea typeface="Calibri"/>
                <a:cs typeface="Calibri"/>
                <a:sym typeface="Calibri"/>
              </a:rPr>
              <a:t>perseverance</a:t>
            </a:r>
            <a:r>
              <a:rPr lang="en" sz="1200" b="0" i="1" u="none" strike="noStrike" cap="none" dirty="0">
                <a:solidFill>
                  <a:srgbClr val="000000"/>
                </a:solidFill>
                <a:latin typeface="Calibri"/>
                <a:ea typeface="Calibri"/>
                <a:cs typeface="Calibri"/>
                <a:sym typeface="Calibri"/>
              </a:rPr>
              <a:t>’</a:t>
            </a:r>
            <a:r>
              <a:rPr lang="en" sz="1200" b="0" i="0" u="none" strike="noStrike" cap="none" dirty="0">
                <a:solidFill>
                  <a:srgbClr val="000000"/>
                </a:solidFill>
                <a:latin typeface="Calibri"/>
                <a:ea typeface="Calibri"/>
                <a:cs typeface="Calibri"/>
                <a:sym typeface="Calibri"/>
              </a:rPr>
              <a:t> and </a:t>
            </a:r>
            <a:r>
              <a:rPr lang="en" sz="1200" b="0" i="1" u="none" strike="noStrike" cap="none" dirty="0">
                <a:solidFill>
                  <a:srgbClr val="000000"/>
                </a:solidFill>
                <a:latin typeface="Calibri"/>
                <a:ea typeface="Calibri"/>
                <a:cs typeface="Calibri"/>
                <a:sym typeface="Calibri"/>
              </a:rPr>
              <a:t>‘</a:t>
            </a:r>
            <a:r>
              <a:rPr lang="en" sz="1200" b="0" i="0" u="none" strike="noStrike" cap="none" dirty="0">
                <a:solidFill>
                  <a:srgbClr val="000000"/>
                </a:solidFill>
                <a:latin typeface="Calibri"/>
                <a:ea typeface="Calibri"/>
                <a:cs typeface="Calibri"/>
                <a:sym typeface="Calibri"/>
              </a:rPr>
              <a:t>integrity</a:t>
            </a:r>
            <a:r>
              <a:rPr lang="en" sz="1200" b="0" i="1" u="none" strike="noStrike" cap="none" dirty="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and what these look and sound like. Remind students that as they will be reading and answering questions independently for the assessment, they may need to practice perseverance and integrity not to look at anyone else’s work.</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chemeClr val="dk1"/>
                </a:solidFill>
                <a:latin typeface="Calibri"/>
                <a:ea typeface="Calibri"/>
                <a:cs typeface="Calibri"/>
                <a:sym typeface="Calibri"/>
              </a:rPr>
              <a:t>While they are taking the assessment, circulate to monitor and document their test-taking skills.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and students who may need additional support with comprehension: (Reading Aloud and Monitoring Assessment</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Read aloud the entire assessment. Rephrase the directions. Monitor to see that students correctly complete the assessment.</a:t>
            </a:r>
            <a:endParaRPr sz="1200" b="0" i="0" u="none" strike="noStrike" cap="none" dirty="0">
              <a:solidFill>
                <a:srgbClr val="000000"/>
              </a:solidFill>
              <a:latin typeface="Calibri"/>
              <a:ea typeface="Calibri"/>
              <a:cs typeface="Calibri"/>
              <a:sym typeface="Calibri"/>
            </a:endParaRPr>
          </a:p>
        </p:txBody>
      </p:sp>
      <p:sp>
        <p:nvSpPr>
          <p:cNvPr id="150" name="Google Shape;150;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76636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Suggested slide pacing: </a:t>
            </a:r>
            <a:r>
              <a:rPr lang="en" sz="1200" b="1" i="0" u="none" strike="noStrike" cap="none" dirty="0" smtClean="0">
                <a:solidFill>
                  <a:srgbClr val="000000"/>
                </a:solidFill>
                <a:latin typeface="Calibri"/>
                <a:ea typeface="Calibri"/>
                <a:cs typeface="Calibri"/>
                <a:sym typeface="Calibri"/>
              </a:rPr>
              <a:t>2</a:t>
            </a:r>
            <a:r>
              <a:rPr lang="en-US" sz="1200" b="1" i="0" u="none" strike="noStrike" cap="none" dirty="0" smtClean="0">
                <a:solidFill>
                  <a:srgbClr val="000000"/>
                </a:solidFill>
                <a:latin typeface="Calibri"/>
                <a:ea typeface="Calibri"/>
                <a:cs typeface="Calibri"/>
                <a:sym typeface="Calibri"/>
              </a:rPr>
              <a:t>-3</a:t>
            </a:r>
            <a:r>
              <a:rPr lang="en" sz="1200" b="1" i="0" u="none" strike="noStrike" cap="none" dirty="0" smtClean="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minutes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Group </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This slide contains animations to reveal each section of text.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Use a checking for understanding technique (e.g., Red Light, Green Light or Thumb-O-Meter) for students to self-assess against the learning learning targets.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 time permits, focus students on the </a:t>
            </a:r>
            <a:r>
              <a:rPr lang="en" sz="1200" b="1" i="0" u="none" strike="noStrike" cap="none" dirty="0">
                <a:solidFill>
                  <a:schemeClr val="dk1"/>
                </a:solidFill>
                <a:latin typeface="Calibri"/>
                <a:ea typeface="Calibri"/>
                <a:cs typeface="Calibri"/>
                <a:sym typeface="Calibri"/>
              </a:rPr>
              <a:t>Working to Become Effective Learners anchor chart</a:t>
            </a:r>
            <a:r>
              <a:rPr lang="en" sz="1200" b="0" i="0" u="none" strike="noStrike" cap="none" dirty="0">
                <a:solidFill>
                  <a:schemeClr val="dk1"/>
                </a:solidFill>
                <a:latin typeface="Calibri"/>
                <a:ea typeface="Calibri"/>
                <a:cs typeface="Calibri"/>
                <a:sym typeface="Calibri"/>
              </a:rPr>
              <a:t> and invite them to self-assess how well they persevered and showed integrity.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chemeClr val="dk1"/>
                </a:solidFill>
                <a:latin typeface="Calibri"/>
                <a:ea typeface="Calibri"/>
                <a:cs typeface="Calibri"/>
                <a:sym typeface="Calibri"/>
              </a:rPr>
              <a:t>Look-for students who may need additional help with the Learning Targets.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 None. </a:t>
            </a:r>
            <a:endParaRPr sz="1200" b="0" i="0" u="none" strike="noStrike" cap="none" dirty="0">
              <a:solidFill>
                <a:srgbClr val="000000"/>
              </a:solidFill>
              <a:latin typeface="Calibri"/>
              <a:ea typeface="Calibri"/>
              <a:cs typeface="Calibri"/>
              <a:sym typeface="Calibri"/>
            </a:endParaRPr>
          </a:p>
        </p:txBody>
      </p:sp>
      <p:sp>
        <p:nvSpPr>
          <p:cNvPr id="156" name="Google Shape;15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080143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i="0" u="none" strike="noStrike" cap="none" dirty="0" smtClean="0">
                <a:solidFill>
                  <a:schemeClr val="dk1"/>
                </a:solidFill>
                <a:latin typeface="Calibri"/>
                <a:ea typeface="Calibri"/>
                <a:cs typeface="Calibri"/>
                <a:sym typeface="Calibri"/>
              </a:rPr>
              <a:t>15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and Independent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students specific, positive feedback on their completion of the </a:t>
            </a:r>
            <a:r>
              <a:rPr lang="en" sz="1200" b="1" i="0" u="none" strike="noStrike" cap="none" dirty="0">
                <a:solidFill>
                  <a:schemeClr val="dk1"/>
                </a:solidFill>
                <a:latin typeface="Calibri"/>
                <a:ea typeface="Calibri"/>
                <a:cs typeface="Calibri"/>
                <a:sym typeface="Calibri"/>
              </a:rPr>
              <a:t>End-of-Unit 1 Assessment</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Distribute</a:t>
            </a:r>
            <a:r>
              <a:rPr lang="en" sz="1200" b="1" i="0" u="none" strike="noStrike" cap="none" dirty="0">
                <a:solidFill>
                  <a:schemeClr val="dk1"/>
                </a:solidFill>
                <a:latin typeface="Calibri"/>
                <a:ea typeface="Calibri"/>
                <a:cs typeface="Calibri"/>
                <a:sym typeface="Calibri"/>
              </a:rPr>
              <a:t> Tracking Progress folders, Tracking Progress: Reading, Understanding, and Explaining New Text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sticky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Guide students through completing the recording form.</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Collect the </a:t>
            </a:r>
            <a:r>
              <a:rPr lang="en" sz="1200" b="1" i="0" u="none" strike="noStrike" cap="none" dirty="0">
                <a:solidFill>
                  <a:schemeClr val="dk1"/>
                </a:solidFill>
                <a:latin typeface="Calibri"/>
                <a:ea typeface="Calibri"/>
                <a:cs typeface="Calibri"/>
                <a:sym typeface="Calibri"/>
              </a:rPr>
              <a:t>Language Dive Practice: “American Indians and the American Revolution” homework</a:t>
            </a:r>
            <a:r>
              <a:rPr lang="en" sz="1200" b="0" i="0" u="none" strike="noStrike" cap="none" dirty="0">
                <a:solidFill>
                  <a:schemeClr val="dk1"/>
                </a:solidFill>
                <a:latin typeface="Calibri"/>
                <a:ea typeface="Calibri"/>
                <a:cs typeface="Calibri"/>
                <a:sym typeface="Calibri"/>
              </a:rPr>
              <a:t> from Lesson 9 and </a:t>
            </a:r>
            <a:r>
              <a:rPr lang="en" sz="1200" b="1" i="0" u="none" strike="noStrike" cap="none" dirty="0">
                <a:solidFill>
                  <a:schemeClr val="dk1"/>
                </a:solidFill>
                <a:latin typeface="Calibri"/>
                <a:ea typeface="Calibri"/>
                <a:cs typeface="Calibri"/>
                <a:sym typeface="Calibri"/>
              </a:rPr>
              <a:t>Fragments and Run-ons Practice homework</a:t>
            </a:r>
            <a:r>
              <a:rPr lang="en" sz="1200" b="0" i="0" u="none" strike="noStrike" cap="none" dirty="0">
                <a:solidFill>
                  <a:schemeClr val="dk1"/>
                </a:solidFill>
                <a:latin typeface="Calibri"/>
                <a:ea typeface="Calibri"/>
                <a:cs typeface="Calibri"/>
                <a:sym typeface="Calibri"/>
              </a:rPr>
              <a:t> from Lesson 10. Refer to the</a:t>
            </a:r>
            <a:r>
              <a:rPr lang="en" sz="1200" b="1" i="0" u="none" strike="noStrike" cap="none" dirty="0">
                <a:solidFill>
                  <a:schemeClr val="dk1"/>
                </a:solidFill>
                <a:latin typeface="Calibri"/>
                <a:ea typeface="Calibri"/>
                <a:cs typeface="Calibri"/>
                <a:sym typeface="Calibri"/>
              </a:rPr>
              <a:t> Language Dive Practice: “American Indians and the American Revolution” homework (answers, for teacher reference)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Fragments and Run-ons Practice homework (answers, for teacher reference).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While students are reflecting on their work, look-for students who are providing honest reflection statements on the written response portion of the progress form.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ELLs and students who may need additional support with monitoring their own progress: (Self-assessment</a:t>
            </a:r>
            <a:r>
              <a:rPr lang="en" sz="1200" b="0" i="0" u="none" strike="noStrike" cap="none" dirty="0" smtClean="0">
                <a:solidFill>
                  <a:schemeClr val="dk1"/>
                </a:solidFill>
                <a:latin typeface="Calibri"/>
                <a:ea typeface="Calibri"/>
                <a:cs typeface="Calibri"/>
                <a:sym typeface="Calibri"/>
              </a:rPr>
              <a:t>)</a:t>
            </a:r>
            <a:r>
              <a:rPr lang="en-US" sz="1200" b="0" i="0" u="none" strike="noStrike" cap="none" dirty="0" smtClean="0">
                <a:solidFill>
                  <a:schemeClr val="dk1"/>
                </a:solidFill>
                <a:latin typeface="Calibri"/>
                <a:ea typeface="Calibri"/>
                <a:cs typeface="Calibri"/>
                <a:sym typeface="Calibri"/>
              </a:rPr>
              <a:t>.</a:t>
            </a:r>
            <a:r>
              <a:rPr lang="en" sz="1200" b="0" i="0" u="none" strike="noStrike" cap="none" dirty="0" smtClean="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Self-assessment may be an unfamiliar concept for some. Tell students that thinking about how well they did will help them do even better next time.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163" name="Google Shape;163;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997133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are on the following </a:t>
            </a:r>
            <a:r>
              <a:rPr lang="en" sz="1200" b="0" i="0" u="none" strike="noStrike" cap="none" dirty="0" smtClean="0">
                <a:solidFill>
                  <a:schemeClr val="dk1"/>
                </a:solidFill>
                <a:latin typeface="Calibri"/>
                <a:ea typeface="Calibri"/>
                <a:cs typeface="Calibri"/>
                <a:sym typeface="Calibri"/>
              </a:rPr>
              <a:t>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record assignments and have materials needed to complete it.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p:txBody>
      </p:sp>
      <p:sp>
        <p:nvSpPr>
          <p:cNvPr id="169" name="Google Shape;169;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980359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whole group.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take out their Independent Reading Journals.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homework assignment aloud and ask students if they have any questions about the assignments.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a:t>
            </a:r>
            <a:r>
              <a:rPr lang="en" sz="1200" b="0" i="0" u="none" strike="noStrike" cap="none" dirty="0" smtClean="0">
                <a:solidFill>
                  <a:schemeClr val="dk1"/>
                </a:solidFill>
                <a:latin typeface="Calibri"/>
                <a:ea typeface="Calibri"/>
                <a:cs typeface="Calibri"/>
                <a:sym typeface="Calibri"/>
              </a:rPr>
              <a:t>student</a:t>
            </a:r>
            <a:r>
              <a:rPr lang="en-US" sz="1200" b="0" i="0" u="none" strike="noStrike" cap="none" dirty="0" smtClean="0">
                <a:solidFill>
                  <a:schemeClr val="dk1"/>
                </a:solidFill>
                <a:latin typeface="Calibri"/>
                <a:ea typeface="Calibri"/>
                <a:cs typeface="Calibri"/>
                <a:sym typeface="Calibri"/>
              </a:rPr>
              <a:t>s</a:t>
            </a:r>
            <a:r>
              <a:rPr lang="en" sz="1200" b="0" i="0" u="none" strike="noStrike" cap="none" dirty="0" smtClean="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to select a prompt and write it in the front of their Independent Reading Journal.</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record assignments and have materials needed to complete it.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p:txBody>
      </p:sp>
      <p:sp>
        <p:nvSpPr>
          <p:cNvPr id="176" name="Google Shape;176;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721703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a:t>
            </a:r>
            <a:r>
              <a:rPr lang="en" sz="1200" b="1" i="0" u="none" strike="noStrike" cap="none" dirty="0" smtClean="0">
                <a:solidFill>
                  <a:schemeClr val="dk1"/>
                </a:solidFill>
                <a:latin typeface="Calibri"/>
                <a:ea typeface="Calibri"/>
                <a:cs typeface="Calibri"/>
                <a:sym typeface="Calibri"/>
              </a:rPr>
              <a:t>document</a:t>
            </a:r>
            <a:r>
              <a:rPr lang="en-US" sz="1200" b="1" i="0" u="none" strike="noStrike" cap="none" smtClean="0">
                <a:solidFill>
                  <a:schemeClr val="dk1"/>
                </a:solidFill>
                <a:latin typeface="Calibri"/>
                <a:ea typeface="Calibri"/>
                <a:cs typeface="Calibri"/>
                <a:sym typeface="Calibri"/>
              </a:rPr>
              <a:t>.</a:t>
            </a:r>
            <a:endParaRPr sz="1200" b="0" i="0" u="none" strike="noStrike" cap="none" dirty="0">
              <a:solidFill>
                <a:schemeClr val="dk1"/>
              </a:solidFill>
              <a:highlight>
                <a:srgbClr val="FFFF00"/>
              </a:highlight>
              <a:latin typeface="Calibri"/>
              <a:ea typeface="Calibri"/>
              <a:cs typeface="Calibri"/>
              <a:sym typeface="Calibri"/>
            </a:endParaRPr>
          </a:p>
        </p:txBody>
      </p:sp>
      <p:sp>
        <p:nvSpPr>
          <p:cNvPr id="183" name="Google Shape;18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85643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4" name="Google Shape;9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 </a:t>
            </a:r>
            <a:r>
              <a:rPr lang="en" sz="1200" b="0" i="0" u="sng" strike="noStrike" cap="none" dirty="0">
                <a:solidFill>
                  <a:schemeClr val="hlink"/>
                </a:solidFill>
                <a:latin typeface="Calibri"/>
                <a:ea typeface="Calibri"/>
                <a:cs typeface="Calibri"/>
                <a:sym typeface="Calibri"/>
                <a:hlinkClick r:id="rId3"/>
              </a:rPr>
              <a:t>https://curriculum.eleducation.org/curriculum/ela/grade-4/module-3/unit-1/lesson-11</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rgbClr val="000000"/>
                </a:solidFill>
                <a:latin typeface="Calibri"/>
                <a:ea typeface="Calibri"/>
                <a:cs typeface="Calibri"/>
                <a:sym typeface="Calibri"/>
              </a:rPr>
              <a:t>In </a:t>
            </a:r>
            <a:r>
              <a:rPr lang="en" sz="1200" b="0" i="0" u="none" strike="noStrike" cap="none" dirty="0">
                <a:solidFill>
                  <a:srgbClr val="000000"/>
                </a:solidFill>
                <a:latin typeface="Calibri"/>
                <a:ea typeface="Calibri"/>
                <a:cs typeface="Calibri"/>
                <a:sym typeface="Calibri"/>
              </a:rPr>
              <a:t>order to set the purpose for the lesson, students should focus on working to become effective learners by showing integrity and persevering as they read and answer questions independently for the end of unit assessment.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16025073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 name="Google Shape;10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End of Unit 1 Assessment: Answering Questions about an Informational Text </a:t>
            </a:r>
            <a:r>
              <a:rPr lang="en" sz="1200" b="0" i="0" u="none" strike="noStrike" cap="none" dirty="0">
                <a:solidFill>
                  <a:schemeClr val="dk1"/>
                </a:solidFill>
                <a:latin typeface="Calibri"/>
                <a:ea typeface="Calibri"/>
                <a:cs typeface="Calibri"/>
                <a:sym typeface="Calibri"/>
              </a:rPr>
              <a:t>(one per student; see Assessment Overview and Resources)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Tracking Progress: Reading, Understanding, and Explaining New Text</a:t>
            </a:r>
            <a:r>
              <a:rPr lang="en" sz="1200" b="0" i="0" u="none" strike="noStrike" cap="none" dirty="0">
                <a:solidFill>
                  <a:schemeClr val="dk1"/>
                </a:solidFill>
                <a:latin typeface="Calibri"/>
                <a:ea typeface="Calibri"/>
                <a:cs typeface="Calibri"/>
                <a:sym typeface="Calibri"/>
              </a:rPr>
              <a:t> (one per student)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Sticky notes (three per student)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Language Dive Practice: “American Indians and the American Revolution” homework (answers, for teacher reference)</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Fragments and Run-Ons Practice homework (answers, for teacher reference)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Mid-Unit 1 Assessment: Researching Perspectives of the American Revolution: Patriots </a:t>
            </a:r>
            <a:r>
              <a:rPr lang="en" sz="1200" b="0" i="0" u="none" strike="noStrike" cap="none" dirty="0">
                <a:solidFill>
                  <a:srgbClr val="000000"/>
                </a:solidFill>
                <a:latin typeface="Calibri"/>
                <a:ea typeface="Calibri"/>
                <a:cs typeface="Calibri"/>
                <a:sym typeface="Calibri"/>
              </a:rPr>
              <a:t>(from Lesson 6; one per student)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Close Readers Do These Things anchor chart </a:t>
            </a:r>
            <a:r>
              <a:rPr lang="en" sz="1200" b="0" i="0" u="none" strike="noStrike" cap="none" dirty="0">
                <a:solidFill>
                  <a:srgbClr val="000000"/>
                </a:solidFill>
                <a:latin typeface="Calibri"/>
                <a:ea typeface="Calibri"/>
                <a:cs typeface="Calibri"/>
                <a:sym typeface="Calibri"/>
              </a:rPr>
              <a:t>(begun in Module 1)</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Determining the Main Idea anchor chart </a:t>
            </a:r>
            <a:r>
              <a:rPr lang="en" sz="1200" b="0" i="0" u="none" strike="noStrike" cap="none" dirty="0">
                <a:solidFill>
                  <a:srgbClr val="000000"/>
                </a:solidFill>
                <a:latin typeface="Calibri"/>
                <a:ea typeface="Calibri"/>
                <a:cs typeface="Calibri"/>
                <a:sym typeface="Calibri"/>
              </a:rPr>
              <a:t>(begun in Module 2)</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Criteria of an Effective Summary anchor chart </a:t>
            </a:r>
            <a:r>
              <a:rPr lang="en" sz="1200" b="0" i="0" u="none" strike="noStrike" cap="none" dirty="0">
                <a:solidFill>
                  <a:srgbClr val="000000"/>
                </a:solidFill>
                <a:latin typeface="Calibri"/>
                <a:ea typeface="Calibri"/>
                <a:cs typeface="Calibri"/>
                <a:sym typeface="Calibri"/>
              </a:rPr>
              <a:t>(begun in Module 1)</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Strategies to Answer Selected Response Questions anchor chart </a:t>
            </a:r>
            <a:r>
              <a:rPr lang="en" sz="1200" b="0" i="0" u="none" strike="noStrike" cap="none" dirty="0">
                <a:solidFill>
                  <a:srgbClr val="000000"/>
                </a:solidFill>
                <a:latin typeface="Calibri"/>
                <a:ea typeface="Calibri"/>
                <a:cs typeface="Calibri"/>
                <a:sym typeface="Calibri"/>
              </a:rPr>
              <a:t>(begun in Module 1)</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Text Structures </a:t>
            </a:r>
            <a:r>
              <a:rPr lang="en" sz="1200" b="0" i="0" u="none" strike="noStrike" cap="none" dirty="0">
                <a:solidFill>
                  <a:srgbClr val="000000"/>
                </a:solidFill>
                <a:latin typeface="Calibri"/>
                <a:ea typeface="Calibri"/>
                <a:cs typeface="Calibri"/>
                <a:sym typeface="Calibri"/>
              </a:rPr>
              <a:t>(from Lesson 3; one per student)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Working to Become Effective Learners anchor chart </a:t>
            </a:r>
            <a:r>
              <a:rPr lang="en" sz="1200" b="0" i="0" u="none" strike="noStrike" cap="none" dirty="0">
                <a:solidFill>
                  <a:srgbClr val="000000"/>
                </a:solidFill>
                <a:latin typeface="Calibri"/>
                <a:ea typeface="Calibri"/>
                <a:cs typeface="Calibri"/>
                <a:sym typeface="Calibri"/>
              </a:rPr>
              <a:t>(begun in Module 1)</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Tracking Progress folders </a:t>
            </a:r>
            <a:r>
              <a:rPr lang="en" sz="1200" b="0" i="0" u="none" strike="noStrike" cap="none" dirty="0">
                <a:solidFill>
                  <a:srgbClr val="000000"/>
                </a:solidFill>
                <a:latin typeface="Calibri"/>
                <a:ea typeface="Calibri"/>
                <a:cs typeface="Calibri"/>
                <a:sym typeface="Calibri"/>
              </a:rPr>
              <a:t>(from Module 1; one per student)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Prepare classroom systems for active learning:</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Provide feedback on students’ </a:t>
            </a:r>
            <a:r>
              <a:rPr lang="en" sz="1200" b="1" i="0" u="none" strike="noStrike" cap="none" dirty="0">
                <a:solidFill>
                  <a:srgbClr val="000000"/>
                </a:solidFill>
                <a:latin typeface="Calibri"/>
                <a:ea typeface="Calibri"/>
                <a:cs typeface="Calibri"/>
                <a:sym typeface="Calibri"/>
              </a:rPr>
              <a:t>Mid-Unit 1 Assessments</a:t>
            </a:r>
            <a:r>
              <a:rPr lang="en" sz="1200" b="0" i="0" u="none" strike="noStrike" cap="none" dirty="0">
                <a:solidFill>
                  <a:srgbClr val="000000"/>
                </a:solidFill>
                <a:latin typeface="Calibri"/>
                <a:ea typeface="Calibri"/>
                <a:cs typeface="Calibri"/>
                <a:sym typeface="Calibri"/>
              </a:rPr>
              <a:t> in preparation for returning them in Opening A.</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Prepare the</a:t>
            </a:r>
            <a:r>
              <a:rPr lang="en" sz="1200" b="1" i="0" u="none" strike="noStrike" cap="none" dirty="0">
                <a:solidFill>
                  <a:srgbClr val="000000"/>
                </a:solidFill>
                <a:latin typeface="Calibri"/>
                <a:ea typeface="Calibri"/>
                <a:cs typeface="Calibri"/>
                <a:sym typeface="Calibri"/>
              </a:rPr>
              <a:t> End of Unit 1 Assessment</a:t>
            </a:r>
            <a:r>
              <a:rPr lang="en" sz="1200" b="0" i="0" u="none" strike="noStrike" cap="none" dirty="0">
                <a:solidFill>
                  <a:srgbClr val="000000"/>
                </a:solidFill>
                <a:latin typeface="Calibri"/>
                <a:ea typeface="Calibri"/>
                <a:cs typeface="Calibri"/>
                <a:sym typeface="Calibri"/>
              </a:rPr>
              <a:t> (see </a:t>
            </a:r>
            <a:r>
              <a:rPr lang="en" sz="1200" b="1" i="0" u="sng" strike="noStrike" cap="none" dirty="0">
                <a:solidFill>
                  <a:schemeClr val="hlink"/>
                </a:solidFill>
                <a:latin typeface="Calibri"/>
                <a:ea typeface="Calibri"/>
                <a:cs typeface="Calibri"/>
                <a:sym typeface="Calibri"/>
                <a:hlinkClick r:id="rId3"/>
              </a:rPr>
              <a:t>Assessment Overview and Resources</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Gather </a:t>
            </a:r>
            <a:r>
              <a:rPr lang="en" sz="1200" b="1" i="0" u="none" strike="noStrike" cap="none" dirty="0">
                <a:solidFill>
                  <a:srgbClr val="000000"/>
                </a:solidFill>
                <a:latin typeface="Calibri"/>
                <a:ea typeface="Calibri"/>
                <a:cs typeface="Calibri"/>
                <a:sym typeface="Calibri"/>
              </a:rPr>
              <a:t>Tracking Progress folders</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Post: Learning targets and applicable anchor charts (see Materials list above).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37690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this protocol before teaching. It is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chemeClr val="dk1"/>
                </a:solidFill>
                <a:latin typeface="Calibri"/>
                <a:ea typeface="Calibri"/>
                <a:cs typeface="Calibri"/>
                <a:sym typeface="Calibri"/>
              </a:rPr>
              <a:t>Checking for understanding technique (Thumb-O-Meter) </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200" b="0" i="0" u="none" strike="noStrike" cap="none">
              <a:solidFill>
                <a:srgbClr val="000000"/>
              </a:solidFill>
              <a:latin typeface="Calibri"/>
              <a:ea typeface="Calibri"/>
              <a:cs typeface="Calibri"/>
              <a:sym typeface="Calibri"/>
            </a:endParaRPr>
          </a:p>
        </p:txBody>
      </p:sp>
      <p:sp>
        <p:nvSpPr>
          <p:cNvPr id="106" name="Google Shape;10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28143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chemeClr val="dk1"/>
                </a:solidFill>
                <a:latin typeface="Calibri"/>
                <a:ea typeface="Calibri"/>
                <a:cs typeface="Calibri"/>
                <a:sym typeface="Calibri"/>
              </a:rPr>
              <a:t>For lighter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Ensure that students understand the assessment directions. Answer their questions, refraining from supplying answers to the assessment questions themselves.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dirty="0">
                <a:solidFill>
                  <a:schemeClr val="dk1"/>
                </a:solidFill>
                <a:latin typeface="Calibri"/>
                <a:ea typeface="Calibri"/>
                <a:cs typeface="Calibri"/>
                <a:sym typeface="Calibri"/>
              </a:rPr>
              <a:t>For heavier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Allow students to review note-catchers, the </a:t>
            </a:r>
            <a:r>
              <a:rPr lang="en" sz="1200" b="1" i="0" u="none" strike="noStrike" cap="none" dirty="0">
                <a:solidFill>
                  <a:schemeClr val="dk1"/>
                </a:solidFill>
                <a:latin typeface="Calibri"/>
                <a:ea typeface="Calibri"/>
                <a:cs typeface="Calibri"/>
                <a:sym typeface="Calibri"/>
              </a:rPr>
              <a:t>Word Wall</a:t>
            </a:r>
            <a:r>
              <a:rPr lang="en" sz="1200" b="0" i="0" u="none" strike="noStrike" cap="none" dirty="0">
                <a:solidFill>
                  <a:schemeClr val="dk1"/>
                </a:solidFill>
                <a:latin typeface="Calibri"/>
                <a:ea typeface="Calibri"/>
                <a:cs typeface="Calibri"/>
                <a:sym typeface="Calibri"/>
              </a:rPr>
              <a:t>, and their </a:t>
            </a:r>
            <a:r>
              <a:rPr lang="en" sz="1200" b="1" i="0" u="none" strike="noStrike" cap="none" dirty="0">
                <a:solidFill>
                  <a:schemeClr val="dk1"/>
                </a:solidFill>
                <a:latin typeface="Calibri"/>
                <a:ea typeface="Calibri"/>
                <a:cs typeface="Calibri"/>
                <a:sym typeface="Calibri"/>
              </a:rPr>
              <a:t>Vocabulary log</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 </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7116803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2" name="Google Shape;12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64973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1" name="Google Shape;131;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Welcome students to class and the lesson.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 to the class or call on a student to read the content of the slide to the class.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Students Who Need It: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357148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and Independent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Return students’</a:t>
            </a:r>
            <a:r>
              <a:rPr lang="en" sz="1200" b="1" i="0" u="none" strike="noStrike" cap="none" dirty="0">
                <a:solidFill>
                  <a:srgbClr val="000000"/>
                </a:solidFill>
                <a:latin typeface="Calibri"/>
                <a:ea typeface="Calibri"/>
                <a:cs typeface="Calibri"/>
                <a:sym typeface="Calibri"/>
              </a:rPr>
              <a:t> Mid-Unit 1 Assessment: Researching Perspectives of the American Revolution: Patriots</a:t>
            </a:r>
            <a:r>
              <a:rPr lang="en" sz="1200" b="0" i="0" u="none" strike="noStrike" cap="none" dirty="0">
                <a:solidFill>
                  <a:srgbClr val="000000"/>
                </a:solidFill>
                <a:latin typeface="Calibri"/>
                <a:ea typeface="Calibri"/>
                <a:cs typeface="Calibri"/>
                <a:sym typeface="Calibri"/>
              </a:rPr>
              <a:t> with feedback and follow the same routine established in Modules 1–2 for students to review feedback and write their names on the board if they require teacher support (see routine established from Module 1, Unit 2 below).</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spend a few minutes reading the feedback. If they require teacher support to understand the feedback, encourage them to write their names on the board so you can visit with them in this lesson.</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Look-for students who are actively reading through their feedback and reflecting on their work.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 </a:t>
            </a:r>
            <a:endParaRPr sz="1200" b="0" i="0" u="none" strike="noStrike" cap="none" dirty="0">
              <a:solidFill>
                <a:srgbClr val="000000"/>
              </a:solidFill>
              <a:latin typeface="Calibri"/>
              <a:ea typeface="Calibri"/>
              <a:cs typeface="Calibri"/>
              <a:sym typeface="Calibri"/>
            </a:endParaRPr>
          </a:p>
        </p:txBody>
      </p:sp>
      <p:sp>
        <p:nvSpPr>
          <p:cNvPr id="137" name="Google Shape;13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87231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Suggested slide pacing: </a:t>
            </a:r>
            <a:r>
              <a:rPr lang="en" sz="1200" b="1" i="0" u="none" strike="noStrike" cap="none" dirty="0" smtClean="0">
                <a:solidFill>
                  <a:srgbClr val="000000"/>
                </a:solidFill>
                <a:latin typeface="Calibri"/>
                <a:ea typeface="Calibri"/>
                <a:cs typeface="Calibri"/>
                <a:sym typeface="Calibri"/>
              </a:rPr>
              <a:t>5</a:t>
            </a:r>
            <a:r>
              <a:rPr lang="en-US" sz="1200" b="1" i="0" u="none" strike="noStrike" cap="none" dirty="0" smtClean="0">
                <a:solidFill>
                  <a:srgbClr val="000000"/>
                </a:solidFill>
                <a:latin typeface="Calibri"/>
                <a:ea typeface="Calibri"/>
                <a:cs typeface="Calibri"/>
                <a:sym typeface="Calibri"/>
              </a:rPr>
              <a:t>-7</a:t>
            </a:r>
            <a:r>
              <a:rPr lang="en" sz="1200" b="1" i="0" u="none" strike="noStrike" cap="none" dirty="0" smtClean="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minutes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Group</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None.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posted learning targets and select a volunteer to read them aloud:</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“I can determine the main idea and summarize the text ‘Revolutionary War, Part III.’”</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“I can describe the overall structure of the text ‘Revolutionary War, Part III.’”</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that in the </a:t>
            </a:r>
            <a:r>
              <a:rPr lang="en" sz="1200" b="1" i="0" u="none" strike="noStrike" cap="none" dirty="0">
                <a:solidFill>
                  <a:srgbClr val="000000"/>
                </a:solidFill>
                <a:latin typeface="Calibri"/>
                <a:ea typeface="Calibri"/>
                <a:cs typeface="Calibri"/>
                <a:sym typeface="Calibri"/>
              </a:rPr>
              <a:t>end of unit assessment </a:t>
            </a:r>
            <a:r>
              <a:rPr lang="en" sz="1200" b="0" i="0" u="none" strike="noStrike" cap="none" dirty="0">
                <a:solidFill>
                  <a:srgbClr val="000000"/>
                </a:solidFill>
                <a:latin typeface="Calibri"/>
                <a:ea typeface="Calibri"/>
                <a:cs typeface="Calibri"/>
                <a:sym typeface="Calibri"/>
              </a:rPr>
              <a:t>today, they will read a new informational text about the American Revolution, answer questions about the main idea and structure, and summarize the text.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Look-for students actively listening.</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and students who may need additional support with memory: (Working toward Same Learning Target</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Invite students to discuss how they previously worked toward each of the learning targets.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143" name="Google Shape;14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78337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3/unit-1/lesson-11"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11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1" name="Google Shape;91;p13"/>
          <p:cNvSpPr txBox="1">
            <a:spLocks noGrp="1"/>
          </p:cNvSpPr>
          <p:nvPr>
            <p:ph type="body" idx="1"/>
          </p:nvPr>
        </p:nvSpPr>
        <p:spPr>
          <a:xfrm>
            <a:off x="628650" y="1268050"/>
            <a:ext cx="7886700" cy="34077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60-75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purpose of today’s lesson is to provide students with an opportunity to review the feedback from the </a:t>
            </a:r>
            <a:r>
              <a:rPr lang="en" sz="1800" b="1" i="0" u="none" strike="noStrike" cap="none" dirty="0">
                <a:solidFill>
                  <a:schemeClr val="dk1"/>
                </a:solidFill>
                <a:latin typeface="Century Gothic"/>
                <a:ea typeface="Century Gothic"/>
                <a:cs typeface="Century Gothic"/>
                <a:sym typeface="Century Gothic"/>
              </a:rPr>
              <a:t>Mid-Unit 1 Assessment</a:t>
            </a:r>
            <a:r>
              <a:rPr lang="en" sz="1800" b="0" i="0" u="none" strike="noStrike" cap="none" dirty="0">
                <a:solidFill>
                  <a:schemeClr val="dk1"/>
                </a:solidFill>
                <a:latin typeface="Century Gothic"/>
                <a:ea typeface="Century Gothic"/>
                <a:cs typeface="Century Gothic"/>
                <a:sym typeface="Century Gothic"/>
              </a:rPr>
              <a:t>. This will tell students how they performed so they can improve </a:t>
            </a:r>
            <a:r>
              <a:rPr lang="en-US" sz="1800" b="0" i="0" u="none" strike="noStrike" cap="none" dirty="0" smtClean="0">
                <a:solidFill>
                  <a:schemeClr val="dk1"/>
                </a:solidFill>
                <a:latin typeface="Century Gothic"/>
                <a:ea typeface="Century Gothic"/>
                <a:cs typeface="Century Gothic"/>
                <a:sym typeface="Century Gothic"/>
              </a:rPr>
              <a:t>o</a:t>
            </a:r>
            <a:r>
              <a:rPr lang="en" sz="1800" b="0" i="0" u="none" strike="noStrike" cap="none" dirty="0" smtClean="0">
                <a:solidFill>
                  <a:schemeClr val="dk1"/>
                </a:solidFill>
                <a:latin typeface="Century Gothic"/>
                <a:ea typeface="Century Gothic"/>
                <a:cs typeface="Century Gothic"/>
                <a:sym typeface="Century Gothic"/>
              </a:rPr>
              <a:t>n </a:t>
            </a:r>
            <a:r>
              <a:rPr lang="en" sz="1800" b="0" i="0" u="none" strike="noStrike" cap="none" dirty="0">
                <a:solidFill>
                  <a:schemeClr val="dk1"/>
                </a:solidFill>
                <a:latin typeface="Century Gothic"/>
                <a:ea typeface="Century Gothic"/>
                <a:cs typeface="Century Gothic"/>
                <a:sym typeface="Century Gothic"/>
              </a:rPr>
              <a:t>their next assessment. Students will then complete the </a:t>
            </a:r>
            <a:r>
              <a:rPr lang="en" sz="1800" b="1" i="0" u="none" strike="noStrike" cap="none" dirty="0">
                <a:solidFill>
                  <a:schemeClr val="dk1"/>
                </a:solidFill>
                <a:latin typeface="Century Gothic"/>
                <a:ea typeface="Century Gothic"/>
                <a:cs typeface="Century Gothic"/>
                <a:sym typeface="Century Gothic"/>
              </a:rPr>
              <a:t>End-of-Unit Assessment</a:t>
            </a:r>
            <a:r>
              <a:rPr lang="en" sz="1800" b="0" i="0" u="none" strike="noStrike" cap="none" dirty="0">
                <a:solidFill>
                  <a:schemeClr val="dk1"/>
                </a:solidFill>
                <a:latin typeface="Century Gothic"/>
                <a:ea typeface="Century Gothic"/>
                <a:cs typeface="Century Gothic"/>
                <a:sym typeface="Century Gothic"/>
              </a:rPr>
              <a:t>. </a:t>
            </a:r>
            <a:endParaRPr sz="1800" b="0" i="0" u="none" strike="noStrike" cap="none" dirty="0">
              <a:solidFill>
                <a:schemeClr val="dk1"/>
              </a:solidFill>
              <a:latin typeface="Century Gothic"/>
              <a:ea typeface="Century Gothic"/>
              <a:cs typeface="Century Gothic"/>
              <a:sym typeface="Century Gothic"/>
            </a:endParaRPr>
          </a:p>
          <a:p>
            <a:pPr marL="0" marR="0" lvl="1" indent="0" algn="l" rtl="0">
              <a:lnSpc>
                <a:spcPct val="90000"/>
              </a:lnSpc>
              <a:spcBef>
                <a:spcPts val="0"/>
              </a:spcBef>
              <a:spcAft>
                <a:spcPts val="0"/>
              </a:spcAft>
              <a:buClr>
                <a:schemeClr val="dk1"/>
              </a:buClr>
              <a:buSzPts val="1200"/>
              <a:buFont typeface="Arial"/>
              <a:buNone/>
            </a:pPr>
            <a:endParaRPr sz="1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I can determine the main idea and summarize the text “Revolutionary War, Part III.”</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I can describe the overall structure of the text “Revolutionary War, Part III.”</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1" i="0" u="none" strike="noStrike" cap="none" dirty="0">
                <a:solidFill>
                  <a:schemeClr val="dk1"/>
                </a:solidFill>
                <a:latin typeface="Century Gothic"/>
                <a:ea typeface="Century Gothic"/>
                <a:cs typeface="Century Gothic"/>
                <a:sym typeface="Century Gothic"/>
              </a:rPr>
              <a:t>End-of-Unit 1 Assessment: Answering Questions about an Informational Text</a:t>
            </a:r>
            <a:endParaRPr sz="3300" b="1" i="0" u="none" strike="noStrike" cap="none" dirty="0">
              <a:solidFill>
                <a:schemeClr val="dk1"/>
              </a:solidFill>
              <a:latin typeface="Century Gothic"/>
              <a:ea typeface="Century Gothic"/>
              <a:cs typeface="Century Gothic"/>
              <a:sym typeface="Century Gothic"/>
            </a:endParaRPr>
          </a:p>
        </p:txBody>
      </p:sp>
      <p:sp>
        <p:nvSpPr>
          <p:cNvPr id="153" name="Google Shape;153;p22"/>
          <p:cNvSpPr txBox="1">
            <a:spLocks noGrp="1"/>
          </p:cNvSpPr>
          <p:nvPr>
            <p:ph type="body" idx="1"/>
          </p:nvPr>
        </p:nvSpPr>
        <p:spPr>
          <a:xfrm>
            <a:off x="628650" y="1369225"/>
            <a:ext cx="82422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15000"/>
              </a:lnSpc>
              <a:spcBef>
                <a:spcPts val="0"/>
              </a:spcBef>
              <a:spcAft>
                <a:spcPts val="0"/>
              </a:spcAft>
              <a:buClr>
                <a:schemeClr val="dk1"/>
              </a:buClr>
              <a:buSzPts val="2100"/>
              <a:buFont typeface="Arial"/>
              <a:buNone/>
            </a:pPr>
            <a:r>
              <a:rPr lang="en" sz="2000" b="0" i="0" u="none" strike="noStrike" cap="none">
                <a:solidFill>
                  <a:schemeClr val="dk1"/>
                </a:solidFill>
                <a:latin typeface="Century Gothic"/>
                <a:ea typeface="Century Gothic"/>
                <a:cs typeface="Century Gothic"/>
                <a:sym typeface="Century Gothic"/>
              </a:rPr>
              <a:t>Part 1: </a:t>
            </a:r>
            <a:endParaRPr sz="2000" b="0" i="0" u="none" strike="noStrike" cap="none">
              <a:solidFill>
                <a:schemeClr val="dk1"/>
              </a:solidFill>
              <a:latin typeface="Century Gothic"/>
              <a:ea typeface="Century Gothic"/>
              <a:cs typeface="Century Gothic"/>
              <a:sym typeface="Century Gothic"/>
            </a:endParaRPr>
          </a:p>
          <a:p>
            <a:pPr marL="457200" marR="0" lvl="0" indent="-330200" algn="l" rtl="0">
              <a:lnSpc>
                <a:spcPct val="115000"/>
              </a:lnSpc>
              <a:spcBef>
                <a:spcPts val="0"/>
              </a:spcBef>
              <a:spcAft>
                <a:spcPts val="0"/>
              </a:spcAft>
              <a:buClr>
                <a:schemeClr val="dk1"/>
              </a:buClr>
              <a:buSzPts val="1600"/>
              <a:buFont typeface="Century Gothic"/>
              <a:buChar char="•"/>
            </a:pPr>
            <a:r>
              <a:rPr lang="en" sz="1600" b="0" i="0" u="none" strike="noStrike" cap="none">
                <a:solidFill>
                  <a:schemeClr val="dk1"/>
                </a:solidFill>
                <a:latin typeface="Century Gothic"/>
                <a:ea typeface="Century Gothic"/>
                <a:cs typeface="Century Gothic"/>
                <a:sym typeface="Century Gothic"/>
              </a:rPr>
              <a:t>Carefully read the Informational Text titled, “Revolutionary War, Part III.”</a:t>
            </a: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chemeClr val="dk1"/>
              </a:buClr>
              <a:buSzPts val="2100"/>
              <a:buFont typeface="Arial"/>
              <a:buNone/>
            </a:pPr>
            <a:r>
              <a:rPr lang="en" sz="2000" b="0" i="0" u="none" strike="noStrike" cap="none">
                <a:solidFill>
                  <a:schemeClr val="dk1"/>
                </a:solidFill>
                <a:latin typeface="Century Gothic"/>
                <a:ea typeface="Century Gothic"/>
                <a:cs typeface="Century Gothic"/>
                <a:sym typeface="Century Gothic"/>
              </a:rPr>
              <a:t>Part 2: </a:t>
            </a:r>
            <a:endParaRPr sz="2000" b="0" i="0" u="none" strike="noStrike" cap="none">
              <a:solidFill>
                <a:schemeClr val="dk1"/>
              </a:solidFill>
              <a:latin typeface="Century Gothic"/>
              <a:ea typeface="Century Gothic"/>
              <a:cs typeface="Century Gothic"/>
              <a:sym typeface="Century Gothic"/>
            </a:endParaRPr>
          </a:p>
          <a:p>
            <a:pPr marL="457200" marR="0" lvl="0" indent="-330200" algn="l" rtl="0">
              <a:lnSpc>
                <a:spcPct val="115000"/>
              </a:lnSpc>
              <a:spcBef>
                <a:spcPts val="0"/>
              </a:spcBef>
              <a:spcAft>
                <a:spcPts val="0"/>
              </a:spcAft>
              <a:buClr>
                <a:schemeClr val="dk1"/>
              </a:buClr>
              <a:buSzPts val="1600"/>
              <a:buFont typeface="Century Gothic"/>
              <a:buChar char="•"/>
            </a:pPr>
            <a:r>
              <a:rPr lang="en" sz="1600" b="0" i="0" u="none" strike="noStrike" cap="none">
                <a:solidFill>
                  <a:schemeClr val="dk1"/>
                </a:solidFill>
                <a:latin typeface="Century Gothic"/>
                <a:ea typeface="Century Gothic"/>
                <a:cs typeface="Century Gothic"/>
                <a:sym typeface="Century Gothic"/>
              </a:rPr>
              <a:t>Take your time answering all multiple choice questions (Questions 1-3).</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115000"/>
              </a:lnSpc>
              <a:spcBef>
                <a:spcPts val="0"/>
              </a:spcBef>
              <a:spcAft>
                <a:spcPts val="0"/>
              </a:spcAft>
              <a:buClr>
                <a:schemeClr val="dk1"/>
              </a:buClr>
              <a:buSzPts val="1600"/>
              <a:buFont typeface="Century Gothic"/>
              <a:buChar char="•"/>
            </a:pPr>
            <a:r>
              <a:rPr lang="en" sz="1600" b="0" i="0" u="none" strike="noStrike" cap="none">
                <a:solidFill>
                  <a:schemeClr val="dk1"/>
                </a:solidFill>
                <a:latin typeface="Century Gothic"/>
                <a:ea typeface="Century Gothic"/>
                <a:cs typeface="Century Gothic"/>
                <a:sym typeface="Century Gothic"/>
              </a:rPr>
              <a:t>Provide a summary for the text in Question 4.</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115000"/>
              </a:lnSpc>
              <a:spcBef>
                <a:spcPts val="0"/>
              </a:spcBef>
              <a:spcAft>
                <a:spcPts val="0"/>
              </a:spcAft>
              <a:buClr>
                <a:schemeClr val="dk1"/>
              </a:buClr>
              <a:buSzPts val="1600"/>
              <a:buFont typeface="Century Gothic"/>
              <a:buChar char="•"/>
            </a:pPr>
            <a:r>
              <a:rPr lang="en" sz="1600" b="0" i="0" u="none" strike="noStrike" cap="none">
                <a:solidFill>
                  <a:schemeClr val="dk1"/>
                </a:solidFill>
                <a:latin typeface="Century Gothic"/>
                <a:ea typeface="Century Gothic"/>
                <a:cs typeface="Century Gothic"/>
                <a:sym typeface="Century Gothic"/>
              </a:rPr>
              <a:t>For Question 5: </a:t>
            </a:r>
            <a:endParaRPr sz="1600" b="0" i="0" u="none" strike="noStrike" cap="none">
              <a:solidFill>
                <a:schemeClr val="dk1"/>
              </a:solidFill>
              <a:latin typeface="Century Gothic"/>
              <a:ea typeface="Century Gothic"/>
              <a:cs typeface="Century Gothic"/>
              <a:sym typeface="Century Gothic"/>
            </a:endParaRPr>
          </a:p>
          <a:p>
            <a:pPr marL="457200" marR="0" lvl="0" indent="0" algn="l" rtl="0">
              <a:lnSpc>
                <a:spcPct val="115000"/>
              </a:lnSpc>
              <a:spcBef>
                <a:spcPts val="0"/>
              </a:spcBef>
              <a:spcAft>
                <a:spcPts val="0"/>
              </a:spcAft>
              <a:buClr>
                <a:schemeClr val="dk1"/>
              </a:buClr>
              <a:buSzPts val="2100"/>
              <a:buFont typeface="Arial"/>
              <a:buNone/>
            </a:pPr>
            <a:r>
              <a:rPr lang="en" sz="1600" b="1" i="0" u="none" strike="noStrike" cap="none">
                <a:solidFill>
                  <a:schemeClr val="dk1"/>
                </a:solidFill>
                <a:latin typeface="Century Gothic"/>
                <a:ea typeface="Century Gothic"/>
                <a:cs typeface="Century Gothic"/>
                <a:sym typeface="Century Gothic"/>
              </a:rPr>
              <a:t>Part A:</a:t>
            </a:r>
            <a:r>
              <a:rPr lang="en" sz="1600" b="0" i="0" u="none" strike="noStrike" cap="none">
                <a:solidFill>
                  <a:schemeClr val="dk1"/>
                </a:solidFill>
                <a:latin typeface="Century Gothic"/>
                <a:ea typeface="Century Gothic"/>
                <a:cs typeface="Century Gothic"/>
                <a:sym typeface="Century Gothic"/>
              </a:rPr>
              <a:t> Underline the run-on sentence in the piece. Then add the period and capital letters needed to divide the run-on into two or more complete sentences. </a:t>
            </a:r>
            <a:endParaRPr sz="1600" b="0" i="0" u="none" strike="noStrike" cap="none">
              <a:solidFill>
                <a:schemeClr val="dk1"/>
              </a:solidFill>
              <a:latin typeface="Century Gothic"/>
              <a:ea typeface="Century Gothic"/>
              <a:cs typeface="Century Gothic"/>
              <a:sym typeface="Century Gothic"/>
            </a:endParaRPr>
          </a:p>
          <a:p>
            <a:pPr marL="457200" marR="0" lvl="0" indent="0" algn="l" rtl="0">
              <a:lnSpc>
                <a:spcPct val="115000"/>
              </a:lnSpc>
              <a:spcBef>
                <a:spcPts val="0"/>
              </a:spcBef>
              <a:spcAft>
                <a:spcPts val="0"/>
              </a:spcAft>
              <a:buClr>
                <a:schemeClr val="dk1"/>
              </a:buClr>
              <a:buSzPts val="2100"/>
              <a:buFont typeface="Arial"/>
              <a:buNone/>
            </a:pPr>
            <a:r>
              <a:rPr lang="en" sz="1600" b="1" i="0" u="none" strike="noStrike" cap="none">
                <a:solidFill>
                  <a:schemeClr val="dk1"/>
                </a:solidFill>
                <a:latin typeface="Century Gothic"/>
                <a:ea typeface="Century Gothic"/>
                <a:cs typeface="Century Gothic"/>
                <a:sym typeface="Century Gothic"/>
              </a:rPr>
              <a:t>Part B:</a:t>
            </a:r>
            <a:r>
              <a:rPr lang="en" sz="1600" b="0" i="0" u="none" strike="noStrike" cap="none">
                <a:solidFill>
                  <a:schemeClr val="dk1"/>
                </a:solidFill>
                <a:latin typeface="Century Gothic"/>
                <a:ea typeface="Century Gothic"/>
                <a:cs typeface="Century Gothic"/>
                <a:sym typeface="Century Gothic"/>
              </a:rPr>
              <a:t> Circle the fragment in the piece and rewrite it as a complete sentence on the lines below. </a:t>
            </a:r>
            <a:endParaRPr sz="16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3"/>
          <p:cNvSpPr txBox="1">
            <a:spLocks noGrp="1"/>
          </p:cNvSpPr>
          <p:nvPr>
            <p:ph type="title"/>
          </p:nvPr>
        </p:nvSpPr>
        <p:spPr>
          <a:xfrm>
            <a:off x="628650" y="273848"/>
            <a:ext cx="7886700" cy="6981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Reflect on Learning Targets</a:t>
            </a:r>
            <a:endParaRPr sz="3300" b="0" i="0" u="none" strike="noStrike" cap="none">
              <a:solidFill>
                <a:schemeClr val="dk1"/>
              </a:solidFill>
              <a:latin typeface="Century Gothic"/>
              <a:ea typeface="Century Gothic"/>
              <a:cs typeface="Century Gothic"/>
              <a:sym typeface="Century Gothic"/>
            </a:endParaRPr>
          </a:p>
        </p:txBody>
      </p:sp>
      <p:sp>
        <p:nvSpPr>
          <p:cNvPr id="159" name="Google Shape;159;p23"/>
          <p:cNvSpPr txBox="1">
            <a:spLocks noGrp="1"/>
          </p:cNvSpPr>
          <p:nvPr>
            <p:ph type="body" idx="1"/>
          </p:nvPr>
        </p:nvSpPr>
        <p:spPr>
          <a:xfrm>
            <a:off x="628650" y="971950"/>
            <a:ext cx="82422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2100"/>
              <a:buFont typeface="Arial"/>
              <a:buNone/>
            </a:pPr>
            <a:r>
              <a:rPr lang="en" sz="2000" b="0" i="0" u="none" strike="noStrike" cap="none">
                <a:solidFill>
                  <a:schemeClr val="dk1"/>
                </a:solidFill>
                <a:latin typeface="Century Gothic"/>
                <a:ea typeface="Century Gothic"/>
                <a:cs typeface="Century Gothic"/>
                <a:sym typeface="Century Gothic"/>
              </a:rPr>
              <a:t>Now that you have completed the assessment, how do you feel about the Learning Targets for the day? </a:t>
            </a:r>
            <a:endParaRPr sz="2000" b="0" i="0" u="none" strike="noStrike" cap="none">
              <a:solidFill>
                <a:schemeClr val="dk1"/>
              </a:solidFill>
              <a:latin typeface="Century Gothic"/>
              <a:ea typeface="Century Gothic"/>
              <a:cs typeface="Century Gothic"/>
              <a:sym typeface="Century Gothic"/>
            </a:endParaRPr>
          </a:p>
          <a:p>
            <a:pPr marL="457200" marR="0" lvl="0" indent="-355600" algn="l" rtl="0">
              <a:lnSpc>
                <a:spcPct val="150000"/>
              </a:lnSpc>
              <a:spcBef>
                <a:spcPts val="0"/>
              </a:spcBef>
              <a:spcAft>
                <a:spcPts val="0"/>
              </a:spcAft>
              <a:buClr>
                <a:schemeClr val="dk1"/>
              </a:buClr>
              <a:buSzPts val="2000"/>
              <a:buFont typeface="Century Gothic"/>
              <a:buAutoNum type="arabicPeriod"/>
            </a:pPr>
            <a:r>
              <a:rPr lang="en" sz="2000" b="0" i="0" u="none" strike="noStrike" cap="none">
                <a:solidFill>
                  <a:schemeClr val="dk1"/>
                </a:solidFill>
                <a:latin typeface="Century Gothic"/>
                <a:ea typeface="Century Gothic"/>
                <a:cs typeface="Century Gothic"/>
                <a:sym typeface="Century Gothic"/>
              </a:rPr>
              <a:t>I can determine the main idea and summarize the text “Revolutionary War, Part III.” </a:t>
            </a:r>
            <a:endParaRPr sz="2000" b="0" i="0" u="none" strike="noStrike" cap="none">
              <a:solidFill>
                <a:schemeClr val="dk1"/>
              </a:solidFill>
              <a:latin typeface="Century Gothic"/>
              <a:ea typeface="Century Gothic"/>
              <a:cs typeface="Century Gothic"/>
              <a:sym typeface="Century Gothic"/>
            </a:endParaRPr>
          </a:p>
          <a:p>
            <a:pPr marL="457200" marR="0" lvl="0" indent="-355600" algn="l" rtl="0">
              <a:lnSpc>
                <a:spcPct val="150000"/>
              </a:lnSpc>
              <a:spcBef>
                <a:spcPts val="0"/>
              </a:spcBef>
              <a:spcAft>
                <a:spcPts val="0"/>
              </a:spcAft>
              <a:buClr>
                <a:schemeClr val="dk1"/>
              </a:buClr>
              <a:buSzPts val="2000"/>
              <a:buFont typeface="Century Gothic"/>
              <a:buAutoNum type="arabicPeriod"/>
            </a:pPr>
            <a:r>
              <a:rPr lang="en" sz="2000" b="0" i="0" u="none" strike="noStrike" cap="none">
                <a:solidFill>
                  <a:schemeClr val="dk1"/>
                </a:solidFill>
                <a:latin typeface="Century Gothic"/>
                <a:ea typeface="Century Gothic"/>
                <a:cs typeface="Century Gothic"/>
                <a:sym typeface="Century Gothic"/>
              </a:rPr>
              <a:t>I can describe the overall structure of the text ‘Revolutionary War, Part III.”</a:t>
            </a:r>
            <a:endParaRPr sz="2000" b="0" i="0" u="none" strike="noStrike" cap="none">
              <a:solidFill>
                <a:schemeClr val="dk1"/>
              </a:solidFill>
              <a:latin typeface="Century Gothic"/>
              <a:ea typeface="Century Gothic"/>
              <a:cs typeface="Century Gothic"/>
              <a:sym typeface="Century Gothic"/>
            </a:endParaRPr>
          </a:p>
        </p:txBody>
      </p:sp>
      <p:pic>
        <p:nvPicPr>
          <p:cNvPr id="160" name="Google Shape;160;p23"/>
          <p:cNvPicPr preferRelativeResize="0"/>
          <p:nvPr/>
        </p:nvPicPr>
        <p:blipFill rotWithShape="1">
          <a:blip r:embed="rId3">
            <a:alphaModFix/>
          </a:blip>
          <a:srcRect/>
          <a:stretch/>
        </p:blipFill>
        <p:spPr>
          <a:xfrm>
            <a:off x="8425543" y="4321629"/>
            <a:ext cx="558714" cy="528712"/>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9">
                                            <p:txEl>
                                              <p:pRg st="0" end="0"/>
                                            </p:txEl>
                                          </p:spTgt>
                                        </p:tgtEl>
                                        <p:attrNameLst>
                                          <p:attrName>style.visibility</p:attrName>
                                        </p:attrNameLst>
                                      </p:cBhvr>
                                      <p:to>
                                        <p:strVal val="visible"/>
                                      </p:to>
                                    </p:set>
                                    <p:animEffect transition="in" filter="fade">
                                      <p:cBhvr>
                                        <p:cTn id="7" dur="1000"/>
                                        <p:tgtEl>
                                          <p:spTgt spid="1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9">
                                            <p:txEl>
                                              <p:pRg st="1" end="1"/>
                                            </p:txEl>
                                          </p:spTgt>
                                        </p:tgtEl>
                                        <p:attrNameLst>
                                          <p:attrName>style.visibility</p:attrName>
                                        </p:attrNameLst>
                                      </p:cBhvr>
                                      <p:to>
                                        <p:strVal val="visible"/>
                                      </p:to>
                                    </p:set>
                                    <p:animEffect transition="in" filter="fade">
                                      <p:cBhvr>
                                        <p:cTn id="12" dur="1000"/>
                                        <p:tgtEl>
                                          <p:spTgt spid="15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9">
                                            <p:txEl>
                                              <p:pRg st="2" end="2"/>
                                            </p:txEl>
                                          </p:spTgt>
                                        </p:tgtEl>
                                        <p:attrNameLst>
                                          <p:attrName>style.visibility</p:attrName>
                                        </p:attrNameLst>
                                      </p:cBhvr>
                                      <p:to>
                                        <p:strVal val="visible"/>
                                      </p:to>
                                    </p:set>
                                    <p:animEffect transition="in" filter="fade">
                                      <p:cBhvr>
                                        <p:cTn id="17" dur="1000"/>
                                        <p:tgtEl>
                                          <p:spTgt spid="15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165" name="Google Shape;165;p24"/>
          <p:cNvPicPr preferRelativeResize="0"/>
          <p:nvPr/>
        </p:nvPicPr>
        <p:blipFill rotWithShape="1">
          <a:blip r:embed="rId3">
            <a:alphaModFix/>
          </a:blip>
          <a:srcRect/>
          <a:stretch/>
        </p:blipFill>
        <p:spPr>
          <a:xfrm>
            <a:off x="400225" y="152400"/>
            <a:ext cx="4520950" cy="4386601"/>
          </a:xfrm>
          <a:prstGeom prst="rect">
            <a:avLst/>
          </a:prstGeom>
          <a:noFill/>
          <a:ln>
            <a:noFill/>
          </a:ln>
        </p:spPr>
      </p:pic>
      <p:pic>
        <p:nvPicPr>
          <p:cNvPr id="166" name="Google Shape;166;p24"/>
          <p:cNvPicPr preferRelativeResize="0"/>
          <p:nvPr/>
        </p:nvPicPr>
        <p:blipFill rotWithShape="1">
          <a:blip r:embed="rId4">
            <a:alphaModFix/>
          </a:blip>
          <a:srcRect/>
          <a:stretch/>
        </p:blipFill>
        <p:spPr>
          <a:xfrm>
            <a:off x="4751200" y="1511775"/>
            <a:ext cx="4189025" cy="24193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5"/>
          <p:cNvSpPr txBox="1">
            <a:spLocks noGrp="1"/>
          </p:cNvSpPr>
          <p:nvPr>
            <p:ph type="title"/>
          </p:nvPr>
        </p:nvSpPr>
        <p:spPr>
          <a:xfrm>
            <a:off x="311700" y="349175"/>
            <a:ext cx="4260300" cy="610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172" name="Google Shape;172;p25"/>
          <p:cNvSpPr txBox="1">
            <a:spLocks noGrp="1"/>
          </p:cNvSpPr>
          <p:nvPr>
            <p:ph type="body" idx="1"/>
          </p:nvPr>
        </p:nvSpPr>
        <p:spPr>
          <a:xfrm>
            <a:off x="311700" y="959375"/>
            <a:ext cx="4065600" cy="3556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50000"/>
              </a:lnSpc>
              <a:spcBef>
                <a:spcPts val="0"/>
              </a:spcBef>
              <a:spcAft>
                <a:spcPts val="0"/>
              </a:spcAft>
              <a:buClr>
                <a:srgbClr val="444444"/>
              </a:buClr>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chemeClr val="tx1"/>
              </a:solidFill>
              <a:latin typeface="Century Gothic"/>
              <a:ea typeface="Century Gothic"/>
              <a:cs typeface="Century Gothic"/>
              <a:sym typeface="Century Gothic"/>
            </a:endParaRPr>
          </a:p>
        </p:txBody>
      </p:sp>
      <p:sp>
        <p:nvSpPr>
          <p:cNvPr id="173" name="Google Shape;173;p25"/>
          <p:cNvSpPr txBox="1">
            <a:spLocks noGrp="1"/>
          </p:cNvSpPr>
          <p:nvPr>
            <p:ph type="body" idx="4294967295"/>
          </p:nvPr>
        </p:nvSpPr>
        <p:spPr>
          <a:xfrm>
            <a:off x="4572000" y="959375"/>
            <a:ext cx="4260300" cy="3556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dirty="0">
                <a:solidFill>
                  <a:srgbClr val="000000"/>
                </a:solidFill>
                <a:latin typeface="Century Gothic"/>
                <a:ea typeface="Century Gothic"/>
                <a:cs typeface="Century Gothic"/>
                <a:sym typeface="Century Gothic"/>
              </a:rPr>
              <a:t>Module 3 </a:t>
            </a:r>
            <a:endParaRPr sz="2400" b="0" i="0" u="none" strike="noStrike" cap="none" dirty="0">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dirty="0">
                <a:solidFill>
                  <a:srgbClr val="000000"/>
                </a:solidFill>
                <a:latin typeface="Century Gothic"/>
                <a:ea typeface="Century Gothic"/>
                <a:cs typeface="Century Gothic"/>
                <a:sym typeface="Century Gothic"/>
              </a:rPr>
              <a:t>Guiding Question</a:t>
            </a:r>
            <a:endParaRPr sz="2400" b="0" i="0" u="none" strike="noStrike" cap="none" dirty="0">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dirty="0">
                <a:solidFill>
                  <a:srgbClr val="000000"/>
                </a:solidFill>
                <a:latin typeface="Century Gothic"/>
                <a:ea typeface="Century Gothic"/>
                <a:cs typeface="Century Gothic"/>
                <a:sym typeface="Century Gothic"/>
              </a:rPr>
              <a:t> Anchor Chart</a:t>
            </a:r>
            <a:endParaRPr sz="2400" b="0" i="0" u="none" strike="noStrike" cap="none" dirty="0">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dirty="0">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6"/>
          <p:cNvSpPr txBox="1">
            <a:spLocks noGrp="1"/>
          </p:cNvSpPr>
          <p:nvPr>
            <p:ph type="title"/>
          </p:nvPr>
        </p:nvSpPr>
        <p:spPr>
          <a:xfrm>
            <a:off x="311700" y="24422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179" name="Google Shape;179;p26"/>
          <p:cNvSpPr txBox="1">
            <a:spLocks noGrp="1"/>
          </p:cNvSpPr>
          <p:nvPr>
            <p:ph type="body" idx="4294967295"/>
          </p:nvPr>
        </p:nvSpPr>
        <p:spPr>
          <a:xfrm>
            <a:off x="466675" y="1502400"/>
            <a:ext cx="8620500" cy="3159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dirty="0">
                <a:solidFill>
                  <a:srgbClr val="000000"/>
                </a:solidFill>
                <a:latin typeface="Century Gothic"/>
                <a:ea typeface="Century Gothic"/>
                <a:cs typeface="Century Gothic"/>
                <a:sym typeface="Century Gothic"/>
              </a:rPr>
              <a:t>.</a:t>
            </a:r>
            <a:endParaRPr sz="1300" b="0" i="0" u="none" strike="noStrike" cap="none" dirty="0">
              <a:solidFill>
                <a:srgbClr val="000000"/>
              </a:solidFill>
              <a:latin typeface="Century Gothic"/>
              <a:ea typeface="Century Gothic"/>
              <a:cs typeface="Century Gothic"/>
              <a:sym typeface="Century Gothic"/>
            </a:endParaRPr>
          </a:p>
        </p:txBody>
      </p:sp>
      <p:sp>
        <p:nvSpPr>
          <p:cNvPr id="180" name="Google Shape;180;p26"/>
          <p:cNvSpPr txBox="1">
            <a:spLocks noGrp="1"/>
          </p:cNvSpPr>
          <p:nvPr>
            <p:ph type="body" idx="1"/>
          </p:nvPr>
        </p:nvSpPr>
        <p:spPr>
          <a:xfrm>
            <a:off x="466675" y="816913"/>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a:p>
            <a:pPr marL="13970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p:txBody>
      </p:sp>
      <p:sp>
        <p:nvSpPr>
          <p:cNvPr id="186" name="Google Shape;186;p27"/>
          <p:cNvSpPr txBox="1">
            <a:spLocks noGrp="1"/>
          </p:cNvSpPr>
          <p:nvPr>
            <p:ph type="title"/>
          </p:nvPr>
        </p:nvSpPr>
        <p:spPr>
          <a:xfrm>
            <a:off x="628650" y="273848"/>
            <a:ext cx="7886700" cy="6330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187" name="Google Shape;187;p27"/>
          <p:cNvSpPr txBox="1">
            <a:spLocks noGrp="1"/>
          </p:cNvSpPr>
          <p:nvPr>
            <p:ph type="body" idx="1"/>
          </p:nvPr>
        </p:nvSpPr>
        <p:spPr>
          <a:xfrm>
            <a:off x="628650" y="802074"/>
            <a:ext cx="7886700" cy="20910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188" name="Google Shape;188;p27"/>
          <p:cNvGraphicFramePr/>
          <p:nvPr/>
        </p:nvGraphicFramePr>
        <p:xfrm>
          <a:off x="952500" y="3122350"/>
          <a:ext cx="7239000" cy="1432499"/>
        </p:xfrm>
        <a:graphic>
          <a:graphicData uri="http://schemas.openxmlformats.org/drawingml/2006/table">
            <a:tbl>
              <a:tblPr>
                <a:noFill/>
                <a:tableStyleId>{96B04172-492B-4B71-9FC8-29BE0307E4B0}</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a:t>
            </a:r>
            <a:r>
              <a:rPr lang="en" sz="3400" b="0" i="0" u="none" strike="noStrike" cap="none" dirty="0" smtClean="0">
                <a:solidFill>
                  <a:schemeClr val="dk1"/>
                </a:solidFill>
                <a:latin typeface="Century Gothic"/>
                <a:ea typeface="Century Gothic"/>
                <a:cs typeface="Century Gothic"/>
                <a:sym typeface="Century Gothic"/>
              </a:rPr>
              <a:t>3: </a:t>
            </a:r>
            <a:r>
              <a:rPr lang="en" sz="3400" b="0" i="0" u="none" strike="noStrike" cap="none" dirty="0">
                <a:solidFill>
                  <a:schemeClr val="dk1"/>
                </a:solidFill>
                <a:latin typeface="Century Gothic"/>
                <a:ea typeface="Century Gothic"/>
                <a:cs typeface="Century Gothic"/>
                <a:sym typeface="Century Gothic"/>
              </a:rPr>
              <a:t>Unit 1: Lesson 11</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11: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7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2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Read through Lesson 11 </a:t>
            </a:r>
            <a:r>
              <a:rPr lang="en" sz="1800" b="0" i="0" u="sng" strike="noStrike" cap="none" dirty="0">
                <a:solidFill>
                  <a:schemeClr val="hlink"/>
                </a:solidFill>
                <a:latin typeface="Century Gothic"/>
                <a:ea typeface="Century Gothic"/>
                <a:cs typeface="Century Gothic"/>
                <a:sym typeface="Century Gothic"/>
                <a:hlinkClick r:id="rId3"/>
              </a:rPr>
              <a:t>here.</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In this lesson, students will: </a:t>
            </a:r>
            <a:endParaRPr sz="1800" b="0" i="0" u="none" strike="noStrike" cap="none" dirty="0">
              <a:solidFill>
                <a:schemeClr val="dk1"/>
              </a:solidFill>
              <a:latin typeface="Century Gothic"/>
              <a:ea typeface="Century Gothic"/>
              <a:cs typeface="Century Gothic"/>
              <a:sym typeface="Century Gothic"/>
            </a:endParaRPr>
          </a:p>
          <a:p>
            <a:pPr marL="914400" marR="0" lvl="1"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Review the </a:t>
            </a:r>
            <a:r>
              <a:rPr lang="en" sz="1800" b="1" i="0" u="none" strike="noStrike" cap="none" dirty="0">
                <a:solidFill>
                  <a:schemeClr val="dk1"/>
                </a:solidFill>
                <a:latin typeface="Century Gothic"/>
                <a:ea typeface="Century Gothic"/>
                <a:cs typeface="Century Gothic"/>
                <a:sym typeface="Century Gothic"/>
              </a:rPr>
              <a:t>Mid-Unit 1 </a:t>
            </a:r>
            <a:r>
              <a:rPr lang="en" sz="1800" b="1" i="0" u="none" strike="noStrike" cap="none" dirty="0" smtClean="0">
                <a:solidFill>
                  <a:schemeClr val="dk1"/>
                </a:solidFill>
                <a:latin typeface="Century Gothic"/>
                <a:ea typeface="Century Gothic"/>
                <a:cs typeface="Century Gothic"/>
                <a:sym typeface="Century Gothic"/>
              </a:rPr>
              <a:t>Assessment</a:t>
            </a:r>
            <a:r>
              <a:rPr lang="en-US" sz="1800" b="1" i="0" u="none" strike="noStrike" cap="none" dirty="0" smtClean="0">
                <a:solidFill>
                  <a:schemeClr val="dk1"/>
                </a:solidFill>
                <a:latin typeface="Century Gothic"/>
                <a:ea typeface="Century Gothic"/>
                <a:cs typeface="Century Gothic"/>
                <a:sym typeface="Century Gothic"/>
              </a:rPr>
              <a:t>.</a:t>
            </a:r>
            <a:r>
              <a:rPr lang="en" sz="1800" b="1" i="0" u="none" strike="noStrike" cap="none" dirty="0" smtClean="0">
                <a:solidFill>
                  <a:schemeClr val="dk1"/>
                </a:solidFill>
                <a:latin typeface="Century Gothic"/>
                <a:ea typeface="Century Gothic"/>
                <a:cs typeface="Century Gothic"/>
                <a:sym typeface="Century Gothic"/>
              </a:rPr>
              <a:t> </a:t>
            </a:r>
            <a:endParaRPr sz="1800" b="1" i="0" u="none" strike="noStrike" cap="none" dirty="0">
              <a:solidFill>
                <a:schemeClr val="dk1"/>
              </a:solidFill>
              <a:latin typeface="Century Gothic"/>
              <a:ea typeface="Century Gothic"/>
              <a:cs typeface="Century Gothic"/>
              <a:sym typeface="Century Gothic"/>
            </a:endParaRPr>
          </a:p>
          <a:p>
            <a:pPr marL="914400" marR="0" lvl="1"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Review Learning </a:t>
            </a:r>
            <a:r>
              <a:rPr lang="en" sz="1800" b="0" i="0" u="none" strike="noStrike" cap="none" dirty="0" smtClean="0">
                <a:solidFill>
                  <a:schemeClr val="dk1"/>
                </a:solidFill>
                <a:latin typeface="Century Gothic"/>
                <a:ea typeface="Century Gothic"/>
                <a:cs typeface="Century Gothic"/>
                <a:sym typeface="Century Gothic"/>
              </a:rPr>
              <a:t>Targets</a:t>
            </a:r>
            <a:r>
              <a:rPr lang="en-US" sz="1800" b="0" i="0" u="none" strike="noStrike" cap="none" dirty="0" smtClean="0">
                <a:solidFill>
                  <a:schemeClr val="dk1"/>
                </a:solidFill>
                <a:latin typeface="Century Gothic"/>
                <a:ea typeface="Century Gothic"/>
                <a:cs typeface="Century Gothic"/>
                <a:sym typeface="Century Gothic"/>
              </a:rPr>
              <a:t>.</a:t>
            </a:r>
            <a:endParaRPr sz="1800" b="0" i="0" u="none" strike="noStrike" cap="none" dirty="0">
              <a:solidFill>
                <a:schemeClr val="dk1"/>
              </a:solidFill>
              <a:latin typeface="Century Gothic"/>
              <a:ea typeface="Century Gothic"/>
              <a:cs typeface="Century Gothic"/>
              <a:sym typeface="Century Gothic"/>
            </a:endParaRPr>
          </a:p>
          <a:p>
            <a:pPr marL="914400" marR="0" lvl="1"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Complete the </a:t>
            </a:r>
            <a:r>
              <a:rPr lang="en" sz="1800" b="1" i="0" u="none" strike="noStrike" cap="none" dirty="0">
                <a:solidFill>
                  <a:schemeClr val="dk1"/>
                </a:solidFill>
                <a:latin typeface="Century Gothic"/>
                <a:ea typeface="Century Gothic"/>
                <a:cs typeface="Century Gothic"/>
                <a:sym typeface="Century Gothic"/>
              </a:rPr>
              <a:t>End-of-Unit </a:t>
            </a:r>
            <a:r>
              <a:rPr lang="en" sz="1800" b="1" i="0" u="none" strike="noStrike" cap="none" dirty="0" smtClean="0">
                <a:solidFill>
                  <a:schemeClr val="dk1"/>
                </a:solidFill>
                <a:latin typeface="Century Gothic"/>
                <a:ea typeface="Century Gothic"/>
                <a:cs typeface="Century Gothic"/>
                <a:sym typeface="Century Gothic"/>
              </a:rPr>
              <a:t>Assessment</a:t>
            </a:r>
            <a:r>
              <a:rPr lang="en-US" sz="1800" b="1" i="0" u="none" strike="noStrike" cap="none" dirty="0" smtClean="0">
                <a:solidFill>
                  <a:schemeClr val="dk1"/>
                </a:solidFill>
                <a:latin typeface="Century Gothic"/>
                <a:ea typeface="Century Gothic"/>
                <a:cs typeface="Century Gothic"/>
                <a:sym typeface="Century Gothic"/>
              </a:rPr>
              <a:t>.</a:t>
            </a:r>
            <a:r>
              <a:rPr lang="en" sz="1800" b="1" i="0" u="none" strike="noStrike" cap="none" dirty="0" smtClean="0">
                <a:solidFill>
                  <a:schemeClr val="dk1"/>
                </a:solidFill>
                <a:latin typeface="Century Gothic"/>
                <a:ea typeface="Century Gothic"/>
                <a:cs typeface="Century Gothic"/>
                <a:sym typeface="Century Gothic"/>
              </a:rPr>
              <a:t> </a:t>
            </a:r>
            <a:endParaRPr sz="1800" b="1" i="0" u="none" strike="noStrike" cap="none" dirty="0">
              <a:solidFill>
                <a:schemeClr val="dk1"/>
              </a:solidFill>
              <a:latin typeface="Century Gothic"/>
              <a:ea typeface="Century Gothic"/>
              <a:cs typeface="Century Gothic"/>
              <a:sym typeface="Century Gothic"/>
            </a:endParaRPr>
          </a:p>
          <a:p>
            <a:pPr marL="914400" marR="0" lvl="1"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Complete a </a:t>
            </a:r>
            <a:r>
              <a:rPr lang="en" sz="1800" b="1" i="0" u="none" strike="noStrike" cap="none" dirty="0">
                <a:solidFill>
                  <a:schemeClr val="dk1"/>
                </a:solidFill>
                <a:latin typeface="Century Gothic"/>
                <a:ea typeface="Century Gothic"/>
                <a:cs typeface="Century Gothic"/>
                <a:sym typeface="Century Gothic"/>
              </a:rPr>
              <a:t>Tracking Progress Reflection form</a:t>
            </a:r>
            <a:r>
              <a:rPr lang="en" sz="1800" b="0" i="0" u="none" strike="noStrike" cap="none" dirty="0">
                <a:solidFill>
                  <a:schemeClr val="dk1"/>
                </a:solidFill>
                <a:latin typeface="Century Gothic"/>
                <a:ea typeface="Century Gothic"/>
                <a:cs typeface="Century Gothic"/>
                <a:sym typeface="Century Gothic"/>
              </a:rPr>
              <a: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7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11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3" name="Google Shape;103;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11: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5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1: Lesson 11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9" name="Google Shape;109;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11: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1 protocol, Thumb-O-Meter.</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10" name="Google Shape;110;p16"/>
          <p:cNvPicPr preferRelativeResize="0"/>
          <p:nvPr/>
        </p:nvPicPr>
        <p:blipFill rotWithShape="1">
          <a:blip r:embed="rId3">
            <a:alphaModFix/>
          </a:blip>
          <a:srcRect/>
          <a:stretch/>
        </p:blipFill>
        <p:spPr>
          <a:xfrm>
            <a:off x="8024800" y="3934427"/>
            <a:ext cx="698200" cy="6982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366300" y="302575"/>
            <a:ext cx="7886700" cy="9636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Unit </a:t>
            </a:r>
            <a:r>
              <a:rPr lang="en" sz="3600" b="0" i="0" u="none" strike="noStrike" cap="none">
                <a:solidFill>
                  <a:schemeClr val="dk1"/>
                </a:solidFill>
                <a:latin typeface="Century Gothic"/>
                <a:ea typeface="Century Gothic"/>
                <a:cs typeface="Century Gothic"/>
                <a:sym typeface="Century Gothic"/>
              </a:rPr>
              <a:t>1</a:t>
            </a:r>
            <a:r>
              <a:rPr lang="en" sz="3400" b="0" i="0" u="none" strike="noStrike" cap="none">
                <a:solidFill>
                  <a:schemeClr val="dk1"/>
                </a:solidFill>
                <a:latin typeface="Century Gothic"/>
                <a:ea typeface="Century Gothic"/>
                <a:cs typeface="Century Gothic"/>
                <a:sym typeface="Century Gothic"/>
              </a:rPr>
              <a:t>: Lesson </a:t>
            </a:r>
            <a:r>
              <a:rPr lang="en" sz="3600" b="0" i="0" u="none" strike="noStrike" cap="none">
                <a:solidFill>
                  <a:schemeClr val="dk1"/>
                </a:solidFill>
                <a:latin typeface="Century Gothic"/>
                <a:ea typeface="Century Gothic"/>
                <a:cs typeface="Century Gothic"/>
                <a:sym typeface="Century Gothic"/>
              </a:rPr>
              <a:t>11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a:solidFill>
                <a:schemeClr val="dk1"/>
              </a:solidFill>
              <a:latin typeface="Calibri"/>
              <a:ea typeface="Calibri"/>
              <a:cs typeface="Calibri"/>
              <a:sym typeface="Calibri"/>
            </a:endParaRPr>
          </a:p>
        </p:txBody>
      </p:sp>
      <p:sp>
        <p:nvSpPr>
          <p:cNvPr id="116" name="Google Shape;116;p17"/>
          <p:cNvSpPr txBox="1">
            <a:spLocks noGrp="1"/>
          </p:cNvSpPr>
          <p:nvPr>
            <p:ph type="body" idx="1"/>
          </p:nvPr>
        </p:nvSpPr>
        <p:spPr>
          <a:xfrm>
            <a:off x="628650" y="1463494"/>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11: </a:t>
            </a:r>
            <a:r>
              <a:rPr lang="en" sz="1800" b="0" i="0" u="none" strike="noStrike" cap="none" dirty="0">
                <a:solidFill>
                  <a:schemeClr val="dk1"/>
                </a:solidFill>
                <a:latin typeface="Century Gothic"/>
                <a:ea typeface="Century Gothic"/>
                <a:cs typeface="Century Gothic"/>
                <a:sym typeface="Century Gothic"/>
              </a:rPr>
              <a:t>Supports for Students Who Need </a:t>
            </a:r>
            <a:r>
              <a:rPr lang="en" sz="1800" b="0" i="0" u="none" strike="noStrike" cap="none" dirty="0" smtClean="0">
                <a:solidFill>
                  <a:schemeClr val="dk1"/>
                </a:solidFill>
                <a:latin typeface="Century Gothic"/>
                <a:ea typeface="Century Gothic"/>
                <a:cs typeface="Century Gothic"/>
                <a:sym typeface="Century Gothic"/>
              </a:rPr>
              <a:t>It</a:t>
            </a:r>
            <a:r>
              <a:rPr lang="en-US" sz="1800" b="0" i="0" u="none" strike="noStrike" cap="none" dirty="0" smtClean="0">
                <a:solidFill>
                  <a:schemeClr val="dk1"/>
                </a:solidFill>
                <a:latin typeface="Century Gothic"/>
                <a:ea typeface="Century Gothic"/>
                <a:cs typeface="Century Gothic"/>
                <a:sym typeface="Century Gothic"/>
              </a:rPr>
              <a:t>:</a:t>
            </a:r>
            <a:endParaRPr sz="10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The basic design of this lesson supports students by inviting them to complete assessment tasks similar to the classroom tasks completed in Lessons 7–10.</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ELLs may find the assessment challenging. Encourage students to consult classroom resources and give them specific, positive feedback on the progress they’ve made learning English.</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700"/>
              </a:spcBef>
              <a:spcAft>
                <a:spcPts val="0"/>
              </a:spcAft>
              <a:buClr>
                <a:schemeClr val="dk1"/>
              </a:buClr>
              <a:buSzPts val="2100"/>
              <a:buFont typeface="Arial"/>
              <a:buNone/>
            </a:pPr>
            <a:endParaRPr sz="1800" b="0" i="0" u="none" strike="noStrike" cap="none" dirty="0">
              <a:solidFill>
                <a:srgbClr val="000000"/>
              </a:solidFill>
              <a:latin typeface="Century Gothic"/>
              <a:ea typeface="Century Gothic"/>
              <a:cs typeface="Century Gothic"/>
              <a:sym typeface="Century Gothic"/>
            </a:endParaRPr>
          </a:p>
          <a:p>
            <a:pPr marL="457200" marR="0" lvl="0" indent="0" algn="l" rtl="0">
              <a:lnSpc>
                <a:spcPct val="2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117" name="Google Shape;117;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18" name="Google Shape;118;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19" name="Google Shape;119;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3"/>
        <p:cNvGrpSpPr/>
        <p:nvPr/>
      </p:nvGrpSpPr>
      <p:grpSpPr>
        <a:xfrm>
          <a:off x="0" y="0"/>
          <a:ext cx="0" cy="0"/>
          <a:chOff x="0" y="0"/>
          <a:chExt cx="0" cy="0"/>
        </a:xfrm>
      </p:grpSpPr>
      <p:pic>
        <p:nvPicPr>
          <p:cNvPr id="124" name="Google Shape;124;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25" name="Google Shape;125;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26" name="Google Shape;126;p1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11</a:t>
            </a:r>
            <a:endParaRPr sz="3000" b="0" i="0" u="none" strike="noStrike" cap="none">
              <a:solidFill>
                <a:srgbClr val="404040"/>
              </a:solidFill>
              <a:latin typeface="Calibri"/>
              <a:ea typeface="Calibri"/>
              <a:cs typeface="Calibri"/>
              <a:sym typeface="Calibri"/>
            </a:endParaRPr>
          </a:p>
        </p:txBody>
      </p:sp>
      <p:pic>
        <p:nvPicPr>
          <p:cNvPr id="127" name="Google Shape;127;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28" name="Google Shape;128;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9"/>
            <a:ext cx="7886700" cy="8256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134" name="Google Shape;134;p19"/>
          <p:cNvSpPr txBox="1">
            <a:spLocks noGrp="1"/>
          </p:cNvSpPr>
          <p:nvPr>
            <p:ph type="body" idx="1"/>
          </p:nvPr>
        </p:nvSpPr>
        <p:spPr>
          <a:xfrm>
            <a:off x="628650" y="12416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1100"/>
              <a:buFont typeface="Arial"/>
              <a:buNone/>
            </a:pPr>
            <a:r>
              <a:rPr lang="en" sz="2000" b="0" i="0" u="none" strike="noStrike" cap="none" dirty="0">
                <a:solidFill>
                  <a:schemeClr val="dk1"/>
                </a:solidFill>
                <a:latin typeface="Century Gothic"/>
                <a:ea typeface="Century Gothic"/>
                <a:cs typeface="Century Gothic"/>
                <a:sym typeface="Century Gothic"/>
              </a:rPr>
              <a:t>What are we learning and doing today?</a:t>
            </a:r>
            <a:endParaRPr sz="2000" b="0" i="0" u="none" strike="noStrike" cap="none" dirty="0">
              <a:solidFill>
                <a:schemeClr val="dk1"/>
              </a:solidFill>
              <a:latin typeface="Century Gothic"/>
              <a:ea typeface="Century Gothic"/>
              <a:cs typeface="Century Gothic"/>
              <a:sym typeface="Century Gothic"/>
            </a:endParaRPr>
          </a:p>
          <a:p>
            <a:pPr marL="457200" marR="0" lvl="0" indent="-355600" algn="l" rtl="0">
              <a:lnSpc>
                <a:spcPct val="150000"/>
              </a:lnSpc>
              <a:spcBef>
                <a:spcPts val="0"/>
              </a:spcBef>
              <a:spcAft>
                <a:spcPts val="0"/>
              </a:spcAft>
              <a:buClr>
                <a:schemeClr val="dk1"/>
              </a:buClr>
              <a:buSzPts val="2000"/>
              <a:buFont typeface="Century Gothic"/>
              <a:buChar char="●"/>
            </a:pPr>
            <a:r>
              <a:rPr lang="en" sz="2000" b="0" i="0" u="none" strike="noStrike" cap="none" dirty="0">
                <a:solidFill>
                  <a:schemeClr val="dk1"/>
                </a:solidFill>
                <a:latin typeface="Century Gothic"/>
                <a:ea typeface="Century Gothic"/>
                <a:cs typeface="Century Gothic"/>
                <a:sym typeface="Century Gothic"/>
              </a:rPr>
              <a:t>Reviewing feedback from </a:t>
            </a:r>
            <a:r>
              <a:rPr lang="en" sz="2000" b="1" i="0" u="none" strike="noStrike" cap="none" dirty="0">
                <a:solidFill>
                  <a:schemeClr val="dk1"/>
                </a:solidFill>
                <a:latin typeface="Century Gothic"/>
                <a:ea typeface="Century Gothic"/>
                <a:cs typeface="Century Gothic"/>
                <a:sym typeface="Century Gothic"/>
              </a:rPr>
              <a:t>Mid-Module 1 Assessment</a:t>
            </a:r>
            <a:endParaRPr sz="2000" b="1" i="0" u="none" strike="noStrike" cap="none" dirty="0">
              <a:solidFill>
                <a:schemeClr val="dk1"/>
              </a:solidFill>
              <a:latin typeface="Century Gothic"/>
              <a:ea typeface="Century Gothic"/>
              <a:cs typeface="Century Gothic"/>
              <a:sym typeface="Century Gothic"/>
            </a:endParaRPr>
          </a:p>
          <a:p>
            <a:pPr marL="457200" marR="0" lvl="0" indent="-355600" algn="l" rtl="0">
              <a:lnSpc>
                <a:spcPct val="150000"/>
              </a:lnSpc>
              <a:spcBef>
                <a:spcPts val="0"/>
              </a:spcBef>
              <a:spcAft>
                <a:spcPts val="0"/>
              </a:spcAft>
              <a:buClr>
                <a:schemeClr val="dk1"/>
              </a:buClr>
              <a:buSzPts val="2000"/>
              <a:buFont typeface="Century Gothic"/>
              <a:buChar char="●"/>
            </a:pPr>
            <a:r>
              <a:rPr lang="en" sz="2000" b="0" i="0" u="none" strike="noStrike" cap="none" dirty="0">
                <a:solidFill>
                  <a:schemeClr val="dk1"/>
                </a:solidFill>
                <a:latin typeface="Century Gothic"/>
                <a:ea typeface="Century Gothic"/>
                <a:cs typeface="Century Gothic"/>
                <a:sym typeface="Century Gothic"/>
              </a:rPr>
              <a:t>Reviewing Learning Targets</a:t>
            </a:r>
            <a:endParaRPr sz="2000" b="0" i="0" u="none" strike="noStrike" cap="none" dirty="0">
              <a:solidFill>
                <a:schemeClr val="dk1"/>
              </a:solidFill>
              <a:latin typeface="Century Gothic"/>
              <a:ea typeface="Century Gothic"/>
              <a:cs typeface="Century Gothic"/>
              <a:sym typeface="Century Gothic"/>
            </a:endParaRPr>
          </a:p>
          <a:p>
            <a:pPr marL="457200" marR="0" lvl="0" indent="-355600" algn="l" rtl="0">
              <a:lnSpc>
                <a:spcPct val="150000"/>
              </a:lnSpc>
              <a:spcBef>
                <a:spcPts val="0"/>
              </a:spcBef>
              <a:spcAft>
                <a:spcPts val="0"/>
              </a:spcAft>
              <a:buClr>
                <a:schemeClr val="dk1"/>
              </a:buClr>
              <a:buSzPts val="2000"/>
              <a:buFont typeface="Century Gothic"/>
              <a:buChar char="●"/>
            </a:pPr>
            <a:r>
              <a:rPr lang="en" sz="2000" b="0" i="0" u="none" strike="noStrike" cap="none" dirty="0">
                <a:solidFill>
                  <a:schemeClr val="dk1"/>
                </a:solidFill>
                <a:latin typeface="Century Gothic"/>
                <a:ea typeface="Century Gothic"/>
                <a:cs typeface="Century Gothic"/>
                <a:sym typeface="Century Gothic"/>
              </a:rPr>
              <a:t>Beginning </a:t>
            </a:r>
            <a:r>
              <a:rPr lang="en" sz="2000" b="1" i="0" u="none" strike="noStrike" cap="none" dirty="0">
                <a:solidFill>
                  <a:schemeClr val="dk1"/>
                </a:solidFill>
                <a:latin typeface="Century Gothic"/>
                <a:ea typeface="Century Gothic"/>
                <a:cs typeface="Century Gothic"/>
                <a:sym typeface="Century Gothic"/>
              </a:rPr>
              <a:t>End-of Unit 1 Assessment </a:t>
            </a:r>
            <a:endParaRPr sz="2000" b="1" i="0" u="none" strike="noStrike" cap="none" dirty="0">
              <a:solidFill>
                <a:schemeClr val="dk1"/>
              </a:solidFill>
              <a:latin typeface="Century Gothic"/>
              <a:ea typeface="Century Gothic"/>
              <a:cs typeface="Century Gothic"/>
              <a:sym typeface="Century Gothic"/>
            </a:endParaRPr>
          </a:p>
          <a:p>
            <a:pPr marL="457200" marR="0" lvl="0" indent="-355600" algn="l" rtl="0">
              <a:lnSpc>
                <a:spcPct val="150000"/>
              </a:lnSpc>
              <a:spcBef>
                <a:spcPts val="0"/>
              </a:spcBef>
              <a:spcAft>
                <a:spcPts val="0"/>
              </a:spcAft>
              <a:buClr>
                <a:schemeClr val="dk1"/>
              </a:buClr>
              <a:buSzPts val="2000"/>
              <a:buFont typeface="Century Gothic"/>
              <a:buChar char="●"/>
            </a:pPr>
            <a:r>
              <a:rPr lang="en" sz="2000" b="0" i="0" u="none" strike="noStrike" cap="none" dirty="0">
                <a:solidFill>
                  <a:schemeClr val="dk1"/>
                </a:solidFill>
                <a:latin typeface="Century Gothic"/>
                <a:ea typeface="Century Gothic"/>
                <a:cs typeface="Century Gothic"/>
                <a:sym typeface="Century Gothic"/>
              </a:rPr>
              <a:t>Reflecting on our Progress</a:t>
            </a:r>
            <a:endParaRPr sz="2000" b="0" i="0" u="none" strike="noStrike" cap="none" dirty="0">
              <a:solidFill>
                <a:schemeClr val="dk1"/>
              </a:solidFill>
              <a:latin typeface="Century Gothic"/>
              <a:ea typeface="Century Gothic"/>
              <a:cs typeface="Century Gothic"/>
              <a:sym typeface="Century Gothic"/>
            </a:endParaRPr>
          </a:p>
          <a:p>
            <a:pPr marL="457200" marR="0" lvl="0" indent="-355600" algn="l" rtl="0">
              <a:lnSpc>
                <a:spcPct val="150000"/>
              </a:lnSpc>
              <a:spcBef>
                <a:spcPts val="0"/>
              </a:spcBef>
              <a:spcAft>
                <a:spcPts val="0"/>
              </a:spcAft>
              <a:buClr>
                <a:schemeClr val="dk1"/>
              </a:buClr>
              <a:buSzPts val="2000"/>
              <a:buFont typeface="Century Gothic"/>
              <a:buChar char="●"/>
            </a:pPr>
            <a:r>
              <a:rPr lang="en" sz="2000" b="0" i="0" u="none" strike="noStrike" cap="none" dirty="0">
                <a:solidFill>
                  <a:schemeClr val="dk1"/>
                </a:solidFill>
                <a:latin typeface="Century Gothic"/>
                <a:ea typeface="Century Gothic"/>
                <a:cs typeface="Century Gothic"/>
                <a:sym typeface="Century Gothic"/>
              </a:rPr>
              <a:t>Reviewing Homework </a:t>
            </a:r>
            <a:endParaRPr sz="20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b="0" i="0" u="none" strike="noStrike" cap="none">
                <a:solidFill>
                  <a:schemeClr val="dk1"/>
                </a:solidFill>
                <a:latin typeface="Century Gothic"/>
                <a:ea typeface="Century Gothic"/>
                <a:cs typeface="Century Gothic"/>
                <a:sym typeface="Century Gothic"/>
              </a:rPr>
              <a:t>Let’s review assessment feedback...</a:t>
            </a:r>
            <a:endParaRPr sz="3200" b="0" i="0" u="none" strike="noStrike" cap="none">
              <a:solidFill>
                <a:schemeClr val="dk1"/>
              </a:solidFill>
              <a:latin typeface="Century Gothic"/>
              <a:ea typeface="Century Gothic"/>
              <a:cs typeface="Century Gothic"/>
              <a:sym typeface="Century Gothic"/>
            </a:endParaRPr>
          </a:p>
        </p:txBody>
      </p:sp>
      <p:sp>
        <p:nvSpPr>
          <p:cNvPr id="140" name="Google Shape;140;p20"/>
          <p:cNvSpPr txBox="1">
            <a:spLocks noGrp="1"/>
          </p:cNvSpPr>
          <p:nvPr>
            <p:ph type="body" idx="1"/>
          </p:nvPr>
        </p:nvSpPr>
        <p:spPr>
          <a:xfrm>
            <a:off x="628650" y="1369224"/>
            <a:ext cx="7886700" cy="26775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150000"/>
              </a:lnSpc>
              <a:spcBef>
                <a:spcPts val="0"/>
              </a:spcBef>
              <a:spcAft>
                <a:spcPts val="0"/>
              </a:spcAft>
              <a:buClr>
                <a:schemeClr val="dk1"/>
              </a:buClr>
              <a:buSzPts val="2400"/>
              <a:buFont typeface="Century Gothic"/>
              <a:buAutoNum type="arabicPeriod"/>
            </a:pPr>
            <a:r>
              <a:rPr lang="en" sz="2400" b="0" i="0" u="none" strike="noStrike" cap="none">
                <a:solidFill>
                  <a:schemeClr val="dk1"/>
                </a:solidFill>
                <a:latin typeface="Century Gothic"/>
                <a:ea typeface="Century Gothic"/>
                <a:cs typeface="Century Gothic"/>
                <a:sym typeface="Century Gothic"/>
              </a:rPr>
              <a:t>Review feedback on your assessment. </a:t>
            </a: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50000"/>
              </a:lnSpc>
              <a:spcBef>
                <a:spcPts val="0"/>
              </a:spcBef>
              <a:spcAft>
                <a:spcPts val="0"/>
              </a:spcAft>
              <a:buClr>
                <a:schemeClr val="dk1"/>
              </a:buClr>
              <a:buSzPts val="2400"/>
              <a:buFont typeface="Century Gothic"/>
              <a:buAutoNum type="arabicPeriod"/>
            </a:pPr>
            <a:r>
              <a:rPr lang="en" sz="2400" b="0" i="0" u="none" strike="noStrike" cap="none">
                <a:solidFill>
                  <a:schemeClr val="dk1"/>
                </a:solidFill>
                <a:latin typeface="Century Gothic"/>
                <a:ea typeface="Century Gothic"/>
                <a:cs typeface="Century Gothic"/>
                <a:sym typeface="Century Gothic"/>
              </a:rPr>
              <a:t>If there is something you do not understand, write your name on the board so your teacher can visit with you during today’s lesson. </a:t>
            </a:r>
            <a:endParaRPr sz="24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Reviewing Learning Targets</a:t>
            </a:r>
            <a:endParaRPr sz="3300" b="0" i="0" u="none" strike="noStrike" cap="none">
              <a:solidFill>
                <a:schemeClr val="dk1"/>
              </a:solidFill>
              <a:latin typeface="Century Gothic"/>
              <a:ea typeface="Century Gothic"/>
              <a:cs typeface="Century Gothic"/>
              <a:sym typeface="Century Gothic"/>
            </a:endParaRPr>
          </a:p>
        </p:txBody>
      </p:sp>
      <p:sp>
        <p:nvSpPr>
          <p:cNvPr id="146" name="Google Shape;146;p2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150000"/>
              </a:lnSpc>
              <a:spcBef>
                <a:spcPts val="0"/>
              </a:spcBef>
              <a:spcAft>
                <a:spcPts val="0"/>
              </a:spcAft>
              <a:buClr>
                <a:schemeClr val="dk1"/>
              </a:buClr>
              <a:buSzPts val="2400"/>
              <a:buFont typeface="Century Gothic"/>
              <a:buAutoNum type="arabicPeriod"/>
            </a:pPr>
            <a:r>
              <a:rPr lang="en" sz="2400" b="0" i="0" u="none" strike="noStrike" cap="none">
                <a:solidFill>
                  <a:schemeClr val="dk1"/>
                </a:solidFill>
                <a:latin typeface="Century Gothic"/>
                <a:ea typeface="Century Gothic"/>
                <a:cs typeface="Century Gothic"/>
                <a:sym typeface="Century Gothic"/>
              </a:rPr>
              <a:t>I can determine the main idea and summarize the text “Revolutionary War, Part III.” </a:t>
            </a: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50000"/>
              </a:lnSpc>
              <a:spcBef>
                <a:spcPts val="0"/>
              </a:spcBef>
              <a:spcAft>
                <a:spcPts val="0"/>
              </a:spcAft>
              <a:buClr>
                <a:schemeClr val="dk1"/>
              </a:buClr>
              <a:buSzPts val="2400"/>
              <a:buFont typeface="Century Gothic"/>
              <a:buAutoNum type="arabicPeriod"/>
            </a:pPr>
            <a:r>
              <a:rPr lang="en" sz="2400" b="0" i="0" u="none" strike="noStrike" cap="none">
                <a:solidFill>
                  <a:schemeClr val="dk1"/>
                </a:solidFill>
                <a:latin typeface="Century Gothic"/>
                <a:ea typeface="Century Gothic"/>
                <a:cs typeface="Century Gothic"/>
                <a:sym typeface="Century Gothic"/>
              </a:rPr>
              <a:t>I can describe the overall structure of the text “Revolutionary War, Part III.” </a:t>
            </a:r>
            <a:endParaRPr sz="2400" b="0" i="0" u="none" strike="noStrike" cap="none">
              <a:solidFill>
                <a:schemeClr val="dk1"/>
              </a:solidFill>
              <a:latin typeface="Century Gothic"/>
              <a:ea typeface="Century Gothic"/>
              <a:cs typeface="Century Gothic"/>
              <a:sym typeface="Century Gothic"/>
            </a:endParaRPr>
          </a:p>
          <a:p>
            <a:pPr marL="45720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p:txBody>
      </p:sp>
      <p:pic>
        <p:nvPicPr>
          <p:cNvPr id="147" name="Google Shape;147;p21"/>
          <p:cNvPicPr preferRelativeResize="0"/>
          <p:nvPr/>
        </p:nvPicPr>
        <p:blipFill rotWithShape="1">
          <a:blip r:embed="rId3">
            <a:alphaModFix/>
          </a:blip>
          <a:srcRect/>
          <a:stretch/>
        </p:blipFill>
        <p:spPr>
          <a:xfrm>
            <a:off x="8316685" y="4362667"/>
            <a:ext cx="709643" cy="518132"/>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C8F9CA1-DD5F-4C58-98AF-8ECDE8BF4594}"/>
</file>

<file path=customXml/itemProps2.xml><?xml version="1.0" encoding="utf-8"?>
<ds:datastoreItem xmlns:ds="http://schemas.openxmlformats.org/officeDocument/2006/customXml" ds:itemID="{1FDD73DE-BA36-4AED-98E9-79426223D283}"/>
</file>

<file path=customXml/itemProps3.xml><?xml version="1.0" encoding="utf-8"?>
<ds:datastoreItem xmlns:ds="http://schemas.openxmlformats.org/officeDocument/2006/customXml" ds:itemID="{E1235C64-D1EF-4ECB-8FD0-A23CF8DD0BFC}"/>
</file>

<file path=docProps/app.xml><?xml version="1.0" encoding="utf-8"?>
<Properties xmlns="http://schemas.openxmlformats.org/officeDocument/2006/extended-properties" xmlns:vt="http://schemas.openxmlformats.org/officeDocument/2006/docPropsVTypes">
  <TotalTime>14</TotalTime>
  <Words>2900</Words>
  <Application>Microsoft Macintosh PowerPoint</Application>
  <PresentationFormat>On-screen Show (16:9)</PresentationFormat>
  <Paragraphs>283</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Grade 4: Module 3: Unit 1: Lesson 11 Teacher slide, before teaching.</vt:lpstr>
      <vt:lpstr>Grade 4: Module 3: Unit 1: Lesson 11 Teacher slide, before teaching.</vt:lpstr>
      <vt:lpstr>Grade 4: Module 3: Unit 1: Lesson 11 Teacher slide, before teaching.</vt:lpstr>
      <vt:lpstr>Grade 4: Module 3: Unit 1: Lesson 11 Teacher slide, before teaching.</vt:lpstr>
      <vt:lpstr> Grade 4: Module 3: Unit 1: Lesson 11 Teacher slide, before teaching. </vt:lpstr>
      <vt:lpstr>Grade 4: Module 3:  Unit 1: Lesson 11</vt:lpstr>
      <vt:lpstr>Hello, Students!</vt:lpstr>
      <vt:lpstr>Let’s review assessment feedback...</vt:lpstr>
      <vt:lpstr>Reviewing Learning Targets</vt:lpstr>
      <vt:lpstr>End-of-Unit 1 Assessment: Answering Questions about an Informational Text</vt:lpstr>
      <vt:lpstr>Reflect on Learning Targets</vt:lpstr>
      <vt:lpstr>PowerPoint Presentation</vt:lpstr>
      <vt:lpstr>Homework</vt:lpstr>
      <vt:lpstr>Homework: Accountable Research Reading</vt:lpstr>
      <vt:lpstr> 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1: Lesson 11 Teacher slide, before teaching.</dc:title>
  <dc:creator>nbravo</dc:creator>
  <cp:lastModifiedBy>Alexander Specht</cp:lastModifiedBy>
  <cp:revision>4</cp:revision>
  <dcterms:modified xsi:type="dcterms:W3CDTF">2018-10-12T22:53:48Z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