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21"/>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Lst>
  <p:sldSz cx="9144000" cy="5143500" type="screen16x9"/>
  <p:notesSz cx="6858000" cy="9144000"/>
  <p:embeddedFontLst>
    <p:embeddedFont>
      <p:font typeface="Calibri" panose="020F0502020204030204" pitchFamily="34" charset="0"/>
      <p:regular r:id="rId22"/>
      <p:bold r:id="rId23"/>
      <p:italic r:id="rId24"/>
      <p:boldItalic r:id="rId25"/>
    </p:embeddedFont>
    <p:embeddedFont>
      <p:font typeface="Century Gothic" panose="020B0502020202020204" pitchFamily="34" charset="0"/>
      <p:regular r:id="rId26"/>
      <p:bold r:id="rId27"/>
      <p:italic r:id="rId28"/>
      <p:boldItalic r:id="rId2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olli Fears"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1B2F32C-D7A5-4AD7-AF95-99B7C5539718}" v="28" dt="2018-08-31T15:09:13.499"/>
  </p1510:revLst>
</p1510:revInfo>
</file>

<file path=ppt/tableStyles.xml><?xml version="1.0" encoding="utf-8"?>
<a:tblStyleLst xmlns:a="http://schemas.openxmlformats.org/drawingml/2006/main" def="{58517163-C9B0-4D30-9FC8-8257795241F6}">
  <a:tblStyle styleId="{58517163-C9B0-4D30-9FC8-8257795241F6}"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33718" autoAdjust="0"/>
  </p:normalViewPr>
  <p:slideViewPr>
    <p:cSldViewPr snapToGrid="0">
      <p:cViewPr varScale="1">
        <p:scale>
          <a:sx n="56" d="100"/>
          <a:sy n="56" d="100"/>
        </p:scale>
        <p:origin x="3204" y="7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5.fntdata"/><Relationship Id="rId3" Type="http://schemas.openxmlformats.org/officeDocument/2006/relationships/customXml" Target="../customXml/item3.xml"/><Relationship Id="rId21" Type="http://schemas.openxmlformats.org/officeDocument/2006/relationships/notesMaster" Target="notesMasters/notesMaster1.xml"/><Relationship Id="rId34"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4.fntdata"/><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8.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3.fntdata"/><Relationship Id="rId32"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2.fntdata"/><Relationship Id="rId28" Type="http://schemas.openxmlformats.org/officeDocument/2006/relationships/font" Target="fonts/font7.fntdata"/><Relationship Id="rId36"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commentAuthors" Target="commentAuthors.xml"/><Relationship Id="rId35"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51B2F32C-D7A5-4AD7-AF95-99B7C5539718}"/>
    <pc:docChg chg="modSld modMainMaster">
      <pc:chgData name="Natalie Ivey" userId="2c81a4b0-7596-4a42-b4da-e7aac4dfeff9" providerId="ADAL" clId="{51B2F32C-D7A5-4AD7-AF95-99B7C5539718}" dt="2018-08-31T15:09:13.499" v="27" actId="14100"/>
      <pc:docMkLst>
        <pc:docMk/>
      </pc:docMkLst>
      <pc:sldChg chg="addSp modSp">
        <pc:chgData name="Natalie Ivey" userId="2c81a4b0-7596-4a42-b4da-e7aac4dfeff9" providerId="ADAL" clId="{51B2F32C-D7A5-4AD7-AF95-99B7C5539718}" dt="2018-08-31T15:09:13.499" v="27" actId="14100"/>
        <pc:sldMkLst>
          <pc:docMk/>
          <pc:sldMk cId="0" sldId="260"/>
        </pc:sldMkLst>
        <pc:picChg chg="add mod">
          <ac:chgData name="Natalie Ivey" userId="2c81a4b0-7596-4a42-b4da-e7aac4dfeff9" providerId="ADAL" clId="{51B2F32C-D7A5-4AD7-AF95-99B7C5539718}" dt="2018-08-31T15:09:13.499" v="27" actId="14100"/>
          <ac:picMkLst>
            <pc:docMk/>
            <pc:sldMk cId="0" sldId="260"/>
            <ac:picMk id="3" creationId="{D9645675-1ED1-4731-A583-586B01E7FFBB}"/>
          </ac:picMkLst>
        </pc:picChg>
      </pc:sldChg>
      <pc:sldChg chg="addSp modSp">
        <pc:chgData name="Natalie Ivey" userId="2c81a4b0-7596-4a42-b4da-e7aac4dfeff9" providerId="ADAL" clId="{51B2F32C-D7A5-4AD7-AF95-99B7C5539718}" dt="2018-08-31T15:08:52.199" v="23" actId="1076"/>
        <pc:sldMkLst>
          <pc:docMk/>
          <pc:sldMk cId="0" sldId="270"/>
        </pc:sldMkLst>
        <pc:picChg chg="add mod">
          <ac:chgData name="Natalie Ivey" userId="2c81a4b0-7596-4a42-b4da-e7aac4dfeff9" providerId="ADAL" clId="{51B2F32C-D7A5-4AD7-AF95-99B7C5539718}" dt="2018-08-31T15:08:23.699" v="17" actId="1076"/>
          <ac:picMkLst>
            <pc:docMk/>
            <pc:sldMk cId="0" sldId="270"/>
            <ac:picMk id="3" creationId="{F4B7A0DA-DF8F-4F88-94C9-08FBE9C248ED}"/>
          </ac:picMkLst>
        </pc:picChg>
        <pc:picChg chg="add mod">
          <ac:chgData name="Natalie Ivey" userId="2c81a4b0-7596-4a42-b4da-e7aac4dfeff9" providerId="ADAL" clId="{51B2F32C-D7A5-4AD7-AF95-99B7C5539718}" dt="2018-08-31T15:08:39.557" v="21" actId="14100"/>
          <ac:picMkLst>
            <pc:docMk/>
            <pc:sldMk cId="0" sldId="270"/>
            <ac:picMk id="5" creationId="{34F9CCDC-9C62-48A2-9AF1-6CBFAF61C63F}"/>
          </ac:picMkLst>
        </pc:picChg>
        <pc:picChg chg="add mod">
          <ac:chgData name="Natalie Ivey" userId="2c81a4b0-7596-4a42-b4da-e7aac4dfeff9" providerId="ADAL" clId="{51B2F32C-D7A5-4AD7-AF95-99B7C5539718}" dt="2018-08-31T15:08:52.199" v="23" actId="1076"/>
          <ac:picMkLst>
            <pc:docMk/>
            <pc:sldMk cId="0" sldId="270"/>
            <ac:picMk id="7" creationId="{C43E3F55-0D8E-46A2-B622-D93FE9328993}"/>
          </ac:picMkLst>
        </pc:picChg>
      </pc:sldChg>
      <pc:sldMasterChg chg="addSp modSp">
        <pc:chgData name="Natalie Ivey" userId="2c81a4b0-7596-4a42-b4da-e7aac4dfeff9" providerId="ADAL" clId="{51B2F32C-D7A5-4AD7-AF95-99B7C5539718}" dt="2018-08-31T15:06:45.955" v="6" actId="1076"/>
        <pc:sldMasterMkLst>
          <pc:docMk/>
          <pc:sldMasterMk cId="0" sldId="2147483670"/>
        </pc:sldMasterMkLst>
        <pc:picChg chg="add mod">
          <ac:chgData name="Natalie Ivey" userId="2c81a4b0-7596-4a42-b4da-e7aac4dfeff9" providerId="ADAL" clId="{51B2F32C-D7A5-4AD7-AF95-99B7C5539718}" dt="2018-08-31T15:06:15.113" v="1" actId="1076"/>
          <ac:picMkLst>
            <pc:docMk/>
            <pc:sldMasterMk cId="0" sldId="2147483670"/>
            <ac:picMk id="3" creationId="{2A409238-38F8-4AF1-BF3B-0FA06AE2A78C}"/>
          </ac:picMkLst>
        </pc:picChg>
        <pc:picChg chg="add mod">
          <ac:chgData name="Natalie Ivey" userId="2c81a4b0-7596-4a42-b4da-e7aac4dfeff9" providerId="ADAL" clId="{51B2F32C-D7A5-4AD7-AF95-99B7C5539718}" dt="2018-08-31T15:06:27.547" v="4" actId="1076"/>
          <ac:picMkLst>
            <pc:docMk/>
            <pc:sldMasterMk cId="0" sldId="2147483670"/>
            <ac:picMk id="5" creationId="{BF703594-4DF6-4090-9F04-C65F9F08CB74}"/>
          </ac:picMkLst>
        </pc:picChg>
        <pc:picChg chg="add mod">
          <ac:chgData name="Natalie Ivey" userId="2c81a4b0-7596-4a42-b4da-e7aac4dfeff9" providerId="ADAL" clId="{51B2F32C-D7A5-4AD7-AF95-99B7C5539718}" dt="2018-08-31T15:06:45.955" v="6" actId="1076"/>
          <ac:picMkLst>
            <pc:docMk/>
            <pc:sldMasterMk cId="0" sldId="2147483670"/>
            <ac:picMk id="10" creationId="{946A688F-6D50-4483-9019-91EEB7962455}"/>
          </ac:picMkLst>
        </pc:picChg>
      </pc:sldMasterChg>
      <pc:sldMasterChg chg="modSldLayout">
        <pc:chgData name="Natalie Ivey" userId="2c81a4b0-7596-4a42-b4da-e7aac4dfeff9" providerId="ADAL" clId="{51B2F32C-D7A5-4AD7-AF95-99B7C5539718}" dt="2018-08-31T15:07:45.613" v="15" actId="1076"/>
        <pc:sldMasterMkLst>
          <pc:docMk/>
          <pc:sldMasterMk cId="0" sldId="2147483671"/>
        </pc:sldMasterMkLst>
        <pc:sldLayoutChg chg="addSp modSp">
          <pc:chgData name="Natalie Ivey" userId="2c81a4b0-7596-4a42-b4da-e7aac4dfeff9" providerId="ADAL" clId="{51B2F32C-D7A5-4AD7-AF95-99B7C5539718}" dt="2018-08-31T15:07:45.613" v="15" actId="1076"/>
          <pc:sldLayoutMkLst>
            <pc:docMk/>
            <pc:sldMasterMk cId="0" sldId="2147483671"/>
            <pc:sldLayoutMk cId="0" sldId="2147483669"/>
          </pc:sldLayoutMkLst>
          <pc:picChg chg="add mod">
            <ac:chgData name="Natalie Ivey" userId="2c81a4b0-7596-4a42-b4da-e7aac4dfeff9" providerId="ADAL" clId="{51B2F32C-D7A5-4AD7-AF95-99B7C5539718}" dt="2018-08-31T15:07:17.291" v="8" actId="1076"/>
            <ac:picMkLst>
              <pc:docMk/>
              <pc:sldMasterMk cId="0" sldId="2147483671"/>
              <pc:sldLayoutMk cId="0" sldId="2147483669"/>
              <ac:picMk id="3" creationId="{A2B1D980-71D7-489D-B5DB-D8244178A29E}"/>
            </ac:picMkLst>
          </pc:picChg>
          <pc:picChg chg="add mod">
            <ac:chgData name="Natalie Ivey" userId="2c81a4b0-7596-4a42-b4da-e7aac4dfeff9" providerId="ADAL" clId="{51B2F32C-D7A5-4AD7-AF95-99B7C5539718}" dt="2018-08-31T15:07:33.652" v="13" actId="1076"/>
            <ac:picMkLst>
              <pc:docMk/>
              <pc:sldMasterMk cId="0" sldId="2147483671"/>
              <pc:sldLayoutMk cId="0" sldId="2147483669"/>
              <ac:picMk id="5" creationId="{29F28106-D1E5-4AB1-9AA2-07957571FBEA}"/>
            </ac:picMkLst>
          </pc:picChg>
          <pc:picChg chg="add mod">
            <ac:chgData name="Natalie Ivey" userId="2c81a4b0-7596-4a42-b4da-e7aac4dfeff9" providerId="ADAL" clId="{51B2F32C-D7A5-4AD7-AF95-99B7C5539718}" dt="2018-08-31T15:07:45.613" v="15" actId="1076"/>
            <ac:picMkLst>
              <pc:docMk/>
              <pc:sldMasterMk cId="0" sldId="2147483671"/>
              <pc:sldLayoutMk cId="0" sldId="2147483669"/>
              <ac:picMk id="7" creationId="{7FC35978-DF55-480F-B8C0-6574901F41D3}"/>
            </ac:picMkLst>
          </pc:pic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Shape 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78171464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curriculum.eleducation.org/curriculum/ela/grade-4/module-1/unit-1/lesson-3" TargetMode="External"/><Relationship Id="rId2" Type="http://schemas.openxmlformats.org/officeDocument/2006/relationships/slide" Target="../slides/slide1.xml"/><Relationship Id="rId1" Type="http://schemas.openxmlformats.org/officeDocument/2006/relationships/notesMaster" Target="../notesMasters/notesMaster1.xml"/><Relationship Id="rId4" Type="http://schemas.openxmlformats.org/officeDocument/2006/relationships/hyperlink" Target="https://eleducation.org/resources/classroom-protocols-in-action-think-pair-share" TargetMode="Externa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youtube.com/watch?v=NqIl3oX_44s" TargetMode="External"/><Relationship Id="rId2" Type="http://schemas.openxmlformats.org/officeDocument/2006/relationships/slide" Target="../slides/slide10.xml"/><Relationship Id="rId1" Type="http://schemas.openxmlformats.org/officeDocument/2006/relationships/notesMaster" Target="../notesMasters/notesMaster1.xml"/><Relationship Id="rId4" Type="http://schemas.openxmlformats.org/officeDocument/2006/relationships/hyperlink" Target="https://www.youtube.com/watch?v=wMHxQNaoFSM" TargetMode="Externa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curriculum.eleducation.org/curriculum/ela/grade-4/module-1/unit-1/lesson-4"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curriculum.eleducation.org/sites/default/files/g4m1u1_all-block_072017.pdf"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eleducation.org/resources/el-education-classroom-protocols"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Shape 12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7" name="Shape 12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spcBef>
                <a:spcPts val="0"/>
              </a:spcBef>
              <a:spcAft>
                <a:spcPts val="0"/>
              </a:spcAft>
              <a:buSzPts val="1200"/>
              <a:buFont typeface="Calibri"/>
              <a:buChar char="●"/>
            </a:pPr>
            <a:r>
              <a:rPr lang="en" sz="1200" dirty="0">
                <a:latin typeface="Calibri"/>
                <a:ea typeface="Calibri"/>
                <a:cs typeface="Calibri"/>
                <a:sym typeface="Calibri"/>
              </a:rPr>
              <a:t>Note that although people may see many different themes in poems, the theme that has been identified in these materials is one that most students of this age will understand. If students suggest other themes for the poem, listen to their ideas and consider whether these are viable themes based on the supporting details students choose.</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Lessons 1 and 2 featured built-out instruction </a:t>
            </a:r>
            <a:r>
              <a:rPr lang="en" sz="1200" b="0" dirty="0">
                <a:latin typeface="Calibri"/>
                <a:ea typeface="Calibri"/>
                <a:cs typeface="Calibri"/>
                <a:sym typeface="Calibri"/>
              </a:rPr>
              <a:t>for Think-Pair-Share</a:t>
            </a:r>
            <a:r>
              <a:rPr lang="en" sz="1200" dirty="0">
                <a:latin typeface="Calibri"/>
                <a:ea typeface="Calibri"/>
                <a:cs typeface="Calibri"/>
                <a:sym typeface="Calibri"/>
              </a:rPr>
              <a:t>. Moving forward, this will no longer be built out within lessons. Continue to use </a:t>
            </a:r>
            <a:r>
              <a:rPr lang="en" sz="1200" b="0" dirty="0">
                <a:latin typeface="Calibri"/>
                <a:ea typeface="Calibri"/>
                <a:cs typeface="Calibri"/>
                <a:sym typeface="Calibri"/>
              </a:rPr>
              <a:t>Think-Pair-Share </a:t>
            </a:r>
            <a:r>
              <a:rPr lang="en" sz="1200" dirty="0">
                <a:latin typeface="Calibri"/>
                <a:ea typeface="Calibri"/>
                <a:cs typeface="Calibri"/>
                <a:sym typeface="Calibri"/>
              </a:rPr>
              <a:t>in this way to promote productive and equitable conversation. Refer to the Classroom Protocols document for the full version of the protocol.</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This lesson is the first lesson in a series of 3 that has built in the </a:t>
            </a:r>
            <a:r>
              <a:rPr lang="en" sz="1200" b="0" dirty="0">
                <a:latin typeface="Calibri"/>
                <a:ea typeface="Calibri"/>
                <a:cs typeface="Calibri"/>
                <a:sym typeface="Calibri"/>
              </a:rPr>
              <a:t>Goal 1 Conversation Cues.  </a:t>
            </a:r>
            <a:r>
              <a:rPr lang="en" sz="1200" dirty="0">
                <a:latin typeface="Calibri"/>
                <a:ea typeface="Calibri"/>
                <a:cs typeface="Calibri"/>
                <a:sym typeface="Calibri"/>
              </a:rPr>
              <a:t>Later lessons will be using cues 2, 3, and 4.  It is important to note that your cues were built into the </a:t>
            </a:r>
            <a:r>
              <a:rPr lang="en" sz="1200" b="1" dirty="0">
                <a:latin typeface="Calibri"/>
                <a:ea typeface="Calibri"/>
                <a:cs typeface="Calibri"/>
                <a:sym typeface="Calibri"/>
              </a:rPr>
              <a:t>Discussion Norms Anchor Chart</a:t>
            </a:r>
            <a:r>
              <a:rPr lang="en" sz="1200" dirty="0">
                <a:latin typeface="Calibri"/>
                <a:ea typeface="Calibri"/>
                <a:cs typeface="Calibri"/>
                <a:sym typeface="Calibri"/>
              </a:rPr>
              <a:t>, but it is important you read them thoroughly.  Click here to go to the resources.</a:t>
            </a:r>
            <a:endParaRPr sz="1200" dirty="0">
              <a:latin typeface="Calibri"/>
              <a:ea typeface="Calibri"/>
              <a:cs typeface="Calibri"/>
              <a:sym typeface="Calibri"/>
            </a:endParaRPr>
          </a:p>
          <a:p>
            <a:pPr marL="0" lvl="0" indent="0" rtl="0">
              <a:spcBef>
                <a:spcPts val="0"/>
              </a:spcBef>
              <a:spcAft>
                <a:spcPts val="0"/>
              </a:spcAft>
              <a:buNone/>
            </a:pPr>
            <a:endParaRPr sz="14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Additional Teacher Resources: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Teacher Supporting Materials Document for this lesson can be found here: </a:t>
            </a:r>
            <a:r>
              <a:rPr lang="en" sz="1200" u="sng" dirty="0">
                <a:solidFill>
                  <a:schemeClr val="hlink"/>
                </a:solidFill>
                <a:latin typeface="Calibri"/>
                <a:ea typeface="Calibri"/>
                <a:cs typeface="Calibri"/>
                <a:sym typeface="Calibri"/>
                <a:hlinkClick r:id="rId3"/>
              </a:rPr>
              <a:t>http://curriculum.eleducation.org/curriculum/ela/grade-4/module-1/unit-1/lesson-3</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Think-Pair-Share protocol video can be found here: </a:t>
            </a:r>
            <a:r>
              <a:rPr lang="en" sz="1200" u="sng" dirty="0">
                <a:solidFill>
                  <a:srgbClr val="0000FF"/>
                </a:solidFill>
                <a:latin typeface="Calibri"/>
                <a:ea typeface="Calibri"/>
                <a:cs typeface="Calibri"/>
                <a:sym typeface="Calibri"/>
                <a:hlinkClick r:id="rId4"/>
              </a:rPr>
              <a:t>https://www.google.com/url?q=https://eleducation.org/resources/classroom-protocols-in-action-think-pair-share&amp;sa=D&amp;ust=1529703994470000&amp;usg=AFQjCNFzcvzGsqkmyJ5FVfwoqICsum8D9g</a:t>
            </a:r>
            <a:endParaRPr sz="1400" dirty="0">
              <a:solidFill>
                <a:srgbClr val="0000FF"/>
              </a:solidFill>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7427189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Shape 19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4" name="Shape 19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3-4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Pairs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CONTAINS 2 PICTURES TO REVEAL ONCE THE STUDENTS ARE FINISHED WITH THEIR SKETCHES.  CLICK TO REVEAL AND ALLOW STUDENTS TO COMPARE.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It is really important you allow students to visualize the poem in their mind before you show any imagery of the poem.  Showing imagery before the poem will control their thinking process.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u="sng" dirty="0">
                <a:solidFill>
                  <a:schemeClr val="hlink"/>
                </a:solidFill>
                <a:latin typeface="Calibri"/>
                <a:ea typeface="Calibri"/>
                <a:cs typeface="Calibri"/>
                <a:sym typeface="Calibri"/>
                <a:hlinkClick r:id="rId3"/>
              </a:rPr>
              <a:t>https://www.youtube.com/watch?v=NqIl3oX_44s</a:t>
            </a:r>
            <a:r>
              <a:rPr lang="en" sz="1200" dirty="0">
                <a:solidFill>
                  <a:schemeClr val="dk1"/>
                </a:solidFill>
                <a:latin typeface="Calibri"/>
                <a:ea typeface="Calibri"/>
                <a:cs typeface="Calibri"/>
                <a:sym typeface="Calibri"/>
              </a:rPr>
              <a:t>  copy and paste the link to hear the poem read aloud. This is also hyperlinked on the slide. </a:t>
            </a:r>
            <a:r>
              <a:rPr lang="en" sz="1200" u="sng" dirty="0">
                <a:solidFill>
                  <a:schemeClr val="hlink"/>
                </a:solidFill>
                <a:latin typeface="Calibri"/>
                <a:ea typeface="Calibri"/>
                <a:cs typeface="Calibri"/>
                <a:sym typeface="Calibri"/>
                <a:hlinkClick r:id="rId4"/>
              </a:rPr>
              <a:t>https://www.youtube.com/watch?v=wMHxQNaoFSM</a:t>
            </a:r>
            <a:r>
              <a:rPr lang="en" sz="1200" dirty="0">
                <a:solidFill>
                  <a:schemeClr val="dk1"/>
                </a:solidFill>
                <a:latin typeface="Calibri"/>
                <a:ea typeface="Calibri"/>
                <a:cs typeface="Calibri"/>
                <a:sym typeface="Calibri"/>
              </a:rPr>
              <a:t>  (possible extension video...simply copy and paste)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poem in the back of the book “The Red Wheelbarrow” by William Carlos Williams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them follow along as you play the recording twice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paper for sketching and have the students sketch a visual image of their thinking about the poem.  If time permits allow for students to access art tools to enhance their creations.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Think about possibly displaying the work later</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2 minutes invite students to</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turn and talk </a:t>
            </a:r>
            <a:r>
              <a:rPr lang="en" sz="1200" dirty="0">
                <a:solidFill>
                  <a:schemeClr val="dk1"/>
                </a:solidFill>
                <a:latin typeface="Calibri"/>
                <a:ea typeface="Calibri"/>
                <a:cs typeface="Calibri"/>
                <a:sym typeface="Calibri"/>
              </a:rPr>
              <a:t>to their partners with the following prompts.  Once finished cold call to share out. </a:t>
            </a:r>
            <a:r>
              <a:rPr lang="en" sz="1200" i="1" dirty="0">
                <a:latin typeface="Calibri"/>
                <a:ea typeface="Calibri"/>
                <a:cs typeface="Calibri"/>
                <a:sym typeface="Calibri"/>
              </a:rPr>
              <a:t>“What is this poem about? How do you know? Use evidence from the text to support your answer.” </a:t>
            </a:r>
            <a:r>
              <a:rPr lang="en" sz="1200" b="1" dirty="0">
                <a:latin typeface="Calibri"/>
                <a:ea typeface="Calibri"/>
                <a:cs typeface="Calibri"/>
                <a:sym typeface="Calibri"/>
              </a:rPr>
              <a:t>(It is about a red wheelbarrow. We know that from the title and also from the content of the poem, which describes the wheelbarrow.)</a:t>
            </a:r>
            <a:r>
              <a:rPr lang="en" sz="1200" b="1" i="1" dirty="0">
                <a:latin typeface="Calibri"/>
                <a:ea typeface="Calibri"/>
                <a:cs typeface="Calibri"/>
                <a:sym typeface="Calibri"/>
              </a:rPr>
              <a:t> </a:t>
            </a:r>
            <a:r>
              <a:rPr lang="en" sz="1200" i="1" dirty="0">
                <a:latin typeface="Calibri"/>
                <a:ea typeface="Calibri"/>
                <a:cs typeface="Calibri"/>
                <a:sym typeface="Calibri"/>
              </a:rPr>
              <a:t>“What is a wheelbarrow? What is it used for?” </a:t>
            </a:r>
            <a:r>
              <a:rPr lang="en" sz="1200" b="1" dirty="0">
                <a:latin typeface="Calibri"/>
                <a:ea typeface="Calibri"/>
                <a:cs typeface="Calibri"/>
                <a:sym typeface="Calibri"/>
              </a:rPr>
              <a:t>(It is a small cart that you push along. It is used to move heavy things around without having to lift them.) </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solidFill>
                  <a:schemeClr val="dk1"/>
                </a:solidFill>
                <a:latin typeface="Calibri"/>
                <a:ea typeface="Calibri"/>
                <a:cs typeface="Calibri"/>
                <a:sym typeface="Calibri"/>
              </a:rPr>
              <a:t>Focus students on the phrase so much depends on the first line. Invite students to turn and talk to their partner, and cold call students to share out</a:t>
            </a:r>
            <a:r>
              <a:rPr lang="en" sz="1200" dirty="0">
                <a:latin typeface="Calibri"/>
                <a:ea typeface="Calibri"/>
                <a:cs typeface="Calibri"/>
                <a:sym typeface="Calibri"/>
              </a:rPr>
              <a:t>:</a:t>
            </a:r>
            <a:r>
              <a:rPr lang="en" sz="1200" b="1" dirty="0">
                <a:solidFill>
                  <a:srgbClr val="FF0000"/>
                </a:solidFill>
                <a:latin typeface="Calibri"/>
                <a:ea typeface="Calibri"/>
                <a:cs typeface="Calibri"/>
                <a:sym typeface="Calibri"/>
              </a:rPr>
              <a:t>  </a:t>
            </a:r>
            <a:r>
              <a:rPr lang="en" sz="1200" i="1" dirty="0">
                <a:latin typeface="Calibri"/>
                <a:ea typeface="Calibri"/>
                <a:cs typeface="Calibri"/>
                <a:sym typeface="Calibri"/>
              </a:rPr>
              <a:t>“What does depends upon mean? If you depend upon something, what do you do?” </a:t>
            </a:r>
            <a:r>
              <a:rPr lang="en" sz="1200" b="1" dirty="0">
                <a:latin typeface="Calibri"/>
                <a:ea typeface="Calibri"/>
                <a:cs typeface="Calibri"/>
                <a:sym typeface="Calibri"/>
              </a:rPr>
              <a:t>(You rely on it. You really need it. It is necessary.)</a:t>
            </a:r>
            <a:r>
              <a:rPr lang="en" sz="1200" b="1" i="1" dirty="0">
                <a:latin typeface="Calibri"/>
                <a:ea typeface="Calibri"/>
                <a:cs typeface="Calibri"/>
                <a:sym typeface="Calibri"/>
              </a:rPr>
              <a:t> </a:t>
            </a:r>
            <a:r>
              <a:rPr lang="en" sz="1200" i="1" dirty="0">
                <a:latin typeface="Calibri"/>
                <a:ea typeface="Calibri"/>
                <a:cs typeface="Calibri"/>
                <a:sym typeface="Calibri"/>
              </a:rPr>
              <a:t>“Who might depend on a wheelbarrow? Why?”</a:t>
            </a:r>
            <a:r>
              <a:rPr lang="en" sz="1200" b="1" i="1" dirty="0">
                <a:latin typeface="Calibri"/>
                <a:ea typeface="Calibri"/>
                <a:cs typeface="Calibri"/>
                <a:sym typeface="Calibri"/>
              </a:rPr>
              <a:t> </a:t>
            </a:r>
            <a:r>
              <a:rPr lang="en" sz="1200" b="1" dirty="0">
                <a:latin typeface="Calibri"/>
                <a:ea typeface="Calibri"/>
                <a:cs typeface="Calibri"/>
                <a:sym typeface="Calibri"/>
              </a:rPr>
              <a:t>(A gardener might depend on the wheelbarrow to move heavy garden equipment, dirt, and trees around. A builder might also depend on a wheelbarrow to move heavy bags of sand.)</a:t>
            </a:r>
            <a:r>
              <a:rPr lang="en" sz="1200" b="1" i="1" dirty="0">
                <a:latin typeface="Calibri"/>
                <a:ea typeface="Calibri"/>
                <a:cs typeface="Calibri"/>
                <a:sym typeface="Calibri"/>
              </a:rPr>
              <a:t> </a:t>
            </a:r>
            <a:r>
              <a:rPr lang="en" sz="1200" i="1" dirty="0">
                <a:latin typeface="Calibri"/>
                <a:ea typeface="Calibri"/>
                <a:cs typeface="Calibri"/>
                <a:sym typeface="Calibri"/>
              </a:rPr>
              <a:t>“What do the words so much mean? If it said not much, how would that change the meaning of the first line?”</a:t>
            </a:r>
            <a:r>
              <a:rPr lang="en" sz="1200" b="1" i="1" dirty="0">
                <a:latin typeface="Calibri"/>
                <a:ea typeface="Calibri"/>
                <a:cs typeface="Calibri"/>
                <a:sym typeface="Calibri"/>
              </a:rPr>
              <a:t> </a:t>
            </a:r>
            <a:r>
              <a:rPr lang="en" sz="1200" b="1" dirty="0">
                <a:latin typeface="Calibri"/>
                <a:ea typeface="Calibri"/>
                <a:cs typeface="Calibri"/>
                <a:sym typeface="Calibri"/>
              </a:rPr>
              <a:t>(So much means a lot. It means the wheelbarrow is very important because it is needed. If it said not much, it would mean that the wheelbarrow wasn’t as important because it wasn’t needed as much.) </a:t>
            </a:r>
            <a:r>
              <a:rPr lang="en" sz="1200" i="1" dirty="0">
                <a:latin typeface="Calibri"/>
                <a:ea typeface="Calibri"/>
                <a:cs typeface="Calibri"/>
                <a:sym typeface="Calibri"/>
              </a:rPr>
              <a:t>“What does this tell you about the red wheelbarrow?”</a:t>
            </a:r>
            <a:r>
              <a:rPr lang="en" sz="1200" dirty="0">
                <a:latin typeface="Calibri"/>
                <a:ea typeface="Calibri"/>
                <a:cs typeface="Calibri"/>
                <a:sym typeface="Calibri"/>
              </a:rPr>
              <a:t> </a:t>
            </a:r>
            <a:r>
              <a:rPr lang="en" sz="1200" b="1" dirty="0">
                <a:latin typeface="Calibri"/>
                <a:ea typeface="Calibri"/>
                <a:cs typeface="Calibri"/>
                <a:sym typeface="Calibri"/>
              </a:rPr>
              <a:t>(The wheelbarrow is very important because it is depended upon.)</a:t>
            </a:r>
            <a:endParaRPr sz="1200" b="1" dirty="0">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conversations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sketches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Draw a picture for students as necessary.</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723624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Shape 20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3" name="Shape 20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Pairs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bottom section of this note catcher will be used in the next slide for the closing and assessment piece.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Resources mentioned in this slide can be found here </a:t>
            </a:r>
            <a:r>
              <a:rPr lang="en" sz="1200" u="sng" dirty="0">
                <a:solidFill>
                  <a:srgbClr val="0000FF"/>
                </a:solidFill>
                <a:latin typeface="Calibri"/>
                <a:ea typeface="Calibri"/>
                <a:cs typeface="Calibri"/>
                <a:sym typeface="Calibri"/>
                <a:hlinkClick r:id="rId3"/>
              </a:rPr>
              <a:t>http://curriculum.eleducation.org/curriculum/ela/grade-4/module-1/unit-1/lesson-4</a:t>
            </a:r>
            <a:endParaRPr sz="1200" dirty="0">
              <a:solidFill>
                <a:srgbClr val="0000FF"/>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Locate the I Notice/I Wonder Note Catcher for the poem in the Student Workbooks.  Allow students to work with a partner to complete.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a:t>
            </a:r>
            <a:r>
              <a:rPr lang="en" sz="1200" b="1" dirty="0">
                <a:solidFill>
                  <a:schemeClr val="dk1"/>
                </a:solidFill>
                <a:latin typeface="Calibri"/>
                <a:ea typeface="Calibri"/>
                <a:cs typeface="Calibri"/>
                <a:sym typeface="Calibri"/>
              </a:rPr>
              <a:t> What Makes a Poem a Poem?</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anchor chart</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Cold call </a:t>
            </a:r>
            <a:r>
              <a:rPr lang="en" sz="1200" dirty="0">
                <a:solidFill>
                  <a:schemeClr val="dk1"/>
                </a:solidFill>
                <a:latin typeface="Calibri"/>
                <a:ea typeface="Calibri"/>
                <a:cs typeface="Calibri"/>
                <a:sym typeface="Calibri"/>
              </a:rPr>
              <a:t>students to share with the whole group what they noticed about “The Red Wheelbarrow.” As students share out, capture their responses in the second column (“Notices”) of the </a:t>
            </a:r>
            <a:r>
              <a:rPr lang="en" sz="1200" b="1" dirty="0">
                <a:solidFill>
                  <a:schemeClr val="dk1"/>
                </a:solidFill>
                <a:latin typeface="Calibri"/>
                <a:ea typeface="Calibri"/>
                <a:cs typeface="Calibri"/>
                <a:sym typeface="Calibri"/>
              </a:rPr>
              <a:t>What Makes a Poem a Poem? anchor chart</a:t>
            </a:r>
            <a:r>
              <a:rPr lang="en" sz="1200" dirty="0">
                <a:solidFill>
                  <a:schemeClr val="dk1"/>
                </a:solidFill>
                <a:latin typeface="Calibri"/>
                <a:ea typeface="Calibri"/>
                <a:cs typeface="Calibri"/>
                <a:sym typeface="Calibri"/>
              </a:rPr>
              <a:t>. As you record, categorize student notices into three groups—structure, imagery, and rhyme and meter—but without telling students how you are grouping the ideas. Refer to </a:t>
            </a:r>
            <a:r>
              <a:rPr lang="en" sz="1200" b="1" dirty="0">
                <a:solidFill>
                  <a:schemeClr val="dk1"/>
                </a:solidFill>
                <a:latin typeface="Calibri"/>
                <a:ea typeface="Calibri"/>
                <a:cs typeface="Calibri"/>
                <a:sym typeface="Calibri"/>
              </a:rPr>
              <a:t>What Makes a Poem a Poem? anchor chart (example, for teacher reference) as necessary</a:t>
            </a:r>
            <a:r>
              <a:rPr lang="en" sz="1200" dirty="0">
                <a:solidFill>
                  <a:schemeClr val="dk1"/>
                </a:solidFill>
                <a:latin typeface="Calibri"/>
                <a:ea typeface="Calibri"/>
                <a:cs typeface="Calibri"/>
                <a:sym typeface="Calibri"/>
              </a:rPr>
              <a:t>. — Note: If students don’t notice anything for rhyme and meter, it will be addressed in later poems.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you have grouped their ideas on the anchor chart. Focus students on the “Structure” group. Invite students to turn and talk to their partner, and cold call students to share with the whole group:</a:t>
            </a:r>
            <a:r>
              <a:rPr lang="en" sz="1200" b="1" dirty="0">
                <a:solidFill>
                  <a:srgbClr val="FF0000"/>
                </a:solidFill>
                <a:latin typeface="Calibri"/>
                <a:ea typeface="Calibri"/>
                <a:cs typeface="Calibri"/>
                <a:sym typeface="Calibri"/>
              </a:rPr>
              <a:t> </a:t>
            </a:r>
            <a:r>
              <a:rPr lang="en" sz="1200" i="1" dirty="0">
                <a:latin typeface="Calibri"/>
                <a:ea typeface="Calibri"/>
                <a:cs typeface="Calibri"/>
                <a:sym typeface="Calibri"/>
              </a:rPr>
              <a:t>“What do you notice about the first group? How are these ideas connected?”</a:t>
            </a:r>
            <a:r>
              <a:rPr lang="en" sz="1200" b="1" i="1" dirty="0">
                <a:latin typeface="Calibri"/>
                <a:ea typeface="Calibri"/>
                <a:cs typeface="Calibri"/>
                <a:sym typeface="Calibri"/>
              </a:rPr>
              <a:t> </a:t>
            </a:r>
            <a:r>
              <a:rPr lang="en" sz="1200" b="1" dirty="0">
                <a:latin typeface="Calibri"/>
                <a:ea typeface="Calibri"/>
                <a:cs typeface="Calibri"/>
                <a:sym typeface="Calibri"/>
              </a:rPr>
              <a:t>(how the poem is organized—the structure)</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Record structure and the definition in the third column. </a:t>
            </a:r>
            <a:r>
              <a:rPr lang="en" sz="1200" b="1" dirty="0">
                <a:solidFill>
                  <a:schemeClr val="dk1"/>
                </a:solidFill>
                <a:latin typeface="Calibri"/>
                <a:ea typeface="Calibri"/>
                <a:cs typeface="Calibri"/>
                <a:sym typeface="Calibri"/>
              </a:rPr>
              <a:t>Refer to What Makes a Poem a Poem? anchor chart</a:t>
            </a:r>
            <a:r>
              <a:rPr lang="en" sz="1200" dirty="0">
                <a:solidFill>
                  <a:schemeClr val="dk1"/>
                </a:solidFill>
                <a:latin typeface="Calibri"/>
                <a:ea typeface="Calibri"/>
                <a:cs typeface="Calibri"/>
                <a:sym typeface="Calibri"/>
              </a:rPr>
              <a:t> (example, for teacher reference) as necessary.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Before moving on, ensure students understand, and record on the anchor chart: “The chunks of a poem are called stanzas.” “Stanzas contain lines.”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the </a:t>
            </a:r>
            <a:r>
              <a:rPr lang="en" sz="1200" b="0" dirty="0">
                <a:solidFill>
                  <a:schemeClr val="dk1"/>
                </a:solidFill>
                <a:latin typeface="Calibri"/>
                <a:ea typeface="Calibri"/>
                <a:cs typeface="Calibri"/>
                <a:sym typeface="Calibri"/>
              </a:rPr>
              <a:t>“Imagery” </a:t>
            </a:r>
            <a:r>
              <a:rPr lang="en" sz="1200" dirty="0">
                <a:solidFill>
                  <a:schemeClr val="dk1"/>
                </a:solidFill>
                <a:latin typeface="Calibri"/>
                <a:ea typeface="Calibri"/>
                <a:cs typeface="Calibri"/>
                <a:sym typeface="Calibri"/>
              </a:rPr>
              <a:t>ideas in the second column. Invite students </a:t>
            </a:r>
            <a:r>
              <a:rPr lang="en" sz="1200" b="0" dirty="0">
                <a:solidFill>
                  <a:schemeClr val="dk1"/>
                </a:solidFill>
                <a:latin typeface="Calibri"/>
                <a:ea typeface="Calibri"/>
                <a:cs typeface="Calibri"/>
                <a:sym typeface="Calibri"/>
              </a:rPr>
              <a:t>to turn and talk </a:t>
            </a:r>
            <a:r>
              <a:rPr lang="en" sz="1200" dirty="0">
                <a:solidFill>
                  <a:schemeClr val="dk1"/>
                </a:solidFill>
                <a:latin typeface="Calibri"/>
                <a:ea typeface="Calibri"/>
                <a:cs typeface="Calibri"/>
                <a:sym typeface="Calibri"/>
              </a:rPr>
              <a:t>to their partner, and cold call students to share out: </a:t>
            </a:r>
            <a:r>
              <a:rPr lang="en" sz="1200" i="1" dirty="0">
                <a:latin typeface="Calibri"/>
                <a:ea typeface="Calibri"/>
                <a:cs typeface="Calibri"/>
                <a:sym typeface="Calibri"/>
              </a:rPr>
              <a:t>“What do you notice about this group? How are these ideas connected?”</a:t>
            </a:r>
            <a:r>
              <a:rPr lang="en" sz="1200" dirty="0">
                <a:latin typeface="Calibri"/>
                <a:ea typeface="Calibri"/>
                <a:cs typeface="Calibri"/>
                <a:sym typeface="Calibri"/>
              </a:rPr>
              <a:t> </a:t>
            </a:r>
            <a:r>
              <a:rPr lang="en" sz="1200" b="1" dirty="0">
                <a:latin typeface="Calibri"/>
                <a:ea typeface="Calibri"/>
                <a:cs typeface="Calibri"/>
                <a:sym typeface="Calibri"/>
              </a:rPr>
              <a:t>(word and phrase choice)</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in poetry, word and phrase choice is called imagery, which means words and phrases that help the reader imagine with the senses. Help students understand that although the whole poem may be appealing to the senses, there are certain words and phrases that use precise or figurative language to help us imagine through our senses what the poet is describing. Record imagery and a definition in the third column. See </a:t>
            </a:r>
            <a:r>
              <a:rPr lang="en" sz="1200" b="1" dirty="0">
                <a:solidFill>
                  <a:schemeClr val="dk1"/>
                </a:solidFill>
                <a:latin typeface="Calibri"/>
                <a:ea typeface="Calibri"/>
                <a:cs typeface="Calibri"/>
                <a:sym typeface="Calibri"/>
              </a:rPr>
              <a:t>What Makes a Poem a Poem? anchor chart </a:t>
            </a:r>
            <a:r>
              <a:rPr lang="en" sz="1200" dirty="0">
                <a:solidFill>
                  <a:schemeClr val="dk1"/>
                </a:solidFill>
                <a:latin typeface="Calibri"/>
                <a:ea typeface="Calibri"/>
                <a:cs typeface="Calibri"/>
                <a:sym typeface="Calibri"/>
              </a:rPr>
              <a:t>(example, for teacher reference).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the “</a:t>
            </a:r>
            <a:r>
              <a:rPr lang="en" sz="1200" b="1" dirty="0">
                <a:solidFill>
                  <a:schemeClr val="dk1"/>
                </a:solidFill>
                <a:latin typeface="Calibri"/>
                <a:ea typeface="Calibri"/>
                <a:cs typeface="Calibri"/>
                <a:sym typeface="Calibri"/>
              </a:rPr>
              <a:t>Meter and Rhyme</a:t>
            </a:r>
            <a:r>
              <a:rPr lang="en" sz="1200" dirty="0">
                <a:solidFill>
                  <a:schemeClr val="dk1"/>
                </a:solidFill>
                <a:latin typeface="Calibri"/>
                <a:ea typeface="Calibri"/>
                <a:cs typeface="Calibri"/>
                <a:sym typeface="Calibri"/>
              </a:rPr>
              <a:t>” ideas in the second column. Invite students to turn and talk to their partner, and cold call students to share out: </a:t>
            </a:r>
            <a:r>
              <a:rPr lang="en" sz="1200" i="1" dirty="0">
                <a:latin typeface="Calibri"/>
                <a:ea typeface="Calibri"/>
                <a:cs typeface="Calibri"/>
                <a:sym typeface="Calibri"/>
              </a:rPr>
              <a:t>“What do you notice about this group? How are these ideas connected?” </a:t>
            </a:r>
            <a:r>
              <a:rPr lang="en" sz="1200" b="1" dirty="0">
                <a:latin typeface="Calibri"/>
                <a:ea typeface="Calibri"/>
                <a:cs typeface="Calibri"/>
                <a:sym typeface="Calibri"/>
              </a:rPr>
              <a:t>(rhyming, and the beat or rhythm of the poem)</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Tell students that in poetry, word and phrase choice is called </a:t>
            </a:r>
            <a:r>
              <a:rPr lang="en" sz="1200" b="1" dirty="0">
                <a:latin typeface="Calibri"/>
                <a:ea typeface="Calibri"/>
                <a:cs typeface="Calibri"/>
                <a:sym typeface="Calibri"/>
              </a:rPr>
              <a:t>rhyme </a:t>
            </a:r>
            <a:r>
              <a:rPr lang="en" sz="1200" dirty="0">
                <a:latin typeface="Calibri"/>
                <a:ea typeface="Calibri"/>
                <a:cs typeface="Calibri"/>
                <a:sym typeface="Calibri"/>
              </a:rPr>
              <a:t>and </a:t>
            </a:r>
            <a:r>
              <a:rPr lang="en" sz="1200" b="1" dirty="0">
                <a:latin typeface="Calibri"/>
                <a:ea typeface="Calibri"/>
                <a:cs typeface="Calibri"/>
                <a:sym typeface="Calibri"/>
              </a:rPr>
              <a:t>meter</a:t>
            </a:r>
            <a:r>
              <a:rPr lang="en" sz="1200" dirty="0">
                <a:latin typeface="Calibri"/>
                <a:ea typeface="Calibri"/>
                <a:cs typeface="Calibri"/>
                <a:sym typeface="Calibri"/>
              </a:rPr>
              <a:t>, which means whether the words rhyme and the beat or </a:t>
            </a:r>
            <a:r>
              <a:rPr lang="en" sz="1200" b="1" dirty="0">
                <a:latin typeface="Calibri"/>
                <a:ea typeface="Calibri"/>
                <a:cs typeface="Calibri"/>
                <a:sym typeface="Calibri"/>
              </a:rPr>
              <a:t>rhythm </a:t>
            </a:r>
            <a:r>
              <a:rPr lang="en" sz="1200" dirty="0">
                <a:latin typeface="Calibri"/>
                <a:ea typeface="Calibri"/>
                <a:cs typeface="Calibri"/>
                <a:sym typeface="Calibri"/>
              </a:rPr>
              <a:t>of the poem. Invite students to share some rhyming words with the whole group, both in English and in their home language</a:t>
            </a:r>
            <a:r>
              <a:rPr lang="en-US" sz="1200" dirty="0">
                <a:latin typeface="Calibri"/>
                <a:ea typeface="Calibri"/>
                <a:cs typeface="Calibri"/>
                <a:sym typeface="Calibri"/>
              </a:rPr>
              <a:t>.</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Record rhyme and meter and a definition in the “</a:t>
            </a:r>
            <a:r>
              <a:rPr lang="en" sz="1200" b="1" dirty="0">
                <a:latin typeface="Calibri"/>
                <a:ea typeface="Calibri"/>
                <a:cs typeface="Calibri"/>
                <a:sym typeface="Calibri"/>
              </a:rPr>
              <a:t>Characteristics of Poetry</a:t>
            </a:r>
            <a:r>
              <a:rPr lang="en" sz="1200" dirty="0">
                <a:latin typeface="Calibri"/>
                <a:ea typeface="Calibri"/>
                <a:cs typeface="Calibri"/>
                <a:sym typeface="Calibri"/>
              </a:rPr>
              <a:t>” column. Refer to </a:t>
            </a:r>
            <a:r>
              <a:rPr lang="en" sz="1200" b="1" dirty="0">
                <a:latin typeface="Calibri"/>
                <a:ea typeface="Calibri"/>
                <a:cs typeface="Calibri"/>
                <a:sym typeface="Calibri"/>
              </a:rPr>
              <a:t>What Makes a Poem a Poem</a:t>
            </a:r>
            <a:r>
              <a:rPr lang="en" sz="1200" dirty="0">
                <a:latin typeface="Calibri"/>
                <a:ea typeface="Calibri"/>
                <a:cs typeface="Calibri"/>
                <a:sym typeface="Calibri"/>
              </a:rPr>
              <a:t>? </a:t>
            </a:r>
            <a:r>
              <a:rPr lang="en" sz="1200" b="1" dirty="0">
                <a:latin typeface="Calibri"/>
                <a:ea typeface="Calibri"/>
                <a:cs typeface="Calibri"/>
                <a:sym typeface="Calibri"/>
              </a:rPr>
              <a:t>anchor chart </a:t>
            </a:r>
            <a:r>
              <a:rPr lang="en" sz="1200" dirty="0">
                <a:latin typeface="Calibri"/>
                <a:ea typeface="Calibri"/>
                <a:cs typeface="Calibri"/>
                <a:sym typeface="Calibri"/>
              </a:rPr>
              <a:t>(example, for teacher reference) as necessary</a:t>
            </a:r>
            <a:r>
              <a:rPr lang="en-US" sz="1200" dirty="0">
                <a:latin typeface="Calibri"/>
                <a:ea typeface="Calibri"/>
                <a:cs typeface="Calibri"/>
                <a:sym typeface="Calibri"/>
              </a:rPr>
              <a:t>.</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Before moving on, ensure students understand, and record on the anchor chart: — “Poems that don’t rhyme or have a rhythm (beat) are called </a:t>
            </a:r>
            <a:r>
              <a:rPr lang="en" sz="1200" b="0" dirty="0">
                <a:latin typeface="Calibri"/>
                <a:ea typeface="Calibri"/>
                <a:cs typeface="Calibri"/>
                <a:sym typeface="Calibri"/>
              </a:rPr>
              <a:t>free verse</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Record the words </a:t>
            </a:r>
            <a:r>
              <a:rPr lang="en" sz="1200" b="0" i="1" dirty="0">
                <a:latin typeface="Calibri"/>
                <a:ea typeface="Calibri"/>
                <a:cs typeface="Calibri"/>
                <a:sym typeface="Calibri"/>
              </a:rPr>
              <a:t>stanza, imagery, rhyme, meter, </a:t>
            </a:r>
            <a:r>
              <a:rPr lang="en" sz="1200" b="0" i="0" dirty="0">
                <a:latin typeface="Calibri"/>
                <a:ea typeface="Calibri"/>
                <a:cs typeface="Calibri"/>
                <a:sym typeface="Calibri"/>
              </a:rPr>
              <a:t>and</a:t>
            </a:r>
            <a:r>
              <a:rPr lang="en" sz="1200" b="0" i="1" dirty="0">
                <a:latin typeface="Calibri"/>
                <a:ea typeface="Calibri"/>
                <a:cs typeface="Calibri"/>
                <a:sym typeface="Calibri"/>
              </a:rPr>
              <a:t> free verse </a:t>
            </a:r>
            <a:r>
              <a:rPr lang="en" sz="1200" dirty="0">
                <a:latin typeface="Calibri"/>
                <a:ea typeface="Calibri"/>
                <a:cs typeface="Calibri"/>
                <a:sym typeface="Calibri"/>
              </a:rPr>
              <a:t>on the</a:t>
            </a:r>
            <a:r>
              <a:rPr lang="en" sz="1200" b="1" dirty="0">
                <a:latin typeface="Calibri"/>
                <a:ea typeface="Calibri"/>
                <a:cs typeface="Calibri"/>
                <a:sym typeface="Calibri"/>
              </a:rPr>
              <a:t> Domain-Specific Word Wall</a:t>
            </a:r>
            <a:r>
              <a:rPr lang="en" sz="1200" dirty="0">
                <a:latin typeface="Calibri"/>
                <a:ea typeface="Calibri"/>
                <a:cs typeface="Calibri"/>
                <a:sym typeface="Calibri"/>
              </a:rPr>
              <a:t> and invite students to record them in the back of their vocabulary logs</a:t>
            </a:r>
            <a:r>
              <a:rPr lang="en-US" sz="1200" dirty="0">
                <a:latin typeface="Calibri"/>
                <a:ea typeface="Calibri"/>
                <a:cs typeface="Calibri"/>
                <a:sym typeface="Calibri"/>
              </a:rPr>
              <a:t>.</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Distribute red, yellow, and green objects. Tell students they are now going to use the</a:t>
            </a:r>
            <a:r>
              <a:rPr lang="en" sz="1200" b="1" dirty="0">
                <a:latin typeface="Calibri"/>
                <a:ea typeface="Calibri"/>
                <a:cs typeface="Calibri"/>
                <a:sym typeface="Calibri"/>
              </a:rPr>
              <a:t> </a:t>
            </a:r>
            <a:r>
              <a:rPr lang="en" sz="1200" b="0" dirty="0">
                <a:latin typeface="Calibri"/>
                <a:ea typeface="Calibri"/>
                <a:cs typeface="Calibri"/>
                <a:sym typeface="Calibri"/>
              </a:rPr>
              <a:t>Red Light, Green Light protocol </a:t>
            </a:r>
            <a:r>
              <a:rPr lang="en" sz="1200" dirty="0">
                <a:latin typeface="Calibri"/>
                <a:ea typeface="Calibri"/>
                <a:cs typeface="Calibri"/>
                <a:sym typeface="Calibri"/>
              </a:rPr>
              <a:t>to reflect on their progress toward the second learning target.</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Explain what each color represents (red = stuck or not ready; yellow = needs support soon; green = ready to start)</a:t>
            </a:r>
            <a:endParaRPr sz="1200" dirty="0">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notice the structure of the poem, the fact there are rhyming words in the poem, and understand</a:t>
            </a:r>
            <a:r>
              <a:rPr lang="en-US" sz="1200" dirty="0">
                <a:solidFill>
                  <a:schemeClr val="dk1"/>
                </a:solidFill>
                <a:latin typeface="Calibri"/>
                <a:ea typeface="Calibri"/>
                <a:cs typeface="Calibri"/>
                <a:sym typeface="Calibri"/>
              </a:rPr>
              <a:t> what</a:t>
            </a:r>
            <a:r>
              <a:rPr lang="en" sz="1200" dirty="0">
                <a:solidFill>
                  <a:schemeClr val="dk1"/>
                </a:solidFill>
                <a:latin typeface="Calibri"/>
                <a:ea typeface="Calibri"/>
                <a:cs typeface="Calibri"/>
                <a:sym typeface="Calibri"/>
              </a:rPr>
              <a:t> the poet is trying to get</a:t>
            </a:r>
            <a:r>
              <a:rPr lang="en-US" sz="1200" dirty="0">
                <a:solidFill>
                  <a:schemeClr val="dk1"/>
                </a:solidFill>
                <a:latin typeface="Calibri"/>
                <a:ea typeface="Calibri"/>
                <a:cs typeface="Calibri"/>
                <a:sym typeface="Calibri"/>
              </a:rPr>
              <a:t> us</a:t>
            </a:r>
            <a:r>
              <a:rPr lang="en" sz="1200" dirty="0">
                <a:solidFill>
                  <a:schemeClr val="dk1"/>
                </a:solidFill>
                <a:latin typeface="Calibri"/>
                <a:ea typeface="Calibri"/>
                <a:cs typeface="Calibri"/>
                <a:sym typeface="Calibri"/>
              </a:rPr>
              <a:t> to visualize using descriptive images.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able to categorize the words into the categories provided on the chart.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that poetry is often different from other writing, and that they should be careful of depending upon poetry characteristics in their other writing. Tell them they will investigate the differences in detail later in the unit. Explain that this can be exciting because poets get to “break the rules” of traditional English.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 provide heavier support, turn the </a:t>
            </a:r>
            <a:r>
              <a:rPr lang="en" sz="1200" b="1" dirty="0">
                <a:solidFill>
                  <a:schemeClr val="dk1"/>
                </a:solidFill>
                <a:latin typeface="Calibri"/>
                <a:ea typeface="Calibri"/>
                <a:cs typeface="Calibri"/>
                <a:sym typeface="Calibri"/>
              </a:rPr>
              <a:t>What Makes a Poem a Poem? anchor chart </a:t>
            </a:r>
            <a:r>
              <a:rPr lang="en" sz="1200" dirty="0">
                <a:solidFill>
                  <a:schemeClr val="dk1"/>
                </a:solidFill>
                <a:latin typeface="Calibri"/>
                <a:ea typeface="Calibri"/>
                <a:cs typeface="Calibri"/>
                <a:sym typeface="Calibri"/>
              </a:rPr>
              <a:t>into a kinesthetic activity. Copy descriptions of the characteristics and lines from “The Red Wheelbarrow” onto separate strips. Students can paste the descriptions and lines into the correct category: Structure, Imagery, or Rhyme and Meter.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Minimize risk by providing students with a sheet of paper where they can select a color for each learning target in private. This provides useful data for future instruction and helps students monitor their own learning. </a:t>
            </a:r>
            <a:endParaRPr dirty="0"/>
          </a:p>
        </p:txBody>
      </p:sp>
    </p:spTree>
    <p:extLst>
      <p:ext uri="{BB962C8B-B14F-4D97-AF65-F5344CB8AC3E}">
        <p14:creationId xmlns:p14="http://schemas.microsoft.com/office/powerpoint/2010/main" val="11092022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Shape 21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1" name="Shape 21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9-10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that students do not work ahead at this point as the lesson allows you to teach each topic.</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 Refocus whole group. Focus students on </a:t>
            </a:r>
            <a:r>
              <a:rPr lang="en" sz="1200" b="0" dirty="0">
                <a:solidFill>
                  <a:schemeClr val="dk1"/>
                </a:solidFill>
                <a:latin typeface="Calibri"/>
                <a:ea typeface="Calibri"/>
                <a:cs typeface="Calibri"/>
                <a:sym typeface="Calibri"/>
              </a:rPr>
              <a:t>the “Theme” </a:t>
            </a:r>
            <a:r>
              <a:rPr lang="en" sz="1200" dirty="0">
                <a:solidFill>
                  <a:schemeClr val="dk1"/>
                </a:solidFill>
                <a:latin typeface="Calibri"/>
                <a:ea typeface="Calibri"/>
                <a:cs typeface="Calibri"/>
                <a:sym typeface="Calibri"/>
              </a:rPr>
              <a:t>and </a:t>
            </a:r>
            <a:r>
              <a:rPr lang="en" sz="1200" b="0" dirty="0">
                <a:solidFill>
                  <a:schemeClr val="dk1"/>
                </a:solidFill>
                <a:latin typeface="Calibri"/>
                <a:ea typeface="Calibri"/>
                <a:cs typeface="Calibri"/>
                <a:sym typeface="Calibri"/>
              </a:rPr>
              <a:t>“Supporting Details” </a:t>
            </a:r>
            <a:r>
              <a:rPr lang="en" sz="1200" dirty="0">
                <a:solidFill>
                  <a:schemeClr val="dk1"/>
                </a:solidFill>
                <a:latin typeface="Calibri"/>
                <a:ea typeface="Calibri"/>
                <a:cs typeface="Calibri"/>
                <a:sym typeface="Calibri"/>
              </a:rPr>
              <a:t>boxes at the bottom of the </a:t>
            </a:r>
            <a:r>
              <a:rPr lang="en" sz="1200" b="1" dirty="0">
                <a:solidFill>
                  <a:schemeClr val="dk1"/>
                </a:solidFill>
                <a:latin typeface="Calibri"/>
                <a:ea typeface="Calibri"/>
                <a:cs typeface="Calibri"/>
                <a:sym typeface="Calibri"/>
              </a:rPr>
              <a:t>I Notice/I Wonder Note-catcher: “The Red Wheelbarrow”</a:t>
            </a:r>
            <a:r>
              <a:rPr lang="en" sz="1200" dirty="0">
                <a:solidFill>
                  <a:schemeClr val="dk1"/>
                </a:solidFill>
                <a:latin typeface="Calibri"/>
                <a:ea typeface="Calibri"/>
                <a:cs typeface="Calibri"/>
                <a:sym typeface="Calibri"/>
              </a:rPr>
              <a:t> and invite students to fold them under so that they can’t see them for now.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a theme is the overarching message or the main idea relevant to the real world that the author wants the reader to take away. Ensure students understand that a poem can have many different themes, and people can interpret poetry in many different ways. Emphasize that the key to suggesting a theme is being able to support it with details from the text.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Emphasize the difference between a theme and a subject. Example: </a:t>
            </a:r>
            <a:r>
              <a:rPr lang="en" sz="1200" dirty="0">
                <a:latin typeface="Calibri"/>
                <a:ea typeface="Calibri"/>
                <a:cs typeface="Calibri"/>
                <a:sym typeface="Calibri"/>
              </a:rPr>
              <a:t>The subject that the poet has written about is a red wheelbarrow, but the theme is what the author wants us to understand by reading about the red wheelbarrow, like the main idea when we read an informational text.</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Invite students to unfold their note-catcher and work with their partner to: </a:t>
            </a:r>
            <a:endParaRPr sz="1200" dirty="0">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latin typeface="Calibri"/>
                <a:ea typeface="Calibri"/>
                <a:cs typeface="Calibri"/>
                <a:sym typeface="Calibri"/>
              </a:rPr>
              <a:t>Cross out any answers they know are incorrect. </a:t>
            </a:r>
            <a:endParaRPr sz="1200" dirty="0">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latin typeface="Calibri"/>
                <a:ea typeface="Calibri"/>
                <a:cs typeface="Calibri"/>
                <a:sym typeface="Calibri"/>
              </a:rPr>
              <a:t>Underline one of the remaining themes as the theme of the poem. </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Focus students on the “</a:t>
            </a:r>
            <a:r>
              <a:rPr lang="en" sz="1200" b="1" dirty="0">
                <a:latin typeface="Calibri"/>
                <a:ea typeface="Calibri"/>
                <a:cs typeface="Calibri"/>
                <a:sym typeface="Calibri"/>
              </a:rPr>
              <a:t>Supporting Details</a:t>
            </a:r>
            <a:r>
              <a:rPr lang="en" sz="1200" dirty="0">
                <a:latin typeface="Calibri"/>
                <a:ea typeface="Calibri"/>
                <a:cs typeface="Calibri"/>
                <a:sym typeface="Calibri"/>
              </a:rPr>
              <a:t>” box. Remind them that a supporting detail is a detail that supports the theme. Tell students that </a:t>
            </a:r>
            <a:r>
              <a:rPr lang="en-US" sz="1200" dirty="0">
                <a:latin typeface="Calibri"/>
                <a:ea typeface="Calibri"/>
                <a:cs typeface="Calibri"/>
                <a:sym typeface="Calibri"/>
              </a:rPr>
              <a:t>in addition to the lines in </a:t>
            </a:r>
            <a:r>
              <a:rPr lang="en" sz="1200" dirty="0">
                <a:latin typeface="Calibri"/>
                <a:ea typeface="Calibri"/>
                <a:cs typeface="Calibri"/>
                <a:sym typeface="Calibri"/>
              </a:rPr>
              <a:t>the actual poetry, the characteristics of poetry the author has used can</a:t>
            </a:r>
            <a:r>
              <a:rPr lang="en-US" sz="1200" dirty="0">
                <a:latin typeface="Calibri"/>
                <a:ea typeface="Calibri"/>
                <a:cs typeface="Calibri"/>
                <a:sym typeface="Calibri"/>
              </a:rPr>
              <a:t> often</a:t>
            </a:r>
            <a:r>
              <a:rPr lang="en" sz="1200" dirty="0">
                <a:latin typeface="Calibri"/>
                <a:ea typeface="Calibri"/>
                <a:cs typeface="Calibri"/>
                <a:sym typeface="Calibri"/>
              </a:rPr>
              <a:t> be a clue to the </a:t>
            </a:r>
            <a:r>
              <a:rPr lang="en" sz="1200" b="0" dirty="0">
                <a:latin typeface="Calibri"/>
                <a:ea typeface="Calibri"/>
                <a:cs typeface="Calibri"/>
                <a:sym typeface="Calibri"/>
              </a:rPr>
              <a:t>theme</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Read aloud the suggested supporting details and invite students to work with their partner to underline the </a:t>
            </a:r>
            <a:r>
              <a:rPr lang="en-US" sz="1200" dirty="0">
                <a:latin typeface="Calibri"/>
                <a:ea typeface="Calibri"/>
                <a:cs typeface="Calibri"/>
                <a:sym typeface="Calibri"/>
              </a:rPr>
              <a:t>details </a:t>
            </a:r>
            <a:r>
              <a:rPr lang="en" sz="1200" dirty="0">
                <a:latin typeface="Calibri"/>
                <a:ea typeface="Calibri"/>
                <a:cs typeface="Calibri"/>
                <a:sym typeface="Calibri"/>
              </a:rPr>
              <a:t>that support the theme they have underlined.</a:t>
            </a:r>
          </a:p>
          <a:p>
            <a:pPr marL="457200" lvl="0" indent="-304800" rtl="0">
              <a:spcBef>
                <a:spcPts val="0"/>
              </a:spcBef>
              <a:spcAft>
                <a:spcPts val="0"/>
              </a:spcAft>
              <a:buClr>
                <a:schemeClr val="dk1"/>
              </a:buClr>
              <a:buSzPts val="1200"/>
              <a:buFont typeface="Calibri"/>
              <a:buAutoNum type="arabicPeriod"/>
            </a:pPr>
            <a:r>
              <a:rPr lang="en" sz="1200" b="0" dirty="0">
                <a:latin typeface="Calibri"/>
                <a:ea typeface="Calibri"/>
                <a:cs typeface="Calibri"/>
                <a:sym typeface="Calibri"/>
              </a:rPr>
              <a:t>Cold call </a:t>
            </a:r>
            <a:r>
              <a:rPr lang="en" sz="1200" dirty="0">
                <a:latin typeface="Calibri"/>
                <a:ea typeface="Calibri"/>
                <a:cs typeface="Calibri"/>
                <a:sym typeface="Calibri"/>
              </a:rPr>
              <a:t>students to share with the whole group:</a:t>
            </a:r>
            <a:r>
              <a:rPr lang="en" sz="1200" i="1" dirty="0">
                <a:latin typeface="Calibri"/>
                <a:ea typeface="Calibri"/>
                <a:cs typeface="Calibri"/>
                <a:sym typeface="Calibri"/>
              </a:rPr>
              <a:t>“What is a theme of this poem? What is a message or the main idea that William Carlos Williams wants you to understand?” </a:t>
            </a:r>
            <a:r>
              <a:rPr lang="en" sz="1200" b="1" dirty="0">
                <a:latin typeface="Calibri"/>
                <a:ea typeface="Calibri"/>
                <a:cs typeface="Calibri"/>
                <a:sym typeface="Calibri"/>
              </a:rPr>
              <a:t>(that an everyday object, such as a wheelbarrow, can be important) </a:t>
            </a:r>
            <a:r>
              <a:rPr lang="en" sz="1200" i="1" dirty="0">
                <a:latin typeface="Calibri"/>
                <a:ea typeface="Calibri"/>
                <a:cs typeface="Calibri"/>
                <a:sym typeface="Calibri"/>
              </a:rPr>
              <a:t>“What details support this?”</a:t>
            </a:r>
            <a:r>
              <a:rPr lang="en" sz="1200" dirty="0">
                <a:latin typeface="Calibri"/>
                <a:ea typeface="Calibri"/>
                <a:cs typeface="Calibri"/>
                <a:sym typeface="Calibri"/>
              </a:rPr>
              <a:t> </a:t>
            </a:r>
            <a:r>
              <a:rPr lang="en" sz="1200" b="1" dirty="0">
                <a:latin typeface="Calibri"/>
                <a:ea typeface="Calibri"/>
                <a:cs typeface="Calibri"/>
                <a:sym typeface="Calibri"/>
              </a:rPr>
              <a:t>(He wrote, “Beside the white chickens.” The color of the red wheelbarrow against the white chickens makes it seem important. He also wrote, “So much depends upon the red wheelbarrow,” and the word depends tells us that someone or something relies on it.)</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If productive, use a Goal 1 Conversation Cue to encourage students to expand the conversation about the theme and supporting details: </a:t>
            </a:r>
            <a:r>
              <a:rPr lang="en" sz="1200" i="1" dirty="0">
                <a:latin typeface="Calibri"/>
                <a:ea typeface="Calibri"/>
                <a:cs typeface="Calibri"/>
                <a:sym typeface="Calibri"/>
              </a:rPr>
              <a:t> “Can you say more about that?”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Discussion and understanding while completing the</a:t>
            </a:r>
            <a:r>
              <a:rPr lang="en" sz="1200" b="1" dirty="0">
                <a:solidFill>
                  <a:schemeClr val="dk1"/>
                </a:solidFill>
                <a:latin typeface="Calibri"/>
                <a:ea typeface="Calibri"/>
                <a:cs typeface="Calibri"/>
                <a:sym typeface="Calibri"/>
              </a:rPr>
              <a:t> I Notice/I Wonder Note Catcher</a:t>
            </a:r>
            <a:r>
              <a:rPr lang="en-US" sz="1200" b="0"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to see that students are discussing that the theme is telling us that everyday objects can carry importance and value.  Students should be providing textual evidence such as the ones noted in the teacher actions as much as possible.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Write and display the elements of a summary when explaining them: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introduction to the text with title, pages, and author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what the text is about (brief)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theme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details from the text to support theme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explanation of how poet uses a characteristic of poetry (structure, imagery, rhyme/rhythm, repetition) to help the reader better understand the theme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 provide lighter support, invite students to create a summarizing paragraph frame as a way of supporting other students. Consider inviting them to add a word bank for other students to select from as they complete the frame. Invite those who need heavier support to use the frame and word bank.</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 provide heavier support, allow students to complete just the beginning part of the frame, adding elements as the unit progresses. Example: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poem “_____” by _____ is about _____. The theme of the poem is that _____. We know this because the poet writes “ _____.”</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 Bank: everyday things are important, “The Red Wheelbarrow,” William Carlos Williams, a red wheelbarrow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807531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Shape 21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8" name="Shape 21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4-5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Pairs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It might be helpful to preselect pairings based off classroom roster.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t>
            </a:r>
            <a:r>
              <a:rPr lang="en-US" sz="1200" dirty="0">
                <a:solidFill>
                  <a:schemeClr val="dk1"/>
                </a:solidFill>
                <a:latin typeface="Calibri"/>
                <a:ea typeface="Calibri"/>
                <a:cs typeface="Calibri"/>
                <a:sym typeface="Calibri"/>
              </a:rPr>
              <a:t>whether </a:t>
            </a:r>
            <a:r>
              <a:rPr lang="en" sz="1200" dirty="0">
                <a:solidFill>
                  <a:schemeClr val="dk1"/>
                </a:solidFill>
                <a:latin typeface="Calibri"/>
                <a:ea typeface="Calibri"/>
                <a:cs typeface="Calibri"/>
                <a:sym typeface="Calibri"/>
              </a:rPr>
              <a:t>you might need to create a</a:t>
            </a:r>
            <a:r>
              <a:rPr lang="en-US" sz="1200" dirty="0">
                <a:solidFill>
                  <a:schemeClr val="dk1"/>
                </a:solidFill>
                <a:latin typeface="Calibri"/>
                <a:ea typeface="Calibri"/>
                <a:cs typeface="Calibri"/>
                <a:sym typeface="Calibri"/>
              </a:rPr>
              <a:t>n</a:t>
            </a:r>
            <a:r>
              <a:rPr lang="en" sz="1200" dirty="0">
                <a:solidFill>
                  <a:schemeClr val="dk1"/>
                </a:solidFill>
                <a:latin typeface="Calibri"/>
                <a:ea typeface="Calibri"/>
                <a:cs typeface="Calibri"/>
                <a:sym typeface="Calibri"/>
              </a:rPr>
              <a:t> anchor chart for creating summaries for kids to explore if needed</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summaries give a brief idea of what a text is about so we can determine whether or not we want or need to read it. Explain that when we summarize a text (give a brief statement of the main points), we provide the title and author and briefly describe what it was about, including the theme and the supporting details.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Think-pair-share. Give partner B 30 seconds to </a:t>
            </a:r>
            <a:r>
              <a:rPr lang="en-US" sz="1200" dirty="0">
                <a:solidFill>
                  <a:schemeClr val="dk1"/>
                </a:solidFill>
                <a:latin typeface="Calibri"/>
                <a:ea typeface="Calibri"/>
                <a:cs typeface="Calibri"/>
                <a:sym typeface="Calibri"/>
              </a:rPr>
              <a:t>verbally </a:t>
            </a:r>
            <a:r>
              <a:rPr lang="en" sz="1200" dirty="0">
                <a:solidFill>
                  <a:schemeClr val="dk1"/>
                </a:solidFill>
                <a:latin typeface="Calibri"/>
                <a:ea typeface="Calibri"/>
                <a:cs typeface="Calibri"/>
                <a:sym typeface="Calibri"/>
              </a:rPr>
              <a:t>summarize the poem to partner A. Then repeat for partner B.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volunteers to share their summaries with the whole group. Refer to </a:t>
            </a:r>
            <a:r>
              <a:rPr lang="en" sz="1200" b="1" dirty="0">
                <a:solidFill>
                  <a:schemeClr val="dk1"/>
                </a:solidFill>
                <a:latin typeface="Calibri"/>
                <a:ea typeface="Calibri"/>
                <a:cs typeface="Calibri"/>
                <a:sym typeface="Calibri"/>
              </a:rPr>
              <a:t>I Notice/I Wonder Note-catcher: “The Red Wheelbarrow”</a:t>
            </a:r>
            <a:r>
              <a:rPr lang="en" sz="1200" dirty="0">
                <a:solidFill>
                  <a:schemeClr val="dk1"/>
                </a:solidFill>
                <a:latin typeface="Calibri"/>
                <a:ea typeface="Calibri"/>
                <a:cs typeface="Calibri"/>
                <a:sym typeface="Calibri"/>
              </a:rPr>
              <a:t> (example, for teacher reference in Module 1 Teacher Guide Supporting Materials) as necessary. Model this if student summaries did not include the correct information.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and </a:t>
            </a:r>
            <a:r>
              <a:rPr lang="en" sz="1200" b="0" dirty="0">
                <a:solidFill>
                  <a:schemeClr val="dk1"/>
                </a:solidFill>
                <a:latin typeface="Calibri"/>
                <a:ea typeface="Calibri"/>
                <a:cs typeface="Calibri"/>
                <a:sym typeface="Calibri"/>
              </a:rPr>
              <a:t>talk to their partner</a:t>
            </a:r>
            <a:r>
              <a:rPr lang="en" sz="1200" dirty="0">
                <a:solidFill>
                  <a:schemeClr val="dk1"/>
                </a:solidFill>
                <a:latin typeface="Calibri"/>
                <a:ea typeface="Calibri"/>
                <a:cs typeface="Calibri"/>
                <a:sym typeface="Calibri"/>
              </a:rPr>
              <a:t>, and then use equity sticks to select students to share out: </a:t>
            </a:r>
            <a:r>
              <a:rPr lang="en" sz="1200" i="1" dirty="0">
                <a:latin typeface="Calibri"/>
                <a:ea typeface="Calibri"/>
                <a:cs typeface="Calibri"/>
                <a:sym typeface="Calibri"/>
              </a:rPr>
              <a:t>“How did the strategies </a:t>
            </a:r>
            <a:r>
              <a:rPr lang="en-US" sz="1200" i="1" dirty="0">
                <a:latin typeface="Calibri"/>
                <a:ea typeface="Calibri"/>
                <a:cs typeface="Calibri"/>
                <a:sym typeface="Calibri"/>
              </a:rPr>
              <a:t>in </a:t>
            </a:r>
            <a:r>
              <a:rPr lang="en" sz="1200" i="1" dirty="0">
                <a:latin typeface="Calibri"/>
                <a:ea typeface="Calibri"/>
                <a:cs typeface="Calibri"/>
                <a:sym typeface="Calibri"/>
              </a:rPr>
              <a:t>the Close Readers Do These Things anchor chart help you to better understand the text?” </a:t>
            </a:r>
            <a:r>
              <a:rPr lang="en" sz="1200" b="1" dirty="0">
                <a:latin typeface="Calibri"/>
                <a:ea typeface="Calibri"/>
                <a:cs typeface="Calibri"/>
                <a:sym typeface="Calibri"/>
              </a:rPr>
              <a:t>(Responses will vary.)</a:t>
            </a:r>
            <a:endParaRPr sz="1200" dirty="0">
              <a:latin typeface="Calibri"/>
              <a:ea typeface="Calibri"/>
              <a:cs typeface="Calibri"/>
              <a:sym typeface="Calibri"/>
            </a:endParaRPr>
          </a:p>
          <a:p>
            <a:pPr marL="457200" lvl="0" indent="-304800" rtl="0">
              <a:spcBef>
                <a:spcPts val="0"/>
              </a:spcBef>
              <a:spcAft>
                <a:spcPts val="0"/>
              </a:spcAft>
              <a:buClr>
                <a:srgbClr val="434343"/>
              </a:buClr>
              <a:buSzPts val="1200"/>
              <a:buFont typeface="Calibri"/>
              <a:buAutoNum type="arabicPeriod"/>
            </a:pPr>
            <a:r>
              <a:rPr lang="en" sz="1200" dirty="0">
                <a:solidFill>
                  <a:srgbClr val="434343"/>
                </a:solidFill>
                <a:latin typeface="Calibri"/>
                <a:ea typeface="Calibri"/>
                <a:cs typeface="Calibri"/>
                <a:sym typeface="Calibri"/>
              </a:rPr>
              <a:t>Tell students they are now going to use the Red Light, Green Light protocol to reflect on their progress toward the first learning target. Remind them that they used this protocol earlier in the lesson and review what each color represents (red = stuck or not ready; yellow = needs support soon; green = ready to start).</a:t>
            </a:r>
            <a:endParaRPr sz="1200" dirty="0">
              <a:solidFill>
                <a:srgbClr val="434343"/>
              </a:solidFill>
              <a:latin typeface="Calibri"/>
              <a:ea typeface="Calibri"/>
              <a:cs typeface="Calibri"/>
              <a:sym typeface="Calibri"/>
            </a:endParaRPr>
          </a:p>
          <a:p>
            <a:pPr marL="457200" lvl="0" indent="-304800" rtl="0">
              <a:spcBef>
                <a:spcPts val="0"/>
              </a:spcBef>
              <a:spcAft>
                <a:spcPts val="0"/>
              </a:spcAft>
              <a:buClr>
                <a:srgbClr val="434343"/>
              </a:buClr>
              <a:buSzPts val="1200"/>
              <a:buFont typeface="Calibri"/>
              <a:buAutoNum type="arabicPeriod"/>
            </a:pPr>
            <a:r>
              <a:rPr lang="en" sz="1200" dirty="0">
                <a:solidFill>
                  <a:srgbClr val="434343"/>
                </a:solidFill>
                <a:latin typeface="Calibri"/>
                <a:ea typeface="Calibri"/>
                <a:cs typeface="Calibri"/>
                <a:sym typeface="Calibri"/>
              </a:rPr>
              <a:t>Guide students through the protocol using the first learning target. </a:t>
            </a:r>
            <a:endParaRPr sz="1200" dirty="0">
              <a:solidFill>
                <a:srgbClr val="434343"/>
              </a:solidFill>
              <a:latin typeface="Calibri"/>
              <a:ea typeface="Calibri"/>
              <a:cs typeface="Calibri"/>
              <a:sym typeface="Calibri"/>
            </a:endParaRPr>
          </a:p>
          <a:p>
            <a:pPr marL="457200" lvl="0" indent="-304800" rtl="0">
              <a:spcBef>
                <a:spcPts val="0"/>
              </a:spcBef>
              <a:spcAft>
                <a:spcPts val="0"/>
              </a:spcAft>
              <a:buClr>
                <a:srgbClr val="434343"/>
              </a:buClr>
              <a:buSzPts val="1200"/>
              <a:buFont typeface="Calibri"/>
              <a:buAutoNum type="arabicPeriod"/>
            </a:pPr>
            <a:r>
              <a:rPr lang="en" sz="1200" dirty="0">
                <a:solidFill>
                  <a:srgbClr val="434343"/>
                </a:solidFill>
                <a:latin typeface="Calibri"/>
                <a:ea typeface="Calibri"/>
                <a:cs typeface="Calibri"/>
                <a:sym typeface="Calibri"/>
              </a:rPr>
              <a:t>Scan student responses and make a note of students who may need more support with this moving forward</a:t>
            </a:r>
            <a:r>
              <a:rPr lang="en-US" sz="1200" dirty="0">
                <a:solidFill>
                  <a:srgbClr val="434343"/>
                </a:solidFill>
                <a:latin typeface="Calibri"/>
                <a:ea typeface="Calibri"/>
                <a:cs typeface="Calibri"/>
                <a:sym typeface="Calibri"/>
              </a:rPr>
              <a:t>.</a:t>
            </a:r>
            <a:endParaRPr sz="1200" dirty="0">
              <a:solidFill>
                <a:srgbClr val="434343"/>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say something like: </a:t>
            </a:r>
            <a:r>
              <a:rPr lang="en" sz="1200" b="1" dirty="0">
                <a:solidFill>
                  <a:schemeClr val="dk1"/>
                </a:solidFill>
                <a:latin typeface="Calibri"/>
                <a:ea typeface="Calibri"/>
                <a:cs typeface="Calibri"/>
                <a:sym typeface="Calibri"/>
              </a:rPr>
              <a:t>“A theme of “The Red Wheelbarrow” by William Carlos Williams is that an everyday object, such as a wheelbarrow, can be very important. We know this because he writes, </a:t>
            </a:r>
            <a:r>
              <a:rPr lang="en-US" sz="1200" b="1"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So much depends upon the red wheelbarrow,</a:t>
            </a:r>
            <a:r>
              <a:rPr lang="en-US" sz="1200" b="1"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which suggests the wheelbarrow is important somehow. Also, the contrasting colors—the red of the wheelbarrow against the white of the chickens—makes the wheelbarrow sound eye-catching and more important.”</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Write and display the elements of a summary when explaining them:</a:t>
            </a:r>
          </a:p>
          <a:p>
            <a:pPr marL="914400" lvl="1" indent="-304800" rtl="0">
              <a:spcBef>
                <a:spcPts val="0"/>
              </a:spcBef>
              <a:spcAft>
                <a:spcPts val="0"/>
              </a:spcAft>
              <a:buClr>
                <a:schemeClr val="dk1"/>
              </a:buClr>
              <a:buSzPts val="1200"/>
              <a:buFont typeface="Courier New" panose="02070309020205020404" pitchFamily="49" charset="0"/>
              <a:buChar char="o"/>
            </a:pPr>
            <a:r>
              <a:rPr lang="en" sz="1200" dirty="0">
                <a:solidFill>
                  <a:schemeClr val="dk1"/>
                </a:solidFill>
                <a:latin typeface="Calibri" panose="020F0502020204030204" pitchFamily="34" charset="0"/>
                <a:ea typeface="Calibri"/>
                <a:cs typeface="Calibri"/>
                <a:sym typeface="Calibri"/>
              </a:rPr>
              <a:t>introduction to the text with title, pages, and author </a:t>
            </a:r>
          </a:p>
          <a:p>
            <a:pPr marL="914400" lvl="1" indent="-304800" rtl="0">
              <a:spcBef>
                <a:spcPts val="0"/>
              </a:spcBef>
              <a:spcAft>
                <a:spcPts val="0"/>
              </a:spcAft>
              <a:buClr>
                <a:schemeClr val="dk1"/>
              </a:buClr>
              <a:buSzPts val="1200"/>
              <a:buFont typeface="Courier New" panose="02070309020205020404" pitchFamily="49" charset="0"/>
              <a:buChar char="o"/>
            </a:pPr>
            <a:r>
              <a:rPr lang="en" sz="1200" dirty="0">
                <a:solidFill>
                  <a:schemeClr val="dk1"/>
                </a:solidFill>
                <a:latin typeface="Calibri" panose="020F0502020204030204" pitchFamily="34" charset="0"/>
                <a:ea typeface="Calibri"/>
                <a:cs typeface="Calibri"/>
                <a:sym typeface="Calibri"/>
              </a:rPr>
              <a:t>what the text is about (brief) </a:t>
            </a:r>
          </a:p>
          <a:p>
            <a:pPr marL="914400" lvl="1" indent="-304800" rtl="0">
              <a:spcBef>
                <a:spcPts val="0"/>
              </a:spcBef>
              <a:spcAft>
                <a:spcPts val="0"/>
              </a:spcAft>
              <a:buClr>
                <a:schemeClr val="dk1"/>
              </a:buClr>
              <a:buSzPts val="1200"/>
              <a:buFont typeface="Courier New" panose="02070309020205020404" pitchFamily="49" charset="0"/>
              <a:buChar char="o"/>
            </a:pPr>
            <a:r>
              <a:rPr lang="en-US" sz="1200" dirty="0">
                <a:solidFill>
                  <a:schemeClr val="dk1"/>
                </a:solidFill>
                <a:latin typeface="Calibri" panose="020F0502020204030204" pitchFamily="34" charset="0"/>
                <a:ea typeface="Calibri"/>
                <a:cs typeface="Calibri"/>
                <a:sym typeface="Calibri"/>
              </a:rPr>
              <a:t>T</a:t>
            </a:r>
            <a:r>
              <a:rPr lang="en" sz="1200" dirty="0">
                <a:solidFill>
                  <a:schemeClr val="dk1"/>
                </a:solidFill>
                <a:latin typeface="Calibri" panose="020F0502020204030204" pitchFamily="34" charset="0"/>
                <a:ea typeface="Calibri"/>
                <a:cs typeface="Calibri"/>
                <a:sym typeface="Calibri"/>
              </a:rPr>
              <a:t>heme</a:t>
            </a:r>
          </a:p>
          <a:p>
            <a:pPr marL="914400" lvl="1" indent="-304800" rtl="0">
              <a:spcBef>
                <a:spcPts val="0"/>
              </a:spcBef>
              <a:spcAft>
                <a:spcPts val="0"/>
              </a:spcAft>
              <a:buClr>
                <a:schemeClr val="dk1"/>
              </a:buClr>
              <a:buSzPts val="1200"/>
              <a:buFont typeface="Courier New" panose="02070309020205020404" pitchFamily="49" charset="0"/>
              <a:buChar char="o"/>
            </a:pPr>
            <a:r>
              <a:rPr lang="en" sz="1200" dirty="0">
                <a:solidFill>
                  <a:schemeClr val="dk1"/>
                </a:solidFill>
                <a:latin typeface="Calibri" panose="020F0502020204030204" pitchFamily="34" charset="0"/>
                <a:ea typeface="Calibri"/>
                <a:cs typeface="Calibri"/>
                <a:sym typeface="Calibri"/>
              </a:rPr>
              <a:t>details from the text to support theme </a:t>
            </a:r>
          </a:p>
          <a:p>
            <a:pPr marL="914400" lvl="1" indent="-304800" rtl="0">
              <a:spcBef>
                <a:spcPts val="0"/>
              </a:spcBef>
              <a:spcAft>
                <a:spcPts val="0"/>
              </a:spcAft>
              <a:buClr>
                <a:schemeClr val="dk1"/>
              </a:buClr>
              <a:buSzPts val="1200"/>
              <a:buFont typeface="Courier New" panose="02070309020205020404" pitchFamily="49" charset="0"/>
              <a:buChar char="o"/>
            </a:pPr>
            <a:r>
              <a:rPr lang="en" sz="1200" dirty="0">
                <a:solidFill>
                  <a:schemeClr val="dk1"/>
                </a:solidFill>
                <a:latin typeface="Calibri"/>
                <a:ea typeface="Calibri"/>
                <a:cs typeface="Calibri"/>
                <a:sym typeface="Calibri"/>
              </a:rPr>
              <a:t>explanation of how poet uses a characteristic of poetry (structure, imagery, rhyme/rhythm, repetition) to help the reader better understand the theme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 provide lighter support, invite students to create a summarizing paragraph frame as a way of supporting other students. Consider inviting them to add a word bank for other students to select from as they complete the frame. Invite those who need heavier support to use the frame and word bank.</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 provide heavier support, allow students to complete just the beginning part of the frame, adding elements as the unit progresses. Example: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poem “_____” by _____ is about _____. The theme of the poem is that _____. We know this because the poet writes “ _____.”</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 Bank: everyday things are important, “The Red Wheelbarrow,” William Carlos Williams, a red wheelbarrow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031540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Shape 22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8" name="Shape 22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dirty="0">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a:p>
            <a:pPr marL="0" lvl="0" indent="0">
              <a:spcBef>
                <a:spcPts val="0"/>
              </a:spcBef>
              <a:spcAft>
                <a:spcPts val="0"/>
              </a:spcAft>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a:spcBef>
                <a:spcPts val="0"/>
              </a:spcBef>
              <a:spcAft>
                <a:spcPts val="0"/>
              </a:spcAft>
              <a:buSzPts val="1200"/>
              <a:buFont typeface="Calibri"/>
              <a:buChar char="●"/>
            </a:pPr>
            <a:r>
              <a:rPr lang="en" sz="1200" dirty="0">
                <a:latin typeface="Calibri"/>
                <a:ea typeface="Calibri"/>
                <a:cs typeface="Calibri"/>
                <a:sym typeface="Calibri"/>
              </a:rPr>
              <a:t>Students will be using the prompts already in their independent reading journals for this homework. </a:t>
            </a:r>
            <a:endParaRPr sz="1200" dirty="0">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a:p>
            <a:pPr marL="0" lvl="0" indent="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spcBef>
                <a:spcPts val="0"/>
              </a:spcBef>
              <a:spcAft>
                <a:spcPts val="0"/>
              </a:spcAft>
              <a:buSzPts val="1200"/>
              <a:buFont typeface="Calibri"/>
              <a:buAutoNum type="arabicPeriod"/>
            </a:pPr>
            <a:r>
              <a:rPr lang="en" sz="1200" dirty="0">
                <a:latin typeface="Calibri"/>
                <a:ea typeface="Calibri"/>
                <a:cs typeface="Calibri"/>
                <a:sym typeface="Calibri"/>
              </a:rPr>
              <a:t>Describe to students they will be reading on a research topic related to the Module topic. </a:t>
            </a:r>
            <a:endParaRPr sz="1200" dirty="0">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a:p>
            <a:pPr marL="0" lvl="0" indent="0">
              <a:spcBef>
                <a:spcPts val="0"/>
              </a:spcBef>
              <a:spcAft>
                <a:spcPts val="0"/>
              </a:spcAft>
              <a:buNone/>
            </a:pPr>
            <a:r>
              <a:rPr lang="en" sz="1200" dirty="0">
                <a:latin typeface="Calibri"/>
                <a:ea typeface="Calibri"/>
                <a:cs typeface="Calibri"/>
                <a:sym typeface="Calibri"/>
              </a:rPr>
              <a:t>Additional Support for Any Student Who Needs It:</a:t>
            </a:r>
            <a:endParaRPr sz="1200" dirty="0">
              <a:latin typeface="Calibri"/>
              <a:ea typeface="Calibri"/>
              <a:cs typeface="Calibri"/>
              <a:sym typeface="Calibri"/>
            </a:endParaRPr>
          </a:p>
          <a:p>
            <a:pPr marL="457200" lvl="0" indent="-304800">
              <a:spcBef>
                <a:spcPts val="0"/>
              </a:spcBef>
              <a:spcAft>
                <a:spcPts val="0"/>
              </a:spcAft>
              <a:buSzPts val="1200"/>
              <a:buFont typeface="Calibri"/>
              <a:buChar char="●"/>
            </a:pPr>
            <a:r>
              <a:rPr lang="en" sz="1200" dirty="0">
                <a:latin typeface="Calibri"/>
                <a:ea typeface="Calibri"/>
                <a:cs typeface="Calibri"/>
                <a:sym typeface="Calibri"/>
              </a:rPr>
              <a:t>For all homework assignments in this unit, read the prompts aloud. Students can discuss and respond to prompts </a:t>
            </a:r>
            <a:r>
              <a:rPr lang="en-US" sz="1200" dirty="0">
                <a:latin typeface="Calibri"/>
                <a:ea typeface="Calibri"/>
                <a:cs typeface="Calibri"/>
                <a:sym typeface="Calibri"/>
              </a:rPr>
              <a:t>verbally</a:t>
            </a:r>
            <a:r>
              <a:rPr lang="en" sz="1200" dirty="0">
                <a:latin typeface="Calibri"/>
                <a:ea typeface="Calibri"/>
                <a:cs typeface="Calibri"/>
                <a:sym typeface="Calibri"/>
              </a:rPr>
              <a:t>, either with you, a partner, family member, or student from Grades 1 or 2, or record an audio response. If students have trouble writing sentences, they can begin by writing words. Consider providing a sentence starter or inviting students who need lighter support to provide sentence starters</a:t>
            </a:r>
            <a:r>
              <a:rPr lang="en-US" sz="1200" dirty="0">
                <a:latin typeface="Calibri"/>
                <a:ea typeface="Calibri"/>
                <a:cs typeface="Calibri"/>
                <a:sym typeface="Calibri"/>
              </a:rPr>
              <a:t>.</a:t>
            </a:r>
            <a:endParaRPr sz="1200" dirty="0">
              <a:latin typeface="Calibri"/>
              <a:ea typeface="Calibri"/>
              <a:cs typeface="Calibri"/>
              <a:sym typeface="Calibri"/>
            </a:endParaRPr>
          </a:p>
        </p:txBody>
      </p:sp>
    </p:spTree>
    <p:extLst>
      <p:ext uri="{BB962C8B-B14F-4D97-AF65-F5344CB8AC3E}">
        <p14:creationId xmlns:p14="http://schemas.microsoft.com/office/powerpoint/2010/main" val="5707216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Shape 23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5" name="Shape 235"/>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slide can be customized with the group assignments for ALL block for today’s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focus on ALL block in Module 1 is on building fluency and allowing time for independent reading.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Refer to the ALL Block Teacher Guide and Supporting Materials document found here: </a:t>
            </a:r>
            <a:r>
              <a:rPr lang="en" sz="1200" u="sng">
                <a:solidFill>
                  <a:srgbClr val="0000FF"/>
                </a:solidFill>
                <a:latin typeface="Calibri"/>
                <a:ea typeface="Calibri"/>
                <a:cs typeface="Calibri"/>
                <a:sym typeface="Calibri"/>
                <a:hlinkClick r:id="rId3"/>
              </a:rPr>
              <a:t>http://curriculum.eleducation.org/sites/default/files/g4m1u1_all-block_072017.pdf</a:t>
            </a:r>
            <a:r>
              <a:rPr lang="en" sz="1200">
                <a:solidFill>
                  <a:srgbClr val="0000FF"/>
                </a:solidFill>
                <a:latin typeface="Calibri"/>
                <a:ea typeface="Calibri"/>
                <a:cs typeface="Calibri"/>
                <a:sym typeface="Calibri"/>
              </a:rPr>
              <a:t> </a:t>
            </a:r>
            <a:endParaRPr sz="1200">
              <a:solidFill>
                <a:srgbClr val="0000FF"/>
              </a:solidFill>
              <a:latin typeface="Calibri"/>
              <a:ea typeface="Calibri"/>
              <a:cs typeface="Calibri"/>
              <a:sym typeface="Calibri"/>
            </a:endParaRPr>
          </a:p>
        </p:txBody>
      </p:sp>
      <p:sp>
        <p:nvSpPr>
          <p:cNvPr id="236" name="Shape 236"/>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02023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Shape 13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3" name="Shape 13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Domain-Specific Word Wall</a:t>
            </a:r>
            <a:r>
              <a:rPr lang="en" sz="1200" dirty="0">
                <a:solidFill>
                  <a:schemeClr val="dk1"/>
                </a:solidFill>
                <a:latin typeface="Calibri"/>
                <a:ea typeface="Calibri"/>
                <a:cs typeface="Calibri"/>
                <a:sym typeface="Calibri"/>
              </a:rPr>
              <a:t> with blank word cards and markers located close by. This is an area of the classroom in which academic words will be added throughout the year.</a:t>
            </a:r>
            <a:endParaRPr sz="1200" dirty="0">
              <a:solidFill>
                <a:schemeClr val="dk1"/>
              </a:solidFill>
              <a:latin typeface="Calibri"/>
              <a:ea typeface="Calibri"/>
              <a:cs typeface="Calibri"/>
              <a:sym typeface="Calibri"/>
            </a:endParaRPr>
          </a:p>
          <a:p>
            <a:pPr marL="457200" lvl="0" indent="-30480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a:t>
            </a:r>
            <a:r>
              <a:rPr lang="en" sz="1200" b="1" dirty="0">
                <a:solidFill>
                  <a:schemeClr val="dk1"/>
                </a:solidFill>
                <a:latin typeface="Calibri"/>
                <a:ea typeface="Calibri"/>
                <a:cs typeface="Calibri"/>
                <a:sym typeface="Calibri"/>
              </a:rPr>
              <a:t>Learning targets, Close Readers Do These Things anchor chart, and What Happens and How Does Jack Feel about It?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Copy of the</a:t>
            </a:r>
            <a:r>
              <a:rPr lang="en" sz="1200" b="1" dirty="0">
                <a:solidFill>
                  <a:schemeClr val="dk1"/>
                </a:solidFill>
                <a:latin typeface="Calibri"/>
                <a:ea typeface="Calibri"/>
                <a:cs typeface="Calibri"/>
                <a:sym typeface="Calibri"/>
              </a:rPr>
              <a:t> independent reading pages of the 4M1 Unit 1 Homework Resources</a:t>
            </a:r>
            <a:r>
              <a:rPr lang="en" sz="1200" dirty="0">
                <a:solidFill>
                  <a:schemeClr val="dk1"/>
                </a:solidFill>
                <a:latin typeface="Calibri"/>
                <a:ea typeface="Calibri"/>
                <a:cs typeface="Calibri"/>
                <a:sym typeface="Calibri"/>
              </a:rPr>
              <a:t> (for families) to display to students. The pages required are those that show the layout of an entry into the vocabulary log and the page of independent reading prompts. </a:t>
            </a:r>
            <a:r>
              <a:rPr lang="en-US" sz="1200" dirty="0">
                <a:solidFill>
                  <a:schemeClr val="dk1"/>
                </a:solidFill>
                <a:latin typeface="Calibri"/>
                <a:ea typeface="Calibri"/>
                <a:cs typeface="Calibri"/>
                <a:sym typeface="Calibri"/>
              </a:rPr>
              <a:t>They</a:t>
            </a:r>
            <a:r>
              <a:rPr lang="en-US" sz="1200" baseline="0" dirty="0">
                <a:solidFill>
                  <a:schemeClr val="dk1"/>
                </a:solidFill>
                <a:latin typeface="Calibri"/>
                <a:ea typeface="Calibri"/>
                <a:cs typeface="Calibri"/>
                <a:sym typeface="Calibri"/>
              </a:rPr>
              <a:t> can be f</a:t>
            </a:r>
            <a:r>
              <a:rPr lang="en" sz="1200" dirty="0">
                <a:solidFill>
                  <a:schemeClr val="dk1"/>
                </a:solidFill>
                <a:latin typeface="Calibri"/>
                <a:ea typeface="Calibri"/>
                <a:cs typeface="Calibri"/>
                <a:sym typeface="Calibri"/>
              </a:rPr>
              <a:t>ound in your manuals and resources.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Vocabulary logs</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academic and domain-specific vocabulary forms</a:t>
            </a:r>
            <a:r>
              <a:rPr lang="en" sz="1200" dirty="0">
                <a:solidFill>
                  <a:schemeClr val="dk1"/>
                </a:solidFill>
                <a:latin typeface="Calibri"/>
                <a:ea typeface="Calibri"/>
                <a:cs typeface="Calibri"/>
                <a:sym typeface="Calibri"/>
              </a:rPr>
              <a:t>. Vocabulary logs could be a notebook in which students glue forms </a:t>
            </a:r>
            <a:r>
              <a:rPr lang="en-US" sz="1200" dirty="0">
                <a:solidFill>
                  <a:schemeClr val="dk1"/>
                </a:solidFill>
                <a:latin typeface="Calibri"/>
                <a:ea typeface="Calibri"/>
                <a:cs typeface="Calibri"/>
                <a:sym typeface="Calibri"/>
              </a:rPr>
              <a:t>on </a:t>
            </a:r>
            <a:r>
              <a:rPr lang="en" sz="1200" dirty="0">
                <a:solidFill>
                  <a:schemeClr val="dk1"/>
                </a:solidFill>
                <a:latin typeface="Calibri"/>
                <a:ea typeface="Calibri"/>
                <a:cs typeface="Calibri"/>
                <a:sym typeface="Calibri"/>
              </a:rPr>
              <a:t>the front and back</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t>
            </a:r>
            <a:r>
              <a:rPr lang="en-US" sz="1200" dirty="0">
                <a:solidFill>
                  <a:schemeClr val="dk1"/>
                </a:solidFill>
                <a:latin typeface="Calibri"/>
                <a:ea typeface="Calibri"/>
                <a:cs typeface="Calibri"/>
                <a:sym typeface="Calibri"/>
              </a:rPr>
              <a:t>Alternatively, </a:t>
            </a:r>
            <a:r>
              <a:rPr lang="en" sz="1200" dirty="0">
                <a:solidFill>
                  <a:schemeClr val="dk1"/>
                </a:solidFill>
                <a:latin typeface="Calibri"/>
                <a:ea typeface="Calibri"/>
                <a:cs typeface="Calibri"/>
                <a:sym typeface="Calibri"/>
              </a:rPr>
              <a:t>you could create vocabulary logs by two-sided copying vocabulary forms and putting them in a folder with academic vocabulary forms on the front and domain-specific vocabulary forms on the back. Students will continue to use these logs throughout the year and will need new ones only when they have run out of space; however, to distinguish between the topics they study in each module, </a:t>
            </a:r>
            <a:r>
              <a:rPr lang="en-US" sz="1200" dirty="0">
                <a:solidFill>
                  <a:schemeClr val="dk1"/>
                </a:solidFill>
                <a:latin typeface="Calibri"/>
                <a:ea typeface="Calibri"/>
                <a:cs typeface="Calibri"/>
                <a:sym typeface="Calibri"/>
              </a:rPr>
              <a:t>students </a:t>
            </a:r>
            <a:r>
              <a:rPr lang="en" sz="1200" dirty="0">
                <a:solidFill>
                  <a:schemeClr val="dk1"/>
                </a:solidFill>
                <a:latin typeface="Calibri"/>
                <a:ea typeface="Calibri"/>
                <a:cs typeface="Calibri"/>
                <a:sym typeface="Calibri"/>
              </a:rPr>
              <a:t>will need to flag where one module ends and a new one begins in the back of their log. If logs are prepared for students in advance, you may not need to use the first 15 minutes of the lesson for students to prepare them.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Academic and Domain-Specific Vocabulary Forms can be found in the student workbooks if provided or can be printed  under supporting materials.  http://curriculum.eleducation.org/curriculum/ela/grade-4/module-1/unit-1/lesson-4#supporting_materials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Homework Materials can be downloaded on the module overview page at the following website:</a:t>
            </a:r>
            <a:endParaRPr sz="1200" dirty="0">
              <a:solidFill>
                <a:schemeClr val="dk1"/>
              </a:solidFill>
              <a:latin typeface="Calibri"/>
              <a:ea typeface="Calibri"/>
              <a:cs typeface="Calibri"/>
              <a:sym typeface="Calibri"/>
            </a:endParaRPr>
          </a:p>
          <a:p>
            <a:pPr marL="0" lvl="0" indent="457200" rtl="0">
              <a:spcBef>
                <a:spcPts val="0"/>
              </a:spcBef>
              <a:spcAft>
                <a:spcPts val="0"/>
              </a:spcAft>
              <a:buNone/>
            </a:pPr>
            <a:r>
              <a:rPr lang="en" sz="1200" dirty="0">
                <a:solidFill>
                  <a:schemeClr val="dk1"/>
                </a:solidFill>
                <a:latin typeface="Calibri"/>
                <a:ea typeface="Calibri"/>
                <a:cs typeface="Calibri"/>
                <a:sym typeface="Calibri"/>
              </a:rPr>
              <a:t>http://curriculum.eleducation.org/curriculum/ela/grade-4/module-1/unit-1</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Readers Do These Things anchor chart</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What Happens and How Does Jack Feel About It? Anchor chart</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Strategically pair students for work during Opening B, with at least one strong reader per pair.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a:t>
            </a:r>
            <a:r>
              <a:rPr lang="en" sz="1200" b="0" dirty="0">
                <a:solidFill>
                  <a:schemeClr val="dk1"/>
                </a:solidFill>
                <a:latin typeface="Calibri"/>
                <a:ea typeface="Calibri"/>
                <a:cs typeface="Calibri"/>
                <a:sym typeface="Calibri"/>
              </a:rPr>
              <a:t>Red Light / Green Light Protocol</a:t>
            </a:r>
            <a:endParaRPr sz="1200" b="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Students gauge their understanding of something using a red object, yellow object, or green object.  </a:t>
            </a:r>
            <a:endParaRPr sz="1200" i="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This could be made with equity sticks, poker chips</a:t>
            </a:r>
            <a:r>
              <a:rPr lang="en" sz="1200" i="1" dirty="0">
                <a:solidFill>
                  <a:schemeClr val="dk1"/>
                </a:solidFill>
                <a:latin typeface="Calibri"/>
                <a:ea typeface="Calibri"/>
                <a:cs typeface="Calibri"/>
                <a:sym typeface="Calibri"/>
              </a:rPr>
              <a:t>, </a:t>
            </a:r>
            <a:r>
              <a:rPr lang="en" sz="1200" i="0" dirty="0">
                <a:solidFill>
                  <a:schemeClr val="dk1"/>
                </a:solidFill>
                <a:latin typeface="Calibri"/>
                <a:ea typeface="Calibri"/>
                <a:cs typeface="Calibri"/>
                <a:sym typeface="Calibri"/>
              </a:rPr>
              <a:t>paper cards, etc</a:t>
            </a:r>
            <a:r>
              <a:rPr lang="en-US" sz="1200" i="0" dirty="0">
                <a:solidFill>
                  <a:schemeClr val="dk1"/>
                </a:solidFill>
                <a:latin typeface="Calibri"/>
                <a:ea typeface="Calibri"/>
                <a:cs typeface="Calibri"/>
                <a:sym typeface="Calibri"/>
              </a:rPr>
              <a:t>.</a:t>
            </a:r>
            <a:endParaRPr sz="1200" i="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Red means they are not understanding, yellow means they are gaining understanding but still have areas, green means they got it. </a:t>
            </a:r>
            <a:endParaRPr sz="1200" i="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you have equity sticks prepared</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(These are sticks with students names on them so you can randomly cold call students</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Links to find resources.</a:t>
            </a:r>
            <a:endParaRPr sz="1200" b="1" dirty="0">
              <a:solidFill>
                <a:schemeClr val="dk1"/>
              </a:solidFill>
              <a:latin typeface="Calibri"/>
              <a:ea typeface="Calibri"/>
              <a:cs typeface="Calibri"/>
              <a:sym typeface="Calibri"/>
            </a:endParaRPr>
          </a:p>
          <a:p>
            <a:pPr marL="0" lvl="0" indent="0">
              <a:spcBef>
                <a:spcPts val="0"/>
              </a:spcBef>
              <a:spcAft>
                <a:spcPts val="0"/>
              </a:spcAft>
              <a:buNone/>
            </a:pPr>
            <a:r>
              <a:rPr lang="en" sz="1200" dirty="0">
                <a:solidFill>
                  <a:schemeClr val="dk1"/>
                </a:solidFill>
                <a:latin typeface="Calibri"/>
                <a:ea typeface="Calibri"/>
                <a:cs typeface="Calibri"/>
                <a:sym typeface="Calibri"/>
              </a:rPr>
              <a:t>All anchor charts and students resources: </a:t>
            </a:r>
          </a:p>
          <a:p>
            <a:pPr marL="0" lvl="0" indent="0">
              <a:spcBef>
                <a:spcPts val="0"/>
              </a:spcBef>
              <a:spcAft>
                <a:spcPts val="0"/>
              </a:spcAft>
              <a:buNone/>
            </a:pPr>
            <a:r>
              <a:rPr lang="en-US" sz="1200" dirty="0">
                <a:solidFill>
                  <a:schemeClr val="dk1"/>
                </a:solidFill>
                <a:latin typeface="Calibri"/>
                <a:ea typeface="Calibri"/>
                <a:cs typeface="Calibri"/>
                <a:sym typeface="Calibri"/>
              </a:rPr>
              <a:t>http://curriculum.eleducation.org/curriculum/ela/grade-4/module-1/unit-1/lesson-3</a:t>
            </a: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a:spcBef>
                <a:spcPts val="0"/>
              </a:spcBef>
              <a:spcAft>
                <a:spcPts val="0"/>
              </a:spcAft>
              <a:buNone/>
            </a:pPr>
            <a:r>
              <a:rPr lang="en" sz="1200" dirty="0">
                <a:solidFill>
                  <a:schemeClr val="dk1"/>
                </a:solidFill>
                <a:latin typeface="Calibri"/>
                <a:ea typeface="Calibri"/>
                <a:cs typeface="Calibri"/>
                <a:sym typeface="Calibri"/>
              </a:rPr>
              <a:t>Classroom Protocols:</a:t>
            </a:r>
            <a:endParaRPr sz="1200" dirty="0">
              <a:solidFill>
                <a:schemeClr val="dk1"/>
              </a:solidFill>
              <a:latin typeface="Calibri"/>
              <a:ea typeface="Calibri"/>
              <a:cs typeface="Calibri"/>
              <a:sym typeface="Calibri"/>
            </a:endParaRPr>
          </a:p>
          <a:p>
            <a:pPr marL="0" lvl="0" indent="0">
              <a:spcBef>
                <a:spcPts val="0"/>
              </a:spcBef>
              <a:spcAft>
                <a:spcPts val="0"/>
              </a:spcAft>
              <a:buNone/>
            </a:pPr>
            <a:r>
              <a:rPr lang="en" sz="1200" dirty="0">
                <a:solidFill>
                  <a:schemeClr val="dk1"/>
                </a:solidFill>
                <a:latin typeface="Calibri"/>
                <a:ea typeface="Calibri"/>
                <a:cs typeface="Calibri"/>
                <a:sym typeface="Calibri"/>
              </a:rPr>
              <a:t>http://curriculum.eleducation.org/sites/default/files/curriculumtools_classroomprotocols_053017.pdf</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a:spcBef>
                <a:spcPts val="0"/>
              </a:spcBef>
              <a:spcAft>
                <a:spcPts val="0"/>
              </a:spcAft>
              <a:buNone/>
            </a:pPr>
            <a:r>
              <a:rPr lang="en" sz="1200" dirty="0">
                <a:solidFill>
                  <a:schemeClr val="dk1"/>
                </a:solidFill>
                <a:latin typeface="Calibri"/>
                <a:ea typeface="Calibri"/>
                <a:cs typeface="Calibri"/>
                <a:sym typeface="Calibri"/>
              </a:rPr>
              <a:t>Conversation Cues:</a:t>
            </a:r>
            <a:endParaRPr sz="1200" dirty="0">
              <a:solidFill>
                <a:schemeClr val="dk1"/>
              </a:solidFill>
              <a:latin typeface="Calibri"/>
              <a:ea typeface="Calibri"/>
              <a:cs typeface="Calibri"/>
              <a:sym typeface="Calibri"/>
            </a:endParaRPr>
          </a:p>
          <a:p>
            <a:pPr marL="0" lvl="0" indent="0">
              <a:spcBef>
                <a:spcPts val="0"/>
              </a:spcBef>
              <a:spcAft>
                <a:spcPts val="0"/>
              </a:spcAft>
              <a:buNone/>
            </a:pPr>
            <a:r>
              <a:rPr lang="en" sz="1200" dirty="0">
                <a:solidFill>
                  <a:schemeClr val="dk1"/>
                </a:solidFill>
                <a:latin typeface="Calibri"/>
                <a:ea typeface="Calibri"/>
                <a:cs typeface="Calibri"/>
                <a:sym typeface="Calibri"/>
              </a:rPr>
              <a:t>http://curriculum.eleducation.org/sites/default/files/curriculumtools_conversationcues-072017.pdf</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660228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Shape 14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1" name="Shape 14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val="42146569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Shape 14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8" name="Shape 14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r>
              <a:rPr lang="en" sz="1200" baseline="0" dirty="0">
                <a:solidFill>
                  <a:schemeClr val="dk1"/>
                </a:solidFill>
                <a:latin typeface="Calibri"/>
                <a:ea typeface="Calibri"/>
                <a:cs typeface="Calibri"/>
                <a:sym typeface="Calibri"/>
              </a:rPr>
              <a:t> None</a:t>
            </a: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all (introduced) (used) in this lesson:</a:t>
            </a:r>
            <a:endParaRPr sz="1200" dirty="0">
              <a:solidFill>
                <a:schemeClr val="dk1"/>
              </a:solidFill>
              <a:latin typeface="Calibri"/>
              <a:ea typeface="Calibri"/>
              <a:cs typeface="Calibri"/>
              <a:sym typeface="Calibri"/>
            </a:endParaRPr>
          </a:p>
          <a:p>
            <a:pPr marL="457200" lvl="0" indent="-304800" rtl="0">
              <a:lnSpc>
                <a:spcPct val="150000"/>
              </a:lnSpc>
              <a:spcBef>
                <a:spcPts val="0"/>
              </a:spcBef>
              <a:spcAft>
                <a:spcPts val="0"/>
              </a:spcAft>
              <a:buClr>
                <a:schemeClr val="dk1"/>
              </a:buClr>
              <a:buSzPts val="1200"/>
              <a:buFont typeface="Calibri"/>
              <a:buChar char="●"/>
            </a:pPr>
            <a:r>
              <a:rPr lang="en" sz="1200" b="0" dirty="0">
                <a:solidFill>
                  <a:srgbClr val="444444"/>
                </a:solidFill>
                <a:latin typeface="Calibri"/>
                <a:ea typeface="Calibri"/>
                <a:cs typeface="Calibri"/>
                <a:sym typeface="Calibri"/>
              </a:rPr>
              <a:t>Review the Think Pair Share.  See Classroom Protocols. </a:t>
            </a:r>
            <a:endParaRPr sz="1200" b="0" dirty="0">
              <a:solidFill>
                <a:srgbClr val="444444"/>
              </a:solidFill>
              <a:latin typeface="Calibri"/>
              <a:ea typeface="Calibri"/>
              <a:cs typeface="Calibri"/>
              <a:sym typeface="Calibri"/>
            </a:endParaRPr>
          </a:p>
          <a:p>
            <a:pPr marL="457200" lvl="0" indent="-304800" rtl="0">
              <a:lnSpc>
                <a:spcPct val="150000"/>
              </a:lnSpc>
              <a:spcBef>
                <a:spcPts val="0"/>
              </a:spcBef>
              <a:spcAft>
                <a:spcPts val="0"/>
              </a:spcAft>
              <a:buClr>
                <a:schemeClr val="dk1"/>
              </a:buClr>
              <a:buSzPts val="1200"/>
              <a:buFont typeface="Calibri"/>
              <a:buChar char="●"/>
            </a:pPr>
            <a:r>
              <a:rPr lang="en" sz="1200" b="0" dirty="0">
                <a:solidFill>
                  <a:srgbClr val="444444"/>
                </a:solidFill>
                <a:latin typeface="Calibri"/>
                <a:ea typeface="Calibri"/>
                <a:cs typeface="Calibri"/>
                <a:sym typeface="Calibri"/>
              </a:rPr>
              <a:t>Review the Cold Call Protocol</a:t>
            </a:r>
            <a:endParaRPr sz="1200" b="0" dirty="0">
              <a:solidFill>
                <a:srgbClr val="444444"/>
              </a:solidFill>
              <a:latin typeface="Calibri"/>
              <a:ea typeface="Calibri"/>
              <a:cs typeface="Calibri"/>
              <a:sym typeface="Calibri"/>
            </a:endParaRPr>
          </a:p>
          <a:p>
            <a:pPr marL="914400" lvl="1" indent="-304800" rtl="0">
              <a:lnSpc>
                <a:spcPct val="150000"/>
              </a:lnSpc>
              <a:spcBef>
                <a:spcPts val="0"/>
              </a:spcBef>
              <a:spcAft>
                <a:spcPts val="0"/>
              </a:spcAft>
              <a:buClr>
                <a:srgbClr val="444444"/>
              </a:buClr>
              <a:buSzPts val="1200"/>
              <a:buFont typeface="Calibri"/>
              <a:buChar char="○"/>
            </a:pPr>
            <a:r>
              <a:rPr lang="en" sz="1200" b="0" i="1" dirty="0">
                <a:solidFill>
                  <a:srgbClr val="444444"/>
                </a:solidFill>
                <a:latin typeface="Calibri"/>
                <a:ea typeface="Calibri"/>
                <a:cs typeface="Calibri"/>
                <a:sym typeface="Calibri"/>
              </a:rPr>
              <a:t>Cold call students to provide insight or answers</a:t>
            </a:r>
            <a:endParaRPr sz="1200" b="0" i="1" dirty="0">
              <a:solidFill>
                <a:srgbClr val="444444"/>
              </a:solidFill>
              <a:latin typeface="Calibri"/>
              <a:ea typeface="Calibri"/>
              <a:cs typeface="Calibri"/>
              <a:sym typeface="Calibri"/>
            </a:endParaRPr>
          </a:p>
          <a:p>
            <a:pPr marL="457200" lvl="0" indent="-304800" rtl="0">
              <a:lnSpc>
                <a:spcPct val="150000"/>
              </a:lnSpc>
              <a:spcBef>
                <a:spcPts val="0"/>
              </a:spcBef>
              <a:spcAft>
                <a:spcPts val="0"/>
              </a:spcAft>
              <a:buClr>
                <a:srgbClr val="444444"/>
              </a:buClr>
              <a:buSzPts val="1200"/>
              <a:buFont typeface="Calibri"/>
              <a:buChar char="●"/>
            </a:pPr>
            <a:r>
              <a:rPr lang="en" sz="1200" b="0" dirty="0">
                <a:solidFill>
                  <a:srgbClr val="444444"/>
                </a:solidFill>
                <a:latin typeface="Calibri"/>
                <a:ea typeface="Calibri"/>
                <a:cs typeface="Calibri"/>
                <a:sym typeface="Calibri"/>
              </a:rPr>
              <a:t>Red light / Green Light Protocol</a:t>
            </a:r>
            <a:endParaRPr sz="1200" b="0" dirty="0">
              <a:solidFill>
                <a:srgbClr val="444444"/>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b="0" i="0" dirty="0">
                <a:solidFill>
                  <a:schemeClr val="dk1"/>
                </a:solidFill>
                <a:latin typeface="Calibri"/>
                <a:ea typeface="Calibri"/>
                <a:cs typeface="Calibri"/>
                <a:sym typeface="Calibri"/>
              </a:rPr>
              <a:t>Students gauge their understanding of something using a red object, yellow object, or green object.  </a:t>
            </a:r>
            <a:endParaRPr sz="1200" b="0" i="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b="0" i="0" dirty="0">
                <a:solidFill>
                  <a:schemeClr val="dk1"/>
                </a:solidFill>
                <a:latin typeface="Calibri"/>
                <a:ea typeface="Calibri"/>
                <a:cs typeface="Calibri"/>
                <a:sym typeface="Calibri"/>
              </a:rPr>
              <a:t>This could be made with equity sticks, poker chips, paper cards, etc</a:t>
            </a:r>
            <a:endParaRPr sz="1200" b="0" i="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b="0" i="0" dirty="0">
                <a:solidFill>
                  <a:schemeClr val="dk1"/>
                </a:solidFill>
                <a:latin typeface="Calibri"/>
                <a:ea typeface="Calibri"/>
                <a:cs typeface="Calibri"/>
                <a:sym typeface="Calibri"/>
              </a:rPr>
              <a:t>Red means they are not understanding, yellow means they are gaining understanding but still have areas, green means they got it. </a:t>
            </a:r>
            <a:r>
              <a:rPr lang="en" sz="1200" b="0" i="0" dirty="0">
                <a:solidFill>
                  <a:srgbClr val="444444"/>
                </a:solidFill>
                <a:latin typeface="Calibri"/>
                <a:ea typeface="Calibri"/>
                <a:cs typeface="Calibri"/>
                <a:sym typeface="Calibri"/>
              </a:rPr>
              <a:t>(</a:t>
            </a:r>
            <a:r>
              <a:rPr lang="en" sz="1200" b="0" u="sng" dirty="0">
                <a:solidFill>
                  <a:srgbClr val="0000FF"/>
                </a:solidFill>
                <a:latin typeface="Calibri"/>
                <a:ea typeface="Calibri"/>
                <a:cs typeface="Calibri"/>
                <a:sym typeface="Calibri"/>
                <a:hlinkClick r:id="rId3"/>
              </a:rPr>
              <a:t>https://eleducation.org/resources/el-education-classroom-protocols</a:t>
            </a:r>
            <a:r>
              <a:rPr lang="en" sz="1200" b="0" dirty="0">
                <a:solidFill>
                  <a:srgbClr val="444444"/>
                </a:solidFill>
                <a:latin typeface="Calibri"/>
                <a:ea typeface="Calibri"/>
                <a:cs typeface="Calibri"/>
                <a:sym typeface="Calibri"/>
              </a:rPr>
              <a:t>)</a:t>
            </a:r>
            <a:endParaRPr sz="1200" b="0" dirty="0">
              <a:solidFill>
                <a:srgbClr val="444444"/>
              </a:solidFill>
              <a:latin typeface="Calibri"/>
              <a:ea typeface="Calibri"/>
              <a:cs typeface="Calibri"/>
              <a:sym typeface="Calibri"/>
            </a:endParaRPr>
          </a:p>
          <a:p>
            <a:pPr marL="457200" lvl="0" indent="-304800" rtl="0">
              <a:spcBef>
                <a:spcPts val="0"/>
              </a:spcBef>
              <a:spcAft>
                <a:spcPts val="0"/>
              </a:spcAft>
              <a:buClr>
                <a:srgbClr val="444444"/>
              </a:buClr>
              <a:buSzPts val="1200"/>
              <a:buFont typeface="Calibri"/>
              <a:buChar char="●"/>
            </a:pPr>
            <a:r>
              <a:rPr lang="en" sz="1200" b="0" dirty="0">
                <a:solidFill>
                  <a:srgbClr val="444444"/>
                </a:solidFill>
                <a:latin typeface="Calibri"/>
                <a:ea typeface="Calibri"/>
                <a:cs typeface="Calibri"/>
                <a:sym typeface="Calibri"/>
              </a:rPr>
              <a:t>Conversation Cues:</a:t>
            </a:r>
            <a:endParaRPr sz="1200" b="0" dirty="0">
              <a:solidFill>
                <a:srgbClr val="444444"/>
              </a:solidFill>
              <a:latin typeface="Calibri"/>
              <a:ea typeface="Calibri"/>
              <a:cs typeface="Calibri"/>
              <a:sym typeface="Calibri"/>
            </a:endParaRPr>
          </a:p>
          <a:p>
            <a:pPr marL="914400" lvl="1" indent="-304800" rtl="0">
              <a:spcBef>
                <a:spcPts val="0"/>
              </a:spcBef>
              <a:spcAft>
                <a:spcPts val="0"/>
              </a:spcAft>
              <a:buClr>
                <a:srgbClr val="444444"/>
              </a:buClr>
              <a:buSzPts val="1200"/>
              <a:buFont typeface="Calibri"/>
              <a:buChar char="○"/>
            </a:pPr>
            <a:r>
              <a:rPr lang="en" sz="1200" b="0" dirty="0">
                <a:solidFill>
                  <a:srgbClr val="444444"/>
                </a:solidFill>
                <a:latin typeface="Calibri"/>
                <a:ea typeface="Calibri"/>
                <a:cs typeface="Calibri"/>
                <a:sym typeface="Calibri"/>
              </a:rPr>
              <a:t>http://curriculum.eledu</a:t>
            </a:r>
            <a:r>
              <a:rPr lang="en" sz="1200" dirty="0">
                <a:solidFill>
                  <a:srgbClr val="444444"/>
                </a:solidFill>
                <a:latin typeface="Calibri"/>
                <a:ea typeface="Calibri"/>
                <a:cs typeface="Calibri"/>
                <a:sym typeface="Calibri"/>
              </a:rPr>
              <a:t>cation.org/sites/default/files/curriculumtools_conversationcues-072017.pdf</a:t>
            </a:r>
            <a:endParaRPr sz="1200" dirty="0">
              <a:solidFill>
                <a:srgbClr val="444444"/>
              </a:solidFill>
              <a:latin typeface="Calibri"/>
              <a:ea typeface="Calibri"/>
              <a:cs typeface="Calibri"/>
              <a:sym typeface="Calibri"/>
            </a:endParaRPr>
          </a:p>
        </p:txBody>
      </p:sp>
    </p:spTree>
    <p:extLst>
      <p:ext uri="{BB962C8B-B14F-4D97-AF65-F5344CB8AC3E}">
        <p14:creationId xmlns:p14="http://schemas.microsoft.com/office/powerpoint/2010/main" val="33637106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Shape 15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5" name="Shape 15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33774363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Shape 16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1" name="Shape 16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Welcome students to class and the lesson.</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read through the agenda for today. Suggestion: Teacher</a:t>
            </a:r>
            <a:r>
              <a:rPr lang="en-US" sz="1200" dirty="0">
                <a:solidFill>
                  <a:schemeClr val="dk1"/>
                </a:solidFill>
                <a:latin typeface="Calibri"/>
                <a:ea typeface="Calibri"/>
                <a:cs typeface="Calibri"/>
                <a:sym typeface="Calibri"/>
              </a:rPr>
              <a:t>s</a:t>
            </a:r>
            <a:r>
              <a:rPr lang="en" sz="1200" dirty="0">
                <a:solidFill>
                  <a:schemeClr val="dk1"/>
                </a:solidFill>
                <a:latin typeface="Calibri"/>
                <a:ea typeface="Calibri"/>
                <a:cs typeface="Calibri"/>
                <a:sym typeface="Calibri"/>
              </a:rPr>
              <a:t> read the slide to the class or call on a student to read the content of the slide to the class.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listening and reading along as the agenda is read aloud.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5683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Shape 16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8" name="Shape 16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12-15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be creating their </a:t>
            </a:r>
            <a:r>
              <a:rPr lang="en" sz="1200" b="1" dirty="0">
                <a:solidFill>
                  <a:schemeClr val="dk1"/>
                </a:solidFill>
                <a:latin typeface="Calibri"/>
                <a:ea typeface="Calibri"/>
                <a:cs typeface="Calibri"/>
                <a:sym typeface="Calibri"/>
              </a:rPr>
              <a:t>vocabulary logs</a:t>
            </a:r>
            <a:r>
              <a:rPr lang="en" sz="1200" dirty="0">
                <a:solidFill>
                  <a:schemeClr val="dk1"/>
                </a:solidFill>
                <a:latin typeface="Calibri"/>
                <a:ea typeface="Calibri"/>
                <a:cs typeface="Calibri"/>
                <a:sym typeface="Calibri"/>
              </a:rPr>
              <a:t> during this section of the lesson.  It is important </a:t>
            </a:r>
            <a:r>
              <a:rPr lang="en-US" sz="1200" dirty="0">
                <a:solidFill>
                  <a:schemeClr val="dk1"/>
                </a:solidFill>
                <a:latin typeface="Calibri"/>
                <a:ea typeface="Calibri"/>
                <a:cs typeface="Calibri"/>
                <a:sym typeface="Calibri"/>
              </a:rPr>
              <a:t>for students </a:t>
            </a:r>
            <a:r>
              <a:rPr lang="en" sz="1200" dirty="0">
                <a:solidFill>
                  <a:schemeClr val="dk1"/>
                </a:solidFill>
                <a:latin typeface="Calibri"/>
                <a:ea typeface="Calibri"/>
                <a:cs typeface="Calibri"/>
                <a:sym typeface="Calibri"/>
              </a:rPr>
              <a:t>to know that they will be referencing these from this point on, so organization and access to these logs requires some thought.  Another aspect to consider is </a:t>
            </a:r>
            <a:r>
              <a:rPr lang="en-US" sz="1200" dirty="0">
                <a:solidFill>
                  <a:schemeClr val="dk1"/>
                </a:solidFill>
                <a:latin typeface="Calibri"/>
                <a:ea typeface="Calibri"/>
                <a:cs typeface="Calibri"/>
                <a:sym typeface="Calibri"/>
              </a:rPr>
              <a:t>whether </a:t>
            </a:r>
            <a:r>
              <a:rPr lang="en" sz="1200" dirty="0">
                <a:solidFill>
                  <a:schemeClr val="dk1"/>
                </a:solidFill>
                <a:latin typeface="Calibri"/>
                <a:ea typeface="Calibri"/>
                <a:cs typeface="Calibri"/>
                <a:sym typeface="Calibri"/>
              </a:rPr>
              <a:t>you can get students </a:t>
            </a:r>
            <a:r>
              <a:rPr lang="en-US" sz="1200" dirty="0">
                <a:solidFill>
                  <a:schemeClr val="dk1"/>
                </a:solidFill>
                <a:latin typeface="Calibri"/>
                <a:ea typeface="Calibri"/>
                <a:cs typeface="Calibri"/>
                <a:sym typeface="Calibri"/>
              </a:rPr>
              <a:t>to start </a:t>
            </a:r>
            <a:r>
              <a:rPr lang="en" sz="1200" dirty="0">
                <a:solidFill>
                  <a:schemeClr val="dk1"/>
                </a:solidFill>
                <a:latin typeface="Calibri"/>
                <a:ea typeface="Calibri"/>
                <a:cs typeface="Calibri"/>
                <a:sym typeface="Calibri"/>
              </a:rPr>
              <a:t>thinking in these terms for the </a:t>
            </a:r>
            <a:r>
              <a:rPr lang="en" sz="1200" b="1" dirty="0">
                <a:solidFill>
                  <a:schemeClr val="dk1"/>
                </a:solidFill>
                <a:latin typeface="Calibri"/>
                <a:ea typeface="Calibri"/>
                <a:cs typeface="Calibri"/>
                <a:sym typeface="Calibri"/>
              </a:rPr>
              <a:t>interactive word wall</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vocabulary logs and glue sticks. </a:t>
            </a:r>
            <a:endParaRPr sz="1200" dirty="0">
              <a:solidFill>
                <a:schemeClr val="dk1"/>
              </a:solidFill>
              <a:latin typeface="Calibri"/>
              <a:ea typeface="Calibri"/>
              <a:cs typeface="Calibri"/>
              <a:sym typeface="Calibri"/>
            </a:endParaRPr>
          </a:p>
          <a:p>
            <a:pPr marL="457200" lvl="0" indent="-30480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students will record academic vocabulary in the front of the vocabulary log and domain-specific vocabulary in the back.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1" dirty="0">
                <a:solidFill>
                  <a:schemeClr val="dk1"/>
                </a:solidFill>
                <a:latin typeface="Calibri"/>
                <a:ea typeface="Calibri"/>
                <a:cs typeface="Calibri"/>
                <a:sym typeface="Calibri"/>
              </a:rPr>
              <a:t>academic vocabulary forms </a:t>
            </a:r>
            <a:r>
              <a:rPr lang="en" sz="1200" dirty="0">
                <a:solidFill>
                  <a:schemeClr val="dk1"/>
                </a:solidFill>
                <a:latin typeface="Calibri"/>
                <a:ea typeface="Calibri"/>
                <a:cs typeface="Calibri"/>
                <a:sym typeface="Calibri"/>
              </a:rPr>
              <a:t>for students to glue in the front of their vocabulary logs.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students through gluing academic vocabulary forms in the front of their vocabulary logs. </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Distribute</a:t>
            </a:r>
            <a:r>
              <a:rPr lang="en" sz="1200" b="1" dirty="0">
                <a:solidFill>
                  <a:schemeClr val="dk1"/>
                </a:solidFill>
                <a:latin typeface="Calibri"/>
                <a:ea typeface="Calibri"/>
                <a:cs typeface="Calibri"/>
                <a:sym typeface="Calibri"/>
              </a:rPr>
              <a:t> domain-specific vocabulary forms</a:t>
            </a:r>
            <a:r>
              <a:rPr lang="en" sz="1200" dirty="0">
                <a:solidFill>
                  <a:schemeClr val="dk1"/>
                </a:solidFill>
                <a:latin typeface="Calibri"/>
                <a:ea typeface="Calibri"/>
                <a:cs typeface="Calibri"/>
                <a:sym typeface="Calibri"/>
              </a:rPr>
              <a:t> for students to glue in the back of their vocabulary logs.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students through gluing domain-specific vocabulary forms in the back of their vocabulary logs.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read the definitions of </a:t>
            </a:r>
            <a:r>
              <a:rPr lang="en" sz="1200" b="1" dirty="0">
                <a:solidFill>
                  <a:schemeClr val="dk1"/>
                </a:solidFill>
                <a:latin typeface="Calibri"/>
                <a:ea typeface="Calibri"/>
                <a:cs typeface="Calibri"/>
                <a:sym typeface="Calibri"/>
              </a:rPr>
              <a:t>academic vocabulary and domain-specific vocabulary</a:t>
            </a:r>
            <a:r>
              <a:rPr lang="en" sz="1200" dirty="0">
                <a:solidFill>
                  <a:schemeClr val="dk1"/>
                </a:solidFill>
                <a:latin typeface="Calibri"/>
                <a:ea typeface="Calibri"/>
                <a:cs typeface="Calibri"/>
                <a:sym typeface="Calibri"/>
              </a:rPr>
              <a:t> at the top of their vocabulary forms.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as they read their independent reading books, they will encounter different kinds of words.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on the </a:t>
            </a:r>
            <a:r>
              <a:rPr lang="en" sz="1200" b="1" dirty="0">
                <a:solidFill>
                  <a:schemeClr val="dk1"/>
                </a:solidFill>
                <a:latin typeface="Calibri"/>
                <a:ea typeface="Calibri"/>
                <a:cs typeface="Calibri"/>
                <a:sym typeface="Calibri"/>
              </a:rPr>
              <a:t>domain-specific vocabulary form</a:t>
            </a:r>
            <a:r>
              <a:rPr lang="en" sz="1200" dirty="0">
                <a:solidFill>
                  <a:schemeClr val="dk1"/>
                </a:solidFill>
                <a:latin typeface="Calibri"/>
                <a:ea typeface="Calibri"/>
                <a:cs typeface="Calibri"/>
                <a:sym typeface="Calibri"/>
              </a:rPr>
              <a:t>, they will list words specific to a domain or topic. Some examples might include tadpole and life cycle.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on the academic vocabulary form, they will list words that aren’t specific to a domain or topic, but that show up in texts about various topics and are still important to their learning. Some examples might include challenge and analyze.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Answer clarifying questions. Reassure students that you will work more with these forms and they will have plenty of time to practice using them</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creatings the logs efficiently while staying on task</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beginning to develop an understanding of the difference between academic and domain specific words.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them to explain how academic and domain-specific vocabulary </a:t>
            </a:r>
            <a:r>
              <a:rPr lang="en-US" sz="1200" dirty="0">
                <a:solidFill>
                  <a:schemeClr val="dk1"/>
                </a:solidFill>
                <a:latin typeface="Calibri"/>
                <a:ea typeface="Calibri"/>
                <a:cs typeface="Calibri"/>
                <a:sym typeface="Calibri"/>
              </a:rPr>
              <a:t>are </a:t>
            </a:r>
            <a:r>
              <a:rPr lang="en" sz="1200" dirty="0">
                <a:solidFill>
                  <a:schemeClr val="dk1"/>
                </a:solidFill>
                <a:latin typeface="Calibri"/>
                <a:ea typeface="Calibri"/>
                <a:cs typeface="Calibri"/>
                <a:sym typeface="Calibri"/>
              </a:rPr>
              <a:t>different and to identify an example of each in their independent research book. Consider making an anchor chart with a Venn Diagram to capture student responses. </a:t>
            </a:r>
            <a:endParaRPr dirty="0"/>
          </a:p>
        </p:txBody>
      </p:sp>
    </p:spTree>
    <p:extLst>
      <p:ext uri="{BB962C8B-B14F-4D97-AF65-F5344CB8AC3E}">
        <p14:creationId xmlns:p14="http://schemas.microsoft.com/office/powerpoint/2010/main" val="21873093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Shape 17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6" name="Shape 17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Pairs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Move students into pairs and invite them to label themselves A and B.</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and select a volunteer to read them aloud: </a:t>
            </a:r>
            <a:r>
              <a:rPr lang="en" sz="1200" i="1" dirty="0">
                <a:latin typeface="Calibri"/>
                <a:ea typeface="Calibri"/>
                <a:cs typeface="Calibri"/>
                <a:sym typeface="Calibri"/>
              </a:rPr>
              <a:t>“I can determine the theme of ‘The Red Wheelbarrow’ from details in the text and summarize it.” “I can identify the characteristics of poetry in ‘The Red Wheelbarrow.’”</a:t>
            </a:r>
            <a:r>
              <a:rPr lang="en" sz="1200" dirty="0">
                <a:latin typeface="Calibri"/>
                <a:ea typeface="Calibri"/>
                <a:cs typeface="Calibri"/>
                <a:sym typeface="Calibri"/>
              </a:rPr>
              <a:t> </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Note the underlined word </a:t>
            </a:r>
            <a:r>
              <a:rPr lang="en" sz="1200" i="1" dirty="0">
                <a:solidFill>
                  <a:schemeClr val="dk1"/>
                </a:solidFill>
                <a:latin typeface="Calibri"/>
                <a:ea typeface="Calibri"/>
                <a:cs typeface="Calibri"/>
                <a:sym typeface="Calibri"/>
              </a:rPr>
              <a:t>theme</a:t>
            </a:r>
            <a:r>
              <a:rPr lang="en" sz="1200" dirty="0">
                <a:solidFill>
                  <a:schemeClr val="dk1"/>
                </a:solidFill>
                <a:latin typeface="Calibri"/>
                <a:ea typeface="Calibri"/>
                <a:cs typeface="Calibri"/>
                <a:sym typeface="Calibri"/>
              </a:rPr>
              <a:t> in the first target. Explain that underlining or circling the meaning of unfamiliar words can help you find them quickly when you are ready to try and work out what they mean. Point out this strategy on the</a:t>
            </a:r>
            <a:r>
              <a:rPr lang="en" sz="1200" b="1" dirty="0">
                <a:solidFill>
                  <a:schemeClr val="dk1"/>
                </a:solidFill>
                <a:latin typeface="Calibri"/>
                <a:ea typeface="Calibri"/>
                <a:cs typeface="Calibri"/>
                <a:sym typeface="Calibri"/>
              </a:rPr>
              <a:t> Close Readers Do These Things anchor chart</a:t>
            </a:r>
            <a:r>
              <a:rPr lang="en" sz="1200" dirty="0">
                <a:solidFill>
                  <a:schemeClr val="dk1"/>
                </a:solidFill>
                <a:latin typeface="Calibri"/>
                <a:ea typeface="Calibri"/>
                <a:cs typeface="Calibri"/>
                <a:sym typeface="Calibri"/>
              </a:rPr>
              <a:t>. (from lesson 2)</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and talk to their partner, and </a:t>
            </a:r>
            <a:r>
              <a:rPr lang="en" sz="1200" b="0" dirty="0">
                <a:solidFill>
                  <a:schemeClr val="dk1"/>
                </a:solidFill>
                <a:latin typeface="Calibri"/>
                <a:ea typeface="Calibri"/>
                <a:cs typeface="Calibri"/>
                <a:sym typeface="Calibri"/>
              </a:rPr>
              <a:t>cold call </a:t>
            </a:r>
            <a:r>
              <a:rPr lang="en" sz="1200" dirty="0">
                <a:solidFill>
                  <a:schemeClr val="dk1"/>
                </a:solidFill>
                <a:latin typeface="Calibri"/>
                <a:ea typeface="Calibri"/>
                <a:cs typeface="Calibri"/>
                <a:sym typeface="Calibri"/>
              </a:rPr>
              <a:t>students to share out: </a:t>
            </a:r>
            <a:r>
              <a:rPr lang="en" sz="1200" i="1" dirty="0">
                <a:latin typeface="Calibri"/>
                <a:ea typeface="Calibri"/>
                <a:cs typeface="Calibri"/>
                <a:sym typeface="Calibri"/>
              </a:rPr>
              <a:t>“What strategies can you use to figure out the meaning of new words such as theme?”</a:t>
            </a:r>
            <a:r>
              <a:rPr lang="en" sz="1200" b="1" i="1" dirty="0">
                <a:latin typeface="Calibri"/>
                <a:ea typeface="Calibri"/>
                <a:cs typeface="Calibri"/>
                <a:sym typeface="Calibri"/>
              </a:rPr>
              <a:t> </a:t>
            </a:r>
            <a:r>
              <a:rPr lang="en" sz="1200" b="1" dirty="0">
                <a:latin typeface="Calibri"/>
                <a:ea typeface="Calibri"/>
                <a:cs typeface="Calibri"/>
                <a:sym typeface="Calibri"/>
              </a:rPr>
              <a:t>(context, affixes and roots, dictionary)</a:t>
            </a:r>
            <a:r>
              <a:rPr lang="en" sz="1200" dirty="0">
                <a:latin typeface="Calibri"/>
                <a:ea typeface="Calibri"/>
                <a:cs typeface="Calibri"/>
                <a:sym typeface="Calibri"/>
              </a:rPr>
              <a:t> </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share out, connect their responses to the strategies on the</a:t>
            </a:r>
            <a:r>
              <a:rPr lang="en" sz="1200" b="1" dirty="0">
                <a:solidFill>
                  <a:schemeClr val="dk1"/>
                </a:solidFill>
                <a:latin typeface="Calibri"/>
                <a:ea typeface="Calibri"/>
                <a:cs typeface="Calibri"/>
                <a:sym typeface="Calibri"/>
              </a:rPr>
              <a:t> Close Readers Do These Things anchor chart</a:t>
            </a:r>
            <a:r>
              <a:rPr lang="en" sz="1200" dirty="0">
                <a:solidFill>
                  <a:schemeClr val="dk1"/>
                </a:solidFill>
                <a:latin typeface="Calibri"/>
                <a:ea typeface="Calibri"/>
                <a:cs typeface="Calibri"/>
                <a:sym typeface="Calibri"/>
              </a:rPr>
              <a:t>. Students may not realize without guidance that they can use affixes and roots to determine the meaning of unfamiliar words, so you may have to tell them this.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work with their partner to select a strategy to identify the meaning of the word </a:t>
            </a:r>
            <a:r>
              <a:rPr lang="en" sz="1200" b="0" dirty="0">
                <a:solidFill>
                  <a:schemeClr val="dk1"/>
                </a:solidFill>
                <a:latin typeface="Calibri"/>
                <a:ea typeface="Calibri"/>
                <a:cs typeface="Calibri"/>
                <a:sym typeface="Calibri"/>
              </a:rPr>
              <a:t>theme</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and determine the meaning of the word. </a:t>
            </a:r>
            <a:r>
              <a:rPr lang="en" sz="1200" i="1" dirty="0">
                <a:solidFill>
                  <a:schemeClr val="dk1"/>
                </a:solidFill>
                <a:latin typeface="Calibri"/>
                <a:ea typeface="Calibri"/>
                <a:cs typeface="Calibri"/>
                <a:sym typeface="Calibri"/>
              </a:rPr>
              <a:t>(dictionary—the message or main idea relevant to the real world that the author wants the reader to take away)</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 Invite students to turn and talk to their partner, and cold call students to share out: </a:t>
            </a:r>
            <a:r>
              <a:rPr lang="en" sz="1200" i="1" dirty="0">
                <a:latin typeface="Calibri"/>
                <a:ea typeface="Calibri"/>
                <a:cs typeface="Calibri"/>
                <a:sym typeface="Calibri"/>
              </a:rPr>
              <a:t>“Is this an academic or domain-specific vocabulary word? How do you know?” </a:t>
            </a:r>
            <a:r>
              <a:rPr lang="en" sz="1200" b="1" dirty="0">
                <a:latin typeface="Calibri"/>
                <a:ea typeface="Calibri"/>
                <a:cs typeface="Calibri"/>
                <a:sym typeface="Calibri"/>
              </a:rPr>
              <a:t>(domain-specific because it is about literary works, such as poetry)</a:t>
            </a:r>
            <a:endParaRPr sz="1200" b="1"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a:t>
            </a:r>
            <a:r>
              <a:rPr lang="en" sz="1200" b="1" dirty="0">
                <a:solidFill>
                  <a:schemeClr val="dk1"/>
                </a:solidFill>
                <a:latin typeface="Calibri"/>
                <a:ea typeface="Calibri"/>
                <a:cs typeface="Calibri"/>
                <a:sym typeface="Calibri"/>
              </a:rPr>
              <a:t>domain-specific vocabulary form</a:t>
            </a:r>
            <a:r>
              <a:rPr lang="en" sz="1200" dirty="0">
                <a:solidFill>
                  <a:schemeClr val="dk1"/>
                </a:solidFill>
                <a:latin typeface="Calibri"/>
                <a:ea typeface="Calibri"/>
                <a:cs typeface="Calibri"/>
                <a:sym typeface="Calibri"/>
              </a:rPr>
              <a:t> and model recording this word on it, and invite students to do the same on the form in the back of their</a:t>
            </a:r>
            <a:r>
              <a:rPr lang="en" sz="1200" b="1" dirty="0">
                <a:solidFill>
                  <a:schemeClr val="dk1"/>
                </a:solidFill>
                <a:latin typeface="Calibri"/>
                <a:ea typeface="Calibri"/>
                <a:cs typeface="Calibri"/>
                <a:sym typeface="Calibri"/>
              </a:rPr>
              <a:t> vocabulary logs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and talk to their partner about the underlined word </a:t>
            </a:r>
            <a:r>
              <a:rPr lang="en" sz="1200" i="1" dirty="0">
                <a:solidFill>
                  <a:schemeClr val="dk1"/>
                </a:solidFill>
                <a:latin typeface="Calibri"/>
                <a:ea typeface="Calibri"/>
                <a:cs typeface="Calibri"/>
                <a:sym typeface="Calibri"/>
              </a:rPr>
              <a:t>summarize</a:t>
            </a:r>
            <a:r>
              <a:rPr lang="en" sz="1200" dirty="0">
                <a:solidFill>
                  <a:schemeClr val="dk1"/>
                </a:solidFill>
                <a:latin typeface="Calibri"/>
                <a:ea typeface="Calibri"/>
                <a:cs typeface="Calibri"/>
                <a:sym typeface="Calibri"/>
              </a:rPr>
              <a:t>, and cold call students to share out: </a:t>
            </a:r>
            <a:r>
              <a:rPr lang="en" sz="1200" i="1" dirty="0">
                <a:latin typeface="Calibri"/>
                <a:ea typeface="Calibri"/>
                <a:cs typeface="Calibri"/>
                <a:sym typeface="Calibri"/>
              </a:rPr>
              <a:t>“I can hear the word summary in the word summarize. What is a summary?”</a:t>
            </a:r>
            <a:r>
              <a:rPr lang="en" sz="1200" b="1" i="1" dirty="0">
                <a:latin typeface="Calibri"/>
                <a:ea typeface="Calibri"/>
                <a:cs typeface="Calibri"/>
                <a:sym typeface="Calibri"/>
              </a:rPr>
              <a:t> </a:t>
            </a:r>
            <a:r>
              <a:rPr lang="en" sz="1200" b="1" dirty="0">
                <a:latin typeface="Calibri"/>
                <a:ea typeface="Calibri"/>
                <a:cs typeface="Calibri"/>
                <a:sym typeface="Calibri"/>
              </a:rPr>
              <a:t>(a brief statement outlining the main points)</a:t>
            </a:r>
            <a:r>
              <a:rPr lang="en" sz="1200" b="1" i="1" dirty="0">
                <a:latin typeface="Calibri"/>
                <a:ea typeface="Calibri"/>
                <a:cs typeface="Calibri"/>
                <a:sym typeface="Calibri"/>
              </a:rPr>
              <a:t> </a:t>
            </a:r>
            <a:r>
              <a:rPr lang="en" sz="1200" i="1" dirty="0">
                <a:latin typeface="Calibri"/>
                <a:ea typeface="Calibri"/>
                <a:cs typeface="Calibri"/>
                <a:sym typeface="Calibri"/>
              </a:rPr>
              <a:t>“What is the purpose of a summary? Why do we need summaries?” </a:t>
            </a:r>
            <a:r>
              <a:rPr lang="en" sz="1200" b="1" dirty="0">
                <a:latin typeface="Calibri"/>
                <a:ea typeface="Calibri"/>
                <a:cs typeface="Calibri"/>
                <a:sym typeface="Calibri"/>
              </a:rPr>
              <a:t>(Summaries give us a brief idea of what a text is about so we can determine whether or not we want or need to read it.) </a:t>
            </a:r>
            <a:r>
              <a:rPr lang="en" sz="1200" i="1" dirty="0">
                <a:latin typeface="Calibri"/>
                <a:ea typeface="Calibri"/>
                <a:cs typeface="Calibri"/>
                <a:sym typeface="Calibri"/>
              </a:rPr>
              <a:t>“So if you are going to summarize ‘The Red Wheelbarrow,’ what are you going to do?”</a:t>
            </a:r>
            <a:r>
              <a:rPr lang="en" sz="1200" b="1" i="1" dirty="0">
                <a:latin typeface="Calibri"/>
                <a:ea typeface="Calibri"/>
                <a:cs typeface="Calibri"/>
                <a:sym typeface="Calibri"/>
              </a:rPr>
              <a:t> </a:t>
            </a:r>
            <a:r>
              <a:rPr lang="en" sz="1200" b="1" dirty="0">
                <a:latin typeface="Calibri"/>
                <a:ea typeface="Calibri"/>
                <a:cs typeface="Calibri"/>
                <a:sym typeface="Calibri"/>
              </a:rPr>
              <a:t>(write/say briefly what the poem is about, outlining the main points)</a:t>
            </a:r>
            <a:r>
              <a:rPr lang="en" sz="1200" b="1" i="1" dirty="0">
                <a:latin typeface="Calibri"/>
                <a:ea typeface="Calibri"/>
                <a:cs typeface="Calibri"/>
                <a:sym typeface="Calibri"/>
              </a:rPr>
              <a:t> </a:t>
            </a:r>
            <a:r>
              <a:rPr lang="en" sz="1200" i="1" dirty="0">
                <a:latin typeface="Calibri"/>
                <a:ea typeface="Calibri"/>
                <a:cs typeface="Calibri"/>
                <a:sym typeface="Calibri"/>
              </a:rPr>
              <a:t>“Is this an academic or domain-specific vocabulary word? How do you know?”</a:t>
            </a:r>
            <a:r>
              <a:rPr lang="en" sz="1200" dirty="0">
                <a:latin typeface="Calibri"/>
                <a:ea typeface="Calibri"/>
                <a:cs typeface="Calibri"/>
                <a:sym typeface="Calibri"/>
              </a:rPr>
              <a:t> </a:t>
            </a:r>
            <a:r>
              <a:rPr lang="en" sz="1200" b="1" dirty="0">
                <a:latin typeface="Calibri"/>
                <a:ea typeface="Calibri"/>
                <a:cs typeface="Calibri"/>
                <a:sym typeface="Calibri"/>
              </a:rPr>
              <a:t>(academic because it could be applied to any topic)</a:t>
            </a:r>
            <a:r>
              <a:rPr lang="en" sz="1200" dirty="0">
                <a:latin typeface="Calibri"/>
                <a:ea typeface="Calibri"/>
                <a:cs typeface="Calibri"/>
                <a:sym typeface="Calibri"/>
              </a:rPr>
              <a:t> </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Underline the phrase characteristics of poetry in the second learning target.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and talk to their partner, and cold call students to share out:</a:t>
            </a:r>
            <a:r>
              <a:rPr lang="en" sz="1200" b="1" i="1" dirty="0">
                <a:latin typeface="Calibri"/>
                <a:ea typeface="Calibri"/>
                <a:cs typeface="Calibri"/>
                <a:sym typeface="Calibri"/>
              </a:rPr>
              <a:t> </a:t>
            </a:r>
            <a:r>
              <a:rPr lang="en" sz="1200" i="1" dirty="0">
                <a:latin typeface="Calibri"/>
                <a:ea typeface="Calibri"/>
                <a:cs typeface="Calibri"/>
                <a:sym typeface="Calibri"/>
              </a:rPr>
              <a:t>“What is a characteristic? What strategy can you use to determine the meaning of this word?”</a:t>
            </a:r>
            <a:r>
              <a:rPr lang="en" sz="1200" dirty="0">
                <a:latin typeface="Calibri"/>
                <a:ea typeface="Calibri"/>
                <a:cs typeface="Calibri"/>
                <a:sym typeface="Calibri"/>
              </a:rPr>
              <a:t> </a:t>
            </a:r>
            <a:r>
              <a:rPr lang="en" sz="1200" b="1" dirty="0">
                <a:latin typeface="Calibri"/>
                <a:ea typeface="Calibri"/>
                <a:cs typeface="Calibri"/>
                <a:sym typeface="Calibri"/>
              </a:rPr>
              <a:t>(dictionary— a feature of quality) </a:t>
            </a:r>
            <a:r>
              <a:rPr lang="en" sz="1200" i="1" dirty="0">
                <a:latin typeface="Calibri"/>
                <a:ea typeface="Calibri"/>
                <a:cs typeface="Calibri"/>
                <a:sym typeface="Calibri"/>
              </a:rPr>
              <a:t>“Is this an academic or domain-specific vocabulary word? How do you know?”</a:t>
            </a:r>
            <a:r>
              <a:rPr lang="en" sz="1200" dirty="0">
                <a:latin typeface="Calibri"/>
                <a:ea typeface="Calibri"/>
                <a:cs typeface="Calibri"/>
                <a:sym typeface="Calibri"/>
              </a:rPr>
              <a:t> </a:t>
            </a:r>
            <a:r>
              <a:rPr lang="en" sz="1200" b="1" dirty="0">
                <a:latin typeface="Calibri"/>
                <a:ea typeface="Calibri"/>
                <a:cs typeface="Calibri"/>
                <a:sym typeface="Calibri"/>
              </a:rPr>
              <a:t>(academic because it could be applied to any topic) </a:t>
            </a:r>
            <a:r>
              <a:rPr lang="en" sz="1200" i="1" dirty="0">
                <a:latin typeface="Calibri"/>
                <a:ea typeface="Calibri"/>
                <a:cs typeface="Calibri"/>
                <a:sym typeface="Calibri"/>
              </a:rPr>
              <a:t>“So what do you think characteristics of poetry means?”</a:t>
            </a:r>
            <a:r>
              <a:rPr lang="en" sz="1200" b="1" dirty="0">
                <a:latin typeface="Calibri"/>
                <a:ea typeface="Calibri"/>
                <a:cs typeface="Calibri"/>
                <a:sym typeface="Calibri"/>
              </a:rPr>
              <a:t> (the features of poetry) </a:t>
            </a:r>
            <a:endParaRPr sz="1200" b="1"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Record the words summarize and characteristic on the </a:t>
            </a:r>
            <a:r>
              <a:rPr lang="en" sz="1200" b="1" dirty="0">
                <a:solidFill>
                  <a:schemeClr val="dk1"/>
                </a:solidFill>
                <a:latin typeface="Calibri"/>
                <a:ea typeface="Calibri"/>
                <a:cs typeface="Calibri"/>
                <a:sym typeface="Calibri"/>
              </a:rPr>
              <a:t>Academic Word Wall</a:t>
            </a:r>
            <a:r>
              <a:rPr lang="en" sz="1200" dirty="0">
                <a:solidFill>
                  <a:schemeClr val="dk1"/>
                </a:solidFill>
                <a:latin typeface="Calibri"/>
                <a:ea typeface="Calibri"/>
                <a:cs typeface="Calibri"/>
                <a:sym typeface="Calibri"/>
              </a:rPr>
              <a:t> and invite students to add translations in home languages. Invite students to record the words in their vocabulary logs.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Record the word theme on the </a:t>
            </a:r>
            <a:r>
              <a:rPr lang="en" sz="1200" b="1" dirty="0">
                <a:solidFill>
                  <a:schemeClr val="dk1"/>
                </a:solidFill>
                <a:latin typeface="Calibri"/>
                <a:ea typeface="Calibri"/>
                <a:cs typeface="Calibri"/>
                <a:sym typeface="Calibri"/>
              </a:rPr>
              <a:t>Domain-Specific Word Wall</a:t>
            </a:r>
            <a:r>
              <a:rPr lang="en" sz="1200" dirty="0">
                <a:solidFill>
                  <a:schemeClr val="dk1"/>
                </a:solidFill>
                <a:latin typeface="Calibri"/>
                <a:ea typeface="Calibri"/>
                <a:cs typeface="Calibri"/>
                <a:sym typeface="Calibri"/>
              </a:rPr>
              <a:t> and invite students to add translations in home languages. Invite students to record the words in their vocabulary logs.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students through an intentional </a:t>
            </a:r>
            <a:r>
              <a:rPr lang="en" sz="1200" b="0" dirty="0">
                <a:solidFill>
                  <a:schemeClr val="dk1"/>
                </a:solidFill>
                <a:latin typeface="Calibri"/>
                <a:ea typeface="Calibri"/>
                <a:cs typeface="Calibri"/>
                <a:sym typeface="Calibri"/>
              </a:rPr>
              <a:t>Think-Pair-Share</a:t>
            </a:r>
            <a:r>
              <a:rPr lang="en" sz="1200" dirty="0">
                <a:solidFill>
                  <a:schemeClr val="dk1"/>
                </a:solidFill>
                <a:latin typeface="Calibri"/>
                <a:ea typeface="Calibri"/>
                <a:cs typeface="Calibri"/>
                <a:sym typeface="Calibri"/>
              </a:rPr>
              <a:t>, leaving adequate time for each partner to think, ask the question, and share. Then use equity sticks to select students to share out:</a:t>
            </a:r>
            <a:r>
              <a:rPr lang="en" sz="1200" i="1" dirty="0">
                <a:latin typeface="Calibri"/>
                <a:ea typeface="Calibri"/>
                <a:cs typeface="Calibri"/>
                <a:sym typeface="Calibri"/>
              </a:rPr>
              <a:t>“In your own words, what do you think you are going to be doing in this lesson? Why do you think that? Use evidence from the learning targets to support your answer.” </a:t>
            </a:r>
            <a:r>
              <a:rPr lang="en" sz="1200" b="1" dirty="0">
                <a:latin typeface="Calibri"/>
                <a:ea typeface="Calibri"/>
                <a:cs typeface="Calibri"/>
                <a:sym typeface="Calibri"/>
              </a:rPr>
              <a:t>(reading “The Red Wheelbarrow” to determine the theme, to write a summary, and to identify the characteristics of poetry)</a:t>
            </a:r>
            <a:endParaRPr sz="1200" b="1"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 If productive, use a Goal 1 Conversation Cue to encourage students to clarify the conversation about what they think they will be doing in this lesson:</a:t>
            </a:r>
            <a:r>
              <a:rPr lang="en" sz="1200" b="1" i="1" dirty="0">
                <a:latin typeface="Calibri"/>
                <a:ea typeface="Calibri"/>
                <a:cs typeface="Calibri"/>
                <a:sym typeface="Calibri"/>
              </a:rPr>
              <a:t> </a:t>
            </a:r>
            <a:r>
              <a:rPr lang="en" sz="1200" i="1" dirty="0">
                <a:latin typeface="Calibri"/>
                <a:ea typeface="Calibri"/>
                <a:cs typeface="Calibri"/>
                <a:sym typeface="Calibri"/>
              </a:rPr>
              <a:t>“So, do you mean _____?”</a:t>
            </a:r>
            <a:r>
              <a:rPr lang="en" sz="1200" b="1" i="1" dirty="0">
                <a:latin typeface="Calibri"/>
                <a:ea typeface="Calibri"/>
                <a:cs typeface="Calibri"/>
                <a:sym typeface="Calibri"/>
              </a:rPr>
              <a:t>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participation in the conversation and understanding of the targets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Beginning use of academic and domain specific vocabulary</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them about the meaning of the learning targets. Write and display student responses next to the learning target.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b="1" i="1" dirty="0"/>
          </a:p>
        </p:txBody>
      </p:sp>
    </p:spTree>
    <p:extLst>
      <p:ext uri="{BB962C8B-B14F-4D97-AF65-F5344CB8AC3E}">
        <p14:creationId xmlns:p14="http://schemas.microsoft.com/office/powerpoint/2010/main" val="36331755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Shape 18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5" name="Shape 18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follow along and ensure they are tracking the print.  This is fluency work for the students.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the students that today we are going to participate in a rereading of “</a:t>
            </a:r>
            <a:r>
              <a:rPr lang="en" sz="1200" i="1" dirty="0">
                <a:solidFill>
                  <a:schemeClr val="dk1"/>
                </a:solidFill>
                <a:latin typeface="Calibri"/>
                <a:ea typeface="Calibri"/>
                <a:cs typeface="Calibri"/>
                <a:sym typeface="Calibri"/>
              </a:rPr>
              <a:t>Love That Dog</a:t>
            </a:r>
            <a:r>
              <a:rPr lang="en" sz="1200" dirty="0">
                <a:solidFill>
                  <a:schemeClr val="dk1"/>
                </a:solidFill>
                <a:latin typeface="Calibri"/>
                <a:ea typeface="Calibri"/>
                <a:cs typeface="Calibri"/>
                <a:sym typeface="Calibri"/>
              </a:rPr>
              <a:t>” by Sharon Creech pages 1-5.</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as you read aloud they are to track the print and read silently as you go along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them that directly after the reading we will work to analyze pages 1-5.</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CLICK TO REVEAL NEXT STEPS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attention on page 3 and explain to them that we will be reading the poem Jack read. </a:t>
            </a:r>
            <a:r>
              <a:rPr lang="en" sz="1200" i="1" dirty="0">
                <a:latin typeface="Calibri"/>
                <a:ea typeface="Calibri"/>
                <a:cs typeface="Calibri"/>
                <a:sym typeface="Calibri"/>
              </a:rPr>
              <a:t>“What happens on page 3?”</a:t>
            </a:r>
            <a:r>
              <a:rPr lang="en" sz="1200" b="1" dirty="0">
                <a:latin typeface="Calibri"/>
                <a:ea typeface="Calibri"/>
                <a:cs typeface="Calibri"/>
                <a:sym typeface="Calibri"/>
              </a:rPr>
              <a:t> (Jack reads a poem about a red wheelbarrow and white chickens.)</a:t>
            </a:r>
            <a:endParaRPr sz="1200" b="1" dirty="0">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engaged and following along as the teacher reads the text.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Before reading, invite students to turn to an elbow partner and summarize the first five pages of </a:t>
            </a:r>
            <a:r>
              <a:rPr lang="en" sz="1200" i="1" dirty="0">
                <a:solidFill>
                  <a:schemeClr val="dk1"/>
                </a:solidFill>
                <a:latin typeface="Calibri"/>
                <a:ea typeface="Calibri"/>
                <a:cs typeface="Calibri"/>
                <a:sym typeface="Calibri"/>
              </a:rPr>
              <a:t>Love That Dog</a:t>
            </a:r>
            <a:r>
              <a:rPr lang="en" sz="1200" dirty="0">
                <a:solidFill>
                  <a:schemeClr val="dk1"/>
                </a:solidFill>
                <a:latin typeface="Calibri"/>
                <a:ea typeface="Calibri"/>
                <a:cs typeface="Calibri"/>
                <a:sym typeface="Calibri"/>
              </a:rPr>
              <a:t> in 1 minute or less.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Activate prior knowledge by having students refer to </a:t>
            </a:r>
            <a:r>
              <a:rPr lang="en" sz="1200" b="1" dirty="0">
                <a:solidFill>
                  <a:schemeClr val="dk1"/>
                </a:solidFill>
                <a:latin typeface="Calibri"/>
                <a:ea typeface="Calibri"/>
                <a:cs typeface="Calibri"/>
                <a:sym typeface="Calibri"/>
              </a:rPr>
              <a:t>What Happens and How Does Jack Feel about It? anchor chart</a:t>
            </a:r>
            <a:r>
              <a:rPr lang="en" sz="1200" dirty="0">
                <a:solidFill>
                  <a:schemeClr val="dk1"/>
                </a:solidFill>
                <a:latin typeface="Calibri"/>
                <a:ea typeface="Calibri"/>
                <a:cs typeface="Calibri"/>
                <a:sym typeface="Calibri"/>
              </a:rPr>
              <a:t>. Have them share out and give them feedback on their language use and summarizing skill. Then, after reading, invite them to turn to their partner and summarize once again, this time in 30 seconds or less. Repeat the feedback process.</a:t>
            </a:r>
            <a:endParaRPr dirty="0"/>
          </a:p>
        </p:txBody>
      </p:sp>
    </p:spTree>
    <p:extLst>
      <p:ext uri="{BB962C8B-B14F-4D97-AF65-F5344CB8AC3E}">
        <p14:creationId xmlns:p14="http://schemas.microsoft.com/office/powerpoint/2010/main" val="29377515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Shape 10"/>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Shape 11"/>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Shape 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Shape 45"/>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Shape 46"/>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Shape 4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Shape 4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Shape 5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Shape 5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Shape 5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Shape 6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Shape 6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Shape 6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Shape 6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Shape 6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Shape 6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Shape 6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Shape 69"/>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Shape 70"/>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Shape 7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Shape 7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Shape 7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Shape 7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Shape 76"/>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Shape 7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Shape 7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Shape 7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Shape 8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Shape 82"/>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Shape 83"/>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Shape 84"/>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Shape 85"/>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Shape 8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Shape 8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Shape 8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Shape 8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Shape 9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Shape 9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Shape 9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Shape 9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Shape 9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Shape 9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Shape 9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Shape 10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Shape 10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Shape 10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Shape 10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Shape 10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Shape 10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Shape 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Shape 107"/>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Shape 108"/>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Shape 109"/>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Shape 1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Shape 1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Shape 1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Shape 1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Shape 11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Shape 1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Shape 1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Shape 1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Shape 120"/>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Shape 121"/>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dirty="0"/>
          </a:p>
        </p:txBody>
      </p:sp>
      <p:sp>
        <p:nvSpPr>
          <p:cNvPr id="122" name="Shape 1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Shape 1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Shape 1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A2B1D980-71D7-489D-B5DB-D8244178A29E}"/>
              </a:ext>
            </a:extLst>
          </p:cNvPr>
          <p:cNvPicPr>
            <a:picLocks noChangeAspect="1"/>
          </p:cNvPicPr>
          <p:nvPr userDrawn="1"/>
        </p:nvPicPr>
        <p:blipFill>
          <a:blip r:embed="rId2"/>
          <a:stretch>
            <a:fillRect/>
          </a:stretch>
        </p:blipFill>
        <p:spPr>
          <a:xfrm>
            <a:off x="8036490" y="4969725"/>
            <a:ext cx="762000" cy="142875"/>
          </a:xfrm>
          <a:prstGeom prst="rect">
            <a:avLst/>
          </a:prstGeom>
        </p:spPr>
      </p:pic>
      <p:pic>
        <p:nvPicPr>
          <p:cNvPr id="5" name="Picture 4">
            <a:extLst>
              <a:ext uri="{FF2B5EF4-FFF2-40B4-BE49-F238E27FC236}">
                <a16:creationId xmlns:a16="http://schemas.microsoft.com/office/drawing/2014/main" id="{29F28106-D1E5-4AB1-9AA2-07957571FBEA}"/>
              </a:ext>
            </a:extLst>
          </p:cNvPr>
          <p:cNvPicPr>
            <a:picLocks noChangeAspect="1"/>
          </p:cNvPicPr>
          <p:nvPr userDrawn="1"/>
        </p:nvPicPr>
        <p:blipFill>
          <a:blip r:embed="rId3"/>
          <a:stretch>
            <a:fillRect/>
          </a:stretch>
        </p:blipFill>
        <p:spPr>
          <a:xfrm>
            <a:off x="4309996" y="4598560"/>
            <a:ext cx="594987" cy="495823"/>
          </a:xfrm>
          <a:prstGeom prst="rect">
            <a:avLst/>
          </a:prstGeom>
        </p:spPr>
      </p:pic>
      <p:pic>
        <p:nvPicPr>
          <p:cNvPr id="7" name="Picture 6">
            <a:extLst>
              <a:ext uri="{FF2B5EF4-FFF2-40B4-BE49-F238E27FC236}">
                <a16:creationId xmlns:a16="http://schemas.microsoft.com/office/drawing/2014/main" id="{7FC35978-DF55-480F-B8C0-6574901F41D3}"/>
              </a:ext>
            </a:extLst>
          </p:cNvPr>
          <p:cNvPicPr>
            <a:picLocks noChangeAspect="1"/>
          </p:cNvPicPr>
          <p:nvPr userDrawn="1"/>
        </p:nvPicPr>
        <p:blipFill>
          <a:blip r:embed="rId4"/>
          <a:stretch>
            <a:fillRect/>
          </a:stretch>
        </p:blipFill>
        <p:spPr>
          <a:xfrm>
            <a:off x="25018" y="4539599"/>
            <a:ext cx="1207113" cy="554784"/>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Shape 1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Shape 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Shape 22"/>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Shape 23"/>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Shape 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Shape 2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Shape 30"/>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Shape 3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Shape 3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Shape 36"/>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Shape 37"/>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Shape 38"/>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Shape 3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Shape 4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Shape 42"/>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Shape 4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Shape 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dirty="0"/>
          </a:p>
        </p:txBody>
      </p:sp>
      <p:sp>
        <p:nvSpPr>
          <p:cNvPr id="8" name="Shape 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2A409238-38F8-4AF1-BF3B-0FA06AE2A78C}"/>
              </a:ext>
            </a:extLst>
          </p:cNvPr>
          <p:cNvPicPr>
            <a:picLocks noChangeAspect="1"/>
          </p:cNvPicPr>
          <p:nvPr userDrawn="1"/>
        </p:nvPicPr>
        <p:blipFill>
          <a:blip r:embed="rId13"/>
          <a:stretch>
            <a:fillRect/>
          </a:stretch>
        </p:blipFill>
        <p:spPr>
          <a:xfrm>
            <a:off x="8365808" y="4985379"/>
            <a:ext cx="762000" cy="142875"/>
          </a:xfrm>
          <a:prstGeom prst="rect">
            <a:avLst/>
          </a:prstGeom>
        </p:spPr>
      </p:pic>
      <p:pic>
        <p:nvPicPr>
          <p:cNvPr id="5" name="Picture 4">
            <a:extLst>
              <a:ext uri="{FF2B5EF4-FFF2-40B4-BE49-F238E27FC236}">
                <a16:creationId xmlns:a16="http://schemas.microsoft.com/office/drawing/2014/main" id="{BF703594-4DF6-4090-9F04-C65F9F08CB74}"/>
              </a:ext>
            </a:extLst>
          </p:cNvPr>
          <p:cNvPicPr>
            <a:picLocks noChangeAspect="1"/>
          </p:cNvPicPr>
          <p:nvPr userDrawn="1"/>
        </p:nvPicPr>
        <p:blipFill>
          <a:blip r:embed="rId14"/>
          <a:stretch>
            <a:fillRect/>
          </a:stretch>
        </p:blipFill>
        <p:spPr>
          <a:xfrm>
            <a:off x="4216417" y="4550862"/>
            <a:ext cx="711166" cy="592638"/>
          </a:xfrm>
          <a:prstGeom prst="rect">
            <a:avLst/>
          </a:prstGeom>
        </p:spPr>
      </p:pic>
      <p:pic>
        <p:nvPicPr>
          <p:cNvPr id="10" name="Picture 9">
            <a:extLst>
              <a:ext uri="{FF2B5EF4-FFF2-40B4-BE49-F238E27FC236}">
                <a16:creationId xmlns:a16="http://schemas.microsoft.com/office/drawing/2014/main" id="{946A688F-6D50-4483-9019-91EEB7962455}"/>
              </a:ext>
            </a:extLst>
          </p:cNvPr>
          <p:cNvPicPr>
            <a:picLocks noChangeAspect="1"/>
          </p:cNvPicPr>
          <p:nvPr userDrawn="1"/>
        </p:nvPicPr>
        <p:blipFill>
          <a:blip r:embed="rId15"/>
          <a:stretch>
            <a:fillRect/>
          </a:stretch>
        </p:blipFill>
        <p:spPr>
          <a:xfrm>
            <a:off x="0" y="4578795"/>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Shape 5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Shape 5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Shape 5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Shape 5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Shape 5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hyperlink" Target="https://youtube.com/watch?v=NqIl3oX_44s" TargetMode="External"/><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19.png"/><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Shape 12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4</a:t>
            </a:r>
            <a:r>
              <a:rPr lang="en" sz="3400"/>
              <a:t>: Module </a:t>
            </a:r>
            <a:r>
              <a:rPr lang="en"/>
              <a:t>1</a:t>
            </a:r>
            <a:r>
              <a:rPr lang="en" sz="3400"/>
              <a:t>: Unit </a:t>
            </a:r>
            <a:r>
              <a:rPr lang="en"/>
              <a:t>1</a:t>
            </a:r>
            <a:r>
              <a:rPr lang="en" sz="3400"/>
              <a:t>: Lesson </a:t>
            </a:r>
            <a:r>
              <a:rPr lang="en"/>
              <a:t>3</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30" name="Shape 130"/>
          <p:cNvSpPr txBox="1">
            <a:spLocks noGrp="1"/>
          </p:cNvSpPr>
          <p:nvPr>
            <p:ph type="body" idx="1"/>
          </p:nvPr>
        </p:nvSpPr>
        <p:spPr>
          <a:xfrm>
            <a:off x="311700" y="1222225"/>
            <a:ext cx="8520600" cy="38322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dirty="0">
                <a:solidFill>
                  <a:schemeClr val="dk1"/>
                </a:solidFill>
              </a:rPr>
              <a:t>This lesson will take approximately 60-70 minutes to complete. </a:t>
            </a:r>
            <a:endParaRPr sz="1600" dirty="0">
              <a:solidFill>
                <a:schemeClr val="dk1"/>
              </a:solidFill>
            </a:endParaRPr>
          </a:p>
          <a:p>
            <a:pPr marL="0" lvl="0" indent="0" rtl="0">
              <a:lnSpc>
                <a:spcPct val="90000"/>
              </a:lnSpc>
              <a:spcBef>
                <a:spcPts val="0"/>
              </a:spcBef>
              <a:spcAft>
                <a:spcPts val="0"/>
              </a:spcAft>
              <a:buClr>
                <a:schemeClr val="dk1"/>
              </a:buClr>
              <a:buSzPts val="11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purpose of today’s lesson is to:</a:t>
            </a:r>
            <a:endParaRPr sz="1600" dirty="0">
              <a:solidFill>
                <a:schemeClr val="dk1"/>
              </a:solidFill>
            </a:endParaRPr>
          </a:p>
          <a:p>
            <a:pPr marL="457200" lvl="0" indent="-330200" rtl="0">
              <a:lnSpc>
                <a:spcPct val="90000"/>
              </a:lnSpc>
              <a:spcBef>
                <a:spcPts val="0"/>
              </a:spcBef>
              <a:spcAft>
                <a:spcPts val="0"/>
              </a:spcAft>
              <a:buClr>
                <a:schemeClr val="dk1"/>
              </a:buClr>
              <a:buSzPts val="1600"/>
              <a:buChar char="●"/>
            </a:pPr>
            <a:r>
              <a:rPr lang="en" sz="1600" dirty="0">
                <a:solidFill>
                  <a:schemeClr val="dk1"/>
                </a:solidFill>
              </a:rPr>
              <a:t>Allow students the opportunity to read poetry and describe key details within the poem in a way that allows them to identify the theme of the poem.  Students will begin to construct their own themes and it is important </a:t>
            </a:r>
            <a:r>
              <a:rPr lang="en-US" sz="1600" dirty="0">
                <a:solidFill>
                  <a:schemeClr val="dk1"/>
                </a:solidFill>
              </a:rPr>
              <a:t>that </a:t>
            </a:r>
            <a:r>
              <a:rPr lang="en" sz="1600" dirty="0">
                <a:solidFill>
                  <a:schemeClr val="dk1"/>
                </a:solidFill>
              </a:rPr>
              <a:t>you listen to them </a:t>
            </a:r>
            <a:r>
              <a:rPr lang="en-US" sz="1600" dirty="0">
                <a:solidFill>
                  <a:schemeClr val="dk1"/>
                </a:solidFill>
              </a:rPr>
              <a:t>in order </a:t>
            </a:r>
            <a:r>
              <a:rPr lang="en" sz="1600" dirty="0">
                <a:solidFill>
                  <a:schemeClr val="dk1"/>
                </a:solidFill>
              </a:rPr>
              <a:t>to ensure </a:t>
            </a:r>
            <a:r>
              <a:rPr lang="en-US" sz="1600" dirty="0">
                <a:solidFill>
                  <a:schemeClr val="dk1"/>
                </a:solidFill>
              </a:rPr>
              <a:t>that the themes </a:t>
            </a:r>
            <a:r>
              <a:rPr lang="en" sz="1600" dirty="0">
                <a:solidFill>
                  <a:schemeClr val="dk1"/>
                </a:solidFill>
              </a:rPr>
              <a:t>are viable </a:t>
            </a:r>
            <a:r>
              <a:rPr lang="en-US" sz="1600" dirty="0">
                <a:solidFill>
                  <a:schemeClr val="dk1"/>
                </a:solidFill>
              </a:rPr>
              <a:t>since </a:t>
            </a:r>
            <a:r>
              <a:rPr lang="en" sz="1600" dirty="0">
                <a:solidFill>
                  <a:schemeClr val="dk1"/>
                </a:solidFill>
              </a:rPr>
              <a:t>people </a:t>
            </a:r>
            <a:r>
              <a:rPr lang="en-US" sz="1600" dirty="0">
                <a:solidFill>
                  <a:schemeClr val="dk1"/>
                </a:solidFill>
              </a:rPr>
              <a:t>identify themes </a:t>
            </a:r>
            <a:r>
              <a:rPr lang="en" sz="1600" dirty="0">
                <a:solidFill>
                  <a:schemeClr val="dk1"/>
                </a:solidFill>
              </a:rPr>
              <a:t>differently with poetry</a:t>
            </a:r>
            <a:r>
              <a:rPr lang="en-US" sz="1600" dirty="0">
                <a:solidFill>
                  <a:schemeClr val="dk1"/>
                </a:solidFill>
              </a:rPr>
              <a:t>.</a:t>
            </a:r>
            <a:r>
              <a:rPr lang="en" sz="1600" dirty="0">
                <a:solidFill>
                  <a:schemeClr val="dk1"/>
                </a:solidFill>
              </a:rPr>
              <a:t> </a:t>
            </a:r>
            <a:r>
              <a:rPr lang="en-US" sz="1600" dirty="0">
                <a:solidFill>
                  <a:schemeClr val="dk1"/>
                </a:solidFill>
              </a:rPr>
              <a:t>H</a:t>
            </a:r>
            <a:r>
              <a:rPr lang="en" sz="1600" dirty="0">
                <a:solidFill>
                  <a:schemeClr val="dk1"/>
                </a:solidFill>
              </a:rPr>
              <a:t>owever</a:t>
            </a:r>
            <a:r>
              <a:rPr lang="en-US" sz="1600" dirty="0">
                <a:solidFill>
                  <a:schemeClr val="dk1"/>
                </a:solidFill>
              </a:rPr>
              <a:t>,</a:t>
            </a:r>
            <a:r>
              <a:rPr lang="en" sz="1600" dirty="0">
                <a:solidFill>
                  <a:schemeClr val="dk1"/>
                </a:solidFill>
              </a:rPr>
              <a:t> the recommended themes are those suggested for students at this grade level.</a:t>
            </a: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Learning Targets for students today are:</a:t>
            </a:r>
            <a:endParaRPr sz="1600" dirty="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1600" dirty="0">
                <a:solidFill>
                  <a:schemeClr val="dk1"/>
                </a:solidFill>
              </a:rPr>
              <a:t>I can determine the theme of “The Red Wheelbarrow” from details in the text and summarize it. </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identify the characteristics of poetry in “The Red Wheelbarrow.” </a:t>
            </a:r>
            <a:endParaRPr sz="1600" dirty="0">
              <a:solidFill>
                <a:schemeClr val="dk1"/>
              </a:solidFill>
            </a:endParaRPr>
          </a:p>
          <a:p>
            <a:pPr marL="0" lvl="0" indent="0" rtl="0">
              <a:lnSpc>
                <a:spcPct val="90000"/>
              </a:lnSpc>
              <a:spcBef>
                <a:spcPts val="1000"/>
              </a:spcBef>
              <a:spcAft>
                <a:spcPts val="0"/>
              </a:spcAft>
              <a:buNone/>
            </a:pPr>
            <a:endParaRPr sz="16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Shape 19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Analyzing pages The Red Wheelbarrow</a:t>
            </a:r>
            <a:endParaRPr/>
          </a:p>
        </p:txBody>
      </p:sp>
      <p:sp>
        <p:nvSpPr>
          <p:cNvPr id="197" name="Shape 197"/>
          <p:cNvSpPr txBox="1">
            <a:spLocks noGrp="1"/>
          </p:cNvSpPr>
          <p:nvPr>
            <p:ph type="body" idx="1"/>
          </p:nvPr>
        </p:nvSpPr>
        <p:spPr>
          <a:xfrm>
            <a:off x="3344100" y="1174214"/>
            <a:ext cx="5488200" cy="3512725"/>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dirty="0"/>
              <a:t>Go to the back of your book </a:t>
            </a:r>
            <a:r>
              <a:rPr lang="en" b="1" i="1" dirty="0"/>
              <a:t>“Love That Dog”</a:t>
            </a:r>
            <a:r>
              <a:rPr lang="en" dirty="0"/>
              <a:t> and find the poem </a:t>
            </a:r>
            <a:r>
              <a:rPr lang="en" b="1" i="1" dirty="0"/>
              <a:t>“The Red Wheelbarrow”</a:t>
            </a:r>
            <a:r>
              <a:rPr lang="en-US" b="1" i="1" dirty="0"/>
              <a:t>.</a:t>
            </a:r>
            <a:endParaRPr b="1" i="1" dirty="0"/>
          </a:p>
          <a:p>
            <a:pPr marL="0" lvl="0" indent="0">
              <a:spcBef>
                <a:spcPts val="0"/>
              </a:spcBef>
              <a:spcAft>
                <a:spcPts val="0"/>
              </a:spcAft>
              <a:buNone/>
            </a:pPr>
            <a:endParaRPr lang="en-US" dirty="0"/>
          </a:p>
          <a:p>
            <a:pPr marL="0" lvl="0" indent="0">
              <a:spcBef>
                <a:spcPts val="0"/>
              </a:spcBef>
              <a:spcAft>
                <a:spcPts val="0"/>
              </a:spcAft>
              <a:buNone/>
            </a:pPr>
            <a:r>
              <a:rPr lang="en-US" dirty="0"/>
              <a:t>Listen as I play a recording of William Carlos</a:t>
            </a:r>
            <a:endParaRPr dirty="0"/>
          </a:p>
          <a:p>
            <a:pPr marL="0" lvl="0" indent="0">
              <a:buNone/>
            </a:pPr>
            <a:r>
              <a:rPr lang="en-US" dirty="0">
                <a:hlinkClick r:id="rId3"/>
              </a:rPr>
              <a:t>"The Red Wheelbarrow“</a:t>
            </a:r>
            <a:r>
              <a:rPr lang="en-US" dirty="0"/>
              <a:t>. </a:t>
            </a:r>
            <a:r>
              <a:rPr lang="en" dirty="0"/>
              <a:t>We will listen to it 2 times.</a:t>
            </a:r>
            <a:endParaRPr dirty="0"/>
          </a:p>
          <a:p>
            <a:pPr marL="0" lvl="0" indent="0">
              <a:spcBef>
                <a:spcPts val="0"/>
              </a:spcBef>
              <a:spcAft>
                <a:spcPts val="0"/>
              </a:spcAft>
              <a:buNone/>
            </a:pPr>
            <a:endParaRPr dirty="0"/>
          </a:p>
          <a:p>
            <a:pPr marL="0" lvl="0" indent="0">
              <a:spcBef>
                <a:spcPts val="0"/>
              </a:spcBef>
              <a:spcAft>
                <a:spcPts val="0"/>
              </a:spcAft>
              <a:buNone/>
            </a:pPr>
            <a:r>
              <a:rPr lang="en" dirty="0"/>
              <a:t>Close your eyes and picture what the poem is saying.</a:t>
            </a:r>
            <a:endParaRPr dirty="0"/>
          </a:p>
          <a:p>
            <a:pPr marL="0" lvl="0" indent="0">
              <a:spcBef>
                <a:spcPts val="0"/>
              </a:spcBef>
              <a:spcAft>
                <a:spcPts val="0"/>
              </a:spcAft>
              <a:buNone/>
            </a:pPr>
            <a:endParaRPr dirty="0"/>
          </a:p>
          <a:p>
            <a:pPr marL="0" lvl="0" indent="0">
              <a:spcBef>
                <a:spcPts val="0"/>
              </a:spcBef>
              <a:spcAft>
                <a:spcPts val="0"/>
              </a:spcAft>
              <a:buNone/>
            </a:pPr>
            <a:r>
              <a:rPr lang="en" dirty="0"/>
              <a:t>On the paper provided, sketch what you saw in your mind.</a:t>
            </a:r>
            <a:endParaRPr dirty="0"/>
          </a:p>
          <a:p>
            <a:pPr marL="0" lvl="0" indent="0">
              <a:spcBef>
                <a:spcPts val="0"/>
              </a:spcBef>
              <a:spcAft>
                <a:spcPts val="0"/>
              </a:spcAft>
              <a:buNone/>
            </a:pPr>
            <a:endParaRPr dirty="0"/>
          </a:p>
          <a:p>
            <a:pPr marL="0" lvl="0" indent="0">
              <a:spcBef>
                <a:spcPts val="0"/>
              </a:spcBef>
              <a:spcAft>
                <a:spcPts val="0"/>
              </a:spcAft>
              <a:buNone/>
            </a:pPr>
            <a:endParaRPr dirty="0"/>
          </a:p>
          <a:p>
            <a:pPr marL="0" lvl="0" indent="0" rtl="0">
              <a:spcBef>
                <a:spcPts val="0"/>
              </a:spcBef>
              <a:spcAft>
                <a:spcPts val="0"/>
              </a:spcAft>
              <a:buNone/>
            </a:pPr>
            <a:endParaRPr dirty="0"/>
          </a:p>
        </p:txBody>
      </p:sp>
      <p:pic>
        <p:nvPicPr>
          <p:cNvPr id="198" name="Shape 198"/>
          <p:cNvPicPr preferRelativeResize="0"/>
          <p:nvPr/>
        </p:nvPicPr>
        <p:blipFill rotWithShape="1">
          <a:blip r:embed="rId4">
            <a:alphaModFix/>
          </a:blip>
          <a:srcRect l="19452" t="39247" r="59256" b="32234"/>
          <a:stretch/>
        </p:blipFill>
        <p:spPr>
          <a:xfrm>
            <a:off x="420556" y="1306286"/>
            <a:ext cx="2638330" cy="1949219"/>
          </a:xfrm>
          <a:prstGeom prst="rect">
            <a:avLst/>
          </a:prstGeom>
          <a:noFill/>
          <a:ln w="19050" cap="flat" cmpd="sng">
            <a:solidFill>
              <a:schemeClr val="dk2"/>
            </a:solidFill>
            <a:prstDash val="solid"/>
            <a:round/>
            <a:headEnd type="none" w="sm" len="sm"/>
            <a:tailEnd type="none" w="sm" len="sm"/>
          </a:ln>
        </p:spPr>
      </p:pic>
      <p:pic>
        <p:nvPicPr>
          <p:cNvPr id="199" name="Shape 199"/>
          <p:cNvPicPr preferRelativeResize="0"/>
          <p:nvPr/>
        </p:nvPicPr>
        <p:blipFill>
          <a:blip r:embed="rId5">
            <a:alphaModFix/>
          </a:blip>
          <a:stretch>
            <a:fillRect/>
          </a:stretch>
        </p:blipFill>
        <p:spPr>
          <a:xfrm>
            <a:off x="665625" y="3353476"/>
            <a:ext cx="2140421" cy="1637624"/>
          </a:xfrm>
          <a:prstGeom prst="rect">
            <a:avLst/>
          </a:prstGeom>
          <a:noFill/>
          <a:ln>
            <a:noFill/>
          </a:ln>
        </p:spPr>
      </p:pic>
      <p:pic>
        <p:nvPicPr>
          <p:cNvPr id="200" name="Shape 200"/>
          <p:cNvPicPr preferRelativeResize="0"/>
          <p:nvPr/>
        </p:nvPicPr>
        <p:blipFill>
          <a:blip r:embed="rId6">
            <a:alphaModFix/>
          </a:blip>
          <a:stretch>
            <a:fillRect/>
          </a:stretch>
        </p:blipFill>
        <p:spPr>
          <a:xfrm>
            <a:off x="8171393" y="4346760"/>
            <a:ext cx="660907" cy="680357"/>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8"/>
                                        </p:tgtEl>
                                        <p:attrNameLst>
                                          <p:attrName>style.visibility</p:attrName>
                                        </p:attrNameLst>
                                      </p:cBhvr>
                                      <p:to>
                                        <p:strVal val="visible"/>
                                      </p:to>
                                    </p:set>
                                    <p:animEffect transition="in" filter="fade">
                                      <p:cBhvr>
                                        <p:cTn id="7" dur="1000"/>
                                        <p:tgtEl>
                                          <p:spTgt spid="19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9"/>
                                        </p:tgtEl>
                                        <p:attrNameLst>
                                          <p:attrName>style.visibility</p:attrName>
                                        </p:attrNameLst>
                                      </p:cBhvr>
                                      <p:to>
                                        <p:strVal val="visible"/>
                                      </p:to>
                                    </p:set>
                                    <p:animEffect transition="in" filter="fade">
                                      <p:cBhvr>
                                        <p:cTn id="12" dur="1000"/>
                                        <p:tgtEl>
                                          <p:spTgt spid="1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Shape 20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3200" dirty="0"/>
              <a:t>I Notice/I Wonder Note Catcher</a:t>
            </a:r>
            <a:endParaRPr sz="3200" dirty="0"/>
          </a:p>
          <a:p>
            <a:pPr marL="0" lvl="0" indent="0" rtl="0">
              <a:spcBef>
                <a:spcPts val="0"/>
              </a:spcBef>
              <a:spcAft>
                <a:spcPts val="0"/>
              </a:spcAft>
              <a:buNone/>
            </a:pPr>
            <a:r>
              <a:rPr lang="en" sz="3200" dirty="0"/>
              <a:t>Work Time - 5 Minutes</a:t>
            </a:r>
            <a:endParaRPr sz="3200" dirty="0"/>
          </a:p>
        </p:txBody>
      </p:sp>
      <p:sp>
        <p:nvSpPr>
          <p:cNvPr id="206" name="Shape 206"/>
          <p:cNvSpPr txBox="1">
            <a:spLocks noGrp="1"/>
          </p:cNvSpPr>
          <p:nvPr>
            <p:ph type="body" idx="1"/>
          </p:nvPr>
        </p:nvSpPr>
        <p:spPr>
          <a:xfrm>
            <a:off x="3911400" y="1610717"/>
            <a:ext cx="4842600" cy="3416400"/>
          </a:xfrm>
          <a:prstGeom prst="rect">
            <a:avLst/>
          </a:prstGeom>
        </p:spPr>
        <p:txBody>
          <a:bodyPr spcFirstLastPara="1" wrap="square" lIns="91425" tIns="91425" rIns="91425" bIns="91425" anchor="t" anchorCtr="0">
            <a:noAutofit/>
          </a:bodyPr>
          <a:lstStyle/>
          <a:p>
            <a:pPr marL="457200" lvl="0" indent="-342900">
              <a:spcBef>
                <a:spcPts val="0"/>
              </a:spcBef>
              <a:spcAft>
                <a:spcPts val="0"/>
              </a:spcAft>
              <a:buSzPts val="1800"/>
              <a:buAutoNum type="arabicPeriod"/>
            </a:pPr>
            <a:r>
              <a:rPr lang="en" dirty="0"/>
              <a:t>With your partner, complete the notecahter.  </a:t>
            </a:r>
            <a:endParaRPr dirty="0"/>
          </a:p>
          <a:p>
            <a:pPr marL="457200" lvl="0" indent="-342900">
              <a:spcBef>
                <a:spcPts val="0"/>
              </a:spcBef>
              <a:spcAft>
                <a:spcPts val="0"/>
              </a:spcAft>
              <a:buSzPts val="1800"/>
              <a:buAutoNum type="arabicPeriod"/>
            </a:pPr>
            <a:r>
              <a:rPr lang="en" dirty="0"/>
              <a:t>Refer to the “What Makes A Poem Anchor Chart” as necessary</a:t>
            </a:r>
            <a:r>
              <a:rPr lang="en-US" dirty="0"/>
              <a:t>.</a:t>
            </a:r>
            <a:endParaRPr dirty="0"/>
          </a:p>
          <a:p>
            <a:pPr marL="0" lvl="0" indent="0" rtl="0">
              <a:spcBef>
                <a:spcPts val="0"/>
              </a:spcBef>
              <a:spcAft>
                <a:spcPts val="0"/>
              </a:spcAft>
              <a:buNone/>
            </a:pPr>
            <a:endParaRPr dirty="0"/>
          </a:p>
        </p:txBody>
      </p:sp>
      <p:pic>
        <p:nvPicPr>
          <p:cNvPr id="207" name="Shape 207"/>
          <p:cNvPicPr preferRelativeResize="0"/>
          <p:nvPr/>
        </p:nvPicPr>
        <p:blipFill rotWithShape="1">
          <a:blip r:embed="rId3">
            <a:alphaModFix/>
          </a:blip>
          <a:srcRect l="27711" t="14948" r="25581" b="12652"/>
          <a:stretch/>
        </p:blipFill>
        <p:spPr>
          <a:xfrm>
            <a:off x="361548" y="1685126"/>
            <a:ext cx="3549852" cy="3093704"/>
          </a:xfrm>
          <a:prstGeom prst="rect">
            <a:avLst/>
          </a:prstGeom>
          <a:noFill/>
          <a:ln w="19050" cap="flat" cmpd="sng">
            <a:solidFill>
              <a:schemeClr val="dk2"/>
            </a:solidFill>
            <a:prstDash val="solid"/>
            <a:round/>
            <a:headEnd type="none" w="sm" len="sm"/>
            <a:tailEnd type="none" w="sm" len="sm"/>
          </a:ln>
        </p:spPr>
      </p:pic>
      <p:pic>
        <p:nvPicPr>
          <p:cNvPr id="6" name="Shape 200"/>
          <p:cNvPicPr preferRelativeResize="0"/>
          <p:nvPr/>
        </p:nvPicPr>
        <p:blipFill>
          <a:blip r:embed="rId4">
            <a:alphaModFix/>
          </a:blip>
          <a:stretch>
            <a:fillRect/>
          </a:stretch>
        </p:blipFill>
        <p:spPr>
          <a:xfrm>
            <a:off x="8171393" y="4346760"/>
            <a:ext cx="660907" cy="680357"/>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Shape 21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Theme / Supporting Details</a:t>
            </a:r>
            <a:endParaRPr/>
          </a:p>
        </p:txBody>
      </p:sp>
      <p:sp>
        <p:nvSpPr>
          <p:cNvPr id="214" name="Shape 214"/>
          <p:cNvSpPr txBox="1">
            <a:spLocks noGrp="1"/>
          </p:cNvSpPr>
          <p:nvPr>
            <p:ph type="body" idx="1"/>
          </p:nvPr>
        </p:nvSpPr>
        <p:spPr>
          <a:xfrm>
            <a:off x="6176901" y="1362787"/>
            <a:ext cx="2490900" cy="1536296"/>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000" dirty="0"/>
              <a:t>What is a theme in this poem? </a:t>
            </a:r>
            <a:endParaRPr sz="2000" dirty="0"/>
          </a:p>
        </p:txBody>
      </p:sp>
      <p:pic>
        <p:nvPicPr>
          <p:cNvPr id="215" name="Shape 215"/>
          <p:cNvPicPr preferRelativeResize="0"/>
          <p:nvPr/>
        </p:nvPicPr>
        <p:blipFill rotWithShape="1">
          <a:blip r:embed="rId3">
            <a:alphaModFix/>
          </a:blip>
          <a:srcRect l="26340" t="24658" r="25862" b="27625"/>
          <a:stretch/>
        </p:blipFill>
        <p:spPr>
          <a:xfrm>
            <a:off x="311700" y="1253067"/>
            <a:ext cx="5865201" cy="3292033"/>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Shape 22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Summarizing the Poem</a:t>
            </a:r>
            <a:endParaRPr/>
          </a:p>
        </p:txBody>
      </p:sp>
      <p:sp>
        <p:nvSpPr>
          <p:cNvPr id="221" name="Shape 221"/>
          <p:cNvSpPr txBox="1">
            <a:spLocks noGrp="1"/>
          </p:cNvSpPr>
          <p:nvPr>
            <p:ph type="body" idx="1"/>
          </p:nvPr>
        </p:nvSpPr>
        <p:spPr>
          <a:xfrm>
            <a:off x="3735400" y="1152475"/>
            <a:ext cx="5097000" cy="15660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Summaries give a brief idea of what a text is about so we can determine whether or not we want or need to read it.</a:t>
            </a:r>
            <a:endParaRPr/>
          </a:p>
          <a:p>
            <a:pPr marL="0" lvl="0" indent="0" rtl="0">
              <a:spcBef>
                <a:spcPts val="0"/>
              </a:spcBef>
              <a:spcAft>
                <a:spcPts val="0"/>
              </a:spcAft>
              <a:buNone/>
            </a:pPr>
            <a:endParaRPr/>
          </a:p>
          <a:p>
            <a:pPr marL="0" lvl="0" indent="0" rtl="0">
              <a:spcBef>
                <a:spcPts val="0"/>
              </a:spcBef>
              <a:spcAft>
                <a:spcPts val="0"/>
              </a:spcAft>
              <a:buNone/>
            </a:pPr>
            <a:r>
              <a:rPr lang="en" b="1" u="sng"/>
              <a:t>Steps To Summarize</a:t>
            </a:r>
            <a:endParaRPr b="1" u="sng"/>
          </a:p>
        </p:txBody>
      </p:sp>
      <p:pic>
        <p:nvPicPr>
          <p:cNvPr id="222" name="Shape 222"/>
          <p:cNvPicPr preferRelativeResize="0"/>
          <p:nvPr/>
        </p:nvPicPr>
        <p:blipFill rotWithShape="1">
          <a:blip r:embed="rId3">
            <a:alphaModFix/>
          </a:blip>
          <a:srcRect l="19452" t="39247" r="59256" b="32234"/>
          <a:stretch/>
        </p:blipFill>
        <p:spPr>
          <a:xfrm>
            <a:off x="311700" y="1339103"/>
            <a:ext cx="3220174" cy="2425075"/>
          </a:xfrm>
          <a:prstGeom prst="rect">
            <a:avLst/>
          </a:prstGeom>
          <a:noFill/>
          <a:ln w="19050" cap="flat" cmpd="sng">
            <a:solidFill>
              <a:schemeClr val="dk2"/>
            </a:solidFill>
            <a:prstDash val="solid"/>
            <a:round/>
            <a:headEnd type="none" w="sm" len="sm"/>
            <a:tailEnd type="none" w="sm" len="sm"/>
          </a:ln>
        </p:spPr>
      </p:pic>
      <p:sp>
        <p:nvSpPr>
          <p:cNvPr id="223" name="Shape 223"/>
          <p:cNvSpPr txBox="1"/>
          <p:nvPr/>
        </p:nvSpPr>
        <p:spPr>
          <a:xfrm>
            <a:off x="3833175" y="2718425"/>
            <a:ext cx="4999200" cy="2307600"/>
          </a:xfrm>
          <a:prstGeom prst="rect">
            <a:avLst/>
          </a:prstGeom>
          <a:noFill/>
          <a:ln>
            <a:noFill/>
          </a:ln>
        </p:spPr>
        <p:txBody>
          <a:bodyPr spcFirstLastPara="1" wrap="square" lIns="91425" tIns="91425" rIns="91425" bIns="91425" anchor="t" anchorCtr="0">
            <a:noAutofit/>
          </a:bodyPr>
          <a:lstStyle/>
          <a:p>
            <a:pPr marL="457200" lvl="0" indent="-342900" rtl="0">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We provide the title and the author and briefly describe what it was about.</a:t>
            </a:r>
            <a:endParaRPr sz="1800">
              <a:latin typeface="Century Gothic"/>
              <a:ea typeface="Century Gothic"/>
              <a:cs typeface="Century Gothic"/>
              <a:sym typeface="Century Gothic"/>
            </a:endParaRPr>
          </a:p>
          <a:p>
            <a:pPr marL="457200" lvl="0" indent="-342900" rtl="0">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Provide the theme and the supporting details</a:t>
            </a:r>
            <a:endParaRPr sz="1800">
              <a:latin typeface="Century Gothic"/>
              <a:ea typeface="Century Gothic"/>
              <a:cs typeface="Century Gothic"/>
              <a:sym typeface="Century Gothic"/>
            </a:endParaRPr>
          </a:p>
          <a:p>
            <a:pPr marL="457200" lvl="0" indent="-342900">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Give a brief statement of the main points.</a:t>
            </a:r>
            <a:endParaRPr sz="1800">
              <a:latin typeface="Century Gothic"/>
              <a:ea typeface="Century Gothic"/>
              <a:cs typeface="Century Gothic"/>
              <a:sym typeface="Century Gothic"/>
            </a:endParaRPr>
          </a:p>
        </p:txBody>
      </p:sp>
      <p:pic>
        <p:nvPicPr>
          <p:cNvPr id="224" name="Shape 224" descr="Head with Gears"/>
          <p:cNvPicPr preferRelativeResize="0"/>
          <p:nvPr/>
        </p:nvPicPr>
        <p:blipFill rotWithShape="1">
          <a:blip r:embed="rId4">
            <a:alphaModFix/>
          </a:blip>
          <a:srcRect/>
          <a:stretch/>
        </p:blipFill>
        <p:spPr>
          <a:xfrm>
            <a:off x="8347674" y="4393288"/>
            <a:ext cx="523692" cy="528390"/>
          </a:xfrm>
          <a:prstGeom prst="rect">
            <a:avLst/>
          </a:prstGeom>
          <a:noFill/>
          <a:ln>
            <a:noFill/>
          </a:ln>
        </p:spPr>
      </p:pic>
      <p:pic>
        <p:nvPicPr>
          <p:cNvPr id="225" name="Shape 225" descr="https://d30y9cdsu7xlg0.cloudfront.net/png/709687-200.png"/>
          <p:cNvPicPr preferRelativeResize="0"/>
          <p:nvPr/>
        </p:nvPicPr>
        <p:blipFill rotWithShape="1">
          <a:blip r:embed="rId5">
            <a:alphaModFix/>
          </a:blip>
          <a:srcRect/>
          <a:stretch/>
        </p:blipFill>
        <p:spPr>
          <a:xfrm>
            <a:off x="7777786" y="4338856"/>
            <a:ext cx="703068" cy="637253"/>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3"/>
                                        </p:tgtEl>
                                        <p:attrNameLst>
                                          <p:attrName>style.visibility</p:attrName>
                                        </p:attrNameLst>
                                      </p:cBhvr>
                                      <p:to>
                                        <p:strVal val="visible"/>
                                      </p:to>
                                    </p:set>
                                    <p:animEffect transition="in" filter="fade">
                                      <p:cBhvr>
                                        <p:cTn id="7" dur="1000"/>
                                        <p:tgtEl>
                                          <p:spTgt spid="2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Shape 23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Homework</a:t>
            </a:r>
            <a:endParaRPr/>
          </a:p>
        </p:txBody>
      </p:sp>
      <p:sp>
        <p:nvSpPr>
          <p:cNvPr id="231" name="Shape 231"/>
          <p:cNvSpPr txBox="1">
            <a:spLocks noGrp="1"/>
          </p:cNvSpPr>
          <p:nvPr>
            <p:ph type="body" idx="1"/>
          </p:nvPr>
        </p:nvSpPr>
        <p:spPr>
          <a:xfrm>
            <a:off x="3810000" y="1295489"/>
            <a:ext cx="5022300" cy="3416400"/>
          </a:xfrm>
          <a:prstGeom prst="rect">
            <a:avLst/>
          </a:prstGeom>
        </p:spPr>
        <p:txBody>
          <a:bodyPr spcFirstLastPara="1" wrap="square" lIns="91425" tIns="91425" rIns="91425" bIns="91425" anchor="t" anchorCtr="0">
            <a:noAutofit/>
          </a:bodyPr>
          <a:lstStyle/>
          <a:p>
            <a:pPr marL="457200" lvl="0" indent="-381000" rtl="0">
              <a:spcBef>
                <a:spcPts val="0"/>
              </a:spcBef>
              <a:spcAft>
                <a:spcPts val="0"/>
              </a:spcAft>
              <a:buSzPts val="2400"/>
              <a:buAutoNum type="arabicPeriod"/>
            </a:pPr>
            <a:r>
              <a:rPr lang="en" sz="2200" dirty="0"/>
              <a:t>Select a book on the topic of our unit.</a:t>
            </a:r>
            <a:endParaRPr sz="2200" dirty="0"/>
          </a:p>
          <a:p>
            <a:pPr marL="457200" lvl="0" indent="-381000" rtl="0">
              <a:spcBef>
                <a:spcPts val="0"/>
              </a:spcBef>
              <a:spcAft>
                <a:spcPts val="0"/>
              </a:spcAft>
              <a:buSzPts val="2400"/>
              <a:buAutoNum type="arabicPeriod"/>
            </a:pPr>
            <a:r>
              <a:rPr lang="en" sz="2200" dirty="0"/>
              <a:t>Independently read a portion of the book.</a:t>
            </a:r>
            <a:endParaRPr sz="2200" dirty="0"/>
          </a:p>
          <a:p>
            <a:pPr marL="457200" lvl="0" indent="-381000" rtl="0">
              <a:spcBef>
                <a:spcPts val="0"/>
              </a:spcBef>
              <a:spcAft>
                <a:spcPts val="0"/>
              </a:spcAft>
              <a:buSzPts val="2400"/>
              <a:buAutoNum type="arabicPeriod"/>
            </a:pPr>
            <a:r>
              <a:rPr lang="en" sz="2200" dirty="0"/>
              <a:t>Select a prompt from the independent reading prompt options.</a:t>
            </a:r>
            <a:endParaRPr sz="2200" dirty="0"/>
          </a:p>
          <a:p>
            <a:pPr marL="457200" lvl="0" indent="-381000">
              <a:spcBef>
                <a:spcPts val="0"/>
              </a:spcBef>
              <a:spcAft>
                <a:spcPts val="0"/>
              </a:spcAft>
              <a:buSzPts val="2400"/>
              <a:buAutoNum type="arabicPeriod"/>
            </a:pPr>
            <a:r>
              <a:rPr lang="en" sz="2200" dirty="0"/>
              <a:t>Respond to the prompt in your independent reading journal. </a:t>
            </a:r>
            <a:endParaRPr sz="2200" dirty="0"/>
          </a:p>
          <a:p>
            <a:pPr marL="0" lvl="0" indent="0">
              <a:spcBef>
                <a:spcPts val="0"/>
              </a:spcBef>
              <a:spcAft>
                <a:spcPts val="0"/>
              </a:spcAft>
              <a:buNone/>
            </a:pPr>
            <a:endParaRPr sz="2200" dirty="0"/>
          </a:p>
        </p:txBody>
      </p:sp>
      <p:pic>
        <p:nvPicPr>
          <p:cNvPr id="232" name="Shape 232"/>
          <p:cNvPicPr preferRelativeResize="0"/>
          <p:nvPr/>
        </p:nvPicPr>
        <p:blipFill rotWithShape="1">
          <a:blip r:embed="rId3">
            <a:alphaModFix/>
          </a:blip>
          <a:srcRect l="31432" t="17616" r="31268" b="11746"/>
          <a:stretch/>
        </p:blipFill>
        <p:spPr>
          <a:xfrm>
            <a:off x="428871" y="1379204"/>
            <a:ext cx="3381129" cy="3454053"/>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Shape 23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239" name="Shape 239"/>
          <p:cNvSpPr txBox="1">
            <a:spLocks noGrp="1"/>
          </p:cNvSpPr>
          <p:nvPr>
            <p:ph type="body" idx="1"/>
          </p:nvPr>
        </p:nvSpPr>
        <p:spPr>
          <a:xfrm>
            <a:off x="628650" y="821402"/>
            <a:ext cx="7886700" cy="3397200"/>
          </a:xfrm>
          <a:prstGeom prst="rect">
            <a:avLst/>
          </a:prstGeom>
          <a:noFill/>
          <a:ln>
            <a:noFill/>
          </a:ln>
        </p:spPr>
        <p:txBody>
          <a:bodyPr spcFirstLastPara="1" wrap="square" lIns="68575" tIns="34275" rIns="68575" bIns="34275" anchor="t" anchorCtr="0">
            <a:noAutofit/>
          </a:bodyPr>
          <a:lstStyle/>
          <a:p>
            <a:pPr marL="0" lvl="0" indent="0" rtl="0">
              <a:spcBef>
                <a:spcPts val="1000"/>
              </a:spcBef>
              <a:spcAft>
                <a:spcPts val="0"/>
              </a:spcAft>
              <a:buClr>
                <a:schemeClr val="dk1"/>
              </a:buClr>
              <a:buSzPts val="1100"/>
              <a:buFont typeface="Arial"/>
              <a:buNone/>
            </a:pPr>
            <a:r>
              <a:rPr lang="en" sz="1800" dirty="0">
                <a:latin typeface="Century Gothic"/>
                <a:ea typeface="Century Gothic"/>
                <a:cs typeface="Century Gothic"/>
                <a:sym typeface="Century Gothic"/>
              </a:rPr>
              <a:t>Welcome to the time in our day where we get to work on a activities in small groups related to building our skills as readers. </a:t>
            </a:r>
            <a:endParaRPr sz="1800" dirty="0">
              <a:latin typeface="Century Gothic"/>
              <a:ea typeface="Century Gothic"/>
              <a:cs typeface="Century Gothic"/>
              <a:sym typeface="Century Gothic"/>
            </a:endParaRPr>
          </a:p>
          <a:p>
            <a:pPr marL="0" lvl="0" indent="0" rtl="0">
              <a:spcBef>
                <a:spcPts val="2100"/>
              </a:spcBef>
              <a:spcAft>
                <a:spcPts val="0"/>
              </a:spcAft>
              <a:buClr>
                <a:schemeClr val="dk1"/>
              </a:buClr>
              <a:buSzPts val="1100"/>
              <a:buFont typeface="Arial"/>
              <a:buNone/>
            </a:pPr>
            <a:r>
              <a:rPr lang="en" sz="1800" dirty="0">
                <a:latin typeface="Century Gothic"/>
                <a:ea typeface="Century Gothic"/>
                <a:cs typeface="Century Gothic"/>
                <a:sym typeface="Century Gothic"/>
              </a:rPr>
              <a:t>During this time, you will get a chance to work in pairs or groups to support each other as you read. </a:t>
            </a:r>
            <a:endParaRPr dirty="0">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2100"/>
              <a:buFont typeface="Arial"/>
              <a:buNone/>
            </a:pPr>
            <a:r>
              <a:rPr lang="en" sz="2100" i="0" u="none" strike="noStrike" cap="none" dirty="0">
                <a:solidFill>
                  <a:schemeClr val="dk1"/>
                </a:solidFill>
                <a:latin typeface="Century Gothic"/>
                <a:ea typeface="Century Gothic"/>
                <a:cs typeface="Century Gothic"/>
                <a:sym typeface="Century Gothic"/>
              </a:rPr>
              <a:t>Groups assigned:</a:t>
            </a:r>
            <a:endParaRPr sz="2100" i="0" u="none" strike="noStrike" cap="none" dirty="0">
              <a:solidFill>
                <a:schemeClr val="dk1"/>
              </a:solidFill>
              <a:latin typeface="Century Gothic"/>
              <a:ea typeface="Century Gothic"/>
              <a:cs typeface="Century Gothic"/>
              <a:sym typeface="Century Gothic"/>
            </a:endParaRPr>
          </a:p>
        </p:txBody>
      </p:sp>
      <p:graphicFrame>
        <p:nvGraphicFramePr>
          <p:cNvPr id="240" name="Shape 240"/>
          <p:cNvGraphicFramePr/>
          <p:nvPr>
            <p:extLst>
              <p:ext uri="{D42A27DB-BD31-4B8C-83A1-F6EECF244321}">
                <p14:modId xmlns:p14="http://schemas.microsoft.com/office/powerpoint/2010/main" val="2836541398"/>
              </p:ext>
            </p:extLst>
          </p:nvPr>
        </p:nvGraphicFramePr>
        <p:xfrm>
          <a:off x="773775" y="3173800"/>
          <a:ext cx="7239000" cy="1471550"/>
        </p:xfrm>
        <a:graphic>
          <a:graphicData uri="http://schemas.openxmlformats.org/drawingml/2006/table">
            <a:tbl>
              <a:tblPr>
                <a:noFill/>
                <a:tableStyleId>{58517163-C9B0-4D30-9FC8-8257795241F6}</a:tableStyleId>
              </a:tblPr>
              <a:tblGrid>
                <a:gridCol w="1809750">
                  <a:extLst>
                    <a:ext uri="{9D8B030D-6E8A-4147-A177-3AD203B41FA5}">
                      <a16:colId xmlns:a16="http://schemas.microsoft.com/office/drawing/2014/main" val="20000"/>
                    </a:ext>
                  </a:extLst>
                </a:gridCol>
                <a:gridCol w="1809750">
                  <a:extLst>
                    <a:ext uri="{9D8B030D-6E8A-4147-A177-3AD203B41FA5}">
                      <a16:colId xmlns:a16="http://schemas.microsoft.com/office/drawing/2014/main" val="20001"/>
                    </a:ext>
                  </a:extLst>
                </a:gridCol>
                <a:gridCol w="1809750">
                  <a:extLst>
                    <a:ext uri="{9D8B030D-6E8A-4147-A177-3AD203B41FA5}">
                      <a16:colId xmlns:a16="http://schemas.microsoft.com/office/drawing/2014/main" val="20002"/>
                    </a:ext>
                  </a:extLst>
                </a:gridCol>
                <a:gridCol w="1809750">
                  <a:extLst>
                    <a:ext uri="{9D8B030D-6E8A-4147-A177-3AD203B41FA5}">
                      <a16:colId xmlns:a16="http://schemas.microsoft.com/office/drawing/2014/main" val="20003"/>
                    </a:ext>
                  </a:extLst>
                </a:gridCol>
              </a:tblGrid>
              <a:tr h="432125">
                <a:tc>
                  <a:txBody>
                    <a:bodyPr/>
                    <a:lstStyle/>
                    <a:p>
                      <a:pPr marL="0" lvl="0" indent="0" rtl="0">
                        <a:spcBef>
                          <a:spcPts val="0"/>
                        </a:spcBef>
                        <a:spcAft>
                          <a:spcPts val="0"/>
                        </a:spcAft>
                        <a:buNone/>
                      </a:pPr>
                      <a:r>
                        <a:rPr lang="en" dirty="0">
                          <a:latin typeface="Century Gothic" panose="020B0502020202020204" pitchFamily="34" charset="0"/>
                        </a:rPr>
                        <a:t>Group 1</a:t>
                      </a:r>
                      <a:endParaRPr dirty="0">
                        <a:latin typeface="Century Gothic" panose="020B0502020202020204" pitchFamily="34" charset="0"/>
                      </a:endParaRPr>
                    </a:p>
                  </a:txBody>
                  <a:tcPr marL="91425" marR="91425" marT="91425" marB="91425"/>
                </a:tc>
                <a:tc>
                  <a:txBody>
                    <a:bodyPr/>
                    <a:lstStyle/>
                    <a:p>
                      <a:pPr marL="0" lvl="0" indent="0" rtl="0">
                        <a:spcBef>
                          <a:spcPts val="0"/>
                        </a:spcBef>
                        <a:spcAft>
                          <a:spcPts val="0"/>
                        </a:spcAft>
                        <a:buNone/>
                      </a:pPr>
                      <a:r>
                        <a:rPr lang="en" dirty="0">
                          <a:latin typeface="Century Gothic" panose="020B0502020202020204" pitchFamily="34" charset="0"/>
                        </a:rPr>
                        <a:t>Group 2</a:t>
                      </a:r>
                      <a:endParaRPr dirty="0">
                        <a:latin typeface="Century Gothic" panose="020B0502020202020204" pitchFamily="34" charset="0"/>
                      </a:endParaRPr>
                    </a:p>
                  </a:txBody>
                  <a:tcPr marL="91425" marR="91425" marT="91425" marB="91425"/>
                </a:tc>
                <a:tc>
                  <a:txBody>
                    <a:bodyPr/>
                    <a:lstStyle/>
                    <a:p>
                      <a:pPr marL="0" lvl="0" indent="0" rtl="0">
                        <a:spcBef>
                          <a:spcPts val="0"/>
                        </a:spcBef>
                        <a:spcAft>
                          <a:spcPts val="0"/>
                        </a:spcAft>
                        <a:buNone/>
                      </a:pPr>
                      <a:r>
                        <a:rPr lang="en" dirty="0">
                          <a:latin typeface="Century Gothic" panose="020B0502020202020204" pitchFamily="34" charset="0"/>
                        </a:rPr>
                        <a:t>Group 3</a:t>
                      </a:r>
                      <a:endParaRPr dirty="0">
                        <a:latin typeface="Century Gothic" panose="020B0502020202020204" pitchFamily="34" charset="0"/>
                      </a:endParaRPr>
                    </a:p>
                  </a:txBody>
                  <a:tcPr marL="91425" marR="91425" marT="91425" marB="91425"/>
                </a:tc>
                <a:tc>
                  <a:txBody>
                    <a:bodyPr/>
                    <a:lstStyle/>
                    <a:p>
                      <a:pPr marL="0" lvl="0" indent="0" rtl="0">
                        <a:spcBef>
                          <a:spcPts val="0"/>
                        </a:spcBef>
                        <a:spcAft>
                          <a:spcPts val="0"/>
                        </a:spcAft>
                        <a:buNone/>
                      </a:pPr>
                      <a:r>
                        <a:rPr lang="en" dirty="0">
                          <a:latin typeface="Century Gothic" panose="020B0502020202020204" pitchFamily="34" charset="0"/>
                        </a:rPr>
                        <a:t>Group 4</a:t>
                      </a:r>
                      <a:endParaRPr dirty="0">
                        <a:latin typeface="Century Gothic" panose="020B0502020202020204" pitchFamily="34" charset="0"/>
                      </a:endParaRPr>
                    </a:p>
                  </a:txBody>
                  <a:tcPr marL="91425" marR="91425" marT="91425" marB="91425"/>
                </a:tc>
                <a:extLst>
                  <a:ext uri="{0D108BD9-81ED-4DB2-BD59-A6C34878D82A}">
                    <a16:rowId xmlns:a16="http://schemas.microsoft.com/office/drawing/2014/main" val="10000"/>
                  </a:ext>
                </a:extLst>
              </a:tr>
              <a:tr h="1039425">
                <a:tc>
                  <a:txBody>
                    <a:bodyPr/>
                    <a:lstStyle/>
                    <a:p>
                      <a:pPr marL="0" lvl="0" indent="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extLst>
                  <a:ext uri="{0D108BD9-81ED-4DB2-BD59-A6C34878D82A}">
                    <a16:rowId xmlns:a16="http://schemas.microsoft.com/office/drawing/2014/main" val="10001"/>
                  </a:ext>
                </a:extLst>
              </a:tr>
            </a:tbl>
          </a:graphicData>
        </a:graphic>
      </p:graphicFrame>
      <p:pic>
        <p:nvPicPr>
          <p:cNvPr id="3" name="Picture 2">
            <a:extLst>
              <a:ext uri="{FF2B5EF4-FFF2-40B4-BE49-F238E27FC236}">
                <a16:creationId xmlns:a16="http://schemas.microsoft.com/office/drawing/2014/main" id="{F4B7A0DA-DF8F-4F88-94C9-08FBE9C248ED}"/>
              </a:ext>
            </a:extLst>
          </p:cNvPr>
          <p:cNvPicPr>
            <a:picLocks noChangeAspect="1"/>
          </p:cNvPicPr>
          <p:nvPr/>
        </p:nvPicPr>
        <p:blipFill>
          <a:blip r:embed="rId3"/>
          <a:stretch>
            <a:fillRect/>
          </a:stretch>
        </p:blipFill>
        <p:spPr>
          <a:xfrm>
            <a:off x="8134350" y="4869656"/>
            <a:ext cx="762000" cy="142875"/>
          </a:xfrm>
          <a:prstGeom prst="rect">
            <a:avLst/>
          </a:prstGeom>
        </p:spPr>
      </p:pic>
      <p:pic>
        <p:nvPicPr>
          <p:cNvPr id="5" name="Picture 4">
            <a:extLst>
              <a:ext uri="{FF2B5EF4-FFF2-40B4-BE49-F238E27FC236}">
                <a16:creationId xmlns:a16="http://schemas.microsoft.com/office/drawing/2014/main" id="{34F9CCDC-9C62-48A2-9AF1-6CBFAF61C63F}"/>
              </a:ext>
            </a:extLst>
          </p:cNvPr>
          <p:cNvPicPr>
            <a:picLocks noChangeAspect="1"/>
          </p:cNvPicPr>
          <p:nvPr/>
        </p:nvPicPr>
        <p:blipFill>
          <a:blip r:embed="rId4"/>
          <a:stretch>
            <a:fillRect/>
          </a:stretch>
        </p:blipFill>
        <p:spPr>
          <a:xfrm>
            <a:off x="4037163" y="4322098"/>
            <a:ext cx="985682" cy="821402"/>
          </a:xfrm>
          <a:prstGeom prst="rect">
            <a:avLst/>
          </a:prstGeom>
        </p:spPr>
      </p:pic>
      <p:pic>
        <p:nvPicPr>
          <p:cNvPr id="7" name="Picture 6">
            <a:extLst>
              <a:ext uri="{FF2B5EF4-FFF2-40B4-BE49-F238E27FC236}">
                <a16:creationId xmlns:a16="http://schemas.microsoft.com/office/drawing/2014/main" id="{C43E3F55-0D8E-46A2-B622-D93FE9328993}"/>
              </a:ext>
            </a:extLst>
          </p:cNvPr>
          <p:cNvPicPr>
            <a:picLocks noChangeAspect="1"/>
          </p:cNvPicPr>
          <p:nvPr/>
        </p:nvPicPr>
        <p:blipFill>
          <a:blip r:embed="rId5"/>
          <a:stretch>
            <a:fillRect/>
          </a:stretch>
        </p:blipFill>
        <p:spPr>
          <a:xfrm>
            <a:off x="28645" y="4570239"/>
            <a:ext cx="1207113" cy="554784"/>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Shape 13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dirty="0"/>
              <a:t>Grade </a:t>
            </a:r>
            <a:r>
              <a:rPr lang="en" dirty="0"/>
              <a:t>4</a:t>
            </a:r>
            <a:r>
              <a:rPr lang="en" sz="3400" dirty="0"/>
              <a:t>: Module </a:t>
            </a:r>
            <a:r>
              <a:rPr lang="en" dirty="0"/>
              <a:t>1</a:t>
            </a:r>
            <a:r>
              <a:rPr lang="en" sz="3400" dirty="0"/>
              <a:t>: Unit </a:t>
            </a:r>
            <a:r>
              <a:rPr lang="en" dirty="0"/>
              <a:t>1</a:t>
            </a:r>
            <a:r>
              <a:rPr lang="en" sz="3400" dirty="0"/>
              <a:t>: Lesson </a:t>
            </a:r>
            <a:r>
              <a:rPr lang="en" dirty="0"/>
              <a:t>3</a:t>
            </a:r>
            <a:endParaRPr sz="3400" dirty="0"/>
          </a:p>
          <a:p>
            <a:pPr marL="0" lvl="0" indent="0" rtl="0">
              <a:lnSpc>
                <a:spcPct val="90000"/>
              </a:lnSpc>
              <a:spcBef>
                <a:spcPts val="0"/>
              </a:spcBef>
              <a:spcAft>
                <a:spcPts val="0"/>
              </a:spcAft>
              <a:buNone/>
            </a:pPr>
            <a:r>
              <a:rPr lang="en" sz="1800" b="1" dirty="0"/>
              <a:t>Teacher slide, before teaching</a:t>
            </a:r>
            <a:r>
              <a:rPr lang="en-US" sz="1800" b="1" dirty="0"/>
              <a:t>.</a:t>
            </a:r>
            <a:endParaRPr sz="1800" dirty="0"/>
          </a:p>
        </p:txBody>
      </p:sp>
      <p:sp>
        <p:nvSpPr>
          <p:cNvPr id="136" name="Shape 136"/>
          <p:cNvSpPr txBox="1">
            <a:spLocks noGrp="1"/>
          </p:cNvSpPr>
          <p:nvPr>
            <p:ph type="body" idx="1"/>
          </p:nvPr>
        </p:nvSpPr>
        <p:spPr>
          <a:xfrm>
            <a:off x="3506950" y="1273200"/>
            <a:ext cx="5517900" cy="38703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3: </a:t>
            </a:r>
            <a:r>
              <a:rPr lang="en" i="1" dirty="0">
                <a:solidFill>
                  <a:schemeClr val="dk1"/>
                </a:solidFill>
              </a:rPr>
              <a:t>Materials and Student Pairings  </a:t>
            </a:r>
            <a:endParaRPr i="1" dirty="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1600" b="1" dirty="0">
                <a:solidFill>
                  <a:schemeClr val="dk1"/>
                </a:solidFill>
              </a:rPr>
              <a:t>Domain Specific Word Wall</a:t>
            </a:r>
            <a:r>
              <a:rPr lang="en" sz="1600" dirty="0">
                <a:solidFill>
                  <a:schemeClr val="dk1"/>
                </a:solidFill>
              </a:rPr>
              <a:t> with blank word cards and markers located close by.</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b="1" dirty="0">
                <a:solidFill>
                  <a:schemeClr val="dk1"/>
                </a:solidFill>
              </a:rPr>
              <a:t>Vocabulary Logs </a:t>
            </a:r>
            <a:r>
              <a:rPr lang="en" sz="1600" dirty="0">
                <a:solidFill>
                  <a:schemeClr val="dk1"/>
                </a:solidFill>
              </a:rPr>
              <a:t>and academic and domain specific vocabulary forms</a:t>
            </a:r>
            <a:r>
              <a:rPr lang="en-US" sz="1600" dirty="0">
                <a:solidFill>
                  <a:schemeClr val="dk1"/>
                </a:solidFill>
              </a:rPr>
              <a:t>.</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b="1" dirty="0">
                <a:solidFill>
                  <a:schemeClr val="dk1"/>
                </a:solidFill>
              </a:rPr>
              <a:t>What Makes a Poem a Poem anchor chart</a:t>
            </a:r>
            <a:r>
              <a:rPr lang="en" sz="1600" dirty="0">
                <a:solidFill>
                  <a:schemeClr val="dk1"/>
                </a:solidFill>
              </a:rPr>
              <a:t> (image on next slide)</a:t>
            </a:r>
            <a:r>
              <a:rPr lang="en-US" sz="1600" dirty="0">
                <a:solidFill>
                  <a:schemeClr val="dk1"/>
                </a:solidFill>
              </a:rPr>
              <a:t>.</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b="1" dirty="0">
                <a:solidFill>
                  <a:schemeClr val="dk1"/>
                </a:solidFill>
              </a:rPr>
              <a:t>Strategies </a:t>
            </a:r>
            <a:r>
              <a:rPr lang="en-US" sz="1600" b="1" dirty="0">
                <a:solidFill>
                  <a:schemeClr val="dk1"/>
                </a:solidFill>
              </a:rPr>
              <a:t>t</a:t>
            </a:r>
            <a:r>
              <a:rPr lang="en" sz="1600" b="1" dirty="0">
                <a:solidFill>
                  <a:schemeClr val="dk1"/>
                </a:solidFill>
              </a:rPr>
              <a:t>o Answer Selected Response Questions anchor chart </a:t>
            </a:r>
            <a:r>
              <a:rPr lang="en" sz="1600" dirty="0">
                <a:solidFill>
                  <a:schemeClr val="dk1"/>
                </a:solidFill>
              </a:rPr>
              <a:t>(image on next slide)</a:t>
            </a:r>
            <a:r>
              <a:rPr lang="en-US" sz="1600" dirty="0">
                <a:solidFill>
                  <a:schemeClr val="dk1"/>
                </a:solidFill>
              </a:rPr>
              <a:t>.</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Copy G4 M1 U1 Homework resources if needed</a:t>
            </a:r>
            <a:r>
              <a:rPr lang="en-US" sz="1600" dirty="0">
                <a:solidFill>
                  <a:schemeClr val="dk1"/>
                </a:solidFill>
              </a:rPr>
              <a:t>.</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Review “</a:t>
            </a:r>
            <a:r>
              <a:rPr lang="en" sz="1600" b="1" dirty="0">
                <a:solidFill>
                  <a:schemeClr val="dk1"/>
                </a:solidFill>
              </a:rPr>
              <a:t>The Red Wheelbarrow”</a:t>
            </a:r>
            <a:r>
              <a:rPr lang="en" sz="1600" dirty="0">
                <a:solidFill>
                  <a:schemeClr val="dk1"/>
                </a:solidFill>
              </a:rPr>
              <a:t> poem</a:t>
            </a:r>
            <a:r>
              <a:rPr lang="en-US" sz="1600" dirty="0">
                <a:solidFill>
                  <a:schemeClr val="dk1"/>
                </a:solidFill>
              </a:rPr>
              <a:t>.</a:t>
            </a:r>
            <a:r>
              <a:rPr lang="en" sz="1600" dirty="0">
                <a:solidFill>
                  <a:schemeClr val="dk1"/>
                </a:solidFill>
              </a:rPr>
              <a:t> </a:t>
            </a:r>
            <a:endParaRPr sz="1600" dirty="0">
              <a:solidFill>
                <a:schemeClr val="dk1"/>
              </a:solidFill>
            </a:endParaRPr>
          </a:p>
        </p:txBody>
      </p:sp>
      <p:pic>
        <p:nvPicPr>
          <p:cNvPr id="137" name="Shape 137"/>
          <p:cNvPicPr preferRelativeResize="0"/>
          <p:nvPr/>
        </p:nvPicPr>
        <p:blipFill rotWithShape="1">
          <a:blip r:embed="rId3">
            <a:alphaModFix/>
          </a:blip>
          <a:srcRect l="31432" t="17616" r="31268" b="11746"/>
          <a:stretch/>
        </p:blipFill>
        <p:spPr>
          <a:xfrm>
            <a:off x="201675" y="1677947"/>
            <a:ext cx="3112725" cy="3314285"/>
          </a:xfrm>
          <a:prstGeom prst="rect">
            <a:avLst/>
          </a:prstGeom>
          <a:noFill/>
          <a:ln w="19050" cap="flat" cmpd="sng">
            <a:solidFill>
              <a:schemeClr val="dk2"/>
            </a:solidFill>
            <a:prstDash val="solid"/>
            <a:round/>
            <a:headEnd type="none" w="sm" len="sm"/>
            <a:tailEnd type="none" w="sm" len="sm"/>
          </a:ln>
        </p:spPr>
      </p:pic>
      <p:sp>
        <p:nvSpPr>
          <p:cNvPr id="138" name="Shape 138"/>
          <p:cNvSpPr txBox="1"/>
          <p:nvPr/>
        </p:nvSpPr>
        <p:spPr>
          <a:xfrm>
            <a:off x="272738" y="1347750"/>
            <a:ext cx="2970600" cy="1512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 dirty="0">
                <a:latin typeface="Century Gothic" panose="020B0502020202020204" pitchFamily="34" charset="0"/>
              </a:rPr>
              <a:t>Sample of student homework</a:t>
            </a:r>
            <a:endParaRPr dirty="0">
              <a:latin typeface="Century Gothic" panose="020B0502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Shape 14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Anchor Charts To Prepare</a:t>
            </a:r>
            <a:endParaRPr/>
          </a:p>
        </p:txBody>
      </p:sp>
      <p:pic>
        <p:nvPicPr>
          <p:cNvPr id="144" name="Shape 144"/>
          <p:cNvPicPr preferRelativeResize="0"/>
          <p:nvPr/>
        </p:nvPicPr>
        <p:blipFill rotWithShape="1">
          <a:blip r:embed="rId3">
            <a:alphaModFix/>
          </a:blip>
          <a:srcRect l="27232" t="16233" r="25775" b="19141"/>
          <a:stretch/>
        </p:blipFill>
        <p:spPr>
          <a:xfrm>
            <a:off x="407550" y="1213662"/>
            <a:ext cx="4260301" cy="3294027"/>
          </a:xfrm>
          <a:prstGeom prst="rect">
            <a:avLst/>
          </a:prstGeom>
          <a:noFill/>
          <a:ln w="19050" cap="flat" cmpd="sng">
            <a:solidFill>
              <a:schemeClr val="dk2"/>
            </a:solidFill>
            <a:prstDash val="solid"/>
            <a:round/>
            <a:headEnd type="none" w="sm" len="sm"/>
            <a:tailEnd type="none" w="sm" len="sm"/>
          </a:ln>
        </p:spPr>
      </p:pic>
      <p:pic>
        <p:nvPicPr>
          <p:cNvPr id="145" name="Shape 145"/>
          <p:cNvPicPr preferRelativeResize="0"/>
          <p:nvPr/>
        </p:nvPicPr>
        <p:blipFill rotWithShape="1">
          <a:blip r:embed="rId4">
            <a:alphaModFix/>
          </a:blip>
          <a:srcRect l="27422" t="45321" r="29159" b="22723"/>
          <a:stretch/>
        </p:blipFill>
        <p:spPr>
          <a:xfrm>
            <a:off x="4808975" y="1297274"/>
            <a:ext cx="3970074" cy="1642775"/>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Shape 15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1</a:t>
            </a:r>
            <a:r>
              <a:rPr lang="en" sz="3400"/>
              <a:t>: Lesson </a:t>
            </a:r>
            <a:r>
              <a:rPr lang="en"/>
              <a:t>3</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51" name="Shape 151"/>
          <p:cNvSpPr txBox="1">
            <a:spLocks noGrp="1"/>
          </p:cNvSpPr>
          <p:nvPr>
            <p:ph type="body" idx="1"/>
          </p:nvPr>
        </p:nvSpPr>
        <p:spPr>
          <a:xfrm>
            <a:off x="311700" y="1284000"/>
            <a:ext cx="8520600" cy="3581700"/>
          </a:xfrm>
          <a:prstGeom prst="rect">
            <a:avLst/>
          </a:prstGeom>
        </p:spPr>
        <p:txBody>
          <a:bodyPr spcFirstLastPara="1" wrap="square" lIns="91425" tIns="91425" rIns="91425" bIns="91425" anchor="t" anchorCtr="0">
            <a:noAutofit/>
          </a:bodyPr>
          <a:lstStyle/>
          <a:p>
            <a:pPr marL="0" lvl="0" indent="0" rtl="0">
              <a:spcBef>
                <a:spcPts val="600"/>
              </a:spcBef>
              <a:spcAft>
                <a:spcPts val="600"/>
              </a:spcAft>
              <a:buClr>
                <a:schemeClr val="dk1"/>
              </a:buClr>
              <a:buSzPts val="2500"/>
              <a:buFont typeface="Arial"/>
              <a:buNone/>
            </a:pPr>
            <a:r>
              <a:rPr lang="en" sz="2000" b="1" dirty="0">
                <a:solidFill>
                  <a:schemeClr val="dk1"/>
                </a:solidFill>
              </a:rPr>
              <a:t>Preparing for Lesson 3: </a:t>
            </a:r>
            <a:r>
              <a:rPr lang="en" sz="2000" i="1" dirty="0">
                <a:solidFill>
                  <a:schemeClr val="dk1"/>
                </a:solidFill>
              </a:rPr>
              <a:t>EL Protocols</a:t>
            </a:r>
            <a:endParaRPr sz="2000" i="1" dirty="0">
              <a:solidFill>
                <a:schemeClr val="dk1"/>
              </a:solidFill>
            </a:endParaRPr>
          </a:p>
          <a:p>
            <a:pPr marL="0" lvl="0" indent="0" rtl="0">
              <a:spcBef>
                <a:spcPts val="600"/>
              </a:spcBef>
              <a:spcAft>
                <a:spcPts val="600"/>
              </a:spcAft>
              <a:buClr>
                <a:schemeClr val="dk1"/>
              </a:buClr>
              <a:buSzPts val="1100"/>
              <a:buFont typeface="Arial"/>
              <a:buNone/>
            </a:pPr>
            <a:r>
              <a:rPr lang="en" sz="2000" dirty="0">
                <a:solidFill>
                  <a:schemeClr val="dk1"/>
                </a:solidFill>
              </a:rPr>
              <a:t>Reading and protocols to read in preparation:</a:t>
            </a:r>
            <a:endParaRPr sz="2000" dirty="0">
              <a:solidFill>
                <a:schemeClr val="dk1"/>
              </a:solidFill>
            </a:endParaRPr>
          </a:p>
          <a:p>
            <a:pPr marL="546100" lvl="0" indent="-457200">
              <a:spcBef>
                <a:spcPts val="600"/>
              </a:spcBef>
              <a:spcAft>
                <a:spcPts val="600"/>
              </a:spcAft>
              <a:buClrTx/>
              <a:buSzPct val="100000"/>
              <a:buFont typeface="+mj-lt"/>
              <a:buAutoNum type="arabicPeriod"/>
            </a:pPr>
            <a:r>
              <a:rPr lang="en" sz="2000" dirty="0">
                <a:solidFill>
                  <a:schemeClr val="tx1"/>
                </a:solidFill>
              </a:rPr>
              <a:t>Get familiar with the </a:t>
            </a:r>
            <a:r>
              <a:rPr lang="en" sz="2000" b="1" dirty="0">
                <a:solidFill>
                  <a:schemeClr val="tx1"/>
                </a:solidFill>
              </a:rPr>
              <a:t>protocols and materials</a:t>
            </a:r>
            <a:r>
              <a:rPr lang="en" sz="2000" dirty="0">
                <a:solidFill>
                  <a:schemeClr val="tx1"/>
                </a:solidFill>
              </a:rPr>
              <a:t> used in this first unit.</a:t>
            </a:r>
            <a:endParaRPr lang="en" sz="2000" dirty="0">
              <a:solidFill>
                <a:schemeClr val="dk1"/>
              </a:solidFill>
            </a:endParaRPr>
          </a:p>
          <a:p>
            <a:pPr marL="546100" lvl="0" indent="-457200" rtl="0">
              <a:spcBef>
                <a:spcPts val="600"/>
              </a:spcBef>
              <a:spcAft>
                <a:spcPts val="600"/>
              </a:spcAft>
              <a:buClrTx/>
              <a:buSzPct val="100000"/>
              <a:buFont typeface="+mj-lt"/>
              <a:buAutoNum type="arabicPeriod"/>
            </a:pPr>
            <a:r>
              <a:rPr lang="en" sz="2000" dirty="0">
                <a:solidFill>
                  <a:schemeClr val="dk1"/>
                </a:solidFill>
              </a:rPr>
              <a:t>The </a:t>
            </a:r>
            <a:r>
              <a:rPr lang="en" sz="2000" b="1" dirty="0">
                <a:solidFill>
                  <a:schemeClr val="dk1"/>
                </a:solidFill>
              </a:rPr>
              <a:t>Think Pair Share, Cold Call, and Red Light/Green Light Protocols </a:t>
            </a:r>
            <a:r>
              <a:rPr lang="en" sz="2000" dirty="0">
                <a:solidFill>
                  <a:schemeClr val="dk1"/>
                </a:solidFill>
              </a:rPr>
              <a:t>will be used with this lesson. </a:t>
            </a:r>
          </a:p>
          <a:p>
            <a:pPr marL="546100" lvl="0" indent="-457200" rtl="0">
              <a:spcBef>
                <a:spcPts val="600"/>
              </a:spcBef>
              <a:spcAft>
                <a:spcPts val="600"/>
              </a:spcAft>
              <a:buClrTx/>
              <a:buSzPct val="100000"/>
              <a:buFont typeface="+mj-lt"/>
              <a:buAutoNum type="arabicPeriod"/>
            </a:pPr>
            <a:r>
              <a:rPr lang="en" sz="2000" dirty="0">
                <a:solidFill>
                  <a:schemeClr val="tx1"/>
                </a:solidFill>
              </a:rPr>
              <a:t>Become familiar with Goal 1 Conversation Cues.</a:t>
            </a:r>
          </a:p>
          <a:p>
            <a:pPr marL="546100" lvl="0" indent="-457200" rtl="0">
              <a:spcBef>
                <a:spcPts val="600"/>
              </a:spcBef>
              <a:spcAft>
                <a:spcPts val="600"/>
              </a:spcAft>
              <a:buClrTx/>
              <a:buSzPct val="100000"/>
              <a:buFont typeface="+mj-lt"/>
              <a:buAutoNum type="arabicPeriod"/>
            </a:pPr>
            <a:r>
              <a:rPr lang="en" sz="2000" dirty="0">
                <a:solidFill>
                  <a:schemeClr val="dk1"/>
                </a:solidFill>
              </a:rPr>
              <a:t>Read and become familiar with “The Red Wheelbarrow”</a:t>
            </a:r>
            <a:endParaRPr sz="2000" dirty="0">
              <a:solidFill>
                <a:schemeClr val="dk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Shape 157"/>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4</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3</a:t>
            </a:r>
            <a:endParaRPr sz="4000" b="1">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D9645675-1ED1-4731-A583-586B01E7FFBB}"/>
              </a:ext>
            </a:extLst>
          </p:cNvPr>
          <p:cNvPicPr>
            <a:picLocks noChangeAspect="1"/>
          </p:cNvPicPr>
          <p:nvPr/>
        </p:nvPicPr>
        <p:blipFill>
          <a:blip r:embed="rId3"/>
          <a:stretch>
            <a:fillRect/>
          </a:stretch>
        </p:blipFill>
        <p:spPr>
          <a:xfrm>
            <a:off x="3560789" y="396815"/>
            <a:ext cx="2252349" cy="103517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Shape 16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dirty="0"/>
              <a:t>Hello, Students!</a:t>
            </a:r>
            <a:endParaRPr b="1" dirty="0"/>
          </a:p>
        </p:txBody>
      </p:sp>
      <p:sp>
        <p:nvSpPr>
          <p:cNvPr id="164" name="Shape 164"/>
          <p:cNvSpPr txBox="1">
            <a:spLocks noGrp="1"/>
          </p:cNvSpPr>
          <p:nvPr>
            <p:ph type="body" idx="1"/>
          </p:nvPr>
        </p:nvSpPr>
        <p:spPr>
          <a:xfrm>
            <a:off x="2603975" y="1152475"/>
            <a:ext cx="6228300" cy="38364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dirty="0"/>
              <a:t>Welcome back as we continue to explore the world of poetry and work towards becoming strong poets ourselves, just like Jack.</a:t>
            </a:r>
            <a:endParaRPr dirty="0"/>
          </a:p>
          <a:p>
            <a:pPr marL="0" lvl="0" indent="0"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 dirty="0"/>
              <a:t>What are we learning and doing today?</a:t>
            </a:r>
            <a:endParaRPr dirty="0"/>
          </a:p>
          <a:p>
            <a:pPr marL="457200" lvl="0" indent="-342900" rtl="0">
              <a:lnSpc>
                <a:spcPct val="100000"/>
              </a:lnSpc>
              <a:spcBef>
                <a:spcPts val="0"/>
              </a:spcBef>
              <a:spcAft>
                <a:spcPts val="0"/>
              </a:spcAft>
              <a:buSzPts val="1800"/>
              <a:buChar char="●"/>
            </a:pPr>
            <a:r>
              <a:rPr lang="en" dirty="0"/>
              <a:t>Continue our reading of </a:t>
            </a:r>
            <a:r>
              <a:rPr lang="en" i="1" dirty="0"/>
              <a:t>Love That Dog</a:t>
            </a:r>
            <a:r>
              <a:rPr lang="en" dirty="0"/>
              <a:t> and look at another poem called “The Red Wheelbarrow”</a:t>
            </a:r>
            <a:r>
              <a:rPr lang="en-US" dirty="0"/>
              <a:t>.</a:t>
            </a:r>
            <a:endParaRPr dirty="0"/>
          </a:p>
          <a:p>
            <a:pPr marL="457200" lvl="0" indent="-342900" rtl="0">
              <a:lnSpc>
                <a:spcPct val="100000"/>
              </a:lnSpc>
              <a:spcBef>
                <a:spcPts val="0"/>
              </a:spcBef>
              <a:spcAft>
                <a:spcPts val="0"/>
              </a:spcAft>
              <a:buSzPts val="1800"/>
              <a:buChar char="●"/>
            </a:pPr>
            <a:r>
              <a:rPr lang="en" dirty="0"/>
              <a:t>We will start to determine the theme of poems and look at supporting details.</a:t>
            </a:r>
            <a:endParaRPr dirty="0"/>
          </a:p>
          <a:p>
            <a:pPr marL="457200" lvl="0" indent="-342900" rtl="0">
              <a:lnSpc>
                <a:spcPct val="100000"/>
              </a:lnSpc>
              <a:spcBef>
                <a:spcPts val="0"/>
              </a:spcBef>
              <a:spcAft>
                <a:spcPts val="0"/>
              </a:spcAft>
              <a:buSzPts val="1800"/>
              <a:buChar char="●"/>
            </a:pPr>
            <a:r>
              <a:rPr lang="en" dirty="0"/>
              <a:t>Begin work in our vocabulary logs</a:t>
            </a:r>
            <a:r>
              <a:rPr lang="en-US" dirty="0"/>
              <a:t>.</a:t>
            </a:r>
            <a:endParaRPr dirty="0"/>
          </a:p>
          <a:p>
            <a:pPr marL="457200" lvl="0" indent="-342900" rtl="0">
              <a:lnSpc>
                <a:spcPct val="100000"/>
              </a:lnSpc>
              <a:spcBef>
                <a:spcPts val="0"/>
              </a:spcBef>
              <a:spcAft>
                <a:spcPts val="0"/>
              </a:spcAft>
              <a:buSzPts val="1800"/>
              <a:buChar char="●"/>
            </a:pPr>
            <a:r>
              <a:rPr lang="en" dirty="0"/>
              <a:t>Start our journey as independent readers</a:t>
            </a:r>
            <a:r>
              <a:rPr lang="en-US" dirty="0"/>
              <a:t>.</a:t>
            </a:r>
            <a:endParaRPr dirty="0"/>
          </a:p>
          <a:p>
            <a:pPr marL="0" lvl="0" indent="0">
              <a:lnSpc>
                <a:spcPct val="100000"/>
              </a:lnSpc>
              <a:spcBef>
                <a:spcPts val="0"/>
              </a:spcBef>
              <a:spcAft>
                <a:spcPts val="0"/>
              </a:spcAft>
              <a:buNone/>
            </a:pPr>
            <a:endParaRPr dirty="0"/>
          </a:p>
        </p:txBody>
      </p:sp>
      <p:pic>
        <p:nvPicPr>
          <p:cNvPr id="165" name="Shape 165"/>
          <p:cNvPicPr preferRelativeResize="0"/>
          <p:nvPr/>
        </p:nvPicPr>
        <p:blipFill rotWithShape="1">
          <a:blip r:embed="rId3">
            <a:alphaModFix/>
          </a:blip>
          <a:srcRect l="1932" t="39210" r="87038" b="31362"/>
          <a:stretch/>
        </p:blipFill>
        <p:spPr>
          <a:xfrm>
            <a:off x="591125" y="1546950"/>
            <a:ext cx="1366400" cy="2049600"/>
          </a:xfrm>
          <a:prstGeom prst="rect">
            <a:avLst/>
          </a:prstGeom>
          <a:noFill/>
          <a:ln w="19050" cap="flat" cmpd="sng">
            <a:solidFill>
              <a:srgbClr val="595959"/>
            </a:solidFill>
            <a:prstDash val="solid"/>
            <a:round/>
            <a:headEnd type="none" w="sm" len="sm"/>
            <a:tailEnd type="none" w="sm" len="sm"/>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Shape 17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First, take a look at our vocabulary logs</a:t>
            </a:r>
            <a:endParaRPr dirty="0"/>
          </a:p>
        </p:txBody>
      </p:sp>
      <p:sp>
        <p:nvSpPr>
          <p:cNvPr id="171" name="Shape 171"/>
          <p:cNvSpPr txBox="1">
            <a:spLocks noGrp="1"/>
          </p:cNvSpPr>
          <p:nvPr>
            <p:ph type="body" idx="1"/>
          </p:nvPr>
        </p:nvSpPr>
        <p:spPr>
          <a:xfrm>
            <a:off x="3865425" y="1028700"/>
            <a:ext cx="4966800" cy="4021500"/>
          </a:xfrm>
          <a:prstGeom prst="rect">
            <a:avLst/>
          </a:prstGeom>
        </p:spPr>
        <p:txBody>
          <a:bodyPr spcFirstLastPara="1" wrap="square" lIns="91425" tIns="91425" rIns="91425" bIns="91425" anchor="t" anchorCtr="0">
            <a:noAutofit/>
          </a:bodyPr>
          <a:lstStyle/>
          <a:p>
            <a:pPr marL="457200" lvl="0" indent="-330200">
              <a:spcBef>
                <a:spcPts val="0"/>
              </a:spcBef>
              <a:spcAft>
                <a:spcPts val="0"/>
              </a:spcAft>
              <a:buSzPts val="1600"/>
              <a:buChar char="●"/>
            </a:pPr>
            <a:r>
              <a:rPr lang="en" sz="1600" dirty="0"/>
              <a:t>You will paste these logs in your vocabulary journals back to front using a glue stick</a:t>
            </a:r>
            <a:r>
              <a:rPr lang="en-US" sz="1600" dirty="0"/>
              <a:t>.</a:t>
            </a:r>
            <a:endParaRPr sz="1600" dirty="0"/>
          </a:p>
          <a:p>
            <a:pPr marL="457200" lvl="0" indent="-330200">
              <a:spcBef>
                <a:spcPts val="0"/>
              </a:spcBef>
              <a:spcAft>
                <a:spcPts val="0"/>
              </a:spcAft>
              <a:buSzPts val="1600"/>
              <a:buChar char="●"/>
            </a:pPr>
            <a:r>
              <a:rPr lang="en" sz="1600" dirty="0"/>
              <a:t>The academic vocabulary form goes on the front and will record all of our academic vocabulary</a:t>
            </a:r>
            <a:r>
              <a:rPr lang="en-US" sz="1600" dirty="0"/>
              <a:t>.</a:t>
            </a:r>
            <a:endParaRPr sz="1600" dirty="0"/>
          </a:p>
          <a:p>
            <a:pPr marL="457200" lvl="0" indent="-330200" rtl="0">
              <a:spcBef>
                <a:spcPts val="0"/>
              </a:spcBef>
              <a:spcAft>
                <a:spcPts val="0"/>
              </a:spcAft>
              <a:buSzPts val="1600"/>
              <a:buChar char="●"/>
            </a:pPr>
            <a:r>
              <a:rPr lang="en" sz="1600" dirty="0"/>
              <a:t>The domain specific vocabulary form goes on the back and will record all our domain specific vocabulary</a:t>
            </a:r>
            <a:r>
              <a:rPr lang="en-US" sz="1600" dirty="0"/>
              <a:t>.</a:t>
            </a:r>
            <a:endParaRPr sz="1600" dirty="0"/>
          </a:p>
          <a:p>
            <a:pPr marL="0" lvl="0" indent="0" rtl="0">
              <a:spcBef>
                <a:spcPts val="0"/>
              </a:spcBef>
              <a:spcAft>
                <a:spcPts val="0"/>
              </a:spcAft>
              <a:buNone/>
            </a:pPr>
            <a:endParaRPr sz="1600" dirty="0"/>
          </a:p>
          <a:p>
            <a:pPr marL="0" lvl="0" indent="0" rtl="0">
              <a:spcBef>
                <a:spcPts val="0"/>
              </a:spcBef>
              <a:spcAft>
                <a:spcPts val="0"/>
              </a:spcAft>
              <a:buNone/>
            </a:pPr>
            <a:r>
              <a:rPr lang="en" sz="1600" b="1" dirty="0"/>
              <a:t>Academic Vocabulary</a:t>
            </a:r>
            <a:r>
              <a:rPr lang="en" sz="1600" dirty="0"/>
              <a:t> - </a:t>
            </a:r>
            <a:r>
              <a:rPr lang="en" sz="1600" i="1" dirty="0"/>
              <a:t>not specific to a topic but show up in various texts. (challenge, analyze)</a:t>
            </a:r>
            <a:endParaRPr sz="1600" i="1" dirty="0"/>
          </a:p>
          <a:p>
            <a:pPr marL="0" lvl="0" indent="0" rtl="0">
              <a:spcBef>
                <a:spcPts val="0"/>
              </a:spcBef>
              <a:spcAft>
                <a:spcPts val="0"/>
              </a:spcAft>
              <a:buNone/>
            </a:pPr>
            <a:r>
              <a:rPr lang="en" sz="1600" b="1" dirty="0"/>
              <a:t>Domain Specific Vocabulary</a:t>
            </a:r>
            <a:r>
              <a:rPr lang="en" sz="1600" dirty="0"/>
              <a:t> -</a:t>
            </a:r>
            <a:r>
              <a:rPr lang="en" sz="1600" i="1" dirty="0"/>
              <a:t> vocabulary you encounter specific to a topic. (tadpole, photosynthesis)</a:t>
            </a:r>
            <a:endParaRPr sz="1600" i="1" dirty="0"/>
          </a:p>
        </p:txBody>
      </p:sp>
      <p:pic>
        <p:nvPicPr>
          <p:cNvPr id="172" name="Shape 172"/>
          <p:cNvPicPr preferRelativeResize="0"/>
          <p:nvPr/>
        </p:nvPicPr>
        <p:blipFill rotWithShape="1">
          <a:blip r:embed="rId3">
            <a:alphaModFix/>
          </a:blip>
          <a:srcRect l="27615" t="20588" r="26873" b="31509"/>
          <a:stretch/>
        </p:blipFill>
        <p:spPr>
          <a:xfrm>
            <a:off x="233825" y="1148649"/>
            <a:ext cx="3195200" cy="1890801"/>
          </a:xfrm>
          <a:prstGeom prst="rect">
            <a:avLst/>
          </a:prstGeom>
          <a:noFill/>
          <a:ln w="19050" cap="flat" cmpd="sng">
            <a:solidFill>
              <a:schemeClr val="dk2"/>
            </a:solidFill>
            <a:prstDash val="solid"/>
            <a:round/>
            <a:headEnd type="none" w="sm" len="sm"/>
            <a:tailEnd type="none" w="sm" len="sm"/>
          </a:ln>
        </p:spPr>
      </p:pic>
      <p:pic>
        <p:nvPicPr>
          <p:cNvPr id="173" name="Shape 173"/>
          <p:cNvPicPr preferRelativeResize="0"/>
          <p:nvPr/>
        </p:nvPicPr>
        <p:blipFill rotWithShape="1">
          <a:blip r:embed="rId4">
            <a:alphaModFix/>
          </a:blip>
          <a:srcRect l="27312" t="28236" r="28197" b="28409"/>
          <a:stretch/>
        </p:blipFill>
        <p:spPr>
          <a:xfrm>
            <a:off x="233825" y="3182839"/>
            <a:ext cx="3195200" cy="1750623"/>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Shape 17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Now let's look at what you are expected to be able to do.</a:t>
            </a:r>
            <a:endParaRPr/>
          </a:p>
        </p:txBody>
      </p:sp>
      <p:sp>
        <p:nvSpPr>
          <p:cNvPr id="179" name="Shape 179"/>
          <p:cNvSpPr txBox="1">
            <a:spLocks noGrp="1"/>
          </p:cNvSpPr>
          <p:nvPr>
            <p:ph type="body" idx="1"/>
          </p:nvPr>
        </p:nvSpPr>
        <p:spPr>
          <a:xfrm>
            <a:off x="392900" y="1614600"/>
            <a:ext cx="7620000" cy="2907600"/>
          </a:xfrm>
          <a:prstGeom prst="rect">
            <a:avLst/>
          </a:prstGeom>
        </p:spPr>
        <p:txBody>
          <a:bodyPr spcFirstLastPara="1" wrap="square" lIns="91425" tIns="91425" rIns="91425" bIns="91425" anchor="t" anchorCtr="0">
            <a:noAutofit/>
          </a:bodyPr>
          <a:lstStyle/>
          <a:p>
            <a:pPr marL="0" lvl="0" indent="0" rtl="0">
              <a:lnSpc>
                <a:spcPct val="90000"/>
              </a:lnSpc>
              <a:spcBef>
                <a:spcPts val="1000"/>
              </a:spcBef>
              <a:spcAft>
                <a:spcPts val="0"/>
              </a:spcAft>
              <a:buNone/>
            </a:pPr>
            <a:r>
              <a:rPr lang="en" sz="2400">
                <a:solidFill>
                  <a:schemeClr val="dk1"/>
                </a:solidFill>
              </a:rPr>
              <a:t>I can determine the </a:t>
            </a:r>
            <a:r>
              <a:rPr lang="en" sz="2400" u="sng">
                <a:solidFill>
                  <a:schemeClr val="dk1"/>
                </a:solidFill>
              </a:rPr>
              <a:t>theme</a:t>
            </a:r>
            <a:r>
              <a:rPr lang="en" sz="2400">
                <a:solidFill>
                  <a:schemeClr val="dk1"/>
                </a:solidFill>
              </a:rPr>
              <a:t> of “The Red Wheelbarrow” from details in the text and </a:t>
            </a:r>
            <a:r>
              <a:rPr lang="en" sz="2400" u="sng">
                <a:solidFill>
                  <a:schemeClr val="dk1"/>
                </a:solidFill>
              </a:rPr>
              <a:t>summarize</a:t>
            </a:r>
            <a:r>
              <a:rPr lang="en" sz="2400">
                <a:solidFill>
                  <a:schemeClr val="dk1"/>
                </a:solidFill>
              </a:rPr>
              <a:t> it. </a:t>
            </a:r>
            <a:endParaRPr sz="2400">
              <a:solidFill>
                <a:schemeClr val="dk1"/>
              </a:solidFill>
            </a:endParaRPr>
          </a:p>
          <a:p>
            <a:pPr marL="0" lvl="0" indent="0" rtl="0">
              <a:lnSpc>
                <a:spcPct val="90000"/>
              </a:lnSpc>
              <a:spcBef>
                <a:spcPts val="1000"/>
              </a:spcBef>
              <a:spcAft>
                <a:spcPts val="0"/>
              </a:spcAft>
              <a:buNone/>
            </a:pPr>
            <a:endParaRPr sz="2400">
              <a:solidFill>
                <a:schemeClr val="dk1"/>
              </a:solidFill>
            </a:endParaRPr>
          </a:p>
          <a:p>
            <a:pPr marL="0" lvl="0" indent="0" rtl="0">
              <a:lnSpc>
                <a:spcPct val="90000"/>
              </a:lnSpc>
              <a:spcBef>
                <a:spcPts val="1000"/>
              </a:spcBef>
              <a:spcAft>
                <a:spcPts val="0"/>
              </a:spcAft>
              <a:buNone/>
            </a:pPr>
            <a:r>
              <a:rPr lang="en" sz="2400">
                <a:solidFill>
                  <a:schemeClr val="dk1"/>
                </a:solidFill>
              </a:rPr>
              <a:t>I can identify the characteristics of poetry in “The Red Wheelbarrow.” </a:t>
            </a:r>
            <a:endParaRPr sz="2400">
              <a:solidFill>
                <a:schemeClr val="dk1"/>
              </a:solidFill>
            </a:endParaRPr>
          </a:p>
          <a:p>
            <a:pPr marL="0" lvl="0" indent="0" rtl="0">
              <a:spcBef>
                <a:spcPts val="0"/>
              </a:spcBef>
              <a:spcAft>
                <a:spcPts val="0"/>
              </a:spcAft>
              <a:buNone/>
            </a:pPr>
            <a:endParaRPr/>
          </a:p>
        </p:txBody>
      </p:sp>
      <p:pic>
        <p:nvPicPr>
          <p:cNvPr id="180" name="Shape 180" descr="Users"/>
          <p:cNvPicPr preferRelativeResize="0"/>
          <p:nvPr/>
        </p:nvPicPr>
        <p:blipFill rotWithShape="1">
          <a:blip r:embed="rId3">
            <a:alphaModFix/>
          </a:blip>
          <a:srcRect/>
          <a:stretch/>
        </p:blipFill>
        <p:spPr>
          <a:xfrm>
            <a:off x="7519344" y="4253315"/>
            <a:ext cx="751478" cy="766215"/>
          </a:xfrm>
          <a:prstGeom prst="rect">
            <a:avLst/>
          </a:prstGeom>
          <a:noFill/>
          <a:ln>
            <a:noFill/>
          </a:ln>
        </p:spPr>
      </p:pic>
      <p:pic>
        <p:nvPicPr>
          <p:cNvPr id="181" name="Shape 181" descr="Head with Gears"/>
          <p:cNvPicPr preferRelativeResize="0"/>
          <p:nvPr/>
        </p:nvPicPr>
        <p:blipFill rotWithShape="1">
          <a:blip r:embed="rId4">
            <a:alphaModFix/>
          </a:blip>
          <a:srcRect/>
          <a:stretch/>
        </p:blipFill>
        <p:spPr>
          <a:xfrm>
            <a:off x="8270822" y="4363616"/>
            <a:ext cx="561478" cy="545615"/>
          </a:xfrm>
          <a:prstGeom prst="rect">
            <a:avLst/>
          </a:prstGeom>
          <a:noFill/>
          <a:ln>
            <a:noFill/>
          </a:ln>
        </p:spPr>
      </p:pic>
      <p:pic>
        <p:nvPicPr>
          <p:cNvPr id="7" name="Shape 86"/>
          <p:cNvPicPr preferRelativeResize="0"/>
          <p:nvPr/>
        </p:nvPicPr>
        <p:blipFill>
          <a:blip r:embed="rId5">
            <a:alphaModFix/>
          </a:blip>
          <a:stretch>
            <a:fillRect/>
          </a:stretch>
        </p:blipFill>
        <p:spPr>
          <a:xfrm>
            <a:off x="6811279" y="4313640"/>
            <a:ext cx="708065" cy="5727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Shape 18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Love That Dog Pages 1-5 </a:t>
            </a:r>
            <a:r>
              <a:rPr lang="en">
                <a:solidFill>
                  <a:srgbClr val="000000"/>
                </a:solidFill>
              </a:rPr>
              <a:t>Reread</a:t>
            </a:r>
            <a:endParaRPr>
              <a:solidFill>
                <a:srgbClr val="000000"/>
              </a:solidFill>
            </a:endParaRPr>
          </a:p>
        </p:txBody>
      </p:sp>
      <p:sp>
        <p:nvSpPr>
          <p:cNvPr id="188" name="Shape 188"/>
          <p:cNvSpPr txBox="1">
            <a:spLocks noGrp="1"/>
          </p:cNvSpPr>
          <p:nvPr>
            <p:ph type="body" idx="1"/>
          </p:nvPr>
        </p:nvSpPr>
        <p:spPr>
          <a:xfrm>
            <a:off x="3031350" y="1152475"/>
            <a:ext cx="5800800" cy="1135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3000" dirty="0"/>
              <a:t>Follow along and read silently as I read aloud pages 1-5.</a:t>
            </a:r>
            <a:endParaRPr sz="3000" dirty="0"/>
          </a:p>
          <a:p>
            <a:pPr marL="0" lvl="0" indent="0">
              <a:spcBef>
                <a:spcPts val="0"/>
              </a:spcBef>
              <a:spcAft>
                <a:spcPts val="0"/>
              </a:spcAft>
              <a:buNone/>
            </a:pPr>
            <a:endParaRPr sz="3000" dirty="0"/>
          </a:p>
          <a:p>
            <a:pPr marL="0" lvl="0" indent="0" rtl="0">
              <a:spcBef>
                <a:spcPts val="0"/>
              </a:spcBef>
              <a:spcAft>
                <a:spcPts val="0"/>
              </a:spcAft>
              <a:buNone/>
            </a:pPr>
            <a:endParaRPr sz="3000" dirty="0"/>
          </a:p>
        </p:txBody>
      </p:sp>
      <p:pic>
        <p:nvPicPr>
          <p:cNvPr id="189" name="Shape 189"/>
          <p:cNvPicPr preferRelativeResize="0"/>
          <p:nvPr/>
        </p:nvPicPr>
        <p:blipFill rotWithShape="1">
          <a:blip r:embed="rId3">
            <a:alphaModFix/>
          </a:blip>
          <a:srcRect l="1932" t="39210" r="87038" b="31362"/>
          <a:stretch/>
        </p:blipFill>
        <p:spPr>
          <a:xfrm>
            <a:off x="311700" y="1152475"/>
            <a:ext cx="2524074" cy="3786129"/>
          </a:xfrm>
          <a:prstGeom prst="rect">
            <a:avLst/>
          </a:prstGeom>
          <a:noFill/>
          <a:ln w="19050" cap="flat" cmpd="sng">
            <a:solidFill>
              <a:srgbClr val="595959"/>
            </a:solidFill>
            <a:prstDash val="solid"/>
            <a:round/>
            <a:headEnd type="none" w="sm" len="sm"/>
            <a:tailEnd type="none" w="sm" len="sm"/>
          </a:ln>
        </p:spPr>
      </p:pic>
      <p:sp>
        <p:nvSpPr>
          <p:cNvPr id="190" name="Shape 190"/>
          <p:cNvSpPr txBox="1"/>
          <p:nvPr/>
        </p:nvSpPr>
        <p:spPr>
          <a:xfrm>
            <a:off x="3031350" y="2581784"/>
            <a:ext cx="4377771" cy="2048954"/>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3000" dirty="0">
                <a:solidFill>
                  <a:schemeClr val="dk1"/>
                </a:solidFill>
                <a:latin typeface="Century Gothic"/>
                <a:ea typeface="Century Gothic"/>
                <a:cs typeface="Century Gothic"/>
                <a:sym typeface="Century Gothic"/>
              </a:rPr>
              <a:t>Turn to page 3...</a:t>
            </a:r>
            <a:endParaRPr sz="3000" dirty="0">
              <a:solidFill>
                <a:schemeClr val="dk1"/>
              </a:solidFill>
              <a:latin typeface="Century Gothic"/>
              <a:ea typeface="Century Gothic"/>
              <a:cs typeface="Century Gothic"/>
              <a:sym typeface="Century Gothic"/>
            </a:endParaRPr>
          </a:p>
          <a:p>
            <a:pPr marL="0" lvl="0" indent="0" rtl="0">
              <a:spcBef>
                <a:spcPts val="0"/>
              </a:spcBef>
              <a:spcAft>
                <a:spcPts val="0"/>
              </a:spcAft>
              <a:buClr>
                <a:schemeClr val="dk1"/>
              </a:buClr>
              <a:buSzPts val="1100"/>
              <a:buFont typeface="Arial"/>
              <a:buNone/>
            </a:pPr>
            <a:r>
              <a:rPr lang="en" sz="3000" dirty="0">
                <a:solidFill>
                  <a:schemeClr val="dk1"/>
                </a:solidFill>
                <a:latin typeface="Century Gothic"/>
                <a:ea typeface="Century Gothic"/>
                <a:cs typeface="Century Gothic"/>
                <a:sym typeface="Century Gothic"/>
              </a:rPr>
              <a:t>We will be reading the same poem that Jack read.</a:t>
            </a:r>
            <a:endParaRPr dirty="0"/>
          </a:p>
        </p:txBody>
      </p:sp>
      <p:pic>
        <p:nvPicPr>
          <p:cNvPr id="191" name="Shape 191"/>
          <p:cNvPicPr preferRelativeResize="0"/>
          <p:nvPr/>
        </p:nvPicPr>
        <p:blipFill>
          <a:blip r:embed="rId4">
            <a:alphaModFix/>
          </a:blip>
          <a:stretch>
            <a:fillRect/>
          </a:stretch>
        </p:blipFill>
        <p:spPr>
          <a:xfrm>
            <a:off x="8156807" y="4322872"/>
            <a:ext cx="675343" cy="615732"/>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0"/>
                                        </p:tgtEl>
                                        <p:attrNameLst>
                                          <p:attrName>style.visibility</p:attrName>
                                        </p:attrNameLst>
                                      </p:cBhvr>
                                      <p:to>
                                        <p:strVal val="visible"/>
                                      </p:to>
                                    </p:set>
                                    <p:animEffect transition="in" filter="fade">
                                      <p:cBhvr>
                                        <p:cTn id="7" dur="400"/>
                                        <p:tgtEl>
                                          <p:spTgt spid="1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776F6C0-7CBD-4943-9E94-B3B7C0F5134F}">
  <ds:schemaRef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purl.org/dc/elements/1.1/"/>
    <ds:schemaRef ds:uri="http://schemas.microsoft.com/office/2006/metadata/properties"/>
    <ds:schemaRef ds:uri="http://schemas.microsoft.com/office/2006/documentManagement/types"/>
    <ds:schemaRef ds:uri="a1502afc-75e6-4a80-976c-76583f90c737"/>
    <ds:schemaRef ds:uri="http://www.w3.org/XML/1998/namespace"/>
  </ds:schemaRefs>
</ds:datastoreItem>
</file>

<file path=customXml/itemProps2.xml><?xml version="1.0" encoding="utf-8"?>
<ds:datastoreItem xmlns:ds="http://schemas.openxmlformats.org/officeDocument/2006/customXml" ds:itemID="{43CA7E2C-7751-4AC7-9C55-48B17C7B7B59}">
  <ds:schemaRefs>
    <ds:schemaRef ds:uri="http://schemas.microsoft.com/sharepoint/v3/contenttype/forms"/>
  </ds:schemaRefs>
</ds:datastoreItem>
</file>

<file path=customXml/itemProps3.xml><?xml version="1.0" encoding="utf-8"?>
<ds:datastoreItem xmlns:ds="http://schemas.openxmlformats.org/officeDocument/2006/customXml" ds:itemID="{DF28B161-A91D-445F-97D7-33C52C93B66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58</TotalTime>
  <Words>6588</Words>
  <Application>Microsoft Office PowerPoint</Application>
  <PresentationFormat>On-screen Show (16:9)</PresentationFormat>
  <Paragraphs>359</Paragraphs>
  <Slides>15</Slides>
  <Notes>15</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15</vt:i4>
      </vt:variant>
    </vt:vector>
  </HeadingPairs>
  <TitlesOfParts>
    <vt:vector size="22" baseType="lpstr">
      <vt:lpstr>Century Gothic</vt:lpstr>
      <vt:lpstr>Overlock</vt:lpstr>
      <vt:lpstr>Calibri</vt:lpstr>
      <vt:lpstr>Courier New</vt:lpstr>
      <vt:lpstr>Arial</vt:lpstr>
      <vt:lpstr>Simple Light</vt:lpstr>
      <vt:lpstr>Office Theme</vt:lpstr>
      <vt:lpstr>Grade 4: Module 1: Unit 1: Lesson 3 Teacher slide, before teaching.</vt:lpstr>
      <vt:lpstr>Grade 4: Module 1: Unit 1: Lesson 3 Teacher slide, before teaching.</vt:lpstr>
      <vt:lpstr>Anchor Charts To Prepare</vt:lpstr>
      <vt:lpstr>Grade 4: Module 1: Unit 1: Lesson 3 Teacher slide, before teaching.</vt:lpstr>
      <vt:lpstr>PowerPoint Presentation</vt:lpstr>
      <vt:lpstr>Hello, Students!</vt:lpstr>
      <vt:lpstr>First, take a look at our vocabulary logs</vt:lpstr>
      <vt:lpstr>Now let's look at what you are expected to be able to do.</vt:lpstr>
      <vt:lpstr>Love That Dog Pages 1-5 Reread</vt:lpstr>
      <vt:lpstr>Analyzing pages The Red Wheelbarrow</vt:lpstr>
      <vt:lpstr>I Notice/I Wonder Note Catcher Work Time - 5 Minutes</vt:lpstr>
      <vt:lpstr>Theme / Supporting Details</vt:lpstr>
      <vt:lpstr>Summarizing the Poem</vt:lpstr>
      <vt:lpstr>Homework</vt:lpstr>
      <vt:lpstr>Small Group Block /All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1: Unit 1: Lesson 3 Teacher slide, before teaching.</dc:title>
  <dc:creator>nbravo</dc:creator>
  <cp:lastModifiedBy>Natalie Ivey</cp:lastModifiedBy>
  <cp:revision>20</cp:revision>
  <dcterms:modified xsi:type="dcterms:W3CDTF">2018-08-31T15:09:16Z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