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8.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43815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5903E25-F490-478E-B9C3-5119C0BD76BF}">
  <a:tblStyle styleId="{95903E25-F490-478E-B9C3-5119C0BD76B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font" Target="fonts/font2.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35" Type="http://schemas.openxmlformats.org/officeDocument/2006/relationships/customXml" Target="../customXml/item3.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78C6A3DE-03EA-4B67-B5E0-92E876D31539}"/>
    <pc:docChg chg="modSld">
      <pc:chgData name="" userId="" providerId="" clId="Web-{78C6A3DE-03EA-4B67-B5E0-92E876D31539}" dt="2019-01-07T00:16:18.940" v="121"/>
      <pc:docMkLst>
        <pc:docMk/>
      </pc:docMkLst>
      <pc:sldChg chg="modNotes">
        <pc:chgData name="" userId="" providerId="" clId="Web-{78C6A3DE-03EA-4B67-B5E0-92E876D31539}" dt="2019-01-07T00:00:02.404" v="2"/>
        <pc:sldMkLst>
          <pc:docMk/>
          <pc:sldMk cId="0" sldId="257"/>
        </pc:sldMkLst>
      </pc:sldChg>
      <pc:sldChg chg="modNotes">
        <pc:chgData name="" userId="" providerId="" clId="Web-{78C6A3DE-03EA-4B67-B5E0-92E876D31539}" dt="2019-01-07T00:00:17.779" v="5"/>
        <pc:sldMkLst>
          <pc:docMk/>
          <pc:sldMk cId="0" sldId="258"/>
        </pc:sldMkLst>
      </pc:sldChg>
      <pc:sldChg chg="modNotes">
        <pc:chgData name="" userId="" providerId="" clId="Web-{78C6A3DE-03EA-4B67-B5E0-92E876D31539}" dt="2019-01-07T00:03:07.922" v="7"/>
        <pc:sldMkLst>
          <pc:docMk/>
          <pc:sldMk cId="0" sldId="259"/>
        </pc:sldMkLst>
      </pc:sldChg>
      <pc:sldChg chg="modNotes">
        <pc:chgData name="" userId="" providerId="" clId="Web-{78C6A3DE-03EA-4B67-B5E0-92E876D31539}" dt="2019-01-07T00:06:01.753" v="42"/>
        <pc:sldMkLst>
          <pc:docMk/>
          <pc:sldMk cId="0" sldId="260"/>
        </pc:sldMkLst>
      </pc:sldChg>
      <pc:sldChg chg="modNotes">
        <pc:chgData name="" userId="" providerId="" clId="Web-{78C6A3DE-03EA-4B67-B5E0-92E876D31539}" dt="2019-01-07T00:05:45.910" v="32"/>
        <pc:sldMkLst>
          <pc:docMk/>
          <pc:sldMk cId="0" sldId="261"/>
        </pc:sldMkLst>
      </pc:sldChg>
      <pc:sldChg chg="modNotes">
        <pc:chgData name="" userId="" providerId="" clId="Web-{78C6A3DE-03EA-4B67-B5E0-92E876D31539}" dt="2019-01-07T00:07:42.141" v="53"/>
        <pc:sldMkLst>
          <pc:docMk/>
          <pc:sldMk cId="0" sldId="262"/>
        </pc:sldMkLst>
      </pc:sldChg>
      <pc:sldChg chg="modNotes">
        <pc:chgData name="" userId="" providerId="" clId="Web-{78C6A3DE-03EA-4B67-B5E0-92E876D31539}" dt="2019-01-07T00:09:16.063" v="60"/>
        <pc:sldMkLst>
          <pc:docMk/>
          <pc:sldMk cId="0" sldId="263"/>
        </pc:sldMkLst>
      </pc:sldChg>
      <pc:sldChg chg="modNotes">
        <pc:chgData name="" userId="" providerId="" clId="Web-{78C6A3DE-03EA-4B67-B5E0-92E876D31539}" dt="2019-01-07T00:10:23.520" v="64"/>
        <pc:sldMkLst>
          <pc:docMk/>
          <pc:sldMk cId="0" sldId="264"/>
        </pc:sldMkLst>
      </pc:sldChg>
      <pc:sldChg chg="modNotes">
        <pc:chgData name="" userId="" providerId="" clId="Web-{78C6A3DE-03EA-4B67-B5E0-92E876D31539}" dt="2019-01-07T00:16:18.940" v="121"/>
        <pc:sldMkLst>
          <pc:docMk/>
          <pc:sldMk cId="0" sldId="265"/>
        </pc:sldMkLst>
      </pc:sldChg>
      <pc:sldChg chg="modNotes">
        <pc:chgData name="" userId="" providerId="" clId="Web-{78C6A3DE-03EA-4B67-B5E0-92E876D31539}" dt="2019-01-07T00:12:26.156" v="87"/>
        <pc:sldMkLst>
          <pc:docMk/>
          <pc:sldMk cId="0" sldId="267"/>
        </pc:sldMkLst>
      </pc:sldChg>
      <pc:sldChg chg="modNotes">
        <pc:chgData name="" userId="" providerId="" clId="Web-{78C6A3DE-03EA-4B67-B5E0-92E876D31539}" dt="2019-01-07T00:12:37.172" v="91"/>
        <pc:sldMkLst>
          <pc:docMk/>
          <pc:sldMk cId="0" sldId="268"/>
        </pc:sldMkLst>
      </pc:sldChg>
      <pc:sldChg chg="modNotes">
        <pc:chgData name="" userId="" providerId="" clId="Web-{78C6A3DE-03EA-4B67-B5E0-92E876D31539}" dt="2019-01-07T00:14:04.313" v="96"/>
        <pc:sldMkLst>
          <pc:docMk/>
          <pc:sldMk cId="0" sldId="269"/>
        </pc:sldMkLst>
      </pc:sldChg>
      <pc:sldChg chg="modNotes">
        <pc:chgData name="" userId="" providerId="" clId="Web-{78C6A3DE-03EA-4B67-B5E0-92E876D31539}" dt="2019-01-07T00:14:47.533" v="119"/>
        <pc:sldMkLst>
          <pc:docMk/>
          <pc:sldMk cId="0"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366713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Work Time A, students first brainstorm a list of word with -cle and -cal at the end, writing them on their white boards, then checking with the larger group to ensure the correct spelling. Then, the teacher and class work together to compose and write a silly sentence using some of the words.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recording the silly sentences produced each week during Interactive Writing on chart paper, sentence strips, or a book so those sentences can be displayed and practiced by the group, in pairs, or individually.</a:t>
            </a:r>
            <a:endParaRPr sz="1200">
              <a:solidFill>
                <a:schemeClr val="dk1"/>
              </a:solidFill>
              <a:latin typeface="Calibri"/>
              <a:ea typeface="Calibri"/>
              <a:cs typeface="Calibri"/>
              <a:sym typeface="Calibri"/>
            </a:endParaRPr>
          </a:p>
          <a:p>
            <a:pPr marL="457200" lvl="0" indent="0" algn="l" rtl="0">
              <a:spcBef>
                <a:spcPts val="50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457200" lvl="0" indent="0" algn="l" rtl="0">
              <a:lnSpc>
                <a:spcPct val="100000"/>
              </a:lnSpc>
              <a:spcBef>
                <a:spcPts val="500"/>
              </a:spcBef>
              <a:spcAft>
                <a:spcPts val="50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879041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the words that are spelled with ‘cle’ and ‘cal’ at the end. Let’s think of words we can use!</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remind us how we know to spell these words with ‘cle’ or ‘cal’ at the end?” </a:t>
            </a:r>
            <a:r>
              <a:rPr lang="en" sz="1200" b="1" dirty="0">
                <a:solidFill>
                  <a:schemeClr val="dk1"/>
                </a:solidFill>
                <a:latin typeface="Calibri"/>
                <a:ea typeface="Calibri"/>
                <a:cs typeface="Calibri"/>
                <a:sym typeface="Calibri"/>
              </a:rPr>
              <a:t>(Words with a word part (no base word) are spelled with “cle”; words with a base word are spelled with “cal”; nouns are usually spelled with “cle”; and adjectives are usually spelled with “-cal.”)</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offer a few words spelled with “cal” and “cle,” record them on the board, and repeat them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Now it’s time to use your white boards to record the words. After we make our list, we will be writing a silly sentence together. The sentence has to have as many compound words as possible. If we want our sentence to be really silly, we want to have lots of words to choose from. So we are going to work together to think of as many words as we can. You can now think of as many of these words as you can and write them on your white board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individually or with a partner for 1 - 2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lists. If a student spells a word incorrectly, guide student to make corrections.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students’ words to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listed! Now we are ready to write a silly sentence.  I think we should use a words or two from our word with Word Parts and a few high-frequency words.”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It gives us a funny picture in our head, or it sounds really silly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indent="-304800">
              <a:buClr>
                <a:schemeClr val="dk1"/>
              </a:buClr>
              <a:buSzPts val="1200"/>
              <a:buAutoNum type="arabicPeriod"/>
            </a:pPr>
            <a:r>
              <a:rPr lang="en" sz="1200" dirty="0">
                <a:latin typeface="Calibri"/>
                <a:ea typeface="Calibri"/>
                <a:cs typeface="Calibri"/>
                <a:sym typeface="Calibri"/>
              </a:rPr>
              <a:t>Say a silly sentence (</a:t>
            </a:r>
            <a:r>
              <a:rPr lang="en" sz="1200" b="1" dirty="0">
                <a:latin typeface="Calibri"/>
                <a:ea typeface="Calibri"/>
                <a:cs typeface="Calibri"/>
                <a:sym typeface="Calibri"/>
              </a:rPr>
              <a:t>use student-generated words or offer students a choice from the suggested sentences</a:t>
            </a:r>
            <a:r>
              <a:rPr lang="en" sz="1200" dirty="0">
                <a:latin typeface="Calibri"/>
                <a:ea typeface="Calibri"/>
                <a:cs typeface="Calibri"/>
                <a:sym typeface="Calibri"/>
              </a:rPr>
              <a:t>). Example “The medical doctor’s nose was painted red as she rode around on a tricycle to cheer up her patients.”</a:t>
            </a:r>
            <a:endParaRPr sz="1200" dirty="0">
              <a:latin typeface="Calibri"/>
              <a:ea typeface="Calibri"/>
              <a:cs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19</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 will write this sentence with 19 words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pen with students to write the sentence together. 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read our silly sentence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compound words in their shared sentence.</a:t>
            </a:r>
            <a:endParaRPr sz="1200" dirty="0">
              <a:solidFill>
                <a:schemeClr val="dk1"/>
              </a:solidFill>
              <a:latin typeface="Calibri"/>
              <a:ea typeface="Calibri"/>
              <a:cs typeface="Calibri"/>
              <a:sym typeface="Calibri"/>
            </a:endParaRPr>
          </a:p>
          <a:p>
            <a:pPr indent="-304800">
              <a:buClr>
                <a:schemeClr val="dk1"/>
              </a:buClr>
              <a:buSzPts val="1200"/>
              <a:buFont typeface="Calibri"/>
            </a:pPr>
            <a:r>
              <a:rPr lang="en" sz="1200" dirty="0">
                <a:latin typeface="Calibri"/>
                <a:ea typeface="Calibri"/>
                <a:cs typeface="Calibri"/>
                <a:sym typeface="Calibri"/>
              </a:rPr>
              <a:t>Students are using words from the </a:t>
            </a:r>
            <a:r>
              <a:rPr lang="en" sz="1200" b="1" dirty="0">
                <a:latin typeface="Calibri"/>
                <a:ea typeface="Calibri"/>
                <a:cs typeface="Calibri"/>
                <a:sym typeface="Calibri"/>
              </a:rPr>
              <a:t>Interactive </a:t>
            </a:r>
            <a:r>
              <a:rPr lang="en" sz="1200" b="1" dirty="0">
                <a:latin typeface="Calibri"/>
                <a:cs typeface="Calibri"/>
                <a:sym typeface="Calibri"/>
              </a:rPr>
              <a:t>Word Wall</a:t>
            </a:r>
            <a:r>
              <a:rPr lang="en" sz="1200" dirty="0">
                <a:latin typeface="Calibri"/>
                <a:ea typeface="Calibri"/>
                <a:cs typeface="Calibri"/>
                <a:sym typeface="Calibri"/>
              </a:rPr>
              <a:t> to create the sentence.</a:t>
            </a:r>
            <a:endParaRPr sz="1200" dirty="0">
              <a:latin typeface="Calibri"/>
              <a:ea typeface="Calibri"/>
              <a:cs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Guide students to make corrections in spellings and print concepts (</a:t>
            </a:r>
            <a:r>
              <a:rPr lang="en" sz="1200" b="1" dirty="0">
                <a:latin typeface="Calibri"/>
                <a:ea typeface="Calibri"/>
                <a:cs typeface="Calibri"/>
                <a:sym typeface="Calibri"/>
              </a:rPr>
              <a:t>capitalization, punctuation, spacing, etc.</a:t>
            </a:r>
            <a:r>
              <a:rPr lang="en" sz="1200" dirty="0">
                <a:latin typeface="Calibri"/>
                <a:ea typeface="Calibri"/>
                <a:cs typeface="Calibri"/>
                <a:sym typeface="Calibri"/>
              </a:rPr>
              <a:t>)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9599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901700" lvl="2"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a:solidFill>
                <a:schemeClr val="dk1"/>
              </a:solidFill>
              <a:latin typeface="Calibri"/>
              <a:ea typeface="Calibri"/>
              <a:cs typeface="Calibri"/>
              <a:sym typeface="Calibri"/>
            </a:endParaRPr>
          </a:p>
          <a:p>
            <a:pPr marL="1536700" lvl="3" indent="-8890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reflect and share with a partner (or whole group).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t>
            </a:r>
            <a:r>
              <a:rPr lang="en" sz="1200" i="1">
                <a:solidFill>
                  <a:schemeClr val="dk1"/>
                </a:solidFill>
                <a:latin typeface="Calibri"/>
                <a:ea typeface="Calibri"/>
                <a:cs typeface="Calibri"/>
                <a:sym typeface="Calibri"/>
              </a:rPr>
              <a:t>“What does it mean to be independent?” (examples: </a:t>
            </a:r>
            <a:r>
              <a:rPr lang="en" sz="1200" b="1" i="1">
                <a:solidFill>
                  <a:schemeClr val="dk1"/>
                </a:solidFill>
                <a:latin typeface="Calibri"/>
                <a:ea typeface="Calibri"/>
                <a:cs typeface="Calibri"/>
                <a:sym typeface="Calibri"/>
              </a:rPr>
              <a:t>be able to do something on your own, be able to help myself with something</a:t>
            </a:r>
            <a:r>
              <a:rPr lang="en" sz="1200" i="1">
                <a:solidFill>
                  <a:schemeClr val="dk1"/>
                </a:solidFill>
                <a:latin typeface="Calibri"/>
                <a:ea typeface="Calibri"/>
                <a:cs typeface="Calibri"/>
                <a:sym typeface="Calibri"/>
              </a:rPr>
              <a:t>) “What does it mean to be an independent reader?” (examples: </a:t>
            </a:r>
            <a:r>
              <a:rPr lang="en" sz="1200" b="1" i="1">
                <a:solidFill>
                  <a:schemeClr val="dk1"/>
                </a:solidFill>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1">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a:p>
            <a:pPr marL="0" lvl="3" indent="0" algn="l" rtl="0">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need additional support organizing their ideas: Consider providing sentence frames. Examples: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“One thing an independent reader has to be able to do is _____.”</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“As an independent reader, I can _____.”</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“I can show independence by _____.”</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b="1">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a:solidFill>
                <a:schemeClr val="dk1"/>
              </a:solidFill>
              <a:latin typeface="Calibri"/>
              <a:ea typeface="Calibri"/>
              <a:cs typeface="Calibri"/>
              <a:sym typeface="Calibri"/>
            </a:endParaRPr>
          </a:p>
        </p:txBody>
      </p:sp>
      <p:sp>
        <p:nvSpPr>
          <p:cNvPr id="299" name="Google Shape;299;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0" name="Google Shape;300;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7167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a:t>
            </a:r>
            <a:endParaRPr sz="1200" b="1">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Song sung to the tune of “The Farmer and the Dell.”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another silly sentence. </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1897885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indent="0">
              <a:buClr>
                <a:schemeClr val="dk1"/>
              </a:buClr>
              <a:buNone/>
            </a:pPr>
            <a:r>
              <a:rPr lang="en" sz="1200" b="1" dirty="0">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highlight>
                  <a:schemeClr val="lt1"/>
                </a:highlight>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360960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Paper and pencils for Writing Pairs and Independent Writers</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Shared paper and pencil for Teacher Silly Sentence group</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17315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a673bb5e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4a673bb5e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b="1" dirty="0">
                <a:latin typeface="Calibri"/>
                <a:ea typeface="Calibri"/>
                <a:cs typeface="Calibri"/>
                <a:sym typeface="Calibri"/>
              </a:rPr>
              <a:t>Suggested slide pacing: 10-15 minutes</a:t>
            </a:r>
            <a:endParaRPr lang="en-US" sz="1200" dirty="0">
              <a:latin typeface="Calibri"/>
              <a:ea typeface="Calibri"/>
              <a:cs typeface="Calibri"/>
            </a:endParaRPr>
          </a:p>
          <a:p>
            <a:pPr marL="0" indent="0">
              <a:buNone/>
            </a:pPr>
            <a:r>
              <a:rPr lang="en" sz="1200" b="1" dirty="0">
                <a:latin typeface="Calibri"/>
                <a:ea typeface="Calibri"/>
                <a:cs typeface="Calibri"/>
              </a:rPr>
              <a:t>Grouping: Independent work time</a:t>
            </a:r>
          </a:p>
          <a:p>
            <a:pPr marL="0" indent="0">
              <a:buNone/>
            </a:pPr>
            <a:endParaRPr lang="en" sz="1200">
              <a:latin typeface="Calibri"/>
              <a:ea typeface="Calibri"/>
              <a:cs typeface="Calibri"/>
              <a:sym typeface="Calibri"/>
            </a:endParaRPr>
          </a:p>
          <a:p>
            <a:pPr marL="0" indent="0">
              <a:buNone/>
            </a:pPr>
            <a:r>
              <a:rPr lang="en" sz="1200" dirty="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6291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dirty="0">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Silly sentence examples (</a:t>
            </a:r>
            <a:r>
              <a:rPr lang="en" sz="1200" b="1" dirty="0">
                <a:latin typeface="Calibri"/>
                <a:ea typeface="Calibri"/>
                <a:cs typeface="Calibri"/>
                <a:sym typeface="Calibri"/>
              </a:rPr>
              <a:t>or generate with students</a:t>
            </a:r>
            <a:r>
              <a:rPr lang="en" sz="1200" dirty="0">
                <a:latin typeface="Calibri"/>
                <a:ea typeface="Calibri"/>
                <a:cs typeface="Calibri"/>
                <a:sym typeface="Calibri"/>
              </a:rPr>
              <a:t>), such as “Don’t be nervous when Kate’s enormous hippopotamus takes one of the dog’s numerous toys behind the cactus.” “It is ridiculous that our city’s famous parade is on the same day as my team’s marvelous championship game on the college campus.”</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White boards, white board markers and erasers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latin typeface="Calibri"/>
                <a:ea typeface="Calibri"/>
                <a:cs typeface="Calibri"/>
                <a:sym typeface="Calibri"/>
              </a:rPr>
              <a:t>Predetermine student partners</a:t>
            </a:r>
            <a:endParaRPr sz="1200" dirty="0">
              <a:latin typeface="Calibri"/>
              <a:ea typeface="Calibri"/>
              <a:cs typeface="Calibri"/>
              <a:sym typeface="Calibri"/>
            </a:endParaRPr>
          </a:p>
        </p:txBody>
      </p:sp>
    </p:spTree>
    <p:extLst>
      <p:ext uri="{BB962C8B-B14F-4D97-AF65-F5344CB8AC3E}">
        <p14:creationId xmlns:p14="http://schemas.microsoft.com/office/powerpoint/2010/main" val="4294288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dirty="0">
                <a:latin typeface="Calibri"/>
                <a:ea typeface="Calibri"/>
                <a:cs typeface="Calibri"/>
                <a:sym typeface="Calibri"/>
              </a:rPr>
              <a:t>Materials to read and review in preparation: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Handwriting Guidance Document (found in the K-2 Reading Foundations Skills Block Resource Manual)</a:t>
            </a:r>
            <a:endParaRPr sz="1200" dirty="0">
              <a:latin typeface="Calibri"/>
              <a:ea typeface="Calibri"/>
              <a:cs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Review the Syllable Guidance Document (pages 27-29 in Skills Block Resource Manual)</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Review Independent and Small Group Work guidance (Skills Block Resource Manual)</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If need, watch the video on the Interactive Writing Instructional Practice.</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3652574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Building on Previous Work:</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addresses the spelling patterns and high-frequency words that have been used throughout the cycle (</a:t>
            </a:r>
            <a:r>
              <a:rPr lang="en" sz="1200" b="1" dirty="0">
                <a:latin typeface="Calibri"/>
                <a:ea typeface="Calibri"/>
                <a:cs typeface="Calibri"/>
                <a:sym typeface="Calibri"/>
              </a:rPr>
              <a:t>to decode in isolation, read in a text, and spell words</a:t>
            </a:r>
            <a:r>
              <a:rPr lang="en" sz="1200" dirty="0">
                <a:latin typeface="Calibri"/>
                <a:ea typeface="Calibri"/>
                <a:cs typeface="Calibri"/>
                <a:sym typeface="Calibri"/>
              </a:rPr>
              <a:t>). Students now apply all of these skills to construct a shared sentence. The chosen sentence also reinforces words from the decodable text.</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Areas Students May Struggle: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Ongoing Assessment(s):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Observe students to determine if they can:</a:t>
            </a:r>
            <a:endParaRPr sz="1200" dirty="0">
              <a:latin typeface="Calibri"/>
              <a:ea typeface="Calibri"/>
              <a:cs typeface="Calibri"/>
              <a:sym typeface="Calibri"/>
            </a:endParaRPr>
          </a:p>
          <a:p>
            <a:pPr marL="1371600" lvl="1" indent="-304800">
              <a:buClr>
                <a:schemeClr val="dk1"/>
              </a:buClr>
              <a:buSzPts val="1200"/>
              <a:buFont typeface="Calibri"/>
              <a:buChar char="○"/>
            </a:pPr>
            <a:r>
              <a:rPr lang="en" sz="1200" dirty="0">
                <a:latin typeface="Calibri"/>
                <a:ea typeface="Calibri"/>
                <a:cs typeface="Calibri"/>
                <a:sym typeface="Calibri"/>
              </a:rPr>
              <a:t>Use apostrophe to show possession </a:t>
            </a:r>
            <a:endParaRPr lang="en"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Correctly spell words with “</a:t>
            </a:r>
            <a:r>
              <a:rPr lang="en" sz="1200" dirty="0" err="1">
                <a:latin typeface="Calibri"/>
                <a:ea typeface="Calibri"/>
                <a:cs typeface="Calibri"/>
                <a:sym typeface="Calibri"/>
              </a:rPr>
              <a:t>cle</a:t>
            </a:r>
            <a:r>
              <a:rPr lang="en" sz="1200" dirty="0">
                <a:latin typeface="Calibri"/>
                <a:ea typeface="Calibri"/>
                <a:cs typeface="Calibri"/>
                <a:sym typeface="Calibri"/>
              </a:rPr>
              <a:t>” and “</a:t>
            </a:r>
            <a:r>
              <a:rPr lang="en" sz="1200" dirty="0" err="1">
                <a:latin typeface="Calibri"/>
                <a:ea typeface="Calibri"/>
                <a:cs typeface="Calibri"/>
                <a:sym typeface="Calibri"/>
              </a:rPr>
              <a:t>cal</a:t>
            </a:r>
            <a:r>
              <a:rPr lang="en" sz="1200" dirty="0">
                <a:latin typeface="Calibri"/>
                <a:ea typeface="Calibri"/>
                <a:cs typeface="Calibri"/>
                <a:sym typeface="Calibri"/>
              </a:rPr>
              <a:t>” endings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Key Vocabulary:</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apostrophe, compound word, contraction, homophone, similar (L)</a:t>
            </a:r>
            <a:endParaRPr sz="1200" dirty="0">
              <a:latin typeface="Calibri"/>
              <a:ea typeface="Calibri"/>
              <a:cs typeface="Calibri"/>
              <a:sym typeface="Calibri"/>
            </a:endParaRPr>
          </a:p>
          <a:p>
            <a:pPr marL="9144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481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indent="0">
              <a:buNone/>
            </a:pPr>
            <a:r>
              <a:rPr lang="en" sz="1200" b="1" dirty="0">
                <a:latin typeface="Calibri"/>
                <a:ea typeface="Calibri"/>
                <a:cs typeface="Calibri"/>
              </a:rPr>
              <a:t>Grouping: Whole Group</a:t>
            </a:r>
          </a:p>
          <a:p>
            <a:pPr marL="457200" lvl="1" indent="0">
              <a:buClr>
                <a:schemeClr val="dk1"/>
              </a:buClr>
              <a:buNone/>
            </a:pPr>
            <a:endParaRPr lang="en"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8880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2-3 minutes</a:t>
            </a:r>
            <a:endParaRPr lang="en-US" sz="1200" dirty="0">
              <a:latin typeface="Calibri"/>
              <a:ea typeface="Calibri"/>
              <a:cs typeface="Calibri"/>
            </a:endParaRPr>
          </a:p>
          <a:p>
            <a:pPr marL="0" indent="0">
              <a:buNone/>
            </a:pPr>
            <a:r>
              <a:rPr lang="en" sz="1200" b="1" dirty="0">
                <a:latin typeface="Calibri"/>
                <a:ea typeface="Calibri"/>
                <a:cs typeface="Calibri"/>
              </a:rPr>
              <a:t>Grouping: Whole Group</a:t>
            </a:r>
          </a:p>
          <a:p>
            <a:pPr marL="0" indent="0">
              <a:buClr>
                <a:schemeClr val="dk1"/>
              </a:buClr>
              <a:buNone/>
            </a:pPr>
            <a:endParaRPr lang="en"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working with contractions with ‘are.’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142377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8a4ca1da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8a4ca1da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8-10 minutes </a:t>
            </a:r>
            <a:endParaRPr lang="en-US" sz="1200" dirty="0">
              <a:latin typeface="Calibri"/>
              <a:ea typeface="Calibri"/>
              <a:cs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slide or word cards. Animation is included in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Display the Word Parts Cards randomly on the board: “students,” “parents,” “New York,” “Frank,” “house,” “classroom,” “streets,” “dinner,” “pen,” “s” on index cards, posted or written on board or projected on slide (</a:t>
            </a:r>
            <a:r>
              <a:rPr lang="en" sz="1200" b="1" dirty="0">
                <a:latin typeface="Calibri"/>
                <a:ea typeface="Calibri"/>
                <a:cs typeface="Calibri"/>
                <a:sym typeface="Calibri"/>
              </a:rPr>
              <a:t>if technology is available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have base words and one apostrophe ‘s’ displayed here. Look closely at the words and think about what kind of words they are. Turn to an elbow partner and share your thinking.” </a:t>
            </a:r>
            <a:r>
              <a:rPr lang="en" sz="1200" b="1" dirty="0">
                <a:solidFill>
                  <a:schemeClr val="dk1"/>
                </a:solidFill>
                <a:latin typeface="Calibri"/>
                <a:ea typeface="Calibri"/>
                <a:cs typeface="Calibri"/>
                <a:sym typeface="Calibri"/>
              </a:rPr>
              <a:t>(They are nouns. Some of them are plural nouns and some of them are singular nouns)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These words are all nouns. Now I’ll pull these Word Parts Cards down and then put them together to make a new word. Read the word to yourself and think about what it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“Parents’ dinner” with word cards. </a:t>
            </a:r>
            <a:endParaRPr sz="1200" i="1" dirty="0">
              <a:solidFill>
                <a:schemeClr val="dk1"/>
              </a:solidFill>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is the meaning of parents’?” </a:t>
            </a:r>
            <a:r>
              <a:rPr lang="en" sz="1200" b="1" dirty="0">
                <a:latin typeface="Calibri"/>
                <a:ea typeface="Calibri"/>
                <a:cs typeface="Calibri"/>
                <a:sym typeface="Calibri"/>
              </a:rPr>
              <a:t>(It means something belongs to the parents.)</a:t>
            </a:r>
            <a:endParaRPr sz="1200" b="1">
              <a:latin typeface="Calibri"/>
              <a:ea typeface="Calibri"/>
              <a:cs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So when I add an apostrophe and an ‘s’ to a plural noun ending in ‘s,’ it means that something belongs to those people or things. When we add the ‘s’ apostrophe to a plural noun, it is called a ‘possessive’ because ‘possess’ means to have something. When something is plural and already has an ‘s’ at the end, it’s not necessary to add another ‘s.’ Let’s learn more about how to make possessives.”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Make the word “Frank” with Word Parts Cards </a:t>
            </a:r>
            <a:r>
              <a:rPr lang="en" sz="1200" b="1" dirty="0">
                <a:latin typeface="Calibri"/>
                <a:ea typeface="Calibri"/>
                <a:cs typeface="Calibri"/>
                <a:sym typeface="Calibri"/>
              </a:rPr>
              <a:t>(or refer to slide)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next word we will use is ‘Frank.’</a:t>
            </a:r>
            <a:r>
              <a:rPr lang="en" sz="1200" dirty="0">
                <a:solidFill>
                  <a:schemeClr val="dk1"/>
                </a:solidFill>
                <a:latin typeface="Calibri"/>
                <a:ea typeface="Calibri"/>
                <a:cs typeface="Calibri"/>
                <a:sym typeface="Calibri"/>
              </a:rPr>
              <a:t>” Ask: “</a:t>
            </a:r>
            <a:r>
              <a:rPr lang="en" sz="1200" i="1" dirty="0">
                <a:solidFill>
                  <a:schemeClr val="dk1"/>
                </a:solidFill>
                <a:latin typeface="Calibri"/>
                <a:ea typeface="Calibri"/>
                <a:cs typeface="Calibri"/>
                <a:sym typeface="Calibri"/>
              </a:rPr>
              <a:t>What would I do to say something belongs to Frank, like ‘Frank’s pen is missing’?” </a:t>
            </a:r>
            <a:r>
              <a:rPr lang="en" sz="1200" b="1" i="1" dirty="0">
                <a:solidFill>
                  <a:schemeClr val="dk1"/>
                </a:solidFill>
                <a:latin typeface="Calibri"/>
                <a:ea typeface="Calibri"/>
                <a:cs typeface="Calibri"/>
                <a:sym typeface="Calibri"/>
              </a:rPr>
              <a:t>(add an apostrophe “s”)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“Right, to identify something as belonging to Frank, we would add the apostrophe ‘s.’ Frank is one person, which means it is singular, not plural. Now let’s practice with some more possessives.”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materials and repeat word analysis steps with the remaining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7993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a:t>
            </a:r>
            <a:r>
              <a:rPr lang="en" sz="1200" b="1" dirty="0">
                <a:latin typeface="Calibri"/>
                <a:ea typeface="Calibri"/>
                <a:cs typeface="Calibri"/>
                <a:sym typeface="Calibri"/>
              </a:rPr>
              <a:t>marching in a circle or in place, hand movements that “show” some of the ideas in the song</a:t>
            </a:r>
            <a:r>
              <a:rPr lang="en" sz="1200" dirty="0">
                <a:latin typeface="Calibri"/>
                <a:ea typeface="Calibri"/>
                <a:cs typeface="Calibri"/>
                <a:sym typeface="Calibri"/>
              </a:rPr>
              <a:t>) can be a lot of fun. Students can come up with these movements themselves.</a:t>
            </a:r>
            <a:endParaRPr sz="1200" dirty="0">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 </a:t>
            </a:r>
            <a:endParaRPr sz="1200" dirty="0">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988459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panose="020F0502020204030204" pitchFamily="34" charset="0"/>
                <a:sym typeface="Calibri"/>
              </a:rPr>
              <a:t>Teaching Notes: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4885262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9"/>
        <p:cNvGrpSpPr/>
        <p:nvPr/>
      </p:nvGrpSpPr>
      <p:grpSpPr>
        <a:xfrm>
          <a:off x="0" y="0"/>
          <a:ext cx="0" cy="0"/>
          <a:chOff x="0" y="0"/>
          <a:chExt cx="0" cy="0"/>
        </a:xfrm>
      </p:grpSpPr>
      <p:sp>
        <p:nvSpPr>
          <p:cNvPr id="180" name="Google Shape;180;p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1" name="Google Shape;181;p2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2" name="Google Shape;182;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5" name="Google Shape;185;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6"/>
        <p:cNvGrpSpPr/>
        <p:nvPr/>
      </p:nvGrpSpPr>
      <p:grpSpPr>
        <a:xfrm>
          <a:off x="0" y="0"/>
          <a:ext cx="0" cy="0"/>
          <a:chOff x="0" y="0"/>
          <a:chExt cx="0" cy="0"/>
        </a:xfrm>
      </p:grpSpPr>
      <p:sp>
        <p:nvSpPr>
          <p:cNvPr id="187" name="Google Shape;187;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8" name="Google Shape;188;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89" name="Google Shape;189;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2" name="Google Shape;192;p3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3" name="Google Shape;193;p3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0" name="Google Shape;200;p3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1" name="Google Shape;201;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4" name="Google Shape;20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5"/>
        <p:cNvGrpSpPr/>
        <p:nvPr/>
      </p:nvGrpSpPr>
      <p:grpSpPr>
        <a:xfrm>
          <a:off x="0" y="0"/>
          <a:ext cx="0" cy="0"/>
          <a:chOff x="0" y="0"/>
          <a:chExt cx="0" cy="0"/>
        </a:xfrm>
      </p:grpSpPr>
      <p:sp>
        <p:nvSpPr>
          <p:cNvPr id="206" name="Google Shape;206;p3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8" name="Google Shape;208;p3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9" name="Google Shape;209;p3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0" name="Google Shape;210;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1"/>
        <p:cNvGrpSpPr/>
        <p:nvPr/>
      </p:nvGrpSpPr>
      <p:grpSpPr>
        <a:xfrm>
          <a:off x="0" y="0"/>
          <a:ext cx="0" cy="0"/>
          <a:chOff x="0" y="0"/>
          <a:chExt cx="0" cy="0"/>
        </a:xfrm>
      </p:grpSpPr>
      <p:sp>
        <p:nvSpPr>
          <p:cNvPr id="212" name="Google Shape;212;p3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3" name="Google Shape;213;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4"/>
        <p:cNvGrpSpPr/>
        <p:nvPr/>
      </p:nvGrpSpPr>
      <p:grpSpPr>
        <a:xfrm>
          <a:off x="0" y="0"/>
          <a:ext cx="0" cy="0"/>
          <a:chOff x="0" y="0"/>
          <a:chExt cx="0" cy="0"/>
        </a:xfrm>
      </p:grpSpPr>
      <p:sp>
        <p:nvSpPr>
          <p:cNvPr id="215" name="Google Shape;215;p3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16" name="Google Shape;216;p3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17" name="Google Shape;217;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7" name="Google Shape;17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78" name="Google Shape;17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301711"/>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25: Lesson 123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1098735"/>
            <a:ext cx="8520600" cy="3201121"/>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700" i="1" dirty="0"/>
              <a:t>This lesson includes Word Parts (reading and writing words with apostrophes to show possession)and Interactive Writing, writing a silly sentence using words with -cle and -cal endings. During Interactive Writing, students brainstorm and write a list of words, then check correct spelling with whole group. The class works together to compose and write a silly sentence using some of the words. Because these words are familiar, spellings should be accurate, not invented.</a:t>
            </a:r>
            <a:endParaRPr sz="1700" i="1" dirty="0"/>
          </a:p>
          <a:p>
            <a:pPr marL="0" lvl="0" indent="0" algn="l" rtl="0">
              <a:lnSpc>
                <a:spcPct val="70000"/>
              </a:lnSpc>
              <a:spcBef>
                <a:spcPts val="1000"/>
              </a:spcBef>
              <a:spcAft>
                <a:spcPts val="0"/>
              </a:spcAft>
              <a:buClr>
                <a:schemeClr val="dk1"/>
              </a:buClr>
              <a:buSzPts val="1100"/>
              <a:buFont typeface="Arial"/>
              <a:buNone/>
            </a:pPr>
            <a:r>
              <a:rPr lang="en" sz="1600" b="1" i="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spcBef>
                <a:spcPts val="0"/>
              </a:spcBef>
              <a:spcAft>
                <a:spcPts val="0"/>
              </a:spcAft>
              <a:buSzPts val="1700"/>
              <a:buChar char="●"/>
            </a:pPr>
            <a:r>
              <a:rPr lang="en" sz="1700" dirty="0"/>
              <a:t>Reading and writing words with -cle and -cal endings </a:t>
            </a:r>
            <a:endParaRPr sz="1700" dirty="0"/>
          </a:p>
          <a:p>
            <a:pPr marL="457200" lvl="0" indent="-336550" algn="l" rtl="0">
              <a:spcBef>
                <a:spcPts val="0"/>
              </a:spcBef>
              <a:spcAft>
                <a:spcPts val="0"/>
              </a:spcAft>
              <a:buSzPts val="1700"/>
              <a:buChar char="●"/>
            </a:pPr>
            <a:r>
              <a:rPr lang="en" sz="1700" dirty="0"/>
              <a:t>Correctly use an apostrophe to form contractions with familiar words</a:t>
            </a:r>
            <a:endParaRPr sz="1700" dirty="0"/>
          </a:p>
          <a:p>
            <a:pPr marL="457200" lvl="0" indent="-336550" algn="l" rtl="0">
              <a:spcBef>
                <a:spcPts val="0"/>
              </a:spcBef>
              <a:spcAft>
                <a:spcPts val="0"/>
              </a:spcAft>
              <a:buSzPts val="1700"/>
              <a:buChar char="●"/>
            </a:pPr>
            <a:r>
              <a:rPr lang="en" sz="1700" dirty="0"/>
              <a:t>Write compound words correctly </a:t>
            </a:r>
            <a:endParaRPr sz="1700" dirty="0"/>
          </a:p>
          <a:p>
            <a:pPr marL="457200" lvl="0" indent="-336550" algn="l" rtl="0">
              <a:spcBef>
                <a:spcPts val="0"/>
              </a:spcBef>
              <a:spcAft>
                <a:spcPts val="0"/>
              </a:spcAft>
              <a:buSzPts val="1700"/>
              <a:buChar char="●"/>
            </a:pPr>
            <a:r>
              <a:rPr lang="en" sz="1700" dirty="0"/>
              <a:t>Sentence construction and writing</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8"/>
          <p:cNvSpPr txBox="1">
            <a:spLocks noGrp="1"/>
          </p:cNvSpPr>
          <p:nvPr>
            <p:ph type="title"/>
          </p:nvPr>
        </p:nvSpPr>
        <p:spPr>
          <a:xfrm>
            <a:off x="233650" y="307881"/>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Interactive Writing</a:t>
            </a:r>
            <a:endParaRPr dirty="0"/>
          </a:p>
        </p:txBody>
      </p:sp>
      <p:sp>
        <p:nvSpPr>
          <p:cNvPr id="293" name="Google Shape;293;p48"/>
          <p:cNvSpPr txBox="1"/>
          <p:nvPr/>
        </p:nvSpPr>
        <p:spPr>
          <a:xfrm>
            <a:off x="304328" y="452296"/>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a:p>
            <a:pPr marL="0" lvl="0" indent="0" algn="l" rtl="0">
              <a:spcBef>
                <a:spcPts val="0"/>
              </a:spcBef>
              <a:spcAft>
                <a:spcPts val="0"/>
              </a:spcAft>
              <a:buNone/>
            </a:pP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dirty="0">
                <a:latin typeface="Century Gothic"/>
                <a:ea typeface="Century Gothic"/>
                <a:cs typeface="Century Gothic"/>
                <a:sym typeface="Century Gothic"/>
              </a:rPr>
              <a:t>Let’s write a silly sentence together! </a:t>
            </a:r>
            <a:endParaRPr sz="3600" dirty="0">
              <a:latin typeface="Century Gothic"/>
              <a:ea typeface="Century Gothic"/>
              <a:cs typeface="Century Gothic"/>
              <a:sym typeface="Century Gothic"/>
            </a:endParaRPr>
          </a:p>
        </p:txBody>
      </p:sp>
      <p:pic>
        <p:nvPicPr>
          <p:cNvPr id="294" name="Google Shape;294;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295" name="Google Shape;295;p48"/>
          <p:cNvPicPr preferRelativeResize="0"/>
          <p:nvPr/>
        </p:nvPicPr>
        <p:blipFill>
          <a:blip r:embed="rId4">
            <a:alphaModFix/>
          </a:blip>
          <a:stretch>
            <a:fillRect/>
          </a:stretch>
        </p:blipFill>
        <p:spPr>
          <a:xfrm rot="-1428840">
            <a:off x="4414025" y="608119"/>
            <a:ext cx="1756430" cy="12769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9"/>
          <p:cNvSpPr txBox="1">
            <a:spLocks noGrp="1"/>
          </p:cNvSpPr>
          <p:nvPr>
            <p:ph type="title"/>
          </p:nvPr>
        </p:nvSpPr>
        <p:spPr>
          <a:xfrm>
            <a:off x="428141" y="-2478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3000" b="0" i="0" u="none" strike="noStrike" cap="none">
                <a:solidFill>
                  <a:schemeClr val="dk1"/>
                </a:solidFill>
                <a:latin typeface="Century Gothic"/>
                <a:ea typeface="Century Gothic"/>
                <a:cs typeface="Century Gothic"/>
                <a:sym typeface="Century Gothic"/>
              </a:rPr>
              <a:t>Reflection Time</a:t>
            </a:r>
            <a:r>
              <a:rPr lang="en" sz="2400" b="0" i="0" u="none" strike="noStrike" cap="none">
                <a:solidFill>
                  <a:schemeClr val="dk1"/>
                </a:solidFill>
                <a:latin typeface="Century Gothic"/>
                <a:ea typeface="Century Gothic"/>
                <a:cs typeface="Century Gothic"/>
                <a:sym typeface="Century Gothic"/>
              </a:rPr>
              <a:t> </a:t>
            </a:r>
            <a:endParaRPr/>
          </a:p>
        </p:txBody>
      </p:sp>
      <p:sp>
        <p:nvSpPr>
          <p:cNvPr id="303" name="Google Shape;303;p49"/>
          <p:cNvSpPr txBox="1">
            <a:spLocks noGrp="1"/>
          </p:cNvSpPr>
          <p:nvPr>
            <p:ph type="body" idx="1"/>
          </p:nvPr>
        </p:nvSpPr>
        <p:spPr>
          <a:xfrm>
            <a:off x="3887391" y="138891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does it mean to be an independent reader? </a:t>
            </a:r>
            <a:br>
              <a:rPr lang="en" sz="3000">
                <a:latin typeface="Century Gothic"/>
                <a:ea typeface="Century Gothic"/>
                <a:cs typeface="Century Gothic"/>
                <a:sym typeface="Century Gothic"/>
              </a:rPr>
            </a:br>
            <a:endParaRPr sz="3000">
              <a:latin typeface="Century Gothic"/>
              <a:ea typeface="Century Gothic"/>
              <a:cs typeface="Century Gothic"/>
              <a:sym typeface="Century Gothic"/>
            </a:endParaRPr>
          </a:p>
        </p:txBody>
      </p:sp>
      <p:pic>
        <p:nvPicPr>
          <p:cNvPr id="304" name="Google Shape;304;p49"/>
          <p:cNvPicPr preferRelativeResize="0"/>
          <p:nvPr/>
        </p:nvPicPr>
        <p:blipFill>
          <a:blip r:embed="rId3">
            <a:alphaModFix/>
          </a:blip>
          <a:stretch>
            <a:fillRect/>
          </a:stretch>
        </p:blipFill>
        <p:spPr>
          <a:xfrm>
            <a:off x="506300" y="1175400"/>
            <a:ext cx="2792700" cy="279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10" name="Google Shape;310;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2600" i="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16" name="Google Shape;316;p5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words with “cle” and “cal” endings and high-frequency words.</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17" name="Google Shape;317;p51"/>
          <p:cNvPicPr preferRelativeResize="0"/>
          <p:nvPr/>
        </p:nvPicPr>
        <p:blipFill>
          <a:blip r:embed="rId3">
            <a:alphaModFix/>
          </a:blip>
          <a:stretch>
            <a:fillRect/>
          </a:stretch>
        </p:blipFill>
        <p:spPr>
          <a:xfrm>
            <a:off x="8247386" y="4201886"/>
            <a:ext cx="896614" cy="68413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graphicFrame>
        <p:nvGraphicFramePr>
          <p:cNvPr id="322" name="Google Shape;322;p52"/>
          <p:cNvGraphicFramePr/>
          <p:nvPr>
            <p:extLst>
              <p:ext uri="{D42A27DB-BD31-4B8C-83A1-F6EECF244321}">
                <p14:modId xmlns:p14="http://schemas.microsoft.com/office/powerpoint/2010/main" val="492223734"/>
              </p:ext>
            </p:extLst>
          </p:nvPr>
        </p:nvGraphicFramePr>
        <p:xfrm>
          <a:off x="0" y="0"/>
          <a:ext cx="9144000" cy="5143500"/>
        </p:xfrm>
        <a:graphic>
          <a:graphicData uri="http://schemas.openxmlformats.org/drawingml/2006/table">
            <a:tbl>
              <a:tblPr>
                <a:noFill/>
                <a:tableStyleId>{95903E25-F490-478E-B9C3-5119C0BD76BF}</a:tableStyleId>
              </a:tblPr>
              <a:tblGrid>
                <a:gridCol w="3038700">
                  <a:extLst>
                    <a:ext uri="{9D8B030D-6E8A-4147-A177-3AD203B41FA5}">
                      <a16:colId xmlns:a16="http://schemas.microsoft.com/office/drawing/2014/main" val="20000"/>
                    </a:ext>
                  </a:extLst>
                </a:gridCol>
                <a:gridCol w="3050000">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silly sentence!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“cle” and “cal” endings and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 will write our sentence together. We will check our sentence for spelling, capitalization and punctuation. We will make corrections.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Let’s read together. If we come to a word we don’t know, we’ll use our Reader’s Toolbox.</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silly sentence!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“cal” and “cle” endings and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&amp; make corrections as needed to  capitalization &amp; punctuation &amp; spelling.</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sentence with another writing pair &amp; refer to the Reader’s Toolbox if you need it.</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silly sentence!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“cal” and “cle” endings and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your silly sentence.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each other’s sentences and make any corrections needed. Refer to the Reader’s Toolbox if you need it.</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23" name="Google Shape;323;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24" name="Google Shape;324;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30" name="Google Shape;330;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31" name="Google Shape;331;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32" name="Google Shape;332;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33" name="Google Shape;333;p53"/>
          <p:cNvGraphicFramePr/>
          <p:nvPr/>
        </p:nvGraphicFramePr>
        <p:xfrm>
          <a:off x="4572000" y="19125"/>
          <a:ext cx="4328900" cy="4973105"/>
        </p:xfrm>
        <a:graphic>
          <a:graphicData uri="http://schemas.openxmlformats.org/drawingml/2006/table">
            <a:tbl>
              <a:tblPr>
                <a:noFill/>
                <a:tableStyleId>{95903E25-F490-478E-B9C3-5119C0BD76BF}</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Read it Again </a:t>
                      </a:r>
                      <a:r>
                        <a:rPr lang="en" sz="1300">
                          <a:latin typeface="Century Gothic"/>
                          <a:ea typeface="Century Gothic"/>
                          <a:cs typeface="Century Gothic"/>
                          <a:sym typeface="Century Gothic"/>
                        </a:rPr>
                        <a:t>- Try to read the word again when it does not make sense. For example, try a different vowel sound. Then read the word again.</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334" name="Google Shape;334;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35" name="Google Shape;335;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36" name="Google Shape;336;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37" name="Google Shape;337;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38" name="Google Shape;338;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0523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 </a:t>
            </a:r>
            <a:r>
              <a:rPr lang="en" b="1"/>
              <a:t>123</a:t>
            </a:r>
            <a:endParaRPr b="1"/>
          </a:p>
          <a:p>
            <a:pPr marL="0" lvl="0" indent="0" algn="l" rtl="0">
              <a:lnSpc>
                <a:spcPct val="90000"/>
              </a:lnSpc>
              <a:spcBef>
                <a:spcPts val="800"/>
              </a:spcBef>
              <a:spcAft>
                <a:spcPts val="0"/>
              </a:spcAft>
              <a:buClr>
                <a:schemeClr val="dk1"/>
              </a:buClr>
              <a:buSzPts val="2500"/>
              <a:buFont typeface="Arial"/>
              <a:buNone/>
            </a:pPr>
            <a:r>
              <a:rPr lang="en" sz="1800" b="1">
                <a:solidFill>
                  <a:schemeClr val="dk1"/>
                </a:solidFill>
              </a:rPr>
              <a:t>New Materials to Prepare in Advance: </a:t>
            </a:r>
            <a:endParaRPr sz="1800" b="1">
              <a:solidFill>
                <a:schemeClr val="dk1"/>
              </a:solidFill>
            </a:endParaRPr>
          </a:p>
          <a:p>
            <a:pPr marL="457200" lvl="0" indent="-342900" algn="l" rtl="0">
              <a:spcBef>
                <a:spcPts val="800"/>
              </a:spcBef>
              <a:spcAft>
                <a:spcPts val="0"/>
              </a:spcAft>
              <a:buClr>
                <a:schemeClr val="dk1"/>
              </a:buClr>
              <a:buSzPts val="1800"/>
              <a:buChar char="•"/>
            </a:pPr>
            <a:r>
              <a:rPr lang="en" sz="1800"/>
              <a:t>Silly sentence examples (optional)</a:t>
            </a:r>
            <a:endParaRPr sz="1800"/>
          </a:p>
          <a:p>
            <a:pPr marL="0" lvl="0" indent="0" algn="l" rtl="0">
              <a:spcBef>
                <a:spcPts val="1000"/>
              </a:spcBef>
              <a:spcAft>
                <a:spcPts val="0"/>
              </a:spcAft>
              <a:buNone/>
            </a:pPr>
            <a:r>
              <a:rPr lang="en" sz="1800" b="1">
                <a:solidFill>
                  <a:schemeClr val="dk1"/>
                </a:solidFill>
              </a:rPr>
              <a:t>Materials to Gather from Previous Lessons:</a:t>
            </a:r>
            <a:endParaRPr sz="1800">
              <a:solidFill>
                <a:schemeClr val="dk1"/>
              </a:solidFill>
            </a:endParaRPr>
          </a:p>
          <a:p>
            <a:pPr marL="457200" lvl="0" indent="-342900" algn="l" rtl="0">
              <a:spcBef>
                <a:spcPts val="1000"/>
              </a:spcBef>
              <a:spcAft>
                <a:spcPts val="0"/>
              </a:spcAft>
              <a:buClr>
                <a:schemeClr val="dk1"/>
              </a:buClr>
              <a:buSzPts val="1800"/>
              <a:buChar char="•"/>
            </a:pPr>
            <a:r>
              <a:rPr lang="en" sz="1800"/>
              <a:t>White boards, white board markers and erasers</a:t>
            </a:r>
            <a:endParaRPr sz="1800">
              <a:solidFill>
                <a:schemeClr val="dk1"/>
              </a:solidFill>
            </a:endParaRPr>
          </a:p>
          <a:p>
            <a:pPr marL="0" lvl="0" indent="0" algn="l" rtl="0">
              <a:spcBef>
                <a:spcPts val="1000"/>
              </a:spcBef>
              <a:spcAft>
                <a:spcPts val="0"/>
              </a:spcAft>
              <a:buNone/>
            </a:pPr>
            <a:endParaRPr sz="2200">
              <a:solidFill>
                <a:schemeClr val="dk1"/>
              </a:solidFill>
            </a:endParaRPr>
          </a:p>
          <a:p>
            <a:pPr marL="0" lvl="0" indent="0" algn="l" rtl="0">
              <a:lnSpc>
                <a:spcPct val="90000"/>
              </a:lnSpc>
              <a:spcBef>
                <a:spcPts val="1000"/>
              </a:spcBef>
              <a:spcAft>
                <a:spcPts val="0"/>
              </a:spcAft>
              <a:buNone/>
            </a:pPr>
            <a:endParaRPr>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25: Lesson 123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a:solidFill>
                  <a:schemeClr val="dk1"/>
                </a:solidFill>
              </a:rPr>
              <a:t>Preparing for Lesson #: </a:t>
            </a:r>
            <a:r>
              <a:rPr lang="en" sz="2300" b="1"/>
              <a:t>123</a:t>
            </a:r>
            <a:endParaRPr sz="230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a:solidFill>
                  <a:schemeClr val="dk1"/>
                </a:solidFill>
              </a:rPr>
              <a:t>Reading and protocols to read in preparation:</a:t>
            </a:r>
            <a:endParaRPr sz="180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a:solidFill>
                  <a:schemeClr val="dk1"/>
                </a:solidFill>
              </a:rPr>
              <a:t>Handwriting Guidance Document (found in the K-2 Reading Foundations Skills Block Resource Manual)</a:t>
            </a:r>
            <a:endParaRPr sz="1800">
              <a:solidFill>
                <a:schemeClr val="dk1"/>
              </a:solidFill>
            </a:endParaRPr>
          </a:p>
          <a:p>
            <a:pPr marL="457200" lvl="0" indent="-342900" algn="l" rtl="0">
              <a:lnSpc>
                <a:spcPct val="120000"/>
              </a:lnSpc>
              <a:spcBef>
                <a:spcPts val="0"/>
              </a:spcBef>
              <a:spcAft>
                <a:spcPts val="0"/>
              </a:spcAft>
              <a:buSzPts val="1800"/>
              <a:buChar char="•"/>
            </a:pPr>
            <a:r>
              <a:rPr lang="en" sz="1800"/>
              <a:t>Review the Syllable Guidance Document (pages 27-29 in Skills Block Resource Manual)</a:t>
            </a:r>
            <a:endParaRPr sz="1800"/>
          </a:p>
          <a:p>
            <a:pPr marL="457200" lvl="0" indent="-342900" algn="l" rtl="0">
              <a:lnSpc>
                <a:spcPct val="120000"/>
              </a:lnSpc>
              <a:spcBef>
                <a:spcPts val="0"/>
              </a:spcBef>
              <a:spcAft>
                <a:spcPts val="0"/>
              </a:spcAft>
              <a:buSzPts val="1800"/>
              <a:buChar char="•"/>
            </a:pPr>
            <a:r>
              <a:rPr lang="en" sz="1800"/>
              <a:t>Review Independent and Small Group Work guidance (Skills Block Resource Manual)</a:t>
            </a:r>
            <a:endParaRPr sz="1800"/>
          </a:p>
          <a:p>
            <a:pPr marL="0" lvl="0" indent="0" algn="l" rtl="0">
              <a:lnSpc>
                <a:spcPct val="120000"/>
              </a:lnSpc>
              <a:spcBef>
                <a:spcPts val="800"/>
              </a:spcBef>
              <a:spcAft>
                <a:spcPts val="0"/>
              </a:spcAft>
              <a:buClr>
                <a:schemeClr val="dk1"/>
              </a:buClr>
              <a:buSzPts val="1100"/>
              <a:buFont typeface="Arial"/>
              <a:buNone/>
            </a:pPr>
            <a:r>
              <a:rPr lang="en" sz="1800">
                <a:solidFill>
                  <a:srgbClr val="333333"/>
                </a:solidFill>
                <a:highlight>
                  <a:srgbClr val="FFFFFF"/>
                </a:highlight>
              </a:rPr>
              <a:t>See the Video, Interactive Writing:</a:t>
            </a:r>
            <a:r>
              <a:rPr lang="en" sz="1800">
                <a:solidFill>
                  <a:srgbClr val="333333"/>
                </a:solidFill>
                <a:highlight>
                  <a:srgbClr val="FFFFFF"/>
                </a:highlight>
                <a:uFill>
                  <a:noFill/>
                </a:uFill>
                <a:hlinkClick r:id="rId3"/>
              </a:rPr>
              <a:t> </a:t>
            </a:r>
            <a:r>
              <a:rPr lang="en" sz="1800" u="sng">
                <a:solidFill>
                  <a:srgbClr val="0563C1"/>
                </a:solidFill>
                <a:highlight>
                  <a:srgbClr val="FFFFFF"/>
                </a:highlight>
                <a:hlinkClick r:id="rId3"/>
              </a:rPr>
              <a:t>https://vimeo.com/168991757</a:t>
            </a:r>
            <a:endParaRPr sz="1800" u="sng">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a:solidFill>
                <a:srgbClr val="0563C1"/>
              </a:solidFill>
              <a:highlight>
                <a:srgbClr val="FFFFFF"/>
              </a:highlight>
              <a:hlinkClick r:id="rId3"/>
            </a:endParaRPr>
          </a:p>
          <a:p>
            <a:pPr marL="0" lvl="0" indent="0" algn="l" rtl="0">
              <a:spcBef>
                <a:spcPts val="800"/>
              </a:spcBef>
              <a:spcAft>
                <a:spcPts val="0"/>
              </a:spcAft>
              <a:buNone/>
            </a:pPr>
            <a:endParaRPr/>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25: Lesson 123</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25: Lesson 123</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take a closer look, a closer look, a closer look? Can you take a closer look at these words today?”</a:t>
            </a:r>
            <a:endParaRPr sz="2400">
              <a:solidFill>
                <a:srgbClr val="FF0000"/>
              </a:solidFill>
            </a:endParaRPr>
          </a:p>
          <a:p>
            <a:pPr marL="0" lvl="0" indent="0" algn="l" rtl="0">
              <a:lnSpc>
                <a:spcPct val="150000"/>
              </a:lnSpc>
              <a:spcBef>
                <a:spcPts val="1000"/>
              </a:spcBef>
              <a:spcAft>
                <a:spcPts val="0"/>
              </a:spcAft>
              <a:buNone/>
            </a:pPr>
            <a:r>
              <a:rPr lang="en" sz="2400" b="1">
                <a:solidFill>
                  <a:srgbClr val="FF0000"/>
                </a:solidFill>
              </a:rPr>
              <a:t>Students: </a:t>
            </a:r>
            <a:r>
              <a:rPr lang="en" sz="2400">
                <a:solidFill>
                  <a:srgbClr val="FF0000"/>
                </a:solidFill>
              </a:rPr>
              <a:t>“Yes, we’ll take a closer look, a closer look, a closer look. Yes, we’ll take a closer look at these words today.”</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488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an apostrophe to show possession with nouns</a:t>
            </a:r>
            <a:endParaRPr sz="2800"/>
          </a:p>
        </p:txBody>
      </p:sp>
      <p:pic>
        <p:nvPicPr>
          <p:cNvPr id="259" name="Google Shape;259;p44"/>
          <p:cNvPicPr preferRelativeResize="0"/>
          <p:nvPr/>
        </p:nvPicPr>
        <p:blipFill>
          <a:blip r:embed="rId3">
            <a:alphaModFix/>
          </a:blip>
          <a:stretch>
            <a:fillRect/>
          </a:stretch>
        </p:blipFill>
        <p:spPr>
          <a:xfrm>
            <a:off x="8329613" y="4310742"/>
            <a:ext cx="781729" cy="60698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p:nvPr/>
        </p:nvSpPr>
        <p:spPr>
          <a:xfrm>
            <a:off x="152400" y="152400"/>
            <a:ext cx="7917000" cy="9759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3000" b="1">
                <a:solidFill>
                  <a:srgbClr val="434343"/>
                </a:solidFill>
                <a:latin typeface="Century Gothic"/>
                <a:ea typeface="Century Gothic"/>
                <a:cs typeface="Century Gothic"/>
                <a:sym typeface="Century Gothic"/>
              </a:rPr>
              <a:t>Word Parts</a:t>
            </a:r>
            <a:r>
              <a:rPr lang="en" sz="3000">
                <a:solidFill>
                  <a:schemeClr val="dk1"/>
                </a:solidFill>
                <a:latin typeface="Century Gothic"/>
                <a:ea typeface="Century Gothic"/>
                <a:cs typeface="Century Gothic"/>
                <a:sym typeface="Century Gothic"/>
              </a:rPr>
              <a:t> </a:t>
            </a:r>
            <a:endParaRPr sz="3000">
              <a:solidFill>
                <a:schemeClr val="dk1"/>
              </a:solidFill>
              <a:latin typeface="Century Gothic"/>
              <a:ea typeface="Century Gothic"/>
              <a:cs typeface="Century Gothic"/>
              <a:sym typeface="Century Gothic"/>
            </a:endParaRPr>
          </a:p>
        </p:txBody>
      </p:sp>
      <p:sp>
        <p:nvSpPr>
          <p:cNvPr id="265" name="Google Shape;265;p45"/>
          <p:cNvSpPr txBox="1"/>
          <p:nvPr/>
        </p:nvSpPr>
        <p:spPr>
          <a:xfrm>
            <a:off x="529395" y="1310700"/>
            <a:ext cx="2929800" cy="144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students</a:t>
            </a:r>
            <a:endParaRPr sz="3600">
              <a:latin typeface="Century Gothic"/>
              <a:ea typeface="Century Gothic"/>
              <a:cs typeface="Century Gothic"/>
              <a:sym typeface="Century Gothic"/>
            </a:endParaRPr>
          </a:p>
        </p:txBody>
      </p:sp>
      <p:sp>
        <p:nvSpPr>
          <p:cNvPr id="266" name="Google Shape;266;p45"/>
          <p:cNvSpPr txBox="1"/>
          <p:nvPr/>
        </p:nvSpPr>
        <p:spPr>
          <a:xfrm>
            <a:off x="3437763" y="1277382"/>
            <a:ext cx="2097000" cy="20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parents</a:t>
            </a:r>
            <a:endParaRPr dirty="0"/>
          </a:p>
        </p:txBody>
      </p:sp>
      <p:sp>
        <p:nvSpPr>
          <p:cNvPr id="267" name="Google Shape;267;p45"/>
          <p:cNvSpPr txBox="1"/>
          <p:nvPr/>
        </p:nvSpPr>
        <p:spPr>
          <a:xfrm>
            <a:off x="5946975" y="1310700"/>
            <a:ext cx="3236100" cy="178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New York </a:t>
            </a:r>
            <a:endParaRPr sz="3600" dirty="0">
              <a:latin typeface="Century Gothic"/>
              <a:ea typeface="Century Gothic"/>
              <a:cs typeface="Century Gothic"/>
              <a:sym typeface="Century Gothic"/>
            </a:endParaRPr>
          </a:p>
        </p:txBody>
      </p:sp>
      <p:sp>
        <p:nvSpPr>
          <p:cNvPr id="268" name="Google Shape;268;p45"/>
          <p:cNvSpPr txBox="1"/>
          <p:nvPr/>
        </p:nvSpPr>
        <p:spPr>
          <a:xfrm>
            <a:off x="529395" y="2411300"/>
            <a:ext cx="3501900" cy="130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Frank</a:t>
            </a:r>
            <a:endParaRPr sz="3600" dirty="0">
              <a:latin typeface="Century Gothic"/>
              <a:ea typeface="Century Gothic"/>
              <a:cs typeface="Century Gothic"/>
              <a:sym typeface="Century Gothic"/>
            </a:endParaRPr>
          </a:p>
        </p:txBody>
      </p:sp>
      <p:sp>
        <p:nvSpPr>
          <p:cNvPr id="269" name="Google Shape;269;p45"/>
          <p:cNvSpPr txBox="1"/>
          <p:nvPr/>
        </p:nvSpPr>
        <p:spPr>
          <a:xfrm>
            <a:off x="3427300" y="2411300"/>
            <a:ext cx="3061500" cy="11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house</a:t>
            </a:r>
            <a:endParaRPr sz="3600">
              <a:latin typeface="Century Gothic"/>
              <a:ea typeface="Century Gothic"/>
              <a:cs typeface="Century Gothic"/>
              <a:sym typeface="Century Gothic"/>
            </a:endParaRPr>
          </a:p>
        </p:txBody>
      </p:sp>
      <p:sp>
        <p:nvSpPr>
          <p:cNvPr id="270" name="Google Shape;270;p45"/>
          <p:cNvSpPr txBox="1"/>
          <p:nvPr/>
        </p:nvSpPr>
        <p:spPr>
          <a:xfrm>
            <a:off x="5946975" y="2411300"/>
            <a:ext cx="2467200" cy="144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classroom</a:t>
            </a:r>
            <a:r>
              <a:rPr lang="en" dirty="0"/>
              <a:t> </a:t>
            </a:r>
            <a:endParaRPr dirty="0"/>
          </a:p>
        </p:txBody>
      </p:sp>
      <p:sp>
        <p:nvSpPr>
          <p:cNvPr id="271" name="Google Shape;271;p45"/>
          <p:cNvSpPr txBox="1"/>
          <p:nvPr/>
        </p:nvSpPr>
        <p:spPr>
          <a:xfrm>
            <a:off x="587525" y="3436800"/>
            <a:ext cx="1828800" cy="97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streets</a:t>
            </a:r>
            <a:endParaRPr sz="3600" dirty="0">
              <a:latin typeface="Century Gothic"/>
              <a:ea typeface="Century Gothic"/>
              <a:cs typeface="Century Gothic"/>
              <a:sym typeface="Century Gothic"/>
            </a:endParaRPr>
          </a:p>
        </p:txBody>
      </p:sp>
      <p:sp>
        <p:nvSpPr>
          <p:cNvPr id="272" name="Google Shape;272;p45"/>
          <p:cNvSpPr txBox="1"/>
          <p:nvPr/>
        </p:nvSpPr>
        <p:spPr>
          <a:xfrm>
            <a:off x="3427300" y="3497700"/>
            <a:ext cx="2097000" cy="8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pen</a:t>
            </a:r>
            <a:endParaRPr sz="3600">
              <a:latin typeface="Century Gothic"/>
              <a:ea typeface="Century Gothic"/>
              <a:cs typeface="Century Gothic"/>
              <a:sym typeface="Century Gothic"/>
            </a:endParaRPr>
          </a:p>
        </p:txBody>
      </p:sp>
      <p:sp>
        <p:nvSpPr>
          <p:cNvPr id="273" name="Google Shape;273;p45"/>
          <p:cNvSpPr txBox="1"/>
          <p:nvPr/>
        </p:nvSpPr>
        <p:spPr>
          <a:xfrm>
            <a:off x="5093550" y="3497700"/>
            <a:ext cx="12870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s</a:t>
            </a:r>
            <a:endParaRPr sz="3600">
              <a:latin typeface="Century Gothic"/>
              <a:ea typeface="Century Gothic"/>
              <a:cs typeface="Century Gothic"/>
              <a:sym typeface="Century Gothic"/>
            </a:endParaRPr>
          </a:p>
        </p:txBody>
      </p:sp>
      <p:sp>
        <p:nvSpPr>
          <p:cNvPr id="274" name="Google Shape;274;p45"/>
          <p:cNvSpPr txBox="1"/>
          <p:nvPr/>
        </p:nvSpPr>
        <p:spPr>
          <a:xfrm>
            <a:off x="5946975" y="3467950"/>
            <a:ext cx="2817600" cy="124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dinner</a:t>
            </a:r>
            <a:r>
              <a:rPr lang="en"/>
              <a:t>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8"/>
                                        </p:tgtEl>
                                        <p:attrNameLst>
                                          <p:attrName>style.visibility</p:attrName>
                                        </p:attrNameLst>
                                      </p:cBhvr>
                                      <p:to>
                                        <p:strVal val="visible"/>
                                      </p:to>
                                    </p:set>
                                    <p:animEffect transition="in" filter="fade">
                                      <p:cBhvr>
                                        <p:cTn id="7" dur="1000"/>
                                        <p:tgtEl>
                                          <p:spTgt spid="2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9"/>
                                        </p:tgtEl>
                                        <p:attrNameLst>
                                          <p:attrName>style.visibility</p:attrName>
                                        </p:attrNameLst>
                                      </p:cBhvr>
                                      <p:to>
                                        <p:strVal val="visible"/>
                                      </p:to>
                                    </p:set>
                                    <p:animEffect transition="in" filter="fade">
                                      <p:cBhvr>
                                        <p:cTn id="12" dur="1000"/>
                                        <p:tgtEl>
                                          <p:spTgt spid="26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0"/>
                                        </p:tgtEl>
                                        <p:attrNameLst>
                                          <p:attrName>style.visibility</p:attrName>
                                        </p:attrNameLst>
                                      </p:cBhvr>
                                      <p:to>
                                        <p:strVal val="visible"/>
                                      </p:to>
                                    </p:set>
                                    <p:animEffect transition="in" filter="fade">
                                      <p:cBhvr>
                                        <p:cTn id="17" dur="10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80" name="Google Shape;280;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i="1">
                <a:solidFill>
                  <a:srgbClr val="FF0000"/>
                </a:solidFill>
              </a:rPr>
              <a:t>Teacher</a:t>
            </a:r>
            <a:r>
              <a:rPr lang="en" sz="2200" i="1">
                <a:solidFill>
                  <a:srgbClr val="FF0000"/>
                </a:solidFill>
              </a:rPr>
              <a:t>: “Do you know the words we’ll write, the words we’ll write, the words we’ll write? Do you know the words we’ll write on our boards today? </a:t>
            </a:r>
            <a:endParaRPr sz="2200" i="1">
              <a:solidFill>
                <a:srgbClr val="FF0000"/>
              </a:solidFill>
            </a:endParaRPr>
          </a:p>
          <a:p>
            <a:pPr marL="0" lvl="0" indent="0" algn="l" rtl="0">
              <a:lnSpc>
                <a:spcPct val="150000"/>
              </a:lnSpc>
              <a:spcBef>
                <a:spcPts val="1000"/>
              </a:spcBef>
              <a:spcAft>
                <a:spcPts val="0"/>
              </a:spcAft>
              <a:buNone/>
            </a:pPr>
            <a:r>
              <a:rPr lang="en" sz="2200" b="1" i="1">
                <a:solidFill>
                  <a:srgbClr val="FF0000"/>
                </a:solidFill>
              </a:rPr>
              <a:t>Students</a:t>
            </a:r>
            <a:r>
              <a:rPr lang="en" sz="2200" i="1">
                <a:solidFill>
                  <a:srgbClr val="FF0000"/>
                </a:solidFill>
              </a:rPr>
              <a:t>: “Yes, we know the words we’ll write, the words we’ll write, the words we’ll write. Yes, we know the words we’ll write on our boards today!”</a:t>
            </a:r>
            <a:endParaRPr sz="2200" i="1">
              <a:solidFill>
                <a:srgbClr val="FF0000"/>
              </a:solidFill>
            </a:endParaRPr>
          </a:p>
          <a:p>
            <a:pPr marL="0" lvl="0" indent="0" algn="l" rtl="0">
              <a:spcBef>
                <a:spcPts val="80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7"/>
          <p:cNvSpPr txBox="1">
            <a:spLocks noGrp="1"/>
          </p:cNvSpPr>
          <p:nvPr>
            <p:ph type="title"/>
          </p:nvPr>
        </p:nvSpPr>
        <p:spPr>
          <a:xfrm>
            <a:off x="239650" y="39470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Work Time: Learning Targets</a:t>
            </a:r>
            <a:endParaRPr dirty="0"/>
          </a:p>
        </p:txBody>
      </p:sp>
      <p:sp>
        <p:nvSpPr>
          <p:cNvPr id="286" name="Google Shape;286;p47"/>
          <p:cNvSpPr txBox="1">
            <a:spLocks noGrp="1"/>
          </p:cNvSpPr>
          <p:nvPr>
            <p:ph type="body" idx="1"/>
          </p:nvPr>
        </p:nvSpPr>
        <p:spPr>
          <a:xfrm>
            <a:off x="239650" y="1015465"/>
            <a:ext cx="87978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sentence using words spelled with “cal” and “cle” endings, and high-frequency words. </a:t>
            </a:r>
            <a:endParaRPr sz="2400" dirty="0"/>
          </a:p>
          <a:p>
            <a:pPr marL="457200" lvl="0" indent="-381000" algn="l" rtl="0">
              <a:lnSpc>
                <a:spcPct val="115000"/>
              </a:lnSpc>
              <a:spcBef>
                <a:spcPts val="1000"/>
              </a:spcBef>
              <a:spcAft>
                <a:spcPts val="0"/>
              </a:spcAft>
              <a:buSzPts val="2400"/>
              <a:buChar char="•"/>
            </a:pPr>
            <a:r>
              <a:rPr lang="en" sz="2400" dirty="0"/>
              <a:t>I can use what I know about spelling patterns to correctly spell words.</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500"/>
              </a:spcAft>
              <a:buNone/>
            </a:pPr>
            <a:endParaRPr sz="2000" dirty="0"/>
          </a:p>
        </p:txBody>
      </p:sp>
      <p:pic>
        <p:nvPicPr>
          <p:cNvPr id="287" name="Google Shape;287;p47"/>
          <p:cNvPicPr preferRelativeResize="0"/>
          <p:nvPr/>
        </p:nvPicPr>
        <p:blipFill>
          <a:blip r:embed="rId3">
            <a:alphaModFix/>
          </a:blip>
          <a:stretch>
            <a:fillRect/>
          </a:stretch>
        </p:blipFill>
        <p:spPr>
          <a:xfrm>
            <a:off x="8280043" y="4234542"/>
            <a:ext cx="885729" cy="684132"/>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A9B3EEE-73F3-4FE8-B3E0-D12750205C2E}"/>
</file>

<file path=customXml/itemProps2.xml><?xml version="1.0" encoding="utf-8"?>
<ds:datastoreItem xmlns:ds="http://schemas.openxmlformats.org/officeDocument/2006/customXml" ds:itemID="{265C7EBE-898D-43AB-8BBC-D78B5EA76299}"/>
</file>

<file path=customXml/itemProps3.xml><?xml version="1.0" encoding="utf-8"?>
<ds:datastoreItem xmlns:ds="http://schemas.openxmlformats.org/officeDocument/2006/customXml" ds:itemID="{41C9A1A6-A275-494C-9B70-59B6E726FA11}"/>
</file>

<file path=docProps/app.xml><?xml version="1.0" encoding="utf-8"?>
<Properties xmlns="http://schemas.openxmlformats.org/officeDocument/2006/extended-properties" xmlns:vt="http://schemas.openxmlformats.org/officeDocument/2006/docPropsVTypes">
  <TotalTime>0</TotalTime>
  <Words>3722</Words>
  <Application>Microsoft Office PowerPoint</Application>
  <PresentationFormat>On-screen Show (16:9)</PresentationFormat>
  <Paragraphs>327</Paragraphs>
  <Slides>15</Slides>
  <Notes>15</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Office Theme</vt:lpstr>
      <vt:lpstr>Office Theme</vt:lpstr>
      <vt:lpstr>Simple Light</vt:lpstr>
      <vt:lpstr>Grade 2: Module 4: Part 2: Cycle 25: Lesson 123 Teacher slide, before teaching.</vt:lpstr>
      <vt:lpstr>Grade 2: Module 4: Part 2: Cycle 25: Lesson 123 Teacher slide, before teaching.</vt:lpstr>
      <vt:lpstr>Grade 2: Module 4: Part 2: Cycle 25: Lesson 123  Teacher slide, before teaching.</vt:lpstr>
      <vt:lpstr>PowerPoint Presentation</vt:lpstr>
      <vt:lpstr>Transition Song</vt:lpstr>
      <vt:lpstr>Opening: Learning Targets</vt:lpstr>
      <vt:lpstr>PowerPoint Presentation</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25: Lesson 123 Teacher slide, before teaching.</dc:title>
  <dc:creator>nbravo</dc:creator>
  <cp:lastModifiedBy>Nicole Bravo</cp:lastModifiedBy>
  <cp:revision>46</cp:revision>
  <dcterms:modified xsi:type="dcterms:W3CDTF">2019-01-07T00:17:30Z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