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autoCompressPictures="0">
  <p:sldMasterIdLst>
    <p:sldMasterId id="2147483659" r:id="rId4"/>
  </p:sldMasterIdLst>
  <p:notesMasterIdLst>
    <p:notesMasterId r:id="rId20"/>
  </p:notes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Lst>
  <p:sldSz cx="12192000" cy="6858000"/>
  <p:notesSz cx="6858000" cy="9144000"/>
  <p:embeddedFontLst>
    <p:embeddedFont>
      <p:font typeface="Calibri" panose="020F0502020204030204" pitchFamily="34" charset="0"/>
      <p:regular r:id="rId21"/>
      <p:bold r:id="rId22"/>
      <p:italic r:id="rId23"/>
      <p:boldItalic r:id="rId24"/>
    </p:embeddedFont>
    <p:embeddedFont>
      <p:font typeface="Century Gothic" panose="020B0604020202020204" charset="0"/>
      <p:regular r:id="rId25"/>
      <p:bold r:id="rId26"/>
      <p:italic r:id="rId27"/>
      <p:boldItalic r:id="rId28"/>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Alexander Specht" initials="AHS" lastIdx="2"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FB0D6B3B-DF4B-2A49-90D3-1CF889822963}" v="4" dt="2018-10-08T02:22:09.941"/>
  </p1510:revLst>
</p1510:revInfo>
</file>

<file path=ppt/tableStyles.xml><?xml version="1.0" encoding="utf-8"?>
<a:tblStyleLst xmlns:a="http://schemas.openxmlformats.org/drawingml/2006/main" def="{25157E69-6F67-420F-AFA0-71C20A53A81F}">
  <a:tblStyle styleId="{25157E69-6F67-420F-AFA0-71C20A53A81F}" styleName="Table_0">
    <a:wholeTbl>
      <a:tcTxStyle b="off" i="off">
        <a:font>
          <a:latin typeface="Calibri"/>
          <a:ea typeface="Calibri"/>
          <a:cs typeface="Calibri"/>
        </a:font>
        <a:srgbClr val="000000"/>
      </a:tcTxStyle>
      <a:tcStyle>
        <a:tcBdr>
          <a:left>
            <a:ln w="12700" cap="flat" cmpd="sng">
              <a:solidFill>
                <a:srgbClr val="FFFFFF"/>
              </a:solidFill>
              <a:prstDash val="solid"/>
              <a:round/>
              <a:headEnd type="none" w="sm" len="sm"/>
              <a:tailEnd type="none" w="sm" len="sm"/>
            </a:ln>
          </a:left>
          <a:right>
            <a:ln w="12700" cap="flat" cmpd="sng">
              <a:solidFill>
                <a:srgbClr val="FFFFFF"/>
              </a:solidFill>
              <a:prstDash val="solid"/>
              <a:round/>
              <a:headEnd type="none" w="sm" len="sm"/>
              <a:tailEnd type="none" w="sm" len="sm"/>
            </a:ln>
          </a:right>
          <a:top>
            <a:ln w="12700" cap="flat" cmpd="sng">
              <a:solidFill>
                <a:srgbClr val="FFFFFF"/>
              </a:solidFill>
              <a:prstDash val="solid"/>
              <a:round/>
              <a:headEnd type="none" w="sm" len="sm"/>
              <a:tailEnd type="none" w="sm" len="sm"/>
            </a:ln>
          </a:top>
          <a:bottom>
            <a:ln w="12700" cap="flat" cmpd="sng">
              <a:solidFill>
                <a:srgbClr val="FFFFFF"/>
              </a:solidFill>
              <a:prstDash val="solid"/>
              <a:round/>
              <a:headEnd type="none" w="sm" len="sm"/>
              <a:tailEnd type="none" w="sm" len="sm"/>
            </a:ln>
          </a:bottom>
          <a:insideH>
            <a:ln w="12700" cap="flat" cmpd="sng">
              <a:solidFill>
                <a:srgbClr val="FFFFFF"/>
              </a:solidFill>
              <a:prstDash val="solid"/>
              <a:round/>
              <a:headEnd type="none" w="sm" len="sm"/>
              <a:tailEnd type="none" w="sm" len="sm"/>
            </a:ln>
          </a:insideH>
          <a:insideV>
            <a:ln w="12700" cap="flat" cmpd="sng">
              <a:solidFill>
                <a:srgbClr val="FFFFFF"/>
              </a:solidFill>
              <a:prstDash val="solid"/>
              <a:round/>
              <a:headEnd type="none" w="sm" len="sm"/>
              <a:tailEnd type="none" w="sm" len="sm"/>
            </a:ln>
          </a:insideV>
        </a:tcBdr>
        <a:fill>
          <a:solidFill>
            <a:srgbClr val="E9EFF7"/>
          </a:solidFill>
        </a:fill>
      </a:tcStyle>
    </a:wholeTbl>
    <a:band1H>
      <a:tcTxStyle b="off" i="off"/>
      <a:tcStyle>
        <a:tcBdr/>
        <a:fill>
          <a:solidFill>
            <a:srgbClr val="D0DEEF"/>
          </a:solidFill>
        </a:fill>
      </a:tcStyle>
    </a:band1H>
    <a:band2H>
      <a:tcTxStyle b="off" i="off"/>
      <a:tcStyle>
        <a:tcBdr/>
      </a:tcStyle>
    </a:band2H>
    <a:band1V>
      <a:tcTxStyle b="off" i="off"/>
      <a:tcStyle>
        <a:tcBdr/>
        <a:fill>
          <a:solidFill>
            <a:srgbClr val="D0DEEF"/>
          </a:solidFill>
        </a:fill>
      </a:tcStyle>
    </a:band1V>
    <a:band2V>
      <a:tcTxStyle b="off" i="off"/>
      <a:tcStyle>
        <a:tcBdr/>
      </a:tcStyle>
    </a:band2V>
    <a:lastCol>
      <a:tcTxStyle b="on" i="off">
        <a:font>
          <a:latin typeface="Calibri"/>
          <a:ea typeface="Calibri"/>
          <a:cs typeface="Calibri"/>
        </a:font>
        <a:srgbClr val="FFFFFF"/>
      </a:tcTxStyle>
      <a:tcStyle>
        <a:tcBdr/>
        <a:fill>
          <a:solidFill>
            <a:srgbClr val="5B9BD5"/>
          </a:solidFill>
        </a:fill>
      </a:tcStyle>
    </a:lastCol>
    <a:firstCol>
      <a:tcTxStyle b="on" i="off">
        <a:font>
          <a:latin typeface="Calibri"/>
          <a:ea typeface="Calibri"/>
          <a:cs typeface="Calibri"/>
        </a:font>
        <a:srgbClr val="FFFFFF"/>
      </a:tcTxStyle>
      <a:tcStyle>
        <a:tcBdr/>
        <a:fill>
          <a:solidFill>
            <a:srgbClr val="5B9BD5"/>
          </a:solidFill>
        </a:fill>
      </a:tcStyle>
    </a:firstCol>
    <a:lastRow>
      <a:tcTxStyle b="on" i="off">
        <a:font>
          <a:latin typeface="Calibri"/>
          <a:ea typeface="Calibri"/>
          <a:cs typeface="Calibri"/>
        </a:font>
        <a:srgbClr val="FFFFFF"/>
      </a:tcTxStyle>
      <a:tcStyle>
        <a:tcBdr>
          <a:top>
            <a:ln w="38100" cap="flat" cmpd="sng">
              <a:solidFill>
                <a:srgbClr val="FFFFFF"/>
              </a:solidFill>
              <a:prstDash val="solid"/>
              <a:round/>
              <a:headEnd type="none" w="sm" len="sm"/>
              <a:tailEnd type="none" w="sm" len="sm"/>
            </a:ln>
          </a:top>
        </a:tcBdr>
        <a:fill>
          <a:solidFill>
            <a:srgbClr val="5B9BD5"/>
          </a:solidFill>
        </a:fill>
      </a:tcStyle>
    </a:lastRow>
    <a:seCell>
      <a:tcTxStyle b="off" i="off"/>
      <a:tcStyle>
        <a:tcBdr/>
      </a:tcStyle>
    </a:seCell>
    <a:swCell>
      <a:tcTxStyle b="off" i="off"/>
      <a:tcStyle>
        <a:tcBdr/>
      </a:tcStyle>
    </a:swCell>
    <a:firstRow>
      <a:tcTxStyle b="on" i="off">
        <a:font>
          <a:latin typeface="Calibri"/>
          <a:ea typeface="Calibri"/>
          <a:cs typeface="Calibri"/>
        </a:font>
        <a:srgbClr val="FFFFFF"/>
      </a:tcTxStyle>
      <a:tcStyle>
        <a:tcBdr>
          <a:bottom>
            <a:ln w="38100" cap="flat" cmpd="sng">
              <a:solidFill>
                <a:srgbClr val="FFFFFF"/>
              </a:solidFill>
              <a:prstDash val="solid"/>
              <a:round/>
              <a:headEnd type="none" w="sm" len="sm"/>
              <a:tailEnd type="none" w="sm" len="sm"/>
            </a:ln>
          </a:bottom>
        </a:tcBdr>
        <a:fill>
          <a:solidFill>
            <a:srgbClr val="5B9BD5"/>
          </a:solidFill>
        </a:fill>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slideViewPr>
    <p:cSldViewPr snapToGrid="0">
      <p:cViewPr>
        <p:scale>
          <a:sx n="1" d="2"/>
          <a:sy n="1" d="2"/>
        </p:scale>
        <p:origin x="0" y="0"/>
      </p:cViewPr>
      <p:guideLst>
        <p:guide orient="horz" pos="2160"/>
        <p:guide pos="3840"/>
      </p:guideLst>
    </p:cSldViewPr>
  </p:slide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font" Target="fonts/font6.fntdata"/><Relationship Id="rId3" Type="http://schemas.openxmlformats.org/officeDocument/2006/relationships/customXml" Target="../customXml/item3.xml"/><Relationship Id="rId21" Type="http://schemas.openxmlformats.org/officeDocument/2006/relationships/font" Target="fonts/font1.fntdata"/><Relationship Id="rId34" Type="http://schemas.microsoft.com/office/2016/11/relationships/changesInfo" Target="changesInfos/changesInfo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font" Target="fonts/font5.fntdata"/><Relationship Id="rId33"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notesMaster" Target="notesMasters/notesMaster1.xml"/><Relationship Id="rId29" Type="http://schemas.openxmlformats.org/officeDocument/2006/relationships/commentAuthors" Target="commentAuthor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font" Target="fonts/font4.fntdata"/><Relationship Id="rId32"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font" Target="fonts/font3.fntdata"/><Relationship Id="rId28" Type="http://schemas.openxmlformats.org/officeDocument/2006/relationships/font" Target="fonts/font8.fntdata"/><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font" Target="fonts/font2.fntdata"/><Relationship Id="rId27" Type="http://schemas.openxmlformats.org/officeDocument/2006/relationships/font" Target="fonts/font7.fntdata"/><Relationship Id="rId30" Type="http://schemas.openxmlformats.org/officeDocument/2006/relationships/presProps" Target="presProps.xml"/><Relationship Id="rId35" Type="http://schemas.microsoft.com/office/2015/10/relationships/revisionInfo" Target="revisionInfo.xml"/><Relationship Id="rId8" Type="http://schemas.openxmlformats.org/officeDocument/2006/relationships/slide" Target="slides/slide4.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Jennifer Snapp" userId="42622253-5fe4-47d2-9c8f-1ef2d995c939" providerId="ADAL" clId="{FB0D6B3B-DF4B-2A49-90D3-1CF889822963}"/>
    <pc:docChg chg="modMainMaster">
      <pc:chgData name="Jennifer Snapp" userId="42622253-5fe4-47d2-9c8f-1ef2d995c939" providerId="ADAL" clId="{FB0D6B3B-DF4B-2A49-90D3-1CF889822963}" dt="2018-10-08T02:22:09.941" v="3" actId="1076"/>
      <pc:docMkLst>
        <pc:docMk/>
      </pc:docMkLst>
      <pc:sldMasterChg chg="addSp modSp">
        <pc:chgData name="Jennifer Snapp" userId="42622253-5fe4-47d2-9c8f-1ef2d995c939" providerId="ADAL" clId="{FB0D6B3B-DF4B-2A49-90D3-1CF889822963}" dt="2018-10-08T02:22:09.941" v="3" actId="1076"/>
        <pc:sldMasterMkLst>
          <pc:docMk/>
          <pc:sldMasterMk cId="0" sldId="2147483659"/>
        </pc:sldMasterMkLst>
        <pc:picChg chg="add mod">
          <ac:chgData name="Jennifer Snapp" userId="42622253-5fe4-47d2-9c8f-1ef2d995c939" providerId="ADAL" clId="{FB0D6B3B-DF4B-2A49-90D3-1CF889822963}" dt="2018-10-08T02:22:09.941" v="3" actId="1076"/>
          <ac:picMkLst>
            <pc:docMk/>
            <pc:sldMasterMk cId="0" sldId="2147483659"/>
            <ac:picMk id="3" creationId="{01E4398F-2A3A-C949-BFBC-995B5E723FC1}"/>
          </ac:picMkLst>
        </pc:picChg>
      </pc:sldMasterChg>
    </pc:docChg>
  </pc:docChgLst>
  <pc:docChgLst>
    <pc:chgData name="Jennifer Snapp" userId="S::jennifer.snapp@detroitk12.org::42622253-5fe4-47d2-9c8f-1ef2d995c939" providerId="AD" clId="Web-{69790947-BECE-7AE5-57D5-EAE50F05025C}"/>
    <pc:docChg chg="modSld">
      <pc:chgData name="Jennifer Snapp" userId="S::jennifer.snapp@detroitk12.org::42622253-5fe4-47d2-9c8f-1ef2d995c939" providerId="AD" clId="Web-{69790947-BECE-7AE5-57D5-EAE50F05025C}" dt="2018-10-08T02:21:25.562" v="1" actId="1076"/>
      <pc:docMkLst>
        <pc:docMk/>
      </pc:docMkLst>
      <pc:sldChg chg="addSp modSp">
        <pc:chgData name="Jennifer Snapp" userId="S::jennifer.snapp@detroitk12.org::42622253-5fe4-47d2-9c8f-1ef2d995c939" providerId="AD" clId="Web-{69790947-BECE-7AE5-57D5-EAE50F05025C}" dt="2018-10-08T02:21:25.562" v="1" actId="1076"/>
        <pc:sldMkLst>
          <pc:docMk/>
          <pc:sldMk cId="0" sldId="259"/>
        </pc:sldMkLst>
        <pc:picChg chg="add mod">
          <ac:chgData name="Jennifer Snapp" userId="S::jennifer.snapp@detroitk12.org::42622253-5fe4-47d2-9c8f-1ef2d995c939" providerId="AD" clId="Web-{69790947-BECE-7AE5-57D5-EAE50F05025C}" dt="2018-10-08T02:21:25.562" v="1" actId="1076"/>
          <ac:picMkLst>
            <pc:docMk/>
            <pc:sldMk cId="0" sldId="259"/>
            <ac:picMk id="2" creationId="{362FCE2F-1D23-416E-B12B-A93653F1401B}"/>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lstStyle>
            <a:lvl1pPr marR="0" lvl="0" algn="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lstStyle>
            <a:lvl1pPr marL="457200" marR="0" lvl="0"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2pPr>
            <a:lvl3pPr marL="1371600" marR="0" lvl="2"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4pPr>
            <a:lvl5pPr marL="2286000" marR="0" lvl="4"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5pPr>
            <a:lvl6pPr marL="2743200" marR="0" lvl="5"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6pPr>
            <a:lvl7pPr marL="3200400" marR="0" lvl="6"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7pPr>
            <a:lvl8pPr marL="3657600" marR="0" lvl="7"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8pPr>
            <a:lvl9pPr marL="4114800" marR="0" lvl="8"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348348229"/>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
        <p:cNvGrpSpPr/>
        <p:nvPr/>
      </p:nvGrpSpPr>
      <p:grpSpPr>
        <a:xfrm>
          <a:off x="0" y="0"/>
          <a:ext cx="0" cy="0"/>
          <a:chOff x="0" y="0"/>
          <a:chExt cx="0" cy="0"/>
        </a:xfrm>
      </p:grpSpPr>
      <p:sp>
        <p:nvSpPr>
          <p:cNvPr id="85" name="Google Shape;85;g3e7edb3a3e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6" name="Google Shape;86;g3e7edb3a3e_0_0: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rtl="0">
              <a:lnSpc>
                <a:spcPct val="100000"/>
              </a:lnSpc>
              <a:spcBef>
                <a:spcPts val="0"/>
              </a:spcBef>
              <a:spcAft>
                <a:spcPts val="0"/>
              </a:spcAft>
              <a:buNone/>
            </a:pPr>
            <a:r>
              <a:rPr lang="en-US">
                <a:solidFill>
                  <a:srgbClr val="000000"/>
                </a:solidFill>
              </a:rPr>
              <a:t>Teacher Notes:</a:t>
            </a:r>
            <a:endParaRPr>
              <a:solidFill>
                <a:srgbClr val="000000"/>
              </a:solidFill>
            </a:endParaRPr>
          </a:p>
          <a:p>
            <a:pPr marL="457200" lvl="0" indent="-304800" rtl="0">
              <a:lnSpc>
                <a:spcPct val="90000"/>
              </a:lnSpc>
              <a:spcBef>
                <a:spcPts val="0"/>
              </a:spcBef>
              <a:spcAft>
                <a:spcPts val="0"/>
              </a:spcAft>
              <a:buSzPts val="1200"/>
              <a:buFont typeface="Calibri"/>
              <a:buChar char="●"/>
            </a:pPr>
            <a:r>
              <a:rPr lang="en-US"/>
              <a:t>The purpose of this lesson is for students to notice the rhetorical tools Chávez uses to develop his claims and to analyze the structure of the speech’s conclusion.</a:t>
            </a:r>
            <a:endParaRPr/>
          </a:p>
          <a:p>
            <a:pPr marL="457200" lvl="0" indent="-304800" rtl="0">
              <a:lnSpc>
                <a:spcPct val="100000"/>
              </a:lnSpc>
              <a:spcBef>
                <a:spcPts val="0"/>
              </a:spcBef>
              <a:spcAft>
                <a:spcPts val="0"/>
              </a:spcAft>
              <a:buSzPts val="1200"/>
              <a:buFont typeface="Calibri"/>
              <a:buChar char="●"/>
            </a:pPr>
            <a:r>
              <a:rPr lang="en-US"/>
              <a:t>Because students work independently on the structure analysis activity, it can be a good opportunity for them to self-assess how well they are learning these reading comprehension skills. </a:t>
            </a:r>
            <a:endParaRPr/>
          </a:p>
          <a:p>
            <a:pPr marL="457200" lvl="0" indent="-304800" rtl="0">
              <a:lnSpc>
                <a:spcPct val="100000"/>
              </a:lnSpc>
              <a:spcBef>
                <a:spcPts val="0"/>
              </a:spcBef>
              <a:spcAft>
                <a:spcPts val="0"/>
              </a:spcAft>
              <a:buSzPts val="1200"/>
              <a:buFont typeface="Calibri"/>
              <a:buChar char="●"/>
            </a:pPr>
            <a:r>
              <a:rPr lang="en-US"/>
              <a:t>Students more formally assess themselves on RI.7.5, “</a:t>
            </a:r>
            <a:r>
              <a:rPr lang="en-US">
                <a:solidFill>
                  <a:srgbClr val="202020"/>
                </a:solidFill>
              </a:rPr>
              <a:t>Analyze the structure an author uses to organize a text, including how the major sections contribute to the whole and to the development of the ideas.”</a:t>
            </a:r>
            <a:r>
              <a:rPr lang="en-US"/>
              <a:t> Encourage students to seek additional help if they do not yet feel prepared for the assessment in Lesson 8.</a:t>
            </a:r>
            <a:endParaRPr/>
          </a:p>
          <a:p>
            <a:pPr marL="457200" lvl="0" indent="-304800" rtl="0">
              <a:spcBef>
                <a:spcPts val="0"/>
              </a:spcBef>
              <a:spcAft>
                <a:spcPts val="0"/>
              </a:spcAft>
              <a:buSzPts val="1200"/>
              <a:buChar char="●"/>
            </a:pPr>
            <a:r>
              <a:rPr lang="en-US"/>
              <a:t>Consider what structure you will use for the independent reading check-in scheduled for Lesson 8. As you review the homework with students, make sure they are clear about what they need to have completed beforehand and what they should bring to class that day. </a:t>
            </a:r>
            <a:endParaRPr/>
          </a:p>
        </p:txBody>
      </p:sp>
    </p:spTree>
    <p:extLst>
      <p:ext uri="{BB962C8B-B14F-4D97-AF65-F5344CB8AC3E}">
        <p14:creationId xmlns:p14="http://schemas.microsoft.com/office/powerpoint/2010/main" val="326222336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7"/>
        <p:cNvGrpSpPr/>
        <p:nvPr/>
      </p:nvGrpSpPr>
      <p:grpSpPr>
        <a:xfrm>
          <a:off x="0" y="0"/>
          <a:ext cx="0" cy="0"/>
          <a:chOff x="0" y="0"/>
          <a:chExt cx="0" cy="0"/>
        </a:xfrm>
      </p:grpSpPr>
      <p:sp>
        <p:nvSpPr>
          <p:cNvPr id="158" name="Google Shape;158;g3fc49944c1_0_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9" name="Google Shape;159;g3fc49944c1_0_5: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rtl="0">
              <a:spcBef>
                <a:spcPts val="0"/>
              </a:spcBef>
              <a:spcAft>
                <a:spcPts val="0"/>
              </a:spcAft>
              <a:buClr>
                <a:schemeClr val="dk1"/>
              </a:buClr>
              <a:buSzPts val="1100"/>
              <a:buFont typeface="Arial"/>
              <a:buNone/>
            </a:pPr>
            <a:r>
              <a:rPr lang="en-US" b="1"/>
              <a:t>Suggested slide pacing: 15-20 minutes (this slide, 5-7 minutes)</a:t>
            </a:r>
            <a:endParaRPr b="1"/>
          </a:p>
          <a:p>
            <a:pPr marL="0" lvl="0" indent="0" rtl="0">
              <a:spcBef>
                <a:spcPts val="0"/>
              </a:spcBef>
              <a:spcAft>
                <a:spcPts val="0"/>
              </a:spcAft>
              <a:buClr>
                <a:schemeClr val="dk1"/>
              </a:buClr>
              <a:buSzPts val="1100"/>
              <a:buFont typeface="Arial"/>
              <a:buNone/>
            </a:pPr>
            <a:r>
              <a:rPr lang="en-US" b="1"/>
              <a:t>Student Grouping: Whole Group</a:t>
            </a:r>
          </a:p>
          <a:p>
            <a:pPr marL="0" lvl="0" indent="0" rtl="0">
              <a:spcBef>
                <a:spcPts val="0"/>
              </a:spcBef>
              <a:spcAft>
                <a:spcPts val="0"/>
              </a:spcAft>
              <a:buClr>
                <a:schemeClr val="dk1"/>
              </a:buClr>
              <a:buSzPts val="1100"/>
              <a:buFont typeface="Arial"/>
              <a:buNone/>
            </a:pPr>
            <a:endParaRPr b="1"/>
          </a:p>
          <a:p>
            <a:pPr marL="0" lvl="0" indent="0" rtl="0">
              <a:spcBef>
                <a:spcPts val="0"/>
              </a:spcBef>
              <a:spcAft>
                <a:spcPts val="0"/>
              </a:spcAft>
              <a:buClr>
                <a:schemeClr val="dk1"/>
              </a:buClr>
              <a:buSzPts val="1100"/>
              <a:buFont typeface="Arial"/>
              <a:buNone/>
            </a:pPr>
            <a:r>
              <a:rPr lang="en-US" b="1"/>
              <a:t>Slide 1 of 3</a:t>
            </a:r>
          </a:p>
          <a:p>
            <a:pPr marL="0" lvl="0" indent="0" rtl="0">
              <a:spcBef>
                <a:spcPts val="0"/>
              </a:spcBef>
              <a:spcAft>
                <a:spcPts val="0"/>
              </a:spcAft>
              <a:buClr>
                <a:schemeClr val="dk1"/>
              </a:buClr>
              <a:buSzPts val="1100"/>
              <a:buFont typeface="Arial"/>
              <a:buNone/>
            </a:pPr>
            <a:endParaRPr b="1"/>
          </a:p>
          <a:p>
            <a:pPr marL="0" lvl="0" indent="0" rtl="0">
              <a:lnSpc>
                <a:spcPct val="90000"/>
              </a:lnSpc>
              <a:spcBef>
                <a:spcPts val="1000"/>
              </a:spcBef>
              <a:spcAft>
                <a:spcPts val="0"/>
              </a:spcAft>
              <a:buClr>
                <a:schemeClr val="dk1"/>
              </a:buClr>
              <a:buSzPts val="1100"/>
              <a:buFont typeface="Arial"/>
              <a:buNone/>
            </a:pPr>
            <a:r>
              <a:rPr lang="en-US" b="1"/>
              <a:t>Work Time B. Analyzing Speech Structure: Paragraphs 28 and 29  </a:t>
            </a:r>
            <a:endParaRPr b="1" i="1"/>
          </a:p>
          <a:p>
            <a:pPr marL="0" lvl="0" indent="0" rtl="0">
              <a:spcBef>
                <a:spcPts val="0"/>
              </a:spcBef>
              <a:spcAft>
                <a:spcPts val="0"/>
              </a:spcAft>
              <a:buClr>
                <a:schemeClr val="dk1"/>
              </a:buClr>
              <a:buSzPts val="1100"/>
              <a:buFont typeface="Arial"/>
              <a:buNone/>
            </a:pPr>
            <a:endParaRPr b="1"/>
          </a:p>
          <a:p>
            <a:pPr marL="0" lvl="0" indent="0" rtl="0">
              <a:spcBef>
                <a:spcPts val="0"/>
              </a:spcBef>
              <a:spcAft>
                <a:spcPts val="0"/>
              </a:spcAft>
              <a:buClr>
                <a:schemeClr val="dk1"/>
              </a:buClr>
              <a:buSzPts val="1100"/>
              <a:buFont typeface="Arial"/>
              <a:buNone/>
            </a:pPr>
            <a:r>
              <a:rPr lang="en-US"/>
              <a:t>Teaching Notes:</a:t>
            </a:r>
            <a:endParaRPr/>
          </a:p>
          <a:p>
            <a:pPr marL="457200" lvl="0" indent="-304800" rtl="0">
              <a:spcBef>
                <a:spcPts val="0"/>
              </a:spcBef>
              <a:spcAft>
                <a:spcPts val="0"/>
              </a:spcAft>
              <a:buClr>
                <a:schemeClr val="dk1"/>
              </a:buClr>
              <a:buSzPts val="1200"/>
              <a:buFont typeface="Calibri"/>
              <a:buChar char="●"/>
            </a:pPr>
            <a:r>
              <a:rPr lang="en-US"/>
              <a:t>This is the first of three slides related to this activity.</a:t>
            </a:r>
            <a:endParaRPr/>
          </a:p>
          <a:p>
            <a:pPr marL="0" lvl="0" indent="0" rtl="0">
              <a:spcBef>
                <a:spcPts val="0"/>
              </a:spcBef>
              <a:spcAft>
                <a:spcPts val="0"/>
              </a:spcAft>
              <a:buClr>
                <a:schemeClr val="dk1"/>
              </a:buClr>
              <a:buSzPts val="1100"/>
              <a:buFont typeface="Arial"/>
              <a:buNone/>
            </a:pPr>
            <a:endParaRPr/>
          </a:p>
          <a:p>
            <a:pPr marL="0" lvl="0" indent="0" rtl="0">
              <a:spcBef>
                <a:spcPts val="0"/>
              </a:spcBef>
              <a:spcAft>
                <a:spcPts val="0"/>
              </a:spcAft>
              <a:buNone/>
            </a:pPr>
            <a:r>
              <a:rPr lang="en-US"/>
              <a:t>Teacher Actions:</a:t>
            </a:r>
            <a:endParaRPr/>
          </a:p>
          <a:p>
            <a:pPr marL="457200" lvl="0" indent="-304800" rtl="0">
              <a:spcBef>
                <a:spcPts val="0"/>
              </a:spcBef>
              <a:spcAft>
                <a:spcPts val="0"/>
              </a:spcAft>
              <a:buClr>
                <a:schemeClr val="dk1"/>
              </a:buClr>
              <a:buSzPts val="1200"/>
              <a:buFont typeface="Calibri"/>
              <a:buAutoNum type="arabicPeriod"/>
            </a:pPr>
            <a:r>
              <a:rPr lang="en-US"/>
              <a:t>Direct the students to their </a:t>
            </a:r>
            <a:r>
              <a:rPr lang="en-US" b="0"/>
              <a:t>Text of “Commonwealth Club Address” by César Chávez </a:t>
            </a:r>
            <a:r>
              <a:rPr lang="en-US"/>
              <a:t>(students’ annotated copies from Lessons 2-7). Tell them they have now reached the conclusion. </a:t>
            </a:r>
            <a:endParaRPr/>
          </a:p>
          <a:p>
            <a:pPr marL="457200" lvl="0" indent="-304800" rtl="0">
              <a:spcBef>
                <a:spcPts val="0"/>
              </a:spcBef>
              <a:spcAft>
                <a:spcPts val="0"/>
              </a:spcAft>
              <a:buClr>
                <a:schemeClr val="dk1"/>
              </a:buClr>
              <a:buSzPts val="1200"/>
              <a:buFont typeface="Calibri"/>
              <a:buAutoNum type="arabicPeriod"/>
            </a:pPr>
            <a:r>
              <a:rPr lang="en-US"/>
              <a:t>Ask: </a:t>
            </a:r>
            <a:r>
              <a:rPr lang="en-US" i="1"/>
              <a:t>“What does a speaker usually do in the conclusion?” </a:t>
            </a:r>
            <a:r>
              <a:rPr lang="en-US"/>
              <a:t>List all the reasonable responses from students and then circle the three you want them to focus on. These three should have something to do with summing up ideas, reflecting the claim, and looking forward.</a:t>
            </a:r>
            <a:endParaRPr/>
          </a:p>
          <a:p>
            <a:pPr marL="457200" lvl="0" indent="0" rtl="0">
              <a:spcBef>
                <a:spcPts val="0"/>
              </a:spcBef>
              <a:spcAft>
                <a:spcPts val="0"/>
              </a:spcAft>
              <a:buNone/>
            </a:pPr>
            <a:endParaRPr/>
          </a:p>
          <a:p>
            <a:pPr marL="0" lvl="0" indent="0" rtl="0">
              <a:spcBef>
                <a:spcPts val="0"/>
              </a:spcBef>
              <a:spcAft>
                <a:spcPts val="0"/>
              </a:spcAft>
              <a:buClr>
                <a:schemeClr val="dk1"/>
              </a:buClr>
              <a:buSzPts val="1100"/>
              <a:buFont typeface="Arial"/>
              <a:buNone/>
            </a:pPr>
            <a:r>
              <a:rPr lang="en-US"/>
              <a:t>Student Look-</a:t>
            </a:r>
            <a:r>
              <a:rPr lang="en-US" err="1"/>
              <a:t>Fors</a:t>
            </a:r>
            <a:r>
              <a:rPr lang="en-US"/>
              <a:t>/Listen-</a:t>
            </a:r>
            <a:r>
              <a:rPr lang="en-US" err="1"/>
              <a:t>Fors</a:t>
            </a:r>
            <a:r>
              <a:rPr lang="en-US"/>
              <a:t>: </a:t>
            </a:r>
            <a:endParaRPr/>
          </a:p>
          <a:p>
            <a:pPr marL="457200" lvl="0" indent="-304800" rtl="0">
              <a:spcBef>
                <a:spcPts val="0"/>
              </a:spcBef>
              <a:spcAft>
                <a:spcPts val="0"/>
              </a:spcAft>
              <a:buClr>
                <a:schemeClr val="dk1"/>
              </a:buClr>
              <a:buSzPts val="1200"/>
              <a:buFont typeface="Calibri"/>
              <a:buChar char="●"/>
            </a:pPr>
            <a:r>
              <a:rPr lang="en-US"/>
              <a:t>In Teacher Action Step 2, listen for students to say things like, </a:t>
            </a:r>
            <a:r>
              <a:rPr lang="en-US" b="0"/>
              <a:t>“it sums up what the speaker wants to say” or “it reminds us of the main point” and “it looks ahead to a better way.”</a:t>
            </a:r>
            <a:endParaRPr b="0"/>
          </a:p>
          <a:p>
            <a:pPr marL="0" lvl="0" indent="0" rtl="0">
              <a:spcBef>
                <a:spcPts val="0"/>
              </a:spcBef>
              <a:spcAft>
                <a:spcPts val="0"/>
              </a:spcAft>
              <a:buClr>
                <a:schemeClr val="dk1"/>
              </a:buClr>
              <a:buSzPts val="1100"/>
              <a:buFont typeface="Arial"/>
              <a:buNone/>
            </a:pPr>
            <a:endParaRPr/>
          </a:p>
          <a:p>
            <a:pPr marL="0" lvl="0" indent="0" rtl="0">
              <a:spcBef>
                <a:spcPts val="0"/>
              </a:spcBef>
              <a:spcAft>
                <a:spcPts val="0"/>
              </a:spcAft>
              <a:buClr>
                <a:schemeClr val="dk1"/>
              </a:buClr>
              <a:buSzPts val="1100"/>
              <a:buFont typeface="Arial"/>
              <a:buNone/>
            </a:pPr>
            <a:r>
              <a:rPr lang="en-US"/>
              <a:t>Support for Any Students Who Need It: None</a:t>
            </a:r>
            <a:endParaRPr/>
          </a:p>
        </p:txBody>
      </p:sp>
      <p:sp>
        <p:nvSpPr>
          <p:cNvPr id="160" name="Google Shape;160;g3fc49944c1_0_5: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spcBef>
                <a:spcPts val="0"/>
              </a:spcBef>
              <a:spcAft>
                <a:spcPts val="0"/>
              </a:spcAft>
              <a:buClr>
                <a:srgbClr val="000000"/>
              </a:buClr>
              <a:buSzPts val="1200"/>
              <a:buFont typeface="Arial"/>
              <a:buNone/>
            </a:pPr>
            <a:fld id="{00000000-1234-1234-1234-123412341234}" type="slidenum">
              <a:rPr lang="en-US"/>
              <a:t>10</a:t>
            </a:fld>
            <a:endParaRPr/>
          </a:p>
        </p:txBody>
      </p:sp>
    </p:spTree>
    <p:extLst>
      <p:ext uri="{BB962C8B-B14F-4D97-AF65-F5344CB8AC3E}">
        <p14:creationId xmlns:p14="http://schemas.microsoft.com/office/powerpoint/2010/main" val="5368027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7"/>
        <p:cNvGrpSpPr/>
        <p:nvPr/>
      </p:nvGrpSpPr>
      <p:grpSpPr>
        <a:xfrm>
          <a:off x="0" y="0"/>
          <a:ext cx="0" cy="0"/>
          <a:chOff x="0" y="0"/>
          <a:chExt cx="0" cy="0"/>
        </a:xfrm>
      </p:grpSpPr>
      <p:sp>
        <p:nvSpPr>
          <p:cNvPr id="168" name="Google Shape;168;g3fd2803387_0_4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9" name="Google Shape;169;g3fd2803387_0_45: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rtl="0">
              <a:spcBef>
                <a:spcPts val="0"/>
              </a:spcBef>
              <a:spcAft>
                <a:spcPts val="0"/>
              </a:spcAft>
              <a:buClr>
                <a:schemeClr val="dk1"/>
              </a:buClr>
              <a:buSzPts val="1100"/>
              <a:buFont typeface="Arial"/>
              <a:buNone/>
            </a:pPr>
            <a:r>
              <a:rPr lang="en-US" b="1"/>
              <a:t>Suggested slide pacing: 15-20 minutes (this slide, 7-10 minutes)</a:t>
            </a:r>
            <a:endParaRPr b="1"/>
          </a:p>
          <a:p>
            <a:pPr marL="0" lvl="0" indent="0" rtl="0">
              <a:spcBef>
                <a:spcPts val="0"/>
              </a:spcBef>
              <a:spcAft>
                <a:spcPts val="0"/>
              </a:spcAft>
              <a:buClr>
                <a:schemeClr val="dk1"/>
              </a:buClr>
              <a:buSzPts val="1100"/>
              <a:buFont typeface="Arial"/>
              <a:buNone/>
            </a:pPr>
            <a:r>
              <a:rPr lang="en-US" b="1"/>
              <a:t>Student Grouping: Whole Group, Individual</a:t>
            </a:r>
          </a:p>
          <a:p>
            <a:pPr marL="0" lvl="0" indent="0" rtl="0">
              <a:spcBef>
                <a:spcPts val="0"/>
              </a:spcBef>
              <a:spcAft>
                <a:spcPts val="0"/>
              </a:spcAft>
              <a:buClr>
                <a:schemeClr val="dk1"/>
              </a:buClr>
              <a:buSzPts val="1100"/>
              <a:buFont typeface="Arial"/>
              <a:buNone/>
            </a:pPr>
            <a:endParaRPr b="1"/>
          </a:p>
          <a:p>
            <a:pPr marL="0" lvl="0" indent="0" rtl="0">
              <a:spcBef>
                <a:spcPts val="0"/>
              </a:spcBef>
              <a:spcAft>
                <a:spcPts val="0"/>
              </a:spcAft>
              <a:buClr>
                <a:schemeClr val="dk1"/>
              </a:buClr>
              <a:buSzPts val="1100"/>
              <a:buFont typeface="Arial"/>
              <a:buNone/>
            </a:pPr>
            <a:r>
              <a:rPr lang="en-US" b="1"/>
              <a:t>Slide 2 of 3</a:t>
            </a:r>
          </a:p>
          <a:p>
            <a:pPr marL="0" lvl="0" indent="0" rtl="0">
              <a:spcBef>
                <a:spcPts val="0"/>
              </a:spcBef>
              <a:spcAft>
                <a:spcPts val="0"/>
              </a:spcAft>
              <a:buClr>
                <a:schemeClr val="dk1"/>
              </a:buClr>
              <a:buSzPts val="1100"/>
              <a:buFont typeface="Arial"/>
              <a:buNone/>
            </a:pPr>
            <a:endParaRPr b="1"/>
          </a:p>
          <a:p>
            <a:pPr marL="0" lvl="0" indent="0" rtl="0">
              <a:lnSpc>
                <a:spcPct val="90000"/>
              </a:lnSpc>
              <a:spcBef>
                <a:spcPts val="1000"/>
              </a:spcBef>
              <a:spcAft>
                <a:spcPts val="0"/>
              </a:spcAft>
              <a:buClr>
                <a:schemeClr val="dk1"/>
              </a:buClr>
              <a:buSzPts val="1100"/>
              <a:buFont typeface="Arial"/>
              <a:buNone/>
            </a:pPr>
            <a:r>
              <a:rPr lang="en-US" b="1"/>
              <a:t>Work Time B. Analyzing Speech Structure: Paragraphs 28 and 29  </a:t>
            </a:r>
            <a:endParaRPr b="1" i="1"/>
          </a:p>
          <a:p>
            <a:pPr marL="0" lvl="0" indent="0" rtl="0">
              <a:spcBef>
                <a:spcPts val="0"/>
              </a:spcBef>
              <a:spcAft>
                <a:spcPts val="0"/>
              </a:spcAft>
              <a:buClr>
                <a:schemeClr val="dk1"/>
              </a:buClr>
              <a:buSzPts val="1100"/>
              <a:buFont typeface="Arial"/>
              <a:buNone/>
            </a:pPr>
            <a:endParaRPr b="1"/>
          </a:p>
          <a:p>
            <a:pPr marL="0" lvl="0" indent="0" rtl="0">
              <a:spcBef>
                <a:spcPts val="0"/>
              </a:spcBef>
              <a:spcAft>
                <a:spcPts val="0"/>
              </a:spcAft>
              <a:buClr>
                <a:schemeClr val="dk1"/>
              </a:buClr>
              <a:buSzPts val="1100"/>
              <a:buFont typeface="Arial"/>
              <a:buNone/>
            </a:pPr>
            <a:r>
              <a:rPr lang="en-US"/>
              <a:t>Teaching Notes:</a:t>
            </a:r>
            <a:endParaRPr/>
          </a:p>
          <a:p>
            <a:pPr marL="457200" lvl="0" indent="-304800" rtl="0">
              <a:spcBef>
                <a:spcPts val="0"/>
              </a:spcBef>
              <a:spcAft>
                <a:spcPts val="0"/>
              </a:spcAft>
              <a:buClr>
                <a:schemeClr val="dk1"/>
              </a:buClr>
              <a:buSzPts val="1200"/>
              <a:buFont typeface="Calibri"/>
              <a:buChar char="●"/>
            </a:pPr>
            <a:r>
              <a:rPr lang="en-US"/>
              <a:t>This is the second of three slides related to this activity.</a:t>
            </a:r>
            <a:endParaRPr/>
          </a:p>
          <a:p>
            <a:pPr marL="457200" lvl="0" indent="-304800" rtl="0">
              <a:spcBef>
                <a:spcPts val="0"/>
              </a:spcBef>
              <a:spcAft>
                <a:spcPts val="0"/>
              </a:spcAft>
              <a:buClr>
                <a:schemeClr val="dk1"/>
              </a:buClr>
              <a:buSzPts val="1200"/>
              <a:buChar char="●"/>
            </a:pPr>
            <a:r>
              <a:rPr lang="en-US"/>
              <a:t>Depending on what colored pencil or marker colors you have, you will probably want to clearly designate what marker color should correspond with what aspect of the conclusion. For example, you might say that students should underline in yellow where the speaker </a:t>
            </a:r>
            <a:r>
              <a:rPr lang="en-US" u="none"/>
              <a:t>sums up (A); in green where the speaker returns to the central claim (B); and in blue where the speaker looks forward to the future (C). This consistency will help students as you debrief. </a:t>
            </a:r>
            <a:endParaRPr u="none"/>
          </a:p>
          <a:p>
            <a:pPr marL="0" lvl="0" indent="0" rtl="0">
              <a:spcBef>
                <a:spcPts val="0"/>
              </a:spcBef>
              <a:spcAft>
                <a:spcPts val="0"/>
              </a:spcAft>
              <a:buClr>
                <a:schemeClr val="dk1"/>
              </a:buClr>
              <a:buSzPts val="1100"/>
              <a:buFont typeface="Arial"/>
              <a:buNone/>
            </a:pPr>
            <a:endParaRPr/>
          </a:p>
          <a:p>
            <a:pPr marL="0" lvl="0" indent="0" rtl="0">
              <a:spcBef>
                <a:spcPts val="0"/>
              </a:spcBef>
              <a:spcAft>
                <a:spcPts val="0"/>
              </a:spcAft>
              <a:buClr>
                <a:schemeClr val="dk1"/>
              </a:buClr>
              <a:buSzPts val="1100"/>
              <a:buFont typeface="Arial"/>
              <a:buNone/>
            </a:pPr>
            <a:r>
              <a:rPr lang="en-US"/>
              <a:t>Teacher Actions:</a:t>
            </a:r>
            <a:endParaRPr/>
          </a:p>
          <a:p>
            <a:pPr marL="457200" lvl="0" indent="-304800" rtl="0">
              <a:spcBef>
                <a:spcPts val="0"/>
              </a:spcBef>
              <a:spcAft>
                <a:spcPts val="0"/>
              </a:spcAft>
              <a:buClr>
                <a:schemeClr val="dk1"/>
              </a:buClr>
              <a:buSzPts val="1200"/>
              <a:buFont typeface="Calibri"/>
              <a:buAutoNum type="arabicPeriod"/>
            </a:pPr>
            <a:r>
              <a:rPr lang="en-US"/>
              <a:t>Prompt the class to focus on the three aspects of a conclusion printed on the slide. To foster deeper understanding of each aspect, add the following commentary for items a, b, and c:</a:t>
            </a:r>
            <a:endParaRPr/>
          </a:p>
          <a:p>
            <a:pPr marL="914400" lvl="1" indent="-304800" rtl="0">
              <a:spcBef>
                <a:spcPts val="0"/>
              </a:spcBef>
              <a:spcAft>
                <a:spcPts val="0"/>
              </a:spcAft>
              <a:buClr>
                <a:schemeClr val="dk1"/>
              </a:buClr>
              <a:buSzPts val="1200"/>
              <a:buFont typeface="Calibri"/>
              <a:buAutoNum type="alphaLcPeriod"/>
            </a:pPr>
            <a:r>
              <a:rPr lang="en-US"/>
              <a:t>Ask students to identify what ideas they think are most important to Chávez. The way working conditions changed? The boycott? The conditions of Chicanos?</a:t>
            </a:r>
            <a:endParaRPr/>
          </a:p>
          <a:p>
            <a:pPr marL="914400" lvl="1" indent="-304800" rtl="0">
              <a:spcBef>
                <a:spcPts val="0"/>
              </a:spcBef>
              <a:spcAft>
                <a:spcPts val="0"/>
              </a:spcAft>
              <a:buClr>
                <a:schemeClr val="dk1"/>
              </a:buClr>
              <a:buSzPts val="1200"/>
              <a:buFont typeface="Calibri"/>
              <a:buAutoNum type="alphaLcPeriod"/>
            </a:pPr>
            <a:r>
              <a:rPr lang="en-US"/>
              <a:t>Remind students what the central claim is in Chávez’s speech. Reread it from the structure anchor chart: </a:t>
            </a:r>
            <a:r>
              <a:rPr lang="en-US" i="1"/>
              <a:t>“Our union will forever exist as an empowering force among Chicanos in the Southwest. That means our power and our influence will grow and not diminish.” </a:t>
            </a:r>
            <a:r>
              <a:rPr lang="en-US"/>
              <a:t>Ask students to consider whether he will say it the same way.</a:t>
            </a:r>
            <a:endParaRPr/>
          </a:p>
          <a:p>
            <a:pPr marL="914400" lvl="1" indent="-304800" rtl="0">
              <a:spcBef>
                <a:spcPts val="0"/>
              </a:spcBef>
              <a:spcAft>
                <a:spcPts val="0"/>
              </a:spcAft>
              <a:buClr>
                <a:schemeClr val="dk1"/>
              </a:buClr>
              <a:buSzPts val="1200"/>
              <a:buFont typeface="Calibri"/>
              <a:buAutoNum type="alphaLcPeriod"/>
            </a:pPr>
            <a:r>
              <a:rPr lang="en-US"/>
              <a:t>Remind students to look for the signal word “will” as they read.</a:t>
            </a:r>
            <a:endParaRPr/>
          </a:p>
          <a:p>
            <a:pPr marL="457200" lvl="0" indent="-304800" rtl="0">
              <a:spcBef>
                <a:spcPts val="0"/>
              </a:spcBef>
              <a:spcAft>
                <a:spcPts val="0"/>
              </a:spcAft>
              <a:buClr>
                <a:schemeClr val="dk1"/>
              </a:buClr>
              <a:buSzPts val="1200"/>
              <a:buFont typeface="Calibri"/>
              <a:buAutoNum type="arabicPeriod"/>
            </a:pPr>
            <a:r>
              <a:rPr lang="en-US"/>
              <a:t>Give each student three </a:t>
            </a:r>
            <a:r>
              <a:rPr lang="en-US" b="0"/>
              <a:t>different colored markers or pencils</a:t>
            </a:r>
            <a:r>
              <a:rPr lang="en-US"/>
              <a:t>. Ask them to reread the conclusion to themselves and mark when they see Chávez doing what they have just identified as the three things speakers do in the conclusion.</a:t>
            </a:r>
            <a:endParaRPr/>
          </a:p>
          <a:p>
            <a:pPr marL="457200" lvl="0" indent="-304800" rtl="0">
              <a:spcBef>
                <a:spcPts val="0"/>
              </a:spcBef>
              <a:spcAft>
                <a:spcPts val="0"/>
              </a:spcAft>
              <a:buClr>
                <a:schemeClr val="dk1"/>
              </a:buClr>
              <a:buSzPts val="1200"/>
              <a:buFont typeface="Calibri"/>
              <a:buAutoNum type="arabicPeriod"/>
            </a:pPr>
            <a:r>
              <a:rPr lang="en-US"/>
              <a:t>After 5 minutes, debrief students on the activity by briefly calling on a few students to explain parts of the conclusion where they saw Chávez accomplishing aspects A, B, and C.</a:t>
            </a:r>
            <a:endParaRPr/>
          </a:p>
          <a:p>
            <a:pPr marL="457200" lvl="0" indent="-304800" rtl="0">
              <a:spcBef>
                <a:spcPts val="0"/>
              </a:spcBef>
              <a:spcAft>
                <a:spcPts val="0"/>
              </a:spcAft>
              <a:buClr>
                <a:schemeClr val="dk1"/>
              </a:buClr>
              <a:buSzPts val="1200"/>
              <a:buFont typeface="Calibri"/>
              <a:buAutoNum type="arabicPeriod"/>
            </a:pPr>
            <a:r>
              <a:rPr lang="en-US"/>
              <a:t>Read the last sentence on the slide. Give students another 5 minutes to work on their “</a:t>
            </a:r>
            <a:r>
              <a:rPr lang="en-US" b="1"/>
              <a:t>Commonwealth Club Address” Structure anchor chart</a:t>
            </a:r>
            <a:r>
              <a:rPr lang="en-US"/>
              <a:t> before clicking to the next slide, which shows a completed version of the chart. </a:t>
            </a:r>
            <a:endParaRPr/>
          </a:p>
          <a:p>
            <a:pPr marL="457200" lvl="0" indent="0" rtl="0">
              <a:spcBef>
                <a:spcPts val="0"/>
              </a:spcBef>
              <a:spcAft>
                <a:spcPts val="0"/>
              </a:spcAft>
              <a:buNone/>
            </a:pPr>
            <a:endParaRPr/>
          </a:p>
          <a:p>
            <a:pPr marL="0" lvl="0" indent="0" rtl="0">
              <a:spcBef>
                <a:spcPts val="0"/>
              </a:spcBef>
              <a:spcAft>
                <a:spcPts val="0"/>
              </a:spcAft>
              <a:buClr>
                <a:schemeClr val="dk1"/>
              </a:buClr>
              <a:buSzPts val="1100"/>
              <a:buFont typeface="Arial"/>
              <a:buNone/>
            </a:pPr>
            <a:r>
              <a:rPr lang="en-US"/>
              <a:t>Student Look-</a:t>
            </a:r>
            <a:r>
              <a:rPr lang="en-US" err="1"/>
              <a:t>Fors</a:t>
            </a:r>
            <a:r>
              <a:rPr lang="en-US"/>
              <a:t>/Listen-</a:t>
            </a:r>
            <a:r>
              <a:rPr lang="en-US" err="1"/>
              <a:t>Fors</a:t>
            </a:r>
            <a:r>
              <a:rPr lang="en-US"/>
              <a:t>: </a:t>
            </a:r>
            <a:endParaRPr/>
          </a:p>
          <a:p>
            <a:pPr marL="457200" lvl="0" indent="-304800" rtl="0">
              <a:spcBef>
                <a:spcPts val="0"/>
              </a:spcBef>
              <a:spcAft>
                <a:spcPts val="0"/>
              </a:spcAft>
              <a:buClr>
                <a:schemeClr val="dk1"/>
              </a:buClr>
              <a:buSzPts val="1200"/>
              <a:buFont typeface="Calibri"/>
              <a:buChar char="●"/>
            </a:pPr>
            <a:r>
              <a:rPr lang="en-US"/>
              <a:t>In Teacher Action Step 3, listen for students to note that the following portions of the conclusion relate to each important aspect of a conclusion:</a:t>
            </a:r>
            <a:endParaRPr/>
          </a:p>
          <a:p>
            <a:pPr marL="914400" lvl="1" indent="-304800" rtl="0">
              <a:spcBef>
                <a:spcPts val="0"/>
              </a:spcBef>
              <a:spcAft>
                <a:spcPts val="0"/>
              </a:spcAft>
              <a:buClr>
                <a:schemeClr val="dk1"/>
              </a:buClr>
              <a:buSzPts val="1200"/>
              <a:buFont typeface="Calibri"/>
              <a:buAutoNum type="alphaLcPeriod"/>
            </a:pPr>
            <a:r>
              <a:rPr lang="en-US"/>
              <a:t>Chávez </a:t>
            </a:r>
            <a:r>
              <a:rPr lang="en-US" u="none"/>
              <a:t>sums up his most important ideas when…</a:t>
            </a:r>
            <a:endParaRPr u="none"/>
          </a:p>
          <a:p>
            <a:pPr marL="914400" lvl="1" indent="-304800" rtl="0">
              <a:spcBef>
                <a:spcPts val="0"/>
              </a:spcBef>
              <a:spcAft>
                <a:spcPts val="0"/>
              </a:spcAft>
              <a:buClr>
                <a:schemeClr val="dk1"/>
              </a:buClr>
              <a:buSzPts val="1200"/>
              <a:buFont typeface="Calibri"/>
              <a:buAutoNum type="alphaLcPeriod"/>
            </a:pPr>
            <a:r>
              <a:rPr lang="en-US" u="none"/>
              <a:t>Chávez returns to the central claim of his speech when…</a:t>
            </a:r>
            <a:endParaRPr u="none"/>
          </a:p>
          <a:p>
            <a:pPr marL="914400" lvl="1" indent="-304800" rtl="0">
              <a:spcBef>
                <a:spcPts val="0"/>
              </a:spcBef>
              <a:spcAft>
                <a:spcPts val="0"/>
              </a:spcAft>
              <a:buClr>
                <a:schemeClr val="dk1"/>
              </a:buClr>
              <a:buSzPts val="1200"/>
              <a:buFont typeface="Calibri"/>
              <a:buAutoNum type="alphaLcPeriod"/>
            </a:pPr>
            <a:r>
              <a:rPr lang="en-US" u="none"/>
              <a:t>Chávez looks forward to the </a:t>
            </a:r>
            <a:r>
              <a:rPr lang="en-US"/>
              <a:t>future when he begins repeating the phrase, “The day will come…”</a:t>
            </a:r>
            <a:endParaRPr/>
          </a:p>
          <a:p>
            <a:pPr marL="0" lvl="0" indent="0" rtl="0">
              <a:spcBef>
                <a:spcPts val="0"/>
              </a:spcBef>
              <a:spcAft>
                <a:spcPts val="0"/>
              </a:spcAft>
              <a:buClr>
                <a:schemeClr val="dk1"/>
              </a:buClr>
              <a:buSzPts val="1100"/>
              <a:buFont typeface="Arial"/>
              <a:buNone/>
            </a:pPr>
            <a:endParaRPr/>
          </a:p>
          <a:p>
            <a:pPr marL="0" lvl="0" indent="0" rtl="0">
              <a:spcBef>
                <a:spcPts val="0"/>
              </a:spcBef>
              <a:spcAft>
                <a:spcPts val="0"/>
              </a:spcAft>
              <a:buClr>
                <a:schemeClr val="dk1"/>
              </a:buClr>
              <a:buSzPts val="1100"/>
              <a:buFont typeface="Arial"/>
              <a:buNone/>
            </a:pPr>
            <a:r>
              <a:rPr lang="en-US"/>
              <a:t>Support for Any Students Who Need It: </a:t>
            </a:r>
            <a:endParaRPr/>
          </a:p>
          <a:p>
            <a:pPr marL="457200" lvl="0" indent="-304800" rtl="0">
              <a:spcBef>
                <a:spcPts val="0"/>
              </a:spcBef>
              <a:spcAft>
                <a:spcPts val="0"/>
              </a:spcAft>
              <a:buClr>
                <a:schemeClr val="dk1"/>
              </a:buClr>
              <a:buSzPts val="1200"/>
              <a:buFont typeface="Calibri"/>
              <a:buChar char="●"/>
            </a:pPr>
            <a:r>
              <a:rPr lang="en-US"/>
              <a:t>Consider helping struggling learners in a small group during this exercise.</a:t>
            </a:r>
            <a:endParaRPr/>
          </a:p>
        </p:txBody>
      </p:sp>
      <p:sp>
        <p:nvSpPr>
          <p:cNvPr id="170" name="Google Shape;170;g3fd2803387_0_45: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spcBef>
                <a:spcPts val="0"/>
              </a:spcBef>
              <a:spcAft>
                <a:spcPts val="0"/>
              </a:spcAft>
              <a:buClr>
                <a:srgbClr val="000000"/>
              </a:buClr>
              <a:buSzPts val="1200"/>
              <a:buFont typeface="Arial"/>
              <a:buNone/>
            </a:pPr>
            <a:fld id="{00000000-1234-1234-1234-123412341234}" type="slidenum">
              <a:rPr lang="en-US"/>
              <a:t>11</a:t>
            </a:fld>
            <a:endParaRPr/>
          </a:p>
        </p:txBody>
      </p:sp>
    </p:spTree>
    <p:extLst>
      <p:ext uri="{BB962C8B-B14F-4D97-AF65-F5344CB8AC3E}">
        <p14:creationId xmlns:p14="http://schemas.microsoft.com/office/powerpoint/2010/main" val="159833032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5"/>
        <p:cNvGrpSpPr/>
        <p:nvPr/>
      </p:nvGrpSpPr>
      <p:grpSpPr>
        <a:xfrm>
          <a:off x="0" y="0"/>
          <a:ext cx="0" cy="0"/>
          <a:chOff x="0" y="0"/>
          <a:chExt cx="0" cy="0"/>
        </a:xfrm>
      </p:grpSpPr>
      <p:sp>
        <p:nvSpPr>
          <p:cNvPr id="176" name="Google Shape;176;g3fe4d76121_0_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7" name="Google Shape;177;g3fe4d76121_0_0: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rtl="0">
              <a:spcBef>
                <a:spcPts val="0"/>
              </a:spcBef>
              <a:spcAft>
                <a:spcPts val="0"/>
              </a:spcAft>
              <a:buClr>
                <a:schemeClr val="dk1"/>
              </a:buClr>
              <a:buSzPts val="1100"/>
              <a:buFont typeface="Arial"/>
              <a:buNone/>
            </a:pPr>
            <a:r>
              <a:rPr lang="en-US" b="1"/>
              <a:t>Suggested slide pacing: 15-20 minutes (this slide, 3-5 minutes)</a:t>
            </a:r>
            <a:endParaRPr b="1"/>
          </a:p>
          <a:p>
            <a:pPr marL="0" lvl="0" indent="0" rtl="0">
              <a:spcBef>
                <a:spcPts val="0"/>
              </a:spcBef>
              <a:spcAft>
                <a:spcPts val="0"/>
              </a:spcAft>
              <a:buClr>
                <a:schemeClr val="dk1"/>
              </a:buClr>
              <a:buSzPts val="1100"/>
              <a:buFont typeface="Arial"/>
              <a:buNone/>
            </a:pPr>
            <a:r>
              <a:rPr lang="en-US" b="1"/>
              <a:t>Student Grouping: Whole Group</a:t>
            </a:r>
          </a:p>
          <a:p>
            <a:pPr marL="0" lvl="0" indent="0" rtl="0">
              <a:spcBef>
                <a:spcPts val="0"/>
              </a:spcBef>
              <a:spcAft>
                <a:spcPts val="0"/>
              </a:spcAft>
              <a:buClr>
                <a:schemeClr val="dk1"/>
              </a:buClr>
              <a:buSzPts val="1100"/>
              <a:buFont typeface="Arial"/>
              <a:buNone/>
            </a:pPr>
            <a:endParaRPr b="1"/>
          </a:p>
          <a:p>
            <a:pPr marL="0" lvl="0" indent="0" rtl="0">
              <a:spcBef>
                <a:spcPts val="0"/>
              </a:spcBef>
              <a:spcAft>
                <a:spcPts val="0"/>
              </a:spcAft>
              <a:buClr>
                <a:schemeClr val="dk1"/>
              </a:buClr>
              <a:buSzPts val="1100"/>
              <a:buFont typeface="Arial"/>
              <a:buNone/>
            </a:pPr>
            <a:r>
              <a:rPr lang="en-US" b="1"/>
              <a:t>Slide 3 of 3</a:t>
            </a:r>
          </a:p>
          <a:p>
            <a:pPr marL="0" lvl="0" indent="0" rtl="0">
              <a:spcBef>
                <a:spcPts val="0"/>
              </a:spcBef>
              <a:spcAft>
                <a:spcPts val="0"/>
              </a:spcAft>
              <a:buClr>
                <a:schemeClr val="dk1"/>
              </a:buClr>
              <a:buSzPts val="1100"/>
              <a:buFont typeface="Arial"/>
              <a:buNone/>
            </a:pPr>
            <a:endParaRPr b="1"/>
          </a:p>
          <a:p>
            <a:pPr marL="0" lvl="0" indent="0" rtl="0">
              <a:lnSpc>
                <a:spcPct val="90000"/>
              </a:lnSpc>
              <a:spcBef>
                <a:spcPts val="1000"/>
              </a:spcBef>
              <a:spcAft>
                <a:spcPts val="0"/>
              </a:spcAft>
              <a:buClr>
                <a:schemeClr val="dk1"/>
              </a:buClr>
              <a:buSzPts val="1100"/>
              <a:buFont typeface="Arial"/>
              <a:buNone/>
            </a:pPr>
            <a:r>
              <a:rPr lang="en-US" b="1"/>
              <a:t>Work Time B. Analyzing Speech Structure: Paragraphs 28 and 29, continued  </a:t>
            </a:r>
            <a:endParaRPr b="1" i="1"/>
          </a:p>
          <a:p>
            <a:pPr marL="0" lvl="0" indent="0" rtl="0">
              <a:spcBef>
                <a:spcPts val="0"/>
              </a:spcBef>
              <a:spcAft>
                <a:spcPts val="0"/>
              </a:spcAft>
              <a:buClr>
                <a:schemeClr val="dk1"/>
              </a:buClr>
              <a:buSzPts val="1100"/>
              <a:buFont typeface="Arial"/>
              <a:buNone/>
            </a:pPr>
            <a:endParaRPr b="1"/>
          </a:p>
          <a:p>
            <a:pPr marL="0" lvl="0" indent="0" rtl="0">
              <a:spcBef>
                <a:spcPts val="0"/>
              </a:spcBef>
              <a:spcAft>
                <a:spcPts val="0"/>
              </a:spcAft>
              <a:buClr>
                <a:schemeClr val="dk1"/>
              </a:buClr>
              <a:buSzPts val="1100"/>
              <a:buFont typeface="Arial"/>
              <a:buNone/>
            </a:pPr>
            <a:r>
              <a:rPr lang="en-US"/>
              <a:t>Teaching Notes:</a:t>
            </a:r>
            <a:endParaRPr/>
          </a:p>
          <a:p>
            <a:pPr marL="457200" lvl="0" indent="-304800" rtl="0">
              <a:spcBef>
                <a:spcPts val="0"/>
              </a:spcBef>
              <a:spcAft>
                <a:spcPts val="0"/>
              </a:spcAft>
              <a:buClr>
                <a:schemeClr val="dk1"/>
              </a:buClr>
              <a:buSzPts val="1200"/>
              <a:buFont typeface="Calibri"/>
              <a:buChar char="●"/>
            </a:pPr>
            <a:r>
              <a:rPr lang="en-US"/>
              <a:t>This is the last of three slides related to this activity.</a:t>
            </a:r>
            <a:endParaRPr/>
          </a:p>
          <a:p>
            <a:pPr marL="457200" lvl="0" indent="-304800" rtl="0">
              <a:spcBef>
                <a:spcPts val="0"/>
              </a:spcBef>
              <a:spcAft>
                <a:spcPts val="0"/>
              </a:spcAft>
              <a:buClr>
                <a:schemeClr val="dk1"/>
              </a:buClr>
              <a:buSzPts val="1200"/>
              <a:buChar char="●"/>
            </a:pPr>
            <a:r>
              <a:rPr lang="en-US"/>
              <a:t>Although this slide is focused on the section of the “</a:t>
            </a:r>
            <a:r>
              <a:rPr lang="en-US" b="1"/>
              <a:t>Commonwealth Club Address” Structure anchor chart</a:t>
            </a:r>
            <a:r>
              <a:rPr lang="en-US"/>
              <a:t> related to Paragraphs 28 and 29, this is also a good time to help make sure students have completed the rest of their chart correctly.</a:t>
            </a:r>
            <a:endParaRPr/>
          </a:p>
          <a:p>
            <a:pPr marL="0" lvl="0" indent="0" rtl="0">
              <a:spcBef>
                <a:spcPts val="0"/>
              </a:spcBef>
              <a:spcAft>
                <a:spcPts val="0"/>
              </a:spcAft>
              <a:buClr>
                <a:schemeClr val="dk1"/>
              </a:buClr>
              <a:buSzPts val="1100"/>
              <a:buFont typeface="Arial"/>
              <a:buNone/>
            </a:pPr>
            <a:endParaRPr/>
          </a:p>
          <a:p>
            <a:pPr marL="0" lvl="0" indent="0" rtl="0">
              <a:spcBef>
                <a:spcPts val="0"/>
              </a:spcBef>
              <a:spcAft>
                <a:spcPts val="0"/>
              </a:spcAft>
              <a:buClr>
                <a:schemeClr val="dk1"/>
              </a:buClr>
              <a:buSzPts val="1100"/>
              <a:buFont typeface="Arial"/>
              <a:buNone/>
            </a:pPr>
            <a:r>
              <a:rPr lang="en-US"/>
              <a:t>Teacher Actions:</a:t>
            </a:r>
            <a:endParaRPr/>
          </a:p>
          <a:p>
            <a:pPr marL="457200" lvl="0" indent="-304800" rtl="0">
              <a:spcBef>
                <a:spcPts val="0"/>
              </a:spcBef>
              <a:spcAft>
                <a:spcPts val="0"/>
              </a:spcAft>
              <a:buClr>
                <a:schemeClr val="dk1"/>
              </a:buClr>
              <a:buSzPts val="1200"/>
              <a:buFont typeface="Calibri"/>
              <a:buAutoNum type="arabicPeriod"/>
            </a:pPr>
            <a:r>
              <a:rPr lang="en-US"/>
              <a:t>Debrief the completed “</a:t>
            </a:r>
            <a:r>
              <a:rPr lang="en-US" b="1"/>
              <a:t>Commonwealth Club Address” Structure anchor chart</a:t>
            </a:r>
            <a:r>
              <a:rPr lang="en-US"/>
              <a:t> with students, clarifying and prompting using the yellow highlighted additions on the model.</a:t>
            </a:r>
            <a:endParaRPr/>
          </a:p>
          <a:p>
            <a:pPr marL="457200" lvl="0" indent="0" rtl="0">
              <a:spcBef>
                <a:spcPts val="0"/>
              </a:spcBef>
              <a:spcAft>
                <a:spcPts val="0"/>
              </a:spcAft>
              <a:buClr>
                <a:schemeClr val="dk1"/>
              </a:buClr>
              <a:buSzPts val="1100"/>
              <a:buFont typeface="Arial"/>
              <a:buNone/>
            </a:pPr>
            <a:endParaRPr/>
          </a:p>
          <a:p>
            <a:pPr marL="0" lvl="0" indent="0" rtl="0">
              <a:spcBef>
                <a:spcPts val="0"/>
              </a:spcBef>
              <a:spcAft>
                <a:spcPts val="0"/>
              </a:spcAft>
              <a:buClr>
                <a:schemeClr val="dk1"/>
              </a:buClr>
              <a:buSzPts val="1100"/>
              <a:buFont typeface="Arial"/>
              <a:buNone/>
            </a:pPr>
            <a:r>
              <a:rPr lang="en-US"/>
              <a:t>Student Look-</a:t>
            </a:r>
            <a:r>
              <a:rPr lang="en-US" err="1"/>
              <a:t>Fors</a:t>
            </a:r>
            <a:r>
              <a:rPr lang="en-US"/>
              <a:t>/Listen-</a:t>
            </a:r>
            <a:r>
              <a:rPr lang="en-US" err="1"/>
              <a:t>Fors</a:t>
            </a:r>
            <a:r>
              <a:rPr lang="en-US"/>
              <a:t>: </a:t>
            </a:r>
            <a:endParaRPr/>
          </a:p>
          <a:p>
            <a:pPr marL="457200" marR="0" lvl="0" indent="-304800" algn="l" rtl="0">
              <a:lnSpc>
                <a:spcPct val="100000"/>
              </a:lnSpc>
              <a:spcBef>
                <a:spcPts val="0"/>
              </a:spcBef>
              <a:spcAft>
                <a:spcPts val="0"/>
              </a:spcAft>
              <a:buClr>
                <a:schemeClr val="dk1"/>
              </a:buClr>
              <a:buSzPts val="1200"/>
              <a:buFont typeface="Calibri"/>
              <a:buChar char="●"/>
            </a:pPr>
            <a:r>
              <a:rPr lang="en-US"/>
              <a:t>Students should direct their attention to the slide.</a:t>
            </a:r>
            <a:endParaRPr/>
          </a:p>
          <a:p>
            <a:pPr marL="0" lvl="0" indent="0" rtl="0">
              <a:spcBef>
                <a:spcPts val="0"/>
              </a:spcBef>
              <a:spcAft>
                <a:spcPts val="0"/>
              </a:spcAft>
              <a:buClr>
                <a:schemeClr val="dk1"/>
              </a:buClr>
              <a:buSzPts val="1100"/>
              <a:buFont typeface="Arial"/>
              <a:buNone/>
            </a:pPr>
            <a:endParaRPr/>
          </a:p>
          <a:p>
            <a:pPr marL="0" lvl="0" indent="0" rtl="0">
              <a:spcBef>
                <a:spcPts val="0"/>
              </a:spcBef>
              <a:spcAft>
                <a:spcPts val="0"/>
              </a:spcAft>
              <a:buClr>
                <a:schemeClr val="dk1"/>
              </a:buClr>
              <a:buSzPts val="1100"/>
              <a:buFont typeface="Arial"/>
              <a:buNone/>
            </a:pPr>
            <a:r>
              <a:rPr lang="en-US"/>
              <a:t>Support for Any Students Who Need It: None</a:t>
            </a:r>
            <a:endParaRPr/>
          </a:p>
        </p:txBody>
      </p:sp>
      <p:sp>
        <p:nvSpPr>
          <p:cNvPr id="178" name="Google Shape;178;g3fe4d76121_0_0: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spcBef>
                <a:spcPts val="0"/>
              </a:spcBef>
              <a:spcAft>
                <a:spcPts val="0"/>
              </a:spcAft>
              <a:buClr>
                <a:srgbClr val="000000"/>
              </a:buClr>
              <a:buSzPts val="1200"/>
              <a:buFont typeface="Arial"/>
              <a:buNone/>
            </a:pPr>
            <a:fld id="{00000000-1234-1234-1234-123412341234}" type="slidenum">
              <a:rPr lang="en-US"/>
              <a:t>12</a:t>
            </a:fld>
            <a:endParaRPr/>
          </a:p>
        </p:txBody>
      </p:sp>
    </p:spTree>
    <p:extLst>
      <p:ext uri="{BB962C8B-B14F-4D97-AF65-F5344CB8AC3E}">
        <p14:creationId xmlns:p14="http://schemas.microsoft.com/office/powerpoint/2010/main" val="293656630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4"/>
        <p:cNvGrpSpPr/>
        <p:nvPr/>
      </p:nvGrpSpPr>
      <p:grpSpPr>
        <a:xfrm>
          <a:off x="0" y="0"/>
          <a:ext cx="0" cy="0"/>
          <a:chOff x="0" y="0"/>
          <a:chExt cx="0" cy="0"/>
        </a:xfrm>
      </p:grpSpPr>
      <p:sp>
        <p:nvSpPr>
          <p:cNvPr id="185" name="Google Shape;185;g3fd2803387_0_2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6" name="Google Shape;186;g3fd2803387_0_26: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rtl="0">
              <a:spcBef>
                <a:spcPts val="0"/>
              </a:spcBef>
              <a:spcAft>
                <a:spcPts val="0"/>
              </a:spcAft>
              <a:buNone/>
            </a:pPr>
            <a:r>
              <a:rPr lang="en-US" b="1"/>
              <a:t>Suggested slide pacing: 5-7 minutes</a:t>
            </a:r>
            <a:endParaRPr b="1"/>
          </a:p>
          <a:p>
            <a:pPr marL="0" lvl="0" indent="0">
              <a:spcBef>
                <a:spcPts val="0"/>
              </a:spcBef>
              <a:spcAft>
                <a:spcPts val="0"/>
              </a:spcAft>
              <a:buNone/>
            </a:pPr>
            <a:r>
              <a:rPr lang="en-US" b="1"/>
              <a:t>Student Grouping: Whole Group, Individual</a:t>
            </a:r>
          </a:p>
          <a:p>
            <a:pPr marL="0" lvl="0" indent="0">
              <a:spcBef>
                <a:spcPts val="0"/>
              </a:spcBef>
              <a:spcAft>
                <a:spcPts val="0"/>
              </a:spcAft>
              <a:buNone/>
            </a:pPr>
            <a:endParaRPr b="1"/>
          </a:p>
          <a:p>
            <a:pPr marL="0" lvl="0" indent="0" rtl="0">
              <a:lnSpc>
                <a:spcPct val="90000"/>
              </a:lnSpc>
              <a:spcBef>
                <a:spcPts val="1000"/>
              </a:spcBef>
              <a:spcAft>
                <a:spcPts val="0"/>
              </a:spcAft>
              <a:buClr>
                <a:schemeClr val="dk1"/>
              </a:buClr>
              <a:buSzPts val="1100"/>
              <a:buFont typeface="Arial"/>
              <a:buNone/>
            </a:pPr>
            <a:r>
              <a:rPr lang="en-US" b="1"/>
              <a:t>Closing and Assessment A. Exit Ticket: Self-Assessment   </a:t>
            </a:r>
            <a:endParaRPr b="1" i="1"/>
          </a:p>
          <a:p>
            <a:pPr marL="0" lvl="0" indent="0">
              <a:spcBef>
                <a:spcPts val="0"/>
              </a:spcBef>
              <a:spcAft>
                <a:spcPts val="0"/>
              </a:spcAft>
              <a:buNone/>
            </a:pPr>
            <a:endParaRPr/>
          </a:p>
          <a:p>
            <a:pPr marL="0" lvl="0" indent="0" rtl="0">
              <a:spcBef>
                <a:spcPts val="0"/>
              </a:spcBef>
              <a:spcAft>
                <a:spcPts val="0"/>
              </a:spcAft>
              <a:buClr>
                <a:schemeClr val="dk1"/>
              </a:buClr>
              <a:buSzPts val="1200"/>
              <a:buFont typeface="Calibri"/>
              <a:buNone/>
            </a:pPr>
            <a:r>
              <a:rPr lang="en-US"/>
              <a:t>Teaching Notes:</a:t>
            </a:r>
            <a:endParaRPr/>
          </a:p>
          <a:p>
            <a:pPr marL="457200" lvl="0" indent="-304800" rtl="0">
              <a:spcBef>
                <a:spcPts val="0"/>
              </a:spcBef>
              <a:spcAft>
                <a:spcPts val="0"/>
              </a:spcAft>
              <a:buClr>
                <a:schemeClr val="dk1"/>
              </a:buClr>
              <a:buSzPts val="1200"/>
              <a:buFont typeface="Calibri"/>
              <a:buChar char="●"/>
            </a:pPr>
            <a:r>
              <a:rPr lang="en-US"/>
              <a:t>Developing self-assessment and reflection supports all learners, but research shows it supports struggling learners most.</a:t>
            </a:r>
            <a:endParaRPr/>
          </a:p>
          <a:p>
            <a:pPr marL="457200" lvl="0" indent="-304800" rtl="0">
              <a:spcBef>
                <a:spcPts val="0"/>
              </a:spcBef>
              <a:spcAft>
                <a:spcPts val="0"/>
              </a:spcAft>
              <a:buClr>
                <a:schemeClr val="dk1"/>
              </a:buClr>
              <a:buSzPts val="1200"/>
              <a:buFont typeface="Calibri"/>
              <a:buChar char="●"/>
            </a:pPr>
            <a:r>
              <a:rPr lang="en-US"/>
              <a:t>Use the </a:t>
            </a:r>
            <a:r>
              <a:rPr lang="en-US" b="0"/>
              <a:t>Exit Ticket </a:t>
            </a:r>
            <a:r>
              <a:rPr lang="en-US"/>
              <a:t>to inform how you will open class tomorrow. </a:t>
            </a:r>
            <a:endParaRPr/>
          </a:p>
          <a:p>
            <a:pPr marL="914400" lvl="0" indent="0" rtl="0">
              <a:spcBef>
                <a:spcPts val="0"/>
              </a:spcBef>
              <a:spcAft>
                <a:spcPts val="0"/>
              </a:spcAft>
              <a:buClr>
                <a:schemeClr val="dk1"/>
              </a:buClr>
              <a:buSzPts val="1100"/>
              <a:buFont typeface="Arial"/>
              <a:buNone/>
            </a:pPr>
            <a:endParaRPr/>
          </a:p>
          <a:p>
            <a:pPr marL="0" lvl="0" indent="0" rtl="0">
              <a:spcBef>
                <a:spcPts val="0"/>
              </a:spcBef>
              <a:spcAft>
                <a:spcPts val="0"/>
              </a:spcAft>
              <a:buClr>
                <a:schemeClr val="dk1"/>
              </a:buClr>
              <a:buSzPts val="1200"/>
              <a:buFont typeface="Calibri"/>
              <a:buNone/>
            </a:pPr>
            <a:r>
              <a:rPr lang="en-US"/>
              <a:t>Teacher Actions:</a:t>
            </a:r>
            <a:endParaRPr/>
          </a:p>
          <a:p>
            <a:pPr marL="457200" lvl="0" indent="-304800" rtl="0">
              <a:spcBef>
                <a:spcPts val="0"/>
              </a:spcBef>
              <a:spcAft>
                <a:spcPts val="0"/>
              </a:spcAft>
              <a:buClr>
                <a:schemeClr val="dk1"/>
              </a:buClr>
              <a:buSzPts val="1200"/>
              <a:buFont typeface="Calibri"/>
              <a:buAutoNum type="arabicPeriod"/>
            </a:pPr>
            <a:r>
              <a:rPr lang="en-US"/>
              <a:t>Read the slide aloud.</a:t>
            </a:r>
            <a:endParaRPr/>
          </a:p>
          <a:p>
            <a:pPr marL="457200" lvl="0" indent="0" rtl="0">
              <a:spcBef>
                <a:spcPts val="0"/>
              </a:spcBef>
              <a:spcAft>
                <a:spcPts val="0"/>
              </a:spcAft>
              <a:buClr>
                <a:schemeClr val="dk1"/>
              </a:buClr>
              <a:buSzPts val="1100"/>
              <a:buFont typeface="Arial"/>
              <a:buNone/>
            </a:pPr>
            <a:endParaRPr/>
          </a:p>
          <a:p>
            <a:pPr marL="0" lvl="0" indent="0" rtl="0">
              <a:spcBef>
                <a:spcPts val="0"/>
              </a:spcBef>
              <a:spcAft>
                <a:spcPts val="0"/>
              </a:spcAft>
              <a:buClr>
                <a:schemeClr val="dk1"/>
              </a:buClr>
              <a:buSzPts val="1100"/>
              <a:buFont typeface="Arial"/>
              <a:buNone/>
            </a:pPr>
            <a:r>
              <a:rPr lang="en-US"/>
              <a:t>Student Look-</a:t>
            </a:r>
            <a:r>
              <a:rPr lang="en-US" err="1"/>
              <a:t>Fors</a:t>
            </a:r>
            <a:r>
              <a:rPr lang="en-US"/>
              <a:t>/Listen-</a:t>
            </a:r>
            <a:r>
              <a:rPr lang="en-US" err="1"/>
              <a:t>Fors</a:t>
            </a:r>
            <a:r>
              <a:rPr lang="en-US"/>
              <a:t>: </a:t>
            </a:r>
            <a:endParaRPr/>
          </a:p>
          <a:p>
            <a:pPr marL="457200" lvl="0" indent="-304800" rtl="0">
              <a:spcBef>
                <a:spcPts val="0"/>
              </a:spcBef>
              <a:spcAft>
                <a:spcPts val="0"/>
              </a:spcAft>
              <a:buClr>
                <a:schemeClr val="dk1"/>
              </a:buClr>
              <a:buSzPts val="1200"/>
              <a:buFont typeface="Calibri"/>
              <a:buChar char="●"/>
            </a:pPr>
            <a:r>
              <a:rPr lang="en-US"/>
              <a:t>Students will work quietly and independently to answer the questions on the </a:t>
            </a:r>
            <a:r>
              <a:rPr lang="en-US" b="0"/>
              <a:t>Exit Ticket</a:t>
            </a:r>
            <a:r>
              <a:rPr lang="en-US" b="1"/>
              <a:t>.</a:t>
            </a:r>
            <a:endParaRPr b="1"/>
          </a:p>
          <a:p>
            <a:pPr marL="0" lvl="0" indent="0" rtl="0">
              <a:spcBef>
                <a:spcPts val="0"/>
              </a:spcBef>
              <a:spcAft>
                <a:spcPts val="0"/>
              </a:spcAft>
              <a:buClr>
                <a:schemeClr val="dk1"/>
              </a:buClr>
              <a:buSzPts val="1100"/>
              <a:buFont typeface="Arial"/>
              <a:buNone/>
            </a:pPr>
            <a:endParaRPr/>
          </a:p>
          <a:p>
            <a:pPr marL="0" lvl="0" indent="0" rtl="0">
              <a:spcBef>
                <a:spcPts val="0"/>
              </a:spcBef>
              <a:spcAft>
                <a:spcPts val="0"/>
              </a:spcAft>
              <a:buClr>
                <a:schemeClr val="dk1"/>
              </a:buClr>
              <a:buSzPts val="1100"/>
              <a:buFont typeface="Arial"/>
              <a:buNone/>
            </a:pPr>
            <a:r>
              <a:rPr lang="en-US"/>
              <a:t>Support for Any Students Who Need It: </a:t>
            </a:r>
            <a:endParaRPr/>
          </a:p>
          <a:p>
            <a:pPr marL="457200" lvl="0" indent="-304800" rtl="0">
              <a:spcBef>
                <a:spcPts val="0"/>
              </a:spcBef>
              <a:spcAft>
                <a:spcPts val="0"/>
              </a:spcAft>
              <a:buClr>
                <a:schemeClr val="dk1"/>
              </a:buClr>
              <a:buSzPts val="1200"/>
              <a:buFont typeface="Calibri"/>
              <a:buChar char="●"/>
            </a:pPr>
            <a:r>
              <a:rPr lang="en-US"/>
              <a:t>Although students are encouraged to come seek help if they have trouble, it can also be hard for some students to take this initiative. Work to identify some students who might be struggling and consider approaching them to offer extra help.</a:t>
            </a:r>
            <a:endParaRPr/>
          </a:p>
        </p:txBody>
      </p:sp>
      <p:sp>
        <p:nvSpPr>
          <p:cNvPr id="187" name="Google Shape;187;g3fd2803387_0_26: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spcBef>
                <a:spcPts val="0"/>
              </a:spcBef>
              <a:spcAft>
                <a:spcPts val="0"/>
              </a:spcAft>
              <a:buClr>
                <a:srgbClr val="000000"/>
              </a:buClr>
              <a:buSzPts val="1200"/>
              <a:buFont typeface="Arial"/>
              <a:buNone/>
            </a:pPr>
            <a:fld id="{00000000-1234-1234-1234-123412341234}" type="slidenum">
              <a:rPr lang="en-US"/>
              <a:t>13</a:t>
            </a:fld>
            <a:endParaRPr/>
          </a:p>
        </p:txBody>
      </p:sp>
    </p:spTree>
    <p:extLst>
      <p:ext uri="{BB962C8B-B14F-4D97-AF65-F5344CB8AC3E}">
        <p14:creationId xmlns:p14="http://schemas.microsoft.com/office/powerpoint/2010/main" val="326907567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3"/>
        <p:cNvGrpSpPr/>
        <p:nvPr/>
      </p:nvGrpSpPr>
      <p:grpSpPr>
        <a:xfrm>
          <a:off x="0" y="0"/>
          <a:ext cx="0" cy="0"/>
          <a:chOff x="0" y="0"/>
          <a:chExt cx="0" cy="0"/>
        </a:xfrm>
      </p:grpSpPr>
      <p:sp>
        <p:nvSpPr>
          <p:cNvPr id="194" name="Google Shape;194;g3de33b82cb_0_14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95" name="Google Shape;195;g3de33b82cb_0_142: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US" b="1" i="0" u="none" strike="noStrike" cap="none">
                <a:solidFill>
                  <a:schemeClr val="dk1"/>
                </a:solidFill>
              </a:rPr>
              <a:t>Student Grouping: </a:t>
            </a:r>
            <a:r>
              <a:rPr lang="en-US" b="1"/>
              <a:t>Whole Group</a:t>
            </a:r>
            <a:endParaRPr/>
          </a:p>
          <a:p>
            <a:pPr marL="0" lvl="0" indent="0" rtl="0">
              <a:lnSpc>
                <a:spcPct val="90000"/>
              </a:lnSpc>
              <a:spcBef>
                <a:spcPts val="1000"/>
              </a:spcBef>
              <a:spcAft>
                <a:spcPts val="0"/>
              </a:spcAft>
              <a:buClr>
                <a:schemeClr val="dk1"/>
              </a:buClr>
              <a:buSzPts val="1100"/>
              <a:buFont typeface="Arial"/>
              <a:buNone/>
            </a:pPr>
            <a:r>
              <a:rPr lang="en-US" b="1"/>
              <a:t>Homework</a:t>
            </a:r>
            <a:endParaRPr b="1"/>
          </a:p>
          <a:p>
            <a:pPr marL="0" marR="0" lvl="0" indent="0" algn="l" rtl="0">
              <a:lnSpc>
                <a:spcPct val="100000"/>
              </a:lnSpc>
              <a:spcBef>
                <a:spcPts val="0"/>
              </a:spcBef>
              <a:spcAft>
                <a:spcPts val="0"/>
              </a:spcAft>
              <a:buClr>
                <a:schemeClr val="dk1"/>
              </a:buClr>
              <a:buSzPts val="1200"/>
              <a:buFont typeface="Calibri"/>
              <a:buNone/>
            </a:pPr>
            <a:endParaRPr b="1"/>
          </a:p>
          <a:p>
            <a:pPr marL="0" marR="0" lvl="0" indent="0" algn="l" rtl="0">
              <a:lnSpc>
                <a:spcPct val="100000"/>
              </a:lnSpc>
              <a:spcBef>
                <a:spcPts val="0"/>
              </a:spcBef>
              <a:spcAft>
                <a:spcPts val="0"/>
              </a:spcAft>
              <a:buClr>
                <a:schemeClr val="dk1"/>
              </a:buClr>
              <a:buSzPts val="1200"/>
              <a:buFont typeface="Calibri"/>
              <a:buNone/>
            </a:pPr>
            <a:r>
              <a:rPr lang="en-US"/>
              <a:t>Teaching Notes</a:t>
            </a:r>
            <a:r>
              <a:rPr lang="en-US" i="0" u="none" strike="noStrike" cap="none">
                <a:solidFill>
                  <a:schemeClr val="dk1"/>
                </a:solidFill>
              </a:rPr>
              <a:t>:</a:t>
            </a:r>
            <a:r>
              <a:rPr lang="en-US"/>
              <a:t> None</a:t>
            </a:r>
            <a:endParaRPr/>
          </a:p>
          <a:p>
            <a:pPr marL="914400" marR="0" lvl="0" indent="0" algn="l" rtl="0">
              <a:lnSpc>
                <a:spcPct val="100000"/>
              </a:lnSpc>
              <a:spcBef>
                <a:spcPts val="0"/>
              </a:spcBef>
              <a:spcAft>
                <a:spcPts val="0"/>
              </a:spcAft>
              <a:buNone/>
            </a:pPr>
            <a:endParaRPr i="1"/>
          </a:p>
          <a:p>
            <a:pPr marL="0" marR="0" lvl="0" indent="0" algn="l" rtl="0">
              <a:lnSpc>
                <a:spcPct val="100000"/>
              </a:lnSpc>
              <a:spcBef>
                <a:spcPts val="0"/>
              </a:spcBef>
              <a:spcAft>
                <a:spcPts val="0"/>
              </a:spcAft>
              <a:buClr>
                <a:schemeClr val="dk1"/>
              </a:buClr>
              <a:buSzPts val="1200"/>
              <a:buFont typeface="Calibri"/>
              <a:buNone/>
            </a:pPr>
            <a:r>
              <a:rPr lang="en-US" u="none" strike="noStrike" cap="none">
                <a:solidFill>
                  <a:schemeClr val="dk1"/>
                </a:solidFill>
              </a:rPr>
              <a:t>Teacher Actions:</a:t>
            </a:r>
            <a:endParaRPr u="none" strike="noStrike" cap="none">
              <a:solidFill>
                <a:schemeClr val="dk1"/>
              </a:solidFill>
            </a:endParaRPr>
          </a:p>
          <a:p>
            <a:pPr marL="457200" marR="0" lvl="0" indent="-304800" algn="l" rtl="0">
              <a:lnSpc>
                <a:spcPct val="100000"/>
              </a:lnSpc>
              <a:spcBef>
                <a:spcPts val="0"/>
              </a:spcBef>
              <a:spcAft>
                <a:spcPts val="0"/>
              </a:spcAft>
              <a:buSzPts val="1200"/>
              <a:buFont typeface="Calibri"/>
              <a:buAutoNum type="arabicPeriod"/>
            </a:pPr>
            <a:r>
              <a:rPr lang="en-US"/>
              <a:t>Read the slide aloud.</a:t>
            </a:r>
            <a:endParaRPr/>
          </a:p>
          <a:p>
            <a:pPr marL="457200" marR="0" lvl="0" indent="0" algn="l" rtl="0">
              <a:lnSpc>
                <a:spcPct val="100000"/>
              </a:lnSpc>
              <a:spcBef>
                <a:spcPts val="0"/>
              </a:spcBef>
              <a:spcAft>
                <a:spcPts val="0"/>
              </a:spcAft>
              <a:buNone/>
            </a:pPr>
            <a:endParaRPr/>
          </a:p>
          <a:p>
            <a:pPr marL="0" lvl="0" indent="0" rtl="0">
              <a:spcBef>
                <a:spcPts val="0"/>
              </a:spcBef>
              <a:spcAft>
                <a:spcPts val="0"/>
              </a:spcAft>
              <a:buNone/>
            </a:pPr>
            <a:r>
              <a:rPr lang="en-US"/>
              <a:t>Student Look-</a:t>
            </a:r>
            <a:r>
              <a:rPr lang="en-US" err="1"/>
              <a:t>Fors</a:t>
            </a:r>
            <a:r>
              <a:rPr lang="en-US"/>
              <a:t>/Listen-</a:t>
            </a:r>
            <a:r>
              <a:rPr lang="en-US" err="1"/>
              <a:t>Fors</a:t>
            </a:r>
            <a:r>
              <a:rPr lang="en-US"/>
              <a:t>: </a:t>
            </a:r>
            <a:endParaRPr/>
          </a:p>
          <a:p>
            <a:pPr marL="457200" lvl="0" indent="-304800" rtl="0">
              <a:spcBef>
                <a:spcPts val="0"/>
              </a:spcBef>
              <a:spcAft>
                <a:spcPts val="0"/>
              </a:spcAft>
              <a:buSzPts val="1200"/>
              <a:buFont typeface="Calibri"/>
              <a:buChar char="●"/>
            </a:pPr>
            <a:r>
              <a:rPr lang="en-US"/>
              <a:t>Students will focus their attention on the slide.</a:t>
            </a:r>
            <a:endParaRPr/>
          </a:p>
          <a:p>
            <a:pPr marL="0" lvl="0" indent="0" rtl="0">
              <a:spcBef>
                <a:spcPts val="0"/>
              </a:spcBef>
              <a:spcAft>
                <a:spcPts val="0"/>
              </a:spcAft>
              <a:buNone/>
            </a:pPr>
            <a:endParaRPr/>
          </a:p>
          <a:p>
            <a:pPr marL="0" lvl="0" indent="0" rtl="0">
              <a:spcBef>
                <a:spcPts val="0"/>
              </a:spcBef>
              <a:spcAft>
                <a:spcPts val="0"/>
              </a:spcAft>
              <a:buClr>
                <a:schemeClr val="dk1"/>
              </a:buClr>
              <a:buSzPts val="1100"/>
              <a:buFont typeface="Arial"/>
              <a:buNone/>
            </a:pPr>
            <a:r>
              <a:rPr lang="en-US"/>
              <a:t>Support for Any Students Who Need It: None</a:t>
            </a:r>
            <a:endParaRPr/>
          </a:p>
          <a:p>
            <a:pPr marL="457200" marR="0" lvl="0" indent="0" algn="l" rtl="0">
              <a:lnSpc>
                <a:spcPct val="100000"/>
              </a:lnSpc>
              <a:spcBef>
                <a:spcPts val="0"/>
              </a:spcBef>
              <a:spcAft>
                <a:spcPts val="0"/>
              </a:spcAft>
              <a:buNone/>
            </a:pPr>
            <a:endParaRPr/>
          </a:p>
        </p:txBody>
      </p:sp>
      <p:sp>
        <p:nvSpPr>
          <p:cNvPr id="196" name="Google Shape;196;g3de33b82cb_0_142: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14</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07588497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2"/>
        <p:cNvGrpSpPr/>
        <p:nvPr/>
      </p:nvGrpSpPr>
      <p:grpSpPr>
        <a:xfrm>
          <a:off x="0" y="0"/>
          <a:ext cx="0" cy="0"/>
          <a:chOff x="0" y="0"/>
          <a:chExt cx="0" cy="0"/>
        </a:xfrm>
      </p:grpSpPr>
      <p:sp>
        <p:nvSpPr>
          <p:cNvPr id="203" name="Google Shape;203;g40437517d5_2_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4" name="Google Shape;204;g40437517d5_2_0: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spcBef>
                <a:spcPts val="0"/>
              </a:spcBef>
              <a:spcAft>
                <a:spcPts val="0"/>
              </a:spcAft>
              <a:buNone/>
            </a:pPr>
            <a:endParaRPr/>
          </a:p>
        </p:txBody>
      </p:sp>
      <p:sp>
        <p:nvSpPr>
          <p:cNvPr id="205" name="Google Shape;205;g40437517d5_2_0: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spcBef>
                <a:spcPts val="0"/>
              </a:spcBef>
              <a:spcAft>
                <a:spcPts val="0"/>
              </a:spcAft>
              <a:buClr>
                <a:srgbClr val="000000"/>
              </a:buClr>
              <a:buSzPts val="1200"/>
              <a:buFont typeface="Arial"/>
              <a:buNone/>
            </a:pPr>
            <a:fld id="{00000000-1234-1234-1234-123412341234}" type="slidenum">
              <a:rPr lang="en-US"/>
              <a:t>15</a:t>
            </a:fld>
            <a:endParaRPr/>
          </a:p>
        </p:txBody>
      </p:sp>
    </p:spTree>
    <p:extLst>
      <p:ext uri="{BB962C8B-B14F-4D97-AF65-F5344CB8AC3E}">
        <p14:creationId xmlns:p14="http://schemas.microsoft.com/office/powerpoint/2010/main" val="2450408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0"/>
        <p:cNvGrpSpPr/>
        <p:nvPr/>
      </p:nvGrpSpPr>
      <p:grpSpPr>
        <a:xfrm>
          <a:off x="0" y="0"/>
          <a:ext cx="0" cy="0"/>
          <a:chOff x="0" y="0"/>
          <a:chExt cx="0" cy="0"/>
        </a:xfrm>
      </p:grpSpPr>
      <p:sp>
        <p:nvSpPr>
          <p:cNvPr id="91" name="Google Shape;91;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92" name="Google Shape;92;p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rtl="0">
              <a:lnSpc>
                <a:spcPct val="100000"/>
              </a:lnSpc>
              <a:spcBef>
                <a:spcPts val="0"/>
              </a:spcBef>
              <a:spcAft>
                <a:spcPts val="0"/>
              </a:spcAft>
              <a:buNone/>
            </a:pPr>
            <a:r>
              <a:rPr lang="en-US"/>
              <a:t>New Materials to Prepare in Advance: </a:t>
            </a:r>
            <a:endParaRPr/>
          </a:p>
          <a:p>
            <a:pPr marL="457200" lvl="0" indent="-304800" rtl="0">
              <a:spcBef>
                <a:spcPts val="0"/>
              </a:spcBef>
              <a:spcAft>
                <a:spcPts val="0"/>
              </a:spcAft>
              <a:buClr>
                <a:schemeClr val="dk1"/>
              </a:buClr>
              <a:buSzPts val="1200"/>
              <a:buFont typeface="Century Gothic"/>
              <a:buChar char="●"/>
            </a:pPr>
            <a:r>
              <a:rPr lang="en-US" b="1"/>
              <a:t>Rhetoric Tool Matching Game</a:t>
            </a:r>
            <a:r>
              <a:rPr lang="en-US"/>
              <a:t> (one copy for every eight students)</a:t>
            </a:r>
            <a:endParaRPr/>
          </a:p>
          <a:p>
            <a:pPr marL="457200" lvl="0" indent="-304800" rtl="0">
              <a:spcBef>
                <a:spcPts val="0"/>
              </a:spcBef>
              <a:spcAft>
                <a:spcPts val="0"/>
              </a:spcAft>
              <a:buClr>
                <a:schemeClr val="dk1"/>
              </a:buClr>
              <a:buSzPts val="1200"/>
              <a:buFont typeface="Century Gothic"/>
              <a:buChar char="●"/>
            </a:pPr>
            <a:r>
              <a:rPr lang="en-US" b="1"/>
              <a:t>Rhetoric Tool Matching Game</a:t>
            </a:r>
            <a:r>
              <a:rPr lang="en-US"/>
              <a:t> </a:t>
            </a:r>
            <a:r>
              <a:rPr lang="en-US" b="1"/>
              <a:t>(for teacher reference)</a:t>
            </a:r>
            <a:endParaRPr b="1"/>
          </a:p>
          <a:p>
            <a:pPr marL="457200" lvl="0" indent="-304800" rtl="0">
              <a:spcBef>
                <a:spcPts val="0"/>
              </a:spcBef>
              <a:spcAft>
                <a:spcPts val="0"/>
              </a:spcAft>
              <a:buClr>
                <a:schemeClr val="dk1"/>
              </a:buClr>
              <a:buSzPts val="1200"/>
              <a:buFont typeface="Century Gothic"/>
              <a:buChar char="●"/>
            </a:pPr>
            <a:r>
              <a:rPr lang="en-US" b="0"/>
              <a:t>Exit ticket: Self-Assessment </a:t>
            </a:r>
            <a:r>
              <a:rPr lang="en-US"/>
              <a:t>(one per student)</a:t>
            </a:r>
            <a:endParaRPr/>
          </a:p>
          <a:p>
            <a:pPr marL="457200" lvl="0" indent="0" rtl="0">
              <a:spcBef>
                <a:spcPts val="0"/>
              </a:spcBef>
              <a:spcAft>
                <a:spcPts val="0"/>
              </a:spcAft>
              <a:buNone/>
            </a:pPr>
            <a:endParaRPr b="1"/>
          </a:p>
          <a:p>
            <a:pPr marL="0" lvl="0" indent="0" rtl="0">
              <a:lnSpc>
                <a:spcPct val="100000"/>
              </a:lnSpc>
              <a:spcBef>
                <a:spcPts val="0"/>
              </a:spcBef>
              <a:spcAft>
                <a:spcPts val="0"/>
              </a:spcAft>
              <a:buNone/>
            </a:pPr>
            <a:r>
              <a:rPr lang="en-US"/>
              <a:t>Materials to Gather from Previous Lesson:</a:t>
            </a:r>
            <a:endParaRPr/>
          </a:p>
          <a:p>
            <a:pPr marL="457200" lvl="0" indent="-304800" rtl="0">
              <a:spcBef>
                <a:spcPts val="0"/>
              </a:spcBef>
              <a:spcAft>
                <a:spcPts val="0"/>
              </a:spcAft>
              <a:buClr>
                <a:schemeClr val="dk1"/>
              </a:buClr>
              <a:buSzPts val="1200"/>
              <a:buFont typeface="Century Gothic"/>
              <a:buChar char="●"/>
            </a:pPr>
            <a:r>
              <a:rPr lang="en-US" b="1"/>
              <a:t>"Commonwealth Club Address” Structure anchor chart </a:t>
            </a:r>
            <a:r>
              <a:rPr lang="en-US"/>
              <a:t>(from Lesson 2)</a:t>
            </a:r>
            <a:endParaRPr/>
          </a:p>
          <a:p>
            <a:pPr marL="457200" lvl="0" indent="-304800" rtl="0">
              <a:spcBef>
                <a:spcPts val="0"/>
              </a:spcBef>
              <a:spcAft>
                <a:spcPts val="0"/>
              </a:spcAft>
              <a:buClr>
                <a:schemeClr val="dk1"/>
              </a:buClr>
              <a:buSzPts val="1200"/>
              <a:buFont typeface="Century Gothic"/>
              <a:buChar char="●"/>
            </a:pPr>
            <a:r>
              <a:rPr lang="en-US" b="1"/>
              <a:t>"Commonwealth Club Address” Structure anchor chart – teacher edition</a:t>
            </a:r>
            <a:r>
              <a:rPr lang="en-US"/>
              <a:t> (from Lesson 2)</a:t>
            </a:r>
            <a:endParaRPr/>
          </a:p>
          <a:p>
            <a:pPr marL="457200" lvl="0" indent="-304800" rtl="0">
              <a:lnSpc>
                <a:spcPct val="100000"/>
              </a:lnSpc>
              <a:spcBef>
                <a:spcPts val="0"/>
              </a:spcBef>
              <a:spcAft>
                <a:spcPts val="0"/>
              </a:spcAft>
              <a:buSzPts val="1200"/>
              <a:buFont typeface="Century Gothic"/>
              <a:buChar char="●"/>
            </a:pPr>
            <a:r>
              <a:rPr lang="en-US" b="0"/>
              <a:t>Text of “Commonwealth Club Address” by César Chávez </a:t>
            </a:r>
            <a:r>
              <a:rPr lang="en-US"/>
              <a:t>(students’ annotated copies from Lessons 2-7)</a:t>
            </a:r>
            <a:endParaRPr/>
          </a:p>
          <a:p>
            <a:pPr marL="0" marR="0" lvl="0" indent="0" algn="l" rtl="0">
              <a:lnSpc>
                <a:spcPct val="100000"/>
              </a:lnSpc>
              <a:spcBef>
                <a:spcPts val="0"/>
              </a:spcBef>
              <a:spcAft>
                <a:spcPts val="0"/>
              </a:spcAft>
              <a:buNone/>
            </a:pPr>
            <a:endParaRPr/>
          </a:p>
          <a:p>
            <a:pPr marL="0" marR="0" lvl="0" indent="0" algn="l" rtl="0">
              <a:lnSpc>
                <a:spcPct val="100000"/>
              </a:lnSpc>
              <a:spcBef>
                <a:spcPts val="0"/>
              </a:spcBef>
              <a:spcAft>
                <a:spcPts val="0"/>
              </a:spcAft>
              <a:buNone/>
            </a:pPr>
            <a:r>
              <a:rPr lang="en-US" i="0" u="none" strike="noStrike" cap="none">
                <a:solidFill>
                  <a:schemeClr val="dk1"/>
                </a:solidFill>
              </a:rPr>
              <a:t>Prepare classroom systems for active learning:</a:t>
            </a:r>
            <a:endParaRPr/>
          </a:p>
          <a:p>
            <a:pPr marL="457200" lvl="0" indent="-304800" rtl="0">
              <a:lnSpc>
                <a:spcPct val="100000"/>
              </a:lnSpc>
              <a:spcBef>
                <a:spcPts val="0"/>
              </a:spcBef>
              <a:spcAft>
                <a:spcPts val="0"/>
              </a:spcAft>
              <a:buClr>
                <a:schemeClr val="dk1"/>
              </a:buClr>
              <a:buSzPts val="1200"/>
              <a:buFont typeface="Calibri"/>
              <a:buChar char="●"/>
            </a:pPr>
            <a:r>
              <a:rPr lang="en-US"/>
              <a:t>Consider using colored pencils instead of markers to give students an opportunity to erase if needed!</a:t>
            </a:r>
            <a:endParaRPr/>
          </a:p>
          <a:p>
            <a:pPr marL="457200" lvl="0" indent="-304800" rtl="0">
              <a:lnSpc>
                <a:spcPct val="100000"/>
              </a:lnSpc>
              <a:spcBef>
                <a:spcPts val="0"/>
              </a:spcBef>
              <a:spcAft>
                <a:spcPts val="0"/>
              </a:spcAft>
              <a:buClr>
                <a:schemeClr val="dk1"/>
              </a:buClr>
              <a:buSzPts val="1200"/>
              <a:buFont typeface="Calibri"/>
              <a:buChar char="●"/>
            </a:pPr>
            <a:r>
              <a:rPr lang="en-US"/>
              <a:t>Students will review the rhetoric tools using a physical movement activity. Review your expectations for how and when students move around the classroom, and plan to convey this just before starting the activity. Descriptions of what you should and should not hear and see will help students be successful. If you have concerns about this physical activity being disruptive, consider possible adaptations, such as the one suggested in the Teacher Notes on Slide 8.</a:t>
            </a:r>
            <a:endParaRPr/>
          </a:p>
        </p:txBody>
      </p:sp>
      <p:sp>
        <p:nvSpPr>
          <p:cNvPr id="93" name="Google Shape;93;p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2</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21215024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7"/>
        <p:cNvGrpSpPr/>
        <p:nvPr/>
      </p:nvGrpSpPr>
      <p:grpSpPr>
        <a:xfrm>
          <a:off x="0" y="0"/>
          <a:ext cx="0" cy="0"/>
          <a:chOff x="0" y="0"/>
          <a:chExt cx="0" cy="0"/>
        </a:xfrm>
      </p:grpSpPr>
      <p:sp>
        <p:nvSpPr>
          <p:cNvPr id="98" name="Google Shape;98;g3fd2803387_0_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9" name="Google Shape;99;g3fd2803387_0_8: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rtl="0">
              <a:spcBef>
                <a:spcPts val="0"/>
              </a:spcBef>
              <a:spcAft>
                <a:spcPts val="0"/>
              </a:spcAft>
              <a:buClr>
                <a:schemeClr val="dk1"/>
              </a:buClr>
              <a:buSzPts val="1100"/>
              <a:buFont typeface="Arial"/>
              <a:buNone/>
            </a:pPr>
            <a:r>
              <a:rPr lang="en-US"/>
              <a:t>Materials to read and review in preparation:</a:t>
            </a:r>
            <a:endParaRPr/>
          </a:p>
          <a:p>
            <a:pPr marL="457200" lvl="0" indent="-304800" rtl="0">
              <a:spcBef>
                <a:spcPts val="0"/>
              </a:spcBef>
              <a:spcAft>
                <a:spcPts val="0"/>
              </a:spcAft>
              <a:buClr>
                <a:schemeClr val="dk1"/>
              </a:buClr>
              <a:buSzPts val="1200"/>
              <a:buChar char="●"/>
            </a:pPr>
            <a:r>
              <a:rPr lang="en-US"/>
              <a:t>Review the </a:t>
            </a:r>
            <a:r>
              <a:rPr lang="en-US" b="0"/>
              <a:t>Text of “Commonwealth Club Address” by César Chávez.</a:t>
            </a:r>
            <a:endParaRPr b="0"/>
          </a:p>
          <a:p>
            <a:pPr marL="457200" lvl="0" indent="-304800" rtl="0">
              <a:spcBef>
                <a:spcPts val="0"/>
              </a:spcBef>
              <a:spcAft>
                <a:spcPts val="0"/>
              </a:spcAft>
              <a:buClr>
                <a:schemeClr val="dk1"/>
              </a:buClr>
              <a:buSzPts val="1200"/>
              <a:buChar char="●"/>
            </a:pPr>
            <a:r>
              <a:rPr lang="en-US"/>
              <a:t>Review </a:t>
            </a:r>
            <a:r>
              <a:rPr lang="en-US" b="1"/>
              <a:t>Mid-Unit 2 Assessment </a:t>
            </a:r>
            <a:r>
              <a:rPr lang="en-US"/>
              <a:t>data again to determine what common errors you might want to point out and review on Slide 7.</a:t>
            </a:r>
            <a:endParaRPr/>
          </a:p>
          <a:p>
            <a:pPr marL="0" lvl="0" indent="0" rtl="0">
              <a:spcBef>
                <a:spcPts val="0"/>
              </a:spcBef>
              <a:spcAft>
                <a:spcPts val="0"/>
              </a:spcAft>
              <a:buClr>
                <a:schemeClr val="dk1"/>
              </a:buClr>
              <a:buSzPts val="1100"/>
              <a:buFont typeface="Arial"/>
              <a:buNone/>
            </a:pPr>
            <a:endParaRPr/>
          </a:p>
          <a:p>
            <a:pPr marL="0" lvl="0" indent="0" rtl="0">
              <a:spcBef>
                <a:spcPts val="0"/>
              </a:spcBef>
              <a:spcAft>
                <a:spcPts val="0"/>
              </a:spcAft>
              <a:buClr>
                <a:schemeClr val="dk1"/>
              </a:buClr>
              <a:buSzPts val="1100"/>
              <a:buFont typeface="Arial"/>
              <a:buNone/>
            </a:pPr>
            <a:r>
              <a:rPr lang="en-US"/>
              <a:t>Protocols to review:</a:t>
            </a:r>
            <a:endParaRPr/>
          </a:p>
          <a:p>
            <a:pPr marL="457200" lvl="0" indent="-304800" rtl="0">
              <a:spcBef>
                <a:spcPts val="0"/>
              </a:spcBef>
              <a:spcAft>
                <a:spcPts val="0"/>
              </a:spcAft>
              <a:buClr>
                <a:schemeClr val="dk1"/>
              </a:buClr>
              <a:buSzPts val="1200"/>
              <a:buChar char="●"/>
            </a:pPr>
            <a:r>
              <a:rPr lang="en-US" b="0"/>
              <a:t>Turn and Talk </a:t>
            </a:r>
            <a:r>
              <a:rPr lang="en-US"/>
              <a:t>(used on Slide 7)</a:t>
            </a:r>
            <a:endParaRPr/>
          </a:p>
          <a:p>
            <a:pPr marL="0" lvl="0" indent="0" rtl="0">
              <a:spcBef>
                <a:spcPts val="0"/>
              </a:spcBef>
              <a:spcAft>
                <a:spcPts val="0"/>
              </a:spcAft>
              <a:buClr>
                <a:schemeClr val="dk1"/>
              </a:buClr>
              <a:buSzPts val="1100"/>
              <a:buFont typeface="Arial"/>
              <a:buNone/>
            </a:pPr>
            <a:endParaRPr/>
          </a:p>
          <a:p>
            <a:pPr marL="0" lvl="0" indent="0">
              <a:spcBef>
                <a:spcPts val="0"/>
              </a:spcBef>
              <a:spcAft>
                <a:spcPts val="0"/>
              </a:spcAft>
              <a:buNone/>
            </a:pPr>
            <a:endParaRPr/>
          </a:p>
        </p:txBody>
      </p:sp>
      <p:sp>
        <p:nvSpPr>
          <p:cNvPr id="100" name="Google Shape;100;g3fd2803387_0_8: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spcBef>
                <a:spcPts val="0"/>
              </a:spcBef>
              <a:spcAft>
                <a:spcPts val="0"/>
              </a:spcAft>
              <a:buClr>
                <a:srgbClr val="000000"/>
              </a:buClr>
              <a:buSzPts val="1200"/>
              <a:buFont typeface="Arial"/>
              <a:buNone/>
            </a:pPr>
            <a:fld id="{00000000-1234-1234-1234-123412341234}" type="slidenum">
              <a:rPr lang="en-US"/>
              <a:t>3</a:t>
            </a:fld>
            <a:endParaRPr/>
          </a:p>
        </p:txBody>
      </p:sp>
    </p:spTree>
    <p:extLst>
      <p:ext uri="{BB962C8B-B14F-4D97-AF65-F5344CB8AC3E}">
        <p14:creationId xmlns:p14="http://schemas.microsoft.com/office/powerpoint/2010/main" val="252988937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4"/>
        <p:cNvGrpSpPr/>
        <p:nvPr/>
      </p:nvGrpSpPr>
      <p:grpSpPr>
        <a:xfrm>
          <a:off x="0" y="0"/>
          <a:ext cx="0" cy="0"/>
          <a:chOff x="0" y="0"/>
          <a:chExt cx="0" cy="0"/>
        </a:xfrm>
      </p:grpSpPr>
      <p:sp>
        <p:nvSpPr>
          <p:cNvPr id="105" name="Google Shape;105;g3ca0aac430_0_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6" name="Google Shape;106;g3ca0aac430_0_5: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457200" lvl="0" indent="-304800">
              <a:spcBef>
                <a:spcPts val="0"/>
              </a:spcBef>
              <a:spcAft>
                <a:spcPts val="0"/>
              </a:spcAft>
              <a:buSzPts val="1200"/>
              <a:buChar char="●"/>
            </a:pPr>
            <a:r>
              <a:rPr lang="en-US"/>
              <a:t>Display this slide as students enter the classroom.</a:t>
            </a:r>
            <a:endParaRPr/>
          </a:p>
        </p:txBody>
      </p:sp>
      <p:sp>
        <p:nvSpPr>
          <p:cNvPr id="107" name="Google Shape;107;g3ca0aac430_0_5: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spcBef>
                <a:spcPts val="0"/>
              </a:spcBef>
              <a:spcAft>
                <a:spcPts val="0"/>
              </a:spcAft>
              <a:buClr>
                <a:srgbClr val="000000"/>
              </a:buClr>
              <a:buSzPts val="1200"/>
              <a:buFont typeface="Arial"/>
              <a:buNone/>
            </a:pPr>
            <a:fld id="{00000000-1234-1234-1234-123412341234}" type="slidenum">
              <a:rPr lang="en-US"/>
              <a:t>4</a:t>
            </a:fld>
            <a:endParaRPr/>
          </a:p>
        </p:txBody>
      </p:sp>
    </p:spTree>
    <p:extLst>
      <p:ext uri="{BB962C8B-B14F-4D97-AF65-F5344CB8AC3E}">
        <p14:creationId xmlns:p14="http://schemas.microsoft.com/office/powerpoint/2010/main" val="289413885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0"/>
        <p:cNvGrpSpPr/>
        <p:nvPr/>
      </p:nvGrpSpPr>
      <p:grpSpPr>
        <a:xfrm>
          <a:off x="0" y="0"/>
          <a:ext cx="0" cy="0"/>
          <a:chOff x="0" y="0"/>
          <a:chExt cx="0" cy="0"/>
        </a:xfrm>
      </p:grpSpPr>
      <p:sp>
        <p:nvSpPr>
          <p:cNvPr id="111" name="Google Shape;111;p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12" name="Google Shape;112;p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US" b="1" i="0" u="none" strike="noStrike" cap="none">
                <a:solidFill>
                  <a:schemeClr val="dk1"/>
                </a:solidFill>
              </a:rPr>
              <a:t>Student Grouping: Whole Grou</a:t>
            </a:r>
            <a:r>
              <a:rPr lang="en-US" b="1"/>
              <a:t>p</a:t>
            </a:r>
            <a:endParaRPr/>
          </a:p>
          <a:p>
            <a:pPr marL="0" lvl="0" indent="0" rtl="0">
              <a:spcBef>
                <a:spcPts val="0"/>
              </a:spcBef>
              <a:spcAft>
                <a:spcPts val="0"/>
              </a:spcAft>
              <a:buClr>
                <a:srgbClr val="000000"/>
              </a:buClr>
              <a:buSzPts val="1400"/>
              <a:buFont typeface="Arial"/>
              <a:buNone/>
            </a:pPr>
            <a:endParaRPr b="1"/>
          </a:p>
          <a:p>
            <a:pPr marL="0" lvl="0" indent="0" rtl="0">
              <a:spcBef>
                <a:spcPts val="0"/>
              </a:spcBef>
              <a:spcAft>
                <a:spcPts val="0"/>
              </a:spcAft>
              <a:buClr>
                <a:schemeClr val="dk1"/>
              </a:buClr>
              <a:buSzPts val="1400"/>
              <a:buFont typeface="Arial"/>
              <a:buNone/>
            </a:pPr>
            <a:r>
              <a:rPr lang="en-US"/>
              <a:t>Teaching Notes: None</a:t>
            </a:r>
            <a:endParaRPr/>
          </a:p>
          <a:p>
            <a:pPr marL="457200" lvl="0" indent="0" rtl="0">
              <a:spcBef>
                <a:spcPts val="0"/>
              </a:spcBef>
              <a:spcAft>
                <a:spcPts val="0"/>
              </a:spcAft>
              <a:buNone/>
            </a:pPr>
            <a:endParaRPr/>
          </a:p>
          <a:p>
            <a:pPr marL="0" lvl="0" indent="0" rtl="0">
              <a:spcBef>
                <a:spcPts val="0"/>
              </a:spcBef>
              <a:spcAft>
                <a:spcPts val="0"/>
              </a:spcAft>
              <a:buClr>
                <a:srgbClr val="000000"/>
              </a:buClr>
              <a:buSzPts val="1400"/>
              <a:buFont typeface="Arial"/>
              <a:buNone/>
            </a:pPr>
            <a:r>
              <a:rPr lang="en-US"/>
              <a:t>Teacher Actions:</a:t>
            </a:r>
            <a:endParaRPr/>
          </a:p>
          <a:p>
            <a:pPr marL="457200" lvl="0" indent="-304800" rtl="0">
              <a:spcBef>
                <a:spcPts val="0"/>
              </a:spcBef>
              <a:spcAft>
                <a:spcPts val="0"/>
              </a:spcAft>
              <a:buClr>
                <a:schemeClr val="dk1"/>
              </a:buClr>
              <a:buSzPts val="1200"/>
              <a:buFont typeface="Calibri"/>
              <a:buAutoNum type="arabicPeriod"/>
            </a:pPr>
            <a:r>
              <a:rPr lang="en-US"/>
              <a:t>Read the slide aloud. </a:t>
            </a:r>
            <a:endParaRPr/>
          </a:p>
          <a:p>
            <a:pPr marL="0" lvl="0" indent="0" rtl="0">
              <a:spcBef>
                <a:spcPts val="0"/>
              </a:spcBef>
              <a:spcAft>
                <a:spcPts val="0"/>
              </a:spcAft>
              <a:buClr>
                <a:srgbClr val="000000"/>
              </a:buClr>
              <a:buSzPts val="1400"/>
              <a:buFont typeface="Arial"/>
              <a:buNone/>
            </a:pPr>
            <a:endParaRPr/>
          </a:p>
          <a:p>
            <a:pPr marL="0" lvl="0" indent="0" rtl="0">
              <a:spcBef>
                <a:spcPts val="0"/>
              </a:spcBef>
              <a:spcAft>
                <a:spcPts val="0"/>
              </a:spcAft>
              <a:buClr>
                <a:srgbClr val="000000"/>
              </a:buClr>
              <a:buSzPts val="1400"/>
              <a:buFont typeface="Arial"/>
              <a:buNone/>
            </a:pPr>
            <a:r>
              <a:rPr lang="en-US"/>
              <a:t>Student Look-</a:t>
            </a:r>
            <a:r>
              <a:rPr lang="en-US" err="1"/>
              <a:t>Fors</a:t>
            </a:r>
            <a:r>
              <a:rPr lang="en-US"/>
              <a:t>/Listen-</a:t>
            </a:r>
            <a:r>
              <a:rPr lang="en-US" err="1"/>
              <a:t>Fors</a:t>
            </a:r>
            <a:r>
              <a:rPr lang="en-US"/>
              <a:t>: </a:t>
            </a:r>
            <a:endParaRPr/>
          </a:p>
          <a:p>
            <a:pPr marL="457200" lvl="0" indent="-304800" rtl="0">
              <a:spcBef>
                <a:spcPts val="0"/>
              </a:spcBef>
              <a:spcAft>
                <a:spcPts val="0"/>
              </a:spcAft>
              <a:buClr>
                <a:schemeClr val="dk1"/>
              </a:buClr>
              <a:buSzPts val="1200"/>
              <a:buFont typeface="Calibri"/>
              <a:buChar char="●"/>
            </a:pPr>
            <a:r>
              <a:rPr lang="en-US"/>
              <a:t>Students will direct their attention towards the slide.  </a:t>
            </a:r>
            <a:endParaRPr/>
          </a:p>
          <a:p>
            <a:pPr marL="0" marR="0" lvl="0" indent="0" algn="l" rtl="0">
              <a:lnSpc>
                <a:spcPct val="100000"/>
              </a:lnSpc>
              <a:spcBef>
                <a:spcPts val="0"/>
              </a:spcBef>
              <a:spcAft>
                <a:spcPts val="0"/>
              </a:spcAft>
              <a:buClr>
                <a:srgbClr val="000000"/>
              </a:buClr>
              <a:buSzPts val="1400"/>
              <a:buFont typeface="Arial"/>
              <a:buNone/>
            </a:pPr>
            <a:endParaRPr/>
          </a:p>
          <a:p>
            <a:pPr marL="0" lvl="0" indent="0" rtl="0">
              <a:spcBef>
                <a:spcPts val="0"/>
              </a:spcBef>
              <a:spcAft>
                <a:spcPts val="0"/>
              </a:spcAft>
              <a:buClr>
                <a:schemeClr val="dk1"/>
              </a:buClr>
              <a:buSzPts val="1100"/>
              <a:buFont typeface="Arial"/>
              <a:buNone/>
            </a:pPr>
            <a:r>
              <a:rPr lang="en-US"/>
              <a:t>Support for Any Students Who Need It: None</a:t>
            </a:r>
            <a:endParaRPr/>
          </a:p>
          <a:p>
            <a:pPr marL="0" marR="0" lvl="0" indent="0" algn="l" rtl="0">
              <a:lnSpc>
                <a:spcPct val="100000"/>
              </a:lnSpc>
              <a:spcBef>
                <a:spcPts val="0"/>
              </a:spcBef>
              <a:spcAft>
                <a:spcPts val="0"/>
              </a:spcAft>
              <a:buNone/>
            </a:pPr>
            <a:endParaRPr/>
          </a:p>
        </p:txBody>
      </p:sp>
      <p:sp>
        <p:nvSpPr>
          <p:cNvPr id="113" name="Google Shape;113;p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5</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0265503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8"/>
        <p:cNvGrpSpPr/>
        <p:nvPr/>
      </p:nvGrpSpPr>
      <p:grpSpPr>
        <a:xfrm>
          <a:off x="0" y="0"/>
          <a:ext cx="0" cy="0"/>
          <a:chOff x="0" y="0"/>
          <a:chExt cx="0" cy="0"/>
        </a:xfrm>
      </p:grpSpPr>
      <p:sp>
        <p:nvSpPr>
          <p:cNvPr id="119" name="Google Shape;119;g3cf9b7843c_0_2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20" name="Google Shape;120;g3cf9b7843c_0_29: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US" b="1"/>
              <a:t>Suggested slide pacing</a:t>
            </a:r>
            <a:r>
              <a:rPr lang="en-US" b="1" i="0" u="none" strike="noStrike" cap="none">
                <a:solidFill>
                  <a:schemeClr val="dk1"/>
                </a:solidFill>
              </a:rPr>
              <a:t>: </a:t>
            </a:r>
            <a:r>
              <a:rPr lang="en-US" b="1"/>
              <a:t>10-15 minutes (this slide, 7-10 minutes)</a:t>
            </a:r>
            <a:endParaRPr/>
          </a:p>
          <a:p>
            <a:pPr marL="0" marR="0" lvl="0" indent="0" algn="l" rtl="0">
              <a:lnSpc>
                <a:spcPct val="100000"/>
              </a:lnSpc>
              <a:spcBef>
                <a:spcPts val="0"/>
              </a:spcBef>
              <a:spcAft>
                <a:spcPts val="0"/>
              </a:spcAft>
              <a:buClr>
                <a:schemeClr val="dk1"/>
              </a:buClr>
              <a:buSzPts val="1200"/>
              <a:buFont typeface="Calibri"/>
              <a:buNone/>
            </a:pPr>
            <a:r>
              <a:rPr lang="en-US" b="1" i="0" u="none" strike="noStrike" cap="none">
                <a:solidFill>
                  <a:schemeClr val="dk1"/>
                </a:solidFill>
              </a:rPr>
              <a:t>Student Grouping: </a:t>
            </a:r>
            <a:r>
              <a:rPr lang="en-US" b="1"/>
              <a:t>Whole Group, Pairs</a:t>
            </a:r>
          </a:p>
          <a:p>
            <a:pPr marL="0" marR="0" lvl="0" indent="0" algn="l" rtl="0">
              <a:lnSpc>
                <a:spcPct val="100000"/>
              </a:lnSpc>
              <a:spcBef>
                <a:spcPts val="0"/>
              </a:spcBef>
              <a:spcAft>
                <a:spcPts val="0"/>
              </a:spcAft>
              <a:buClr>
                <a:schemeClr val="dk1"/>
              </a:buClr>
              <a:buSzPts val="1200"/>
              <a:buFont typeface="Calibri"/>
              <a:buNone/>
            </a:pPr>
            <a:endParaRPr b="1"/>
          </a:p>
          <a:p>
            <a:pPr marL="0" marR="0" lvl="0" indent="0" algn="l" rtl="0">
              <a:lnSpc>
                <a:spcPct val="100000"/>
              </a:lnSpc>
              <a:spcBef>
                <a:spcPts val="0"/>
              </a:spcBef>
              <a:spcAft>
                <a:spcPts val="0"/>
              </a:spcAft>
              <a:buClr>
                <a:schemeClr val="dk1"/>
              </a:buClr>
              <a:buSzPts val="1200"/>
              <a:buFont typeface="Calibri"/>
              <a:buNone/>
            </a:pPr>
            <a:r>
              <a:rPr lang="en-US" b="1"/>
              <a:t>Slide 1 of 2</a:t>
            </a:r>
          </a:p>
          <a:p>
            <a:pPr marL="0" marR="0" lvl="0" indent="0" algn="l" rtl="0">
              <a:lnSpc>
                <a:spcPct val="100000"/>
              </a:lnSpc>
              <a:spcBef>
                <a:spcPts val="0"/>
              </a:spcBef>
              <a:spcAft>
                <a:spcPts val="0"/>
              </a:spcAft>
              <a:buClr>
                <a:schemeClr val="dk1"/>
              </a:buClr>
              <a:buSzPts val="1200"/>
              <a:buFont typeface="Calibri"/>
              <a:buNone/>
            </a:pPr>
            <a:endParaRPr b="1"/>
          </a:p>
          <a:p>
            <a:pPr marL="0" lvl="0" indent="0" rtl="0">
              <a:lnSpc>
                <a:spcPct val="90000"/>
              </a:lnSpc>
              <a:spcBef>
                <a:spcPts val="1000"/>
              </a:spcBef>
              <a:spcAft>
                <a:spcPts val="0"/>
              </a:spcAft>
              <a:buClr>
                <a:schemeClr val="dk1"/>
              </a:buClr>
              <a:buSzPts val="1100"/>
              <a:buFont typeface="Arial"/>
              <a:buNone/>
            </a:pPr>
            <a:r>
              <a:rPr lang="en-US" b="1"/>
              <a:t>Opening A. Entry Task   </a:t>
            </a:r>
            <a:endParaRPr b="1" i="1" u="none" strike="noStrike" cap="none">
              <a:solidFill>
                <a:schemeClr val="dk1"/>
              </a:solidFill>
            </a:endParaRPr>
          </a:p>
          <a:p>
            <a:pPr marL="0" marR="0" lvl="0" indent="0" algn="l" rtl="0">
              <a:lnSpc>
                <a:spcPct val="100000"/>
              </a:lnSpc>
              <a:spcBef>
                <a:spcPts val="0"/>
              </a:spcBef>
              <a:spcAft>
                <a:spcPts val="0"/>
              </a:spcAft>
              <a:buClr>
                <a:schemeClr val="dk1"/>
              </a:buClr>
              <a:buSzPts val="1200"/>
              <a:buFont typeface="Calibri"/>
              <a:buNone/>
            </a:pPr>
            <a:endParaRPr/>
          </a:p>
          <a:p>
            <a:pPr marL="0" marR="0" lvl="0" indent="0" algn="l" rtl="0">
              <a:lnSpc>
                <a:spcPct val="100000"/>
              </a:lnSpc>
              <a:spcBef>
                <a:spcPts val="0"/>
              </a:spcBef>
              <a:spcAft>
                <a:spcPts val="0"/>
              </a:spcAft>
              <a:buClr>
                <a:schemeClr val="dk1"/>
              </a:buClr>
              <a:buSzPts val="1200"/>
              <a:buFont typeface="Calibri"/>
              <a:buNone/>
            </a:pPr>
            <a:r>
              <a:rPr lang="en-US"/>
              <a:t>Teaching Notes</a:t>
            </a:r>
            <a:r>
              <a:rPr lang="en-US" i="0" u="none" strike="noStrike" cap="none">
                <a:solidFill>
                  <a:schemeClr val="dk1"/>
                </a:solidFill>
              </a:rPr>
              <a:t>:</a:t>
            </a:r>
            <a:endParaRPr i="0" u="none" strike="noStrike" cap="none">
              <a:solidFill>
                <a:schemeClr val="dk1"/>
              </a:solidFill>
            </a:endParaRPr>
          </a:p>
          <a:p>
            <a:pPr marL="457200" lvl="0" indent="-304800" rtl="0">
              <a:spcBef>
                <a:spcPts val="0"/>
              </a:spcBef>
              <a:spcAft>
                <a:spcPts val="0"/>
              </a:spcAft>
              <a:buSzPts val="1200"/>
              <a:buFont typeface="Calibri"/>
              <a:buChar char="●"/>
            </a:pPr>
            <a:r>
              <a:rPr lang="en-US"/>
              <a:t>This is the first of two slides related to this activity.</a:t>
            </a:r>
            <a:endParaRPr/>
          </a:p>
          <a:p>
            <a:pPr marL="0" marR="0" lvl="0" indent="0" algn="l" rtl="0">
              <a:lnSpc>
                <a:spcPct val="100000"/>
              </a:lnSpc>
              <a:spcBef>
                <a:spcPts val="0"/>
              </a:spcBef>
              <a:spcAft>
                <a:spcPts val="0"/>
              </a:spcAft>
              <a:buNone/>
            </a:pPr>
            <a:endParaRPr/>
          </a:p>
          <a:p>
            <a:pPr marL="0" marR="0" lvl="0" indent="0" algn="l" rtl="0">
              <a:lnSpc>
                <a:spcPct val="100000"/>
              </a:lnSpc>
              <a:spcBef>
                <a:spcPts val="0"/>
              </a:spcBef>
              <a:spcAft>
                <a:spcPts val="0"/>
              </a:spcAft>
              <a:buClr>
                <a:schemeClr val="dk1"/>
              </a:buClr>
              <a:buSzPts val="1200"/>
              <a:buFont typeface="Calibri"/>
              <a:buNone/>
            </a:pPr>
            <a:r>
              <a:rPr lang="en-US" i="0" u="none" strike="noStrike" cap="none">
                <a:solidFill>
                  <a:schemeClr val="dk1"/>
                </a:solidFill>
              </a:rPr>
              <a:t>Teacher Actions:</a:t>
            </a:r>
            <a:endParaRPr i="0" u="none" strike="noStrike" cap="none">
              <a:solidFill>
                <a:schemeClr val="dk1"/>
              </a:solidFill>
            </a:endParaRPr>
          </a:p>
          <a:p>
            <a:pPr marL="457200" marR="0" lvl="0" indent="-304800" algn="l" rtl="0">
              <a:lnSpc>
                <a:spcPct val="100000"/>
              </a:lnSpc>
              <a:spcBef>
                <a:spcPts val="0"/>
              </a:spcBef>
              <a:spcAft>
                <a:spcPts val="0"/>
              </a:spcAft>
              <a:buSzPts val="1200"/>
              <a:buFont typeface="Calibri"/>
              <a:buAutoNum type="arabicPeriod"/>
            </a:pPr>
            <a:r>
              <a:rPr lang="en-US"/>
              <a:t>Ask students to take out their homework from Lesson 6 and then turn and talk with their partners about their answers to the last two questions of the </a:t>
            </a:r>
            <a:r>
              <a:rPr lang="en-US" b="1"/>
              <a:t>Text-Dependent Questions for Paragraphs 23–26</a:t>
            </a:r>
            <a:r>
              <a:rPr lang="en-US"/>
              <a:t>.</a:t>
            </a:r>
            <a:endParaRPr/>
          </a:p>
          <a:p>
            <a:pPr marL="457200" marR="0" lvl="0" indent="-304800" algn="l" rtl="0">
              <a:lnSpc>
                <a:spcPct val="100000"/>
              </a:lnSpc>
              <a:spcBef>
                <a:spcPts val="0"/>
              </a:spcBef>
              <a:spcAft>
                <a:spcPts val="0"/>
              </a:spcAft>
              <a:buSzPts val="1200"/>
              <a:buFont typeface="Calibri"/>
              <a:buAutoNum type="arabicPeriod"/>
            </a:pPr>
            <a:r>
              <a:rPr lang="en-US"/>
              <a:t>After students have had a few minutes to talk, debrief these two questions with the whole class. </a:t>
            </a:r>
            <a:endParaRPr/>
          </a:p>
          <a:p>
            <a:pPr marL="457200" marR="0" lvl="0" indent="-304800" algn="l" rtl="0">
              <a:lnSpc>
                <a:spcPct val="100000"/>
              </a:lnSpc>
              <a:spcBef>
                <a:spcPts val="0"/>
              </a:spcBef>
              <a:spcAft>
                <a:spcPts val="0"/>
              </a:spcAft>
              <a:buSzPts val="1200"/>
              <a:buFont typeface="Calibri"/>
              <a:buAutoNum type="arabicPeriod"/>
            </a:pPr>
            <a:r>
              <a:rPr lang="en-US"/>
              <a:t>When students have a clear understanding of the main claim of this section and how it relates to the central claim, direct them to take out their “</a:t>
            </a:r>
            <a:r>
              <a:rPr lang="en-US" b="1"/>
              <a:t>Commonwealth Club Address” Structure anchor charts </a:t>
            </a:r>
            <a:r>
              <a:rPr lang="en-US"/>
              <a:t>and add this information. Write this on the class anchor chart so students have a model of strong work.</a:t>
            </a:r>
            <a:endParaRPr/>
          </a:p>
          <a:p>
            <a:pPr marL="457200" marR="0" lvl="0" indent="-304800" algn="l" rtl="0">
              <a:lnSpc>
                <a:spcPct val="100000"/>
              </a:lnSpc>
              <a:spcBef>
                <a:spcPts val="0"/>
              </a:spcBef>
              <a:spcAft>
                <a:spcPts val="0"/>
              </a:spcAft>
              <a:buSzPts val="1200"/>
              <a:buFont typeface="Calibri"/>
              <a:buAutoNum type="arabicPeriod"/>
            </a:pPr>
            <a:r>
              <a:rPr lang="en-US"/>
              <a:t>Ask students to notice that Paragraphs 22 and 27 are already done for them. They will not be reading these sections closely, but they will have a chance to read and analyze the conclusion today.</a:t>
            </a:r>
            <a:endParaRPr/>
          </a:p>
          <a:p>
            <a:pPr marL="457200" marR="0" lvl="0" indent="0" algn="l" rtl="0">
              <a:lnSpc>
                <a:spcPct val="100000"/>
              </a:lnSpc>
              <a:spcBef>
                <a:spcPts val="0"/>
              </a:spcBef>
              <a:spcAft>
                <a:spcPts val="0"/>
              </a:spcAft>
              <a:buNone/>
            </a:pPr>
            <a:endParaRPr/>
          </a:p>
          <a:p>
            <a:pPr marL="0" lvl="0" indent="0" rtl="0">
              <a:lnSpc>
                <a:spcPct val="100000"/>
              </a:lnSpc>
              <a:spcBef>
                <a:spcPts val="0"/>
              </a:spcBef>
              <a:spcAft>
                <a:spcPts val="0"/>
              </a:spcAft>
              <a:buNone/>
            </a:pPr>
            <a:r>
              <a:rPr lang="en-US"/>
              <a:t>Student Look-</a:t>
            </a:r>
            <a:r>
              <a:rPr lang="en-US" err="1"/>
              <a:t>Fors</a:t>
            </a:r>
            <a:r>
              <a:rPr lang="en-US"/>
              <a:t>/Listen-</a:t>
            </a:r>
            <a:r>
              <a:rPr lang="en-US" err="1"/>
              <a:t>Fors</a:t>
            </a:r>
            <a:r>
              <a:rPr lang="en-US"/>
              <a:t>: </a:t>
            </a:r>
            <a:endParaRPr/>
          </a:p>
          <a:p>
            <a:pPr marL="457200" marR="0" lvl="0" indent="-304800" algn="l" rtl="0">
              <a:lnSpc>
                <a:spcPct val="100000"/>
              </a:lnSpc>
              <a:spcBef>
                <a:spcPts val="0"/>
              </a:spcBef>
              <a:spcAft>
                <a:spcPts val="0"/>
              </a:spcAft>
              <a:buSzPts val="1200"/>
              <a:buChar char="●"/>
            </a:pPr>
            <a:r>
              <a:rPr lang="en-US"/>
              <a:t>When students are describing the main claim of this section, look for them to say things like, </a:t>
            </a:r>
            <a:r>
              <a:rPr lang="en-US" b="0"/>
              <a:t>“The growers have only themselves to blame, not the unions, for many of the problems they are facing.”</a:t>
            </a:r>
            <a:endParaRPr b="0"/>
          </a:p>
          <a:p>
            <a:pPr marL="0" marR="0" lvl="0" indent="0" algn="l" rtl="0">
              <a:lnSpc>
                <a:spcPct val="100000"/>
              </a:lnSpc>
              <a:spcBef>
                <a:spcPts val="0"/>
              </a:spcBef>
              <a:spcAft>
                <a:spcPts val="0"/>
              </a:spcAft>
              <a:buNone/>
            </a:pPr>
            <a:endParaRPr/>
          </a:p>
          <a:p>
            <a:pPr marL="0" lvl="0" indent="0" rtl="0">
              <a:lnSpc>
                <a:spcPct val="100000"/>
              </a:lnSpc>
              <a:spcBef>
                <a:spcPts val="0"/>
              </a:spcBef>
              <a:spcAft>
                <a:spcPts val="0"/>
              </a:spcAft>
              <a:buClr>
                <a:schemeClr val="dk1"/>
              </a:buClr>
              <a:buSzPts val="1100"/>
              <a:buFont typeface="Arial"/>
              <a:buNone/>
            </a:pPr>
            <a:r>
              <a:rPr lang="en-US"/>
              <a:t>Support for Any Students Who Need It: None</a:t>
            </a:r>
            <a:endParaRPr i="0" u="none" strike="noStrike" cap="none">
              <a:solidFill>
                <a:schemeClr val="dk1"/>
              </a:solidFill>
            </a:endParaRPr>
          </a:p>
        </p:txBody>
      </p:sp>
      <p:sp>
        <p:nvSpPr>
          <p:cNvPr id="121" name="Google Shape;121;g3cf9b7843c_0_29: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6</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65356074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1"/>
        <p:cNvGrpSpPr/>
        <p:nvPr/>
      </p:nvGrpSpPr>
      <p:grpSpPr>
        <a:xfrm>
          <a:off x="0" y="0"/>
          <a:ext cx="0" cy="0"/>
          <a:chOff x="0" y="0"/>
          <a:chExt cx="0" cy="0"/>
        </a:xfrm>
      </p:grpSpPr>
      <p:sp>
        <p:nvSpPr>
          <p:cNvPr id="132" name="Google Shape;132;g3de33b82cb_0_5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3" name="Google Shape;133;g3de33b82cb_0_5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rtl="0">
              <a:spcBef>
                <a:spcPts val="0"/>
              </a:spcBef>
              <a:spcAft>
                <a:spcPts val="0"/>
              </a:spcAft>
              <a:buClr>
                <a:srgbClr val="000000"/>
              </a:buClr>
              <a:buSzPts val="1100"/>
              <a:buFont typeface="Arial"/>
              <a:buNone/>
            </a:pPr>
            <a:r>
              <a:rPr lang="en-US" b="1"/>
              <a:t>Suggested slide pacing: 10-15 minutes (this slide, 3-5 minutes)</a:t>
            </a:r>
            <a:endParaRPr/>
          </a:p>
          <a:p>
            <a:pPr marL="0" lvl="0" indent="0" rtl="0">
              <a:spcBef>
                <a:spcPts val="0"/>
              </a:spcBef>
              <a:spcAft>
                <a:spcPts val="0"/>
              </a:spcAft>
              <a:buClr>
                <a:srgbClr val="000000"/>
              </a:buClr>
              <a:buSzPts val="1100"/>
              <a:buFont typeface="Arial"/>
              <a:buNone/>
            </a:pPr>
            <a:r>
              <a:rPr lang="en-US" b="1"/>
              <a:t>Student Grouping: Whole Group</a:t>
            </a:r>
          </a:p>
          <a:p>
            <a:pPr marL="0" lvl="0" indent="0" rtl="0">
              <a:spcBef>
                <a:spcPts val="0"/>
              </a:spcBef>
              <a:spcAft>
                <a:spcPts val="0"/>
              </a:spcAft>
              <a:buClr>
                <a:srgbClr val="000000"/>
              </a:buClr>
              <a:buSzPts val="1100"/>
              <a:buFont typeface="Arial"/>
              <a:buNone/>
            </a:pPr>
            <a:endParaRPr b="1"/>
          </a:p>
          <a:p>
            <a:pPr marL="0" lvl="0" indent="0" rtl="0">
              <a:spcBef>
                <a:spcPts val="0"/>
              </a:spcBef>
              <a:spcAft>
                <a:spcPts val="0"/>
              </a:spcAft>
              <a:buClr>
                <a:srgbClr val="000000"/>
              </a:buClr>
              <a:buSzPts val="1100"/>
              <a:buFont typeface="Arial"/>
              <a:buNone/>
            </a:pPr>
            <a:r>
              <a:rPr lang="en-US" b="1"/>
              <a:t>Slide 2 of 2</a:t>
            </a:r>
          </a:p>
          <a:p>
            <a:pPr marL="0" lvl="0" indent="0" rtl="0">
              <a:spcBef>
                <a:spcPts val="0"/>
              </a:spcBef>
              <a:spcAft>
                <a:spcPts val="0"/>
              </a:spcAft>
              <a:buClr>
                <a:srgbClr val="000000"/>
              </a:buClr>
              <a:buSzPts val="1100"/>
              <a:buFont typeface="Arial"/>
              <a:buNone/>
            </a:pPr>
            <a:endParaRPr b="1"/>
          </a:p>
          <a:p>
            <a:pPr marL="0" lvl="0" indent="0" rtl="0">
              <a:lnSpc>
                <a:spcPct val="90000"/>
              </a:lnSpc>
              <a:spcBef>
                <a:spcPts val="1000"/>
              </a:spcBef>
              <a:spcAft>
                <a:spcPts val="0"/>
              </a:spcAft>
              <a:buClr>
                <a:srgbClr val="000000"/>
              </a:buClr>
              <a:buSzPts val="1100"/>
              <a:buFont typeface="Arial"/>
              <a:buNone/>
            </a:pPr>
            <a:r>
              <a:rPr lang="en-US" b="1"/>
              <a:t>Opening A. Entry Task, continued   </a:t>
            </a:r>
            <a:endParaRPr b="1" i="1"/>
          </a:p>
          <a:p>
            <a:pPr marL="0" lvl="0" indent="0" rtl="0">
              <a:spcBef>
                <a:spcPts val="0"/>
              </a:spcBef>
              <a:spcAft>
                <a:spcPts val="0"/>
              </a:spcAft>
              <a:buClr>
                <a:srgbClr val="000000"/>
              </a:buClr>
              <a:buSzPts val="1100"/>
              <a:buFont typeface="Arial"/>
              <a:buNone/>
            </a:pPr>
            <a:endParaRPr/>
          </a:p>
          <a:p>
            <a:pPr marL="0" lvl="0" indent="0" rtl="0">
              <a:spcBef>
                <a:spcPts val="0"/>
              </a:spcBef>
              <a:spcAft>
                <a:spcPts val="0"/>
              </a:spcAft>
              <a:buClr>
                <a:srgbClr val="000000"/>
              </a:buClr>
              <a:buSzPts val="1100"/>
              <a:buFont typeface="Arial"/>
              <a:buNone/>
            </a:pPr>
            <a:r>
              <a:rPr lang="en-US"/>
              <a:t>Teaching Notes:</a:t>
            </a:r>
            <a:endParaRPr/>
          </a:p>
          <a:p>
            <a:pPr marL="457200" lvl="0" indent="-304800" rtl="0">
              <a:spcBef>
                <a:spcPts val="0"/>
              </a:spcBef>
              <a:spcAft>
                <a:spcPts val="0"/>
              </a:spcAft>
              <a:buClr>
                <a:schemeClr val="dk1"/>
              </a:buClr>
              <a:buSzPts val="1200"/>
              <a:buFont typeface="Calibri"/>
              <a:buChar char="●"/>
            </a:pPr>
            <a:r>
              <a:rPr lang="en-US"/>
              <a:t>This is the last of two slides related to this activity.</a:t>
            </a:r>
            <a:endParaRPr/>
          </a:p>
          <a:p>
            <a:pPr marL="457200" lvl="0" indent="0" rtl="0">
              <a:spcBef>
                <a:spcPts val="0"/>
              </a:spcBef>
              <a:spcAft>
                <a:spcPts val="0"/>
              </a:spcAft>
              <a:buClr>
                <a:srgbClr val="000000"/>
              </a:buClr>
              <a:buSzPts val="1100"/>
              <a:buFont typeface="Arial"/>
              <a:buNone/>
            </a:pPr>
            <a:endParaRPr/>
          </a:p>
          <a:p>
            <a:pPr marL="0" lvl="0" indent="0" rtl="0">
              <a:spcBef>
                <a:spcPts val="0"/>
              </a:spcBef>
              <a:spcAft>
                <a:spcPts val="0"/>
              </a:spcAft>
              <a:buClr>
                <a:srgbClr val="000000"/>
              </a:buClr>
              <a:buSzPts val="1100"/>
              <a:buFont typeface="Arial"/>
              <a:buNone/>
            </a:pPr>
            <a:r>
              <a:rPr lang="en-US"/>
              <a:t>Teacher Actions:</a:t>
            </a:r>
            <a:endParaRPr/>
          </a:p>
          <a:p>
            <a:pPr marL="457200" lvl="0" indent="-304800" rtl="0">
              <a:spcBef>
                <a:spcPts val="0"/>
              </a:spcBef>
              <a:spcAft>
                <a:spcPts val="0"/>
              </a:spcAft>
              <a:buClr>
                <a:schemeClr val="dk1"/>
              </a:buClr>
              <a:buSzPts val="1200"/>
              <a:buFont typeface="Calibri"/>
              <a:buAutoNum type="arabicPeriod"/>
            </a:pPr>
            <a:r>
              <a:rPr lang="en-US"/>
              <a:t>Briefly discuss the corrections to the </a:t>
            </a:r>
            <a:r>
              <a:rPr lang="en-US" b="1"/>
              <a:t>Mid-Unit 2 Assessment</a:t>
            </a:r>
            <a:r>
              <a:rPr lang="en-US"/>
              <a:t>, focusing on items with which many students struggled. Tell students they will continue to work on these skills; the </a:t>
            </a:r>
            <a:r>
              <a:rPr lang="en-US" b="1"/>
              <a:t>End of Unit 2 Assessment </a:t>
            </a:r>
            <a:r>
              <a:rPr lang="en-US"/>
              <a:t>also focuses on these standards. Encourage any students who struggled on this assignment to seek additional help. </a:t>
            </a:r>
            <a:endParaRPr/>
          </a:p>
          <a:p>
            <a:pPr marL="457200" lvl="0" indent="-304800" rtl="0">
              <a:spcBef>
                <a:spcPts val="0"/>
              </a:spcBef>
              <a:spcAft>
                <a:spcPts val="0"/>
              </a:spcAft>
              <a:buClr>
                <a:schemeClr val="dk1"/>
              </a:buClr>
              <a:buSzPts val="1200"/>
              <a:buFont typeface="Calibri"/>
              <a:buAutoNum type="arabicPeriod"/>
            </a:pPr>
            <a:r>
              <a:rPr lang="en-US"/>
              <a:t>Finally, direct students’ attention to the learning targets today and remind them that the </a:t>
            </a:r>
            <a:r>
              <a:rPr lang="en-US" b="1"/>
              <a:t>End of Unit 3 Assessment </a:t>
            </a:r>
            <a:r>
              <a:rPr lang="en-US"/>
              <a:t>will focus on these.</a:t>
            </a:r>
            <a:endParaRPr/>
          </a:p>
          <a:p>
            <a:pPr marL="457200" lvl="0" indent="0" rtl="0">
              <a:spcBef>
                <a:spcPts val="0"/>
              </a:spcBef>
              <a:spcAft>
                <a:spcPts val="0"/>
              </a:spcAft>
              <a:buClr>
                <a:srgbClr val="000000"/>
              </a:buClr>
              <a:buSzPts val="1100"/>
              <a:buFont typeface="Arial"/>
              <a:buNone/>
            </a:pPr>
            <a:endParaRPr/>
          </a:p>
          <a:p>
            <a:pPr marL="0" lvl="0" indent="0" rtl="0">
              <a:spcBef>
                <a:spcPts val="0"/>
              </a:spcBef>
              <a:spcAft>
                <a:spcPts val="0"/>
              </a:spcAft>
              <a:buClr>
                <a:srgbClr val="000000"/>
              </a:buClr>
              <a:buSzPts val="1100"/>
              <a:buFont typeface="Arial"/>
              <a:buNone/>
            </a:pPr>
            <a:r>
              <a:rPr lang="en-US"/>
              <a:t>Student Look-</a:t>
            </a:r>
            <a:r>
              <a:rPr lang="en-US" err="1"/>
              <a:t>Fors</a:t>
            </a:r>
            <a:r>
              <a:rPr lang="en-US"/>
              <a:t>/Listen-</a:t>
            </a:r>
            <a:r>
              <a:rPr lang="en-US" err="1"/>
              <a:t>Fors</a:t>
            </a:r>
            <a:r>
              <a:rPr lang="en-US"/>
              <a:t>: </a:t>
            </a:r>
            <a:endParaRPr/>
          </a:p>
          <a:p>
            <a:pPr marL="457200" lvl="0" indent="-304800" rtl="0">
              <a:spcBef>
                <a:spcPts val="0"/>
              </a:spcBef>
              <a:spcAft>
                <a:spcPts val="0"/>
              </a:spcAft>
              <a:buClr>
                <a:schemeClr val="dk1"/>
              </a:buClr>
              <a:buSzPts val="1200"/>
              <a:buFont typeface="Calibri"/>
              <a:buChar char="●"/>
            </a:pPr>
            <a:r>
              <a:rPr lang="en-US"/>
              <a:t>Students will direct their attention to the slide.</a:t>
            </a:r>
            <a:endParaRPr/>
          </a:p>
          <a:p>
            <a:pPr marL="0" lvl="0" indent="0" rtl="0">
              <a:spcBef>
                <a:spcPts val="0"/>
              </a:spcBef>
              <a:spcAft>
                <a:spcPts val="0"/>
              </a:spcAft>
              <a:buClr>
                <a:srgbClr val="000000"/>
              </a:buClr>
              <a:buSzPts val="1100"/>
              <a:buFont typeface="Arial"/>
              <a:buNone/>
            </a:pPr>
            <a:endParaRPr/>
          </a:p>
          <a:p>
            <a:pPr marL="0" lvl="0" indent="0" rtl="0">
              <a:spcBef>
                <a:spcPts val="0"/>
              </a:spcBef>
              <a:spcAft>
                <a:spcPts val="0"/>
              </a:spcAft>
              <a:buClr>
                <a:srgbClr val="000000"/>
              </a:buClr>
              <a:buSzPts val="1100"/>
              <a:buFont typeface="Arial"/>
              <a:buNone/>
            </a:pPr>
            <a:r>
              <a:rPr lang="en-US"/>
              <a:t>Support for Any Students Who Need It: None</a:t>
            </a:r>
            <a:endParaRPr/>
          </a:p>
          <a:p>
            <a:pPr marL="0" lvl="0" indent="0" rtl="0">
              <a:spcBef>
                <a:spcPts val="0"/>
              </a:spcBef>
              <a:spcAft>
                <a:spcPts val="0"/>
              </a:spcAft>
              <a:buNone/>
            </a:pPr>
            <a:endParaRPr b="1"/>
          </a:p>
        </p:txBody>
      </p:sp>
      <p:sp>
        <p:nvSpPr>
          <p:cNvPr id="134" name="Google Shape;134;g3de33b82cb_0_50: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7</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05288691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9"/>
        <p:cNvGrpSpPr/>
        <p:nvPr/>
      </p:nvGrpSpPr>
      <p:grpSpPr>
        <a:xfrm>
          <a:off x="0" y="0"/>
          <a:ext cx="0" cy="0"/>
          <a:chOff x="0" y="0"/>
          <a:chExt cx="0" cy="0"/>
        </a:xfrm>
      </p:grpSpPr>
      <p:sp>
        <p:nvSpPr>
          <p:cNvPr id="140" name="Google Shape;140;g4143339a05_0_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1" name="Google Shape;141;g4143339a05_0_0: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rtl="0">
              <a:spcBef>
                <a:spcPts val="0"/>
              </a:spcBef>
              <a:spcAft>
                <a:spcPts val="0"/>
              </a:spcAft>
              <a:buClr>
                <a:schemeClr val="dk1"/>
              </a:buClr>
              <a:buSzPts val="1100"/>
              <a:buFont typeface="Arial"/>
              <a:buNone/>
            </a:pPr>
            <a:r>
              <a:rPr lang="en-US" b="1"/>
              <a:t>Suggested slide pacing: 18-22 minutes (this slide, 1-3 minutes)</a:t>
            </a:r>
            <a:endParaRPr b="1"/>
          </a:p>
          <a:p>
            <a:pPr marL="0" lvl="0" indent="0" rtl="0">
              <a:spcBef>
                <a:spcPts val="0"/>
              </a:spcBef>
              <a:spcAft>
                <a:spcPts val="0"/>
              </a:spcAft>
              <a:buClr>
                <a:schemeClr val="dk1"/>
              </a:buClr>
              <a:buSzPts val="1100"/>
              <a:buFont typeface="Arial"/>
              <a:buNone/>
            </a:pPr>
            <a:r>
              <a:rPr lang="en-US" b="1"/>
              <a:t>Student Grouping: Whole Group</a:t>
            </a:r>
          </a:p>
          <a:p>
            <a:pPr marL="0" lvl="0" indent="0" rtl="0">
              <a:spcBef>
                <a:spcPts val="0"/>
              </a:spcBef>
              <a:spcAft>
                <a:spcPts val="0"/>
              </a:spcAft>
              <a:buClr>
                <a:schemeClr val="dk1"/>
              </a:buClr>
              <a:buSzPts val="1100"/>
              <a:buFont typeface="Arial"/>
              <a:buNone/>
            </a:pPr>
            <a:endParaRPr b="1"/>
          </a:p>
          <a:p>
            <a:pPr marL="0" lvl="0" indent="0" rtl="0">
              <a:spcBef>
                <a:spcPts val="0"/>
              </a:spcBef>
              <a:spcAft>
                <a:spcPts val="0"/>
              </a:spcAft>
              <a:buClr>
                <a:schemeClr val="dk1"/>
              </a:buClr>
              <a:buSzPts val="1100"/>
              <a:buFont typeface="Arial"/>
              <a:buNone/>
            </a:pPr>
            <a:r>
              <a:rPr lang="en-US" b="1"/>
              <a:t>Slide 1 of 2</a:t>
            </a:r>
          </a:p>
          <a:p>
            <a:pPr marL="0" lvl="0" indent="0" rtl="0">
              <a:spcBef>
                <a:spcPts val="0"/>
              </a:spcBef>
              <a:spcAft>
                <a:spcPts val="0"/>
              </a:spcAft>
              <a:buClr>
                <a:schemeClr val="dk1"/>
              </a:buClr>
              <a:buSzPts val="1100"/>
              <a:buFont typeface="Arial"/>
              <a:buNone/>
            </a:pPr>
            <a:endParaRPr b="1"/>
          </a:p>
          <a:p>
            <a:pPr marL="0" lvl="0" indent="0" rtl="0">
              <a:lnSpc>
                <a:spcPct val="90000"/>
              </a:lnSpc>
              <a:spcBef>
                <a:spcPts val="1000"/>
              </a:spcBef>
              <a:spcAft>
                <a:spcPts val="0"/>
              </a:spcAft>
              <a:buClr>
                <a:schemeClr val="dk1"/>
              </a:buClr>
              <a:buSzPts val="1100"/>
              <a:buFont typeface="Arial"/>
              <a:buNone/>
            </a:pPr>
            <a:r>
              <a:rPr lang="en-US" b="1"/>
              <a:t>Work Time A. Rhetoric Tool Matching Game   </a:t>
            </a:r>
            <a:endParaRPr b="1" i="1"/>
          </a:p>
          <a:p>
            <a:pPr marL="0" lvl="0" indent="0" rtl="0">
              <a:spcBef>
                <a:spcPts val="0"/>
              </a:spcBef>
              <a:spcAft>
                <a:spcPts val="0"/>
              </a:spcAft>
              <a:buClr>
                <a:schemeClr val="dk1"/>
              </a:buClr>
              <a:buSzPts val="1100"/>
              <a:buFont typeface="Arial"/>
              <a:buNone/>
            </a:pPr>
            <a:endParaRPr b="1"/>
          </a:p>
          <a:p>
            <a:pPr marL="0" lvl="0" indent="0" rtl="0">
              <a:spcBef>
                <a:spcPts val="0"/>
              </a:spcBef>
              <a:spcAft>
                <a:spcPts val="0"/>
              </a:spcAft>
              <a:buClr>
                <a:schemeClr val="dk1"/>
              </a:buClr>
              <a:buSzPts val="1100"/>
              <a:buFont typeface="Arial"/>
              <a:buNone/>
            </a:pPr>
            <a:r>
              <a:rPr lang="en-US"/>
              <a:t>Teaching Notes:</a:t>
            </a:r>
            <a:endParaRPr/>
          </a:p>
          <a:p>
            <a:pPr marL="457200" lvl="0" indent="-304800" rtl="0">
              <a:spcBef>
                <a:spcPts val="0"/>
              </a:spcBef>
              <a:spcAft>
                <a:spcPts val="0"/>
              </a:spcAft>
              <a:buClr>
                <a:schemeClr val="dk1"/>
              </a:buClr>
              <a:buSzPts val="1200"/>
              <a:buFont typeface="Calibri"/>
              <a:buChar char="●"/>
            </a:pPr>
            <a:r>
              <a:rPr lang="en-US"/>
              <a:t>This is the first of two slides related to this activity.</a:t>
            </a:r>
            <a:endParaRPr/>
          </a:p>
          <a:p>
            <a:pPr marL="0" lvl="0" indent="0" rtl="0">
              <a:spcBef>
                <a:spcPts val="0"/>
              </a:spcBef>
              <a:spcAft>
                <a:spcPts val="0"/>
              </a:spcAft>
              <a:buClr>
                <a:schemeClr val="dk1"/>
              </a:buClr>
              <a:buSzPts val="1100"/>
              <a:buFont typeface="Arial"/>
              <a:buNone/>
            </a:pPr>
            <a:endParaRPr/>
          </a:p>
          <a:p>
            <a:pPr marL="0" lvl="0" indent="0" rtl="0">
              <a:spcBef>
                <a:spcPts val="0"/>
              </a:spcBef>
              <a:spcAft>
                <a:spcPts val="0"/>
              </a:spcAft>
              <a:buClr>
                <a:schemeClr val="dk1"/>
              </a:buClr>
              <a:buSzPts val="1100"/>
              <a:buFont typeface="Arial"/>
              <a:buNone/>
            </a:pPr>
            <a:r>
              <a:rPr lang="en-US"/>
              <a:t>Teacher Actions:</a:t>
            </a:r>
            <a:endParaRPr/>
          </a:p>
          <a:p>
            <a:pPr marL="457200" lvl="0" indent="-304800" rtl="0">
              <a:spcBef>
                <a:spcPts val="0"/>
              </a:spcBef>
              <a:spcAft>
                <a:spcPts val="0"/>
              </a:spcAft>
              <a:buClr>
                <a:schemeClr val="dk1"/>
              </a:buClr>
              <a:buSzPts val="1200"/>
              <a:buFont typeface="Calibri"/>
              <a:buAutoNum type="arabicPeriod"/>
            </a:pPr>
            <a:r>
              <a:rPr lang="en-US"/>
              <a:t>Read the slide aloud.</a:t>
            </a:r>
            <a:endParaRPr/>
          </a:p>
          <a:p>
            <a:pPr marL="0" lvl="0" indent="0" rtl="0">
              <a:spcBef>
                <a:spcPts val="0"/>
              </a:spcBef>
              <a:spcAft>
                <a:spcPts val="0"/>
              </a:spcAft>
              <a:buClr>
                <a:schemeClr val="dk1"/>
              </a:buClr>
              <a:buSzPts val="1100"/>
              <a:buFont typeface="Arial"/>
              <a:buNone/>
            </a:pPr>
            <a:endParaRPr/>
          </a:p>
          <a:p>
            <a:pPr marL="0" lvl="0" indent="0" rtl="0">
              <a:spcBef>
                <a:spcPts val="0"/>
              </a:spcBef>
              <a:spcAft>
                <a:spcPts val="0"/>
              </a:spcAft>
              <a:buClr>
                <a:schemeClr val="dk1"/>
              </a:buClr>
              <a:buSzPts val="1100"/>
              <a:buFont typeface="Arial"/>
              <a:buNone/>
            </a:pPr>
            <a:r>
              <a:rPr lang="en-US"/>
              <a:t>Student Look-</a:t>
            </a:r>
            <a:r>
              <a:rPr lang="en-US" err="1"/>
              <a:t>Fors</a:t>
            </a:r>
            <a:r>
              <a:rPr lang="en-US"/>
              <a:t>/Listen-</a:t>
            </a:r>
            <a:r>
              <a:rPr lang="en-US" err="1"/>
              <a:t>Fors</a:t>
            </a:r>
            <a:r>
              <a:rPr lang="en-US"/>
              <a:t>: </a:t>
            </a:r>
            <a:endParaRPr/>
          </a:p>
          <a:p>
            <a:pPr marL="457200" lvl="0" indent="-304800" rtl="0">
              <a:spcBef>
                <a:spcPts val="0"/>
              </a:spcBef>
              <a:spcAft>
                <a:spcPts val="0"/>
              </a:spcAft>
              <a:buClr>
                <a:schemeClr val="dk1"/>
              </a:buClr>
              <a:buSzPts val="1200"/>
              <a:buFont typeface="Calibri"/>
              <a:buChar char="●"/>
            </a:pPr>
            <a:r>
              <a:rPr lang="en-US"/>
              <a:t>Students will direct their attention to the slide.</a:t>
            </a:r>
            <a:endParaRPr/>
          </a:p>
          <a:p>
            <a:pPr marL="0" lvl="0" indent="0" rtl="0">
              <a:spcBef>
                <a:spcPts val="0"/>
              </a:spcBef>
              <a:spcAft>
                <a:spcPts val="0"/>
              </a:spcAft>
              <a:buNone/>
            </a:pPr>
            <a:endParaRPr/>
          </a:p>
          <a:p>
            <a:pPr marL="0" lvl="0" indent="0" rtl="0">
              <a:spcBef>
                <a:spcPts val="0"/>
              </a:spcBef>
              <a:spcAft>
                <a:spcPts val="0"/>
              </a:spcAft>
              <a:buClr>
                <a:schemeClr val="dk1"/>
              </a:buClr>
              <a:buSzPts val="1100"/>
              <a:buFont typeface="Arial"/>
              <a:buNone/>
            </a:pPr>
            <a:r>
              <a:rPr lang="en-US"/>
              <a:t>Support for Any Students Who Need It: None</a:t>
            </a:r>
            <a:endParaRPr/>
          </a:p>
          <a:p>
            <a:pPr marL="457200" lvl="0" indent="0" rtl="0">
              <a:spcBef>
                <a:spcPts val="0"/>
              </a:spcBef>
              <a:spcAft>
                <a:spcPts val="0"/>
              </a:spcAft>
              <a:buNone/>
            </a:pPr>
            <a:endParaRPr/>
          </a:p>
          <a:p>
            <a:pPr marL="0" lvl="0" indent="0" rtl="0">
              <a:spcBef>
                <a:spcPts val="0"/>
              </a:spcBef>
              <a:spcAft>
                <a:spcPts val="0"/>
              </a:spcAft>
              <a:buNone/>
            </a:pPr>
            <a:endParaRPr/>
          </a:p>
        </p:txBody>
      </p:sp>
      <p:sp>
        <p:nvSpPr>
          <p:cNvPr id="142" name="Google Shape;142;g4143339a05_0_0: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spcBef>
                <a:spcPts val="0"/>
              </a:spcBef>
              <a:spcAft>
                <a:spcPts val="0"/>
              </a:spcAft>
              <a:buClr>
                <a:srgbClr val="000000"/>
              </a:buClr>
              <a:buSzPts val="1200"/>
              <a:buFont typeface="Arial"/>
              <a:buNone/>
            </a:pPr>
            <a:fld id="{00000000-1234-1234-1234-123412341234}" type="slidenum">
              <a:rPr lang="en-US"/>
              <a:t>8</a:t>
            </a:fld>
            <a:endParaRPr/>
          </a:p>
        </p:txBody>
      </p:sp>
    </p:spTree>
    <p:extLst>
      <p:ext uri="{BB962C8B-B14F-4D97-AF65-F5344CB8AC3E}">
        <p14:creationId xmlns:p14="http://schemas.microsoft.com/office/powerpoint/2010/main" val="63794121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7"/>
        <p:cNvGrpSpPr/>
        <p:nvPr/>
      </p:nvGrpSpPr>
      <p:grpSpPr>
        <a:xfrm>
          <a:off x="0" y="0"/>
          <a:ext cx="0" cy="0"/>
          <a:chOff x="0" y="0"/>
          <a:chExt cx="0" cy="0"/>
        </a:xfrm>
      </p:grpSpPr>
      <p:sp>
        <p:nvSpPr>
          <p:cNvPr id="148" name="Google Shape;148;g3deede55aa_0_1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49" name="Google Shape;149;g3deede55aa_0_19: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rtl="0">
              <a:spcBef>
                <a:spcPts val="0"/>
              </a:spcBef>
              <a:spcAft>
                <a:spcPts val="0"/>
              </a:spcAft>
              <a:buClr>
                <a:srgbClr val="000000"/>
              </a:buClr>
              <a:buSzPts val="1100"/>
              <a:buFont typeface="Arial"/>
              <a:buNone/>
            </a:pPr>
            <a:r>
              <a:rPr lang="en-US" b="1"/>
              <a:t>Suggested slide pacing: 18-22 minutes (this slide, 15-20 minutes)</a:t>
            </a:r>
            <a:endParaRPr b="1"/>
          </a:p>
          <a:p>
            <a:pPr marL="0" lvl="0" indent="0">
              <a:spcBef>
                <a:spcPts val="0"/>
              </a:spcBef>
              <a:spcAft>
                <a:spcPts val="0"/>
              </a:spcAft>
              <a:buClr>
                <a:srgbClr val="000000"/>
              </a:buClr>
              <a:buSzPts val="1100"/>
              <a:buFont typeface="Arial"/>
              <a:buNone/>
            </a:pPr>
            <a:r>
              <a:rPr lang="en-US" b="1"/>
              <a:t>Student Grouping: Whole Group</a:t>
            </a:r>
          </a:p>
          <a:p>
            <a:pPr marL="0" lvl="0" indent="0">
              <a:spcBef>
                <a:spcPts val="0"/>
              </a:spcBef>
              <a:spcAft>
                <a:spcPts val="0"/>
              </a:spcAft>
              <a:buClr>
                <a:srgbClr val="000000"/>
              </a:buClr>
              <a:buSzPts val="1100"/>
              <a:buFont typeface="Arial"/>
              <a:buNone/>
            </a:pPr>
            <a:endParaRPr b="1"/>
          </a:p>
          <a:p>
            <a:pPr marL="0" lvl="0" indent="0">
              <a:spcBef>
                <a:spcPts val="0"/>
              </a:spcBef>
              <a:spcAft>
                <a:spcPts val="0"/>
              </a:spcAft>
              <a:buClr>
                <a:srgbClr val="000000"/>
              </a:buClr>
              <a:buSzPts val="1100"/>
              <a:buFont typeface="Arial"/>
              <a:buNone/>
            </a:pPr>
            <a:r>
              <a:rPr lang="en-US" b="1"/>
              <a:t>Slide 2 of 2</a:t>
            </a:r>
          </a:p>
          <a:p>
            <a:pPr marL="0" lvl="0" indent="0">
              <a:spcBef>
                <a:spcPts val="0"/>
              </a:spcBef>
              <a:spcAft>
                <a:spcPts val="0"/>
              </a:spcAft>
              <a:buClr>
                <a:srgbClr val="000000"/>
              </a:buClr>
              <a:buSzPts val="1100"/>
              <a:buFont typeface="Arial"/>
              <a:buNone/>
            </a:pPr>
            <a:endParaRPr b="1"/>
          </a:p>
          <a:p>
            <a:pPr marL="0" lvl="0" indent="0" rtl="0">
              <a:lnSpc>
                <a:spcPct val="90000"/>
              </a:lnSpc>
              <a:spcBef>
                <a:spcPts val="1000"/>
              </a:spcBef>
              <a:spcAft>
                <a:spcPts val="0"/>
              </a:spcAft>
              <a:buClr>
                <a:srgbClr val="000000"/>
              </a:buClr>
              <a:buSzPts val="1100"/>
              <a:buFont typeface="Arial"/>
              <a:buNone/>
            </a:pPr>
            <a:r>
              <a:rPr lang="en-US" b="1"/>
              <a:t>Work Time A. Rhetoric Tool Matching Game   </a:t>
            </a:r>
            <a:endParaRPr b="1" i="1"/>
          </a:p>
          <a:p>
            <a:pPr marL="0" lvl="0" indent="0" rtl="0">
              <a:spcBef>
                <a:spcPts val="0"/>
              </a:spcBef>
              <a:spcAft>
                <a:spcPts val="0"/>
              </a:spcAft>
              <a:buClr>
                <a:srgbClr val="000000"/>
              </a:buClr>
              <a:buSzPts val="1100"/>
              <a:buFont typeface="Arial"/>
              <a:buNone/>
            </a:pPr>
            <a:endParaRPr b="1"/>
          </a:p>
          <a:p>
            <a:pPr marL="0" lvl="0" indent="0" rtl="0">
              <a:spcBef>
                <a:spcPts val="0"/>
              </a:spcBef>
              <a:spcAft>
                <a:spcPts val="0"/>
              </a:spcAft>
              <a:buClr>
                <a:srgbClr val="000000"/>
              </a:buClr>
              <a:buSzPts val="1100"/>
              <a:buFont typeface="Arial"/>
              <a:buNone/>
            </a:pPr>
            <a:r>
              <a:rPr lang="en-US"/>
              <a:t>Teaching Notes:</a:t>
            </a:r>
            <a:endParaRPr/>
          </a:p>
          <a:p>
            <a:pPr marL="457200" lvl="0" indent="-304800" rtl="0">
              <a:spcBef>
                <a:spcPts val="0"/>
              </a:spcBef>
              <a:spcAft>
                <a:spcPts val="0"/>
              </a:spcAft>
              <a:buClr>
                <a:schemeClr val="dk1"/>
              </a:buClr>
              <a:buSzPts val="1200"/>
              <a:buFont typeface="Calibri"/>
              <a:buChar char="●"/>
            </a:pPr>
            <a:r>
              <a:rPr lang="en-US"/>
              <a:t>This is the last of two slides related to this activity.</a:t>
            </a:r>
            <a:endParaRPr/>
          </a:p>
          <a:p>
            <a:pPr marL="457200" lvl="0" indent="-304800" rtl="0">
              <a:spcBef>
                <a:spcPts val="0"/>
              </a:spcBef>
              <a:spcAft>
                <a:spcPts val="0"/>
              </a:spcAft>
              <a:buClr>
                <a:schemeClr val="dk1"/>
              </a:buClr>
              <a:buSzPts val="1200"/>
              <a:buFont typeface="Calibri"/>
              <a:buChar char="●"/>
            </a:pPr>
            <a:r>
              <a:rPr lang="en-US"/>
              <a:t>The Rhetoric Tool Matching Game discussion activity acts as a physical release. Ensuring that students have opportunities to incorporate physical movement in the classroom supports their academic success. However, physical activities can be hard to manage with a large class. If you are worried that this activity will be disruptive, please feel free to adjust it. For example, you might seat students in small groups and have them match strips and tools within that group, without moving.</a:t>
            </a:r>
            <a:endParaRPr/>
          </a:p>
          <a:p>
            <a:pPr marL="0" lvl="0" indent="0" rtl="0">
              <a:spcBef>
                <a:spcPts val="0"/>
              </a:spcBef>
              <a:spcAft>
                <a:spcPts val="0"/>
              </a:spcAft>
              <a:buClr>
                <a:srgbClr val="000000"/>
              </a:buClr>
              <a:buSzPts val="1100"/>
              <a:buFont typeface="Arial"/>
              <a:buNone/>
            </a:pPr>
            <a:endParaRPr/>
          </a:p>
          <a:p>
            <a:pPr marL="0" lvl="0" indent="0" rtl="0">
              <a:spcBef>
                <a:spcPts val="0"/>
              </a:spcBef>
              <a:spcAft>
                <a:spcPts val="0"/>
              </a:spcAft>
              <a:buClr>
                <a:srgbClr val="000000"/>
              </a:buClr>
              <a:buSzPts val="1100"/>
              <a:buFont typeface="Arial"/>
              <a:buNone/>
            </a:pPr>
            <a:r>
              <a:rPr lang="en-US"/>
              <a:t>Teacher Actions:</a:t>
            </a:r>
            <a:endParaRPr/>
          </a:p>
          <a:p>
            <a:pPr marL="457200" lvl="0" indent="-304800" rtl="0">
              <a:spcBef>
                <a:spcPts val="0"/>
              </a:spcBef>
              <a:spcAft>
                <a:spcPts val="0"/>
              </a:spcAft>
              <a:buClr>
                <a:schemeClr val="dk1"/>
              </a:buClr>
              <a:buSzPts val="1200"/>
              <a:buFont typeface="Calibri"/>
              <a:buAutoNum type="arabicPeriod"/>
            </a:pPr>
            <a:r>
              <a:rPr lang="en-US"/>
              <a:t>Distribute the tool notecards from the </a:t>
            </a:r>
            <a:r>
              <a:rPr lang="en-US" b="0"/>
              <a:t>Rhetoric Tool Matching Game </a:t>
            </a:r>
            <a:r>
              <a:rPr lang="en-US"/>
              <a:t>to half the class. Then distribute sentence strips from the game to the other half of the class. </a:t>
            </a:r>
            <a:endParaRPr/>
          </a:p>
          <a:p>
            <a:pPr marL="457200" lvl="0" indent="-304800" rtl="0">
              <a:spcBef>
                <a:spcPts val="0"/>
              </a:spcBef>
              <a:spcAft>
                <a:spcPts val="0"/>
              </a:spcAft>
              <a:buClr>
                <a:schemeClr val="dk1"/>
              </a:buClr>
              <a:buSzPts val="1200"/>
              <a:buFont typeface="Calibri"/>
              <a:buAutoNum type="arabicPeriod"/>
            </a:pPr>
            <a:r>
              <a:rPr lang="en-US"/>
              <a:t>Read the slide aloud, clarifying vocabulary words and instructions with students. </a:t>
            </a:r>
            <a:endParaRPr/>
          </a:p>
          <a:p>
            <a:pPr marL="457200" lvl="0" indent="-304800" rtl="0">
              <a:spcBef>
                <a:spcPts val="0"/>
              </a:spcBef>
              <a:spcAft>
                <a:spcPts val="0"/>
              </a:spcAft>
              <a:buClr>
                <a:schemeClr val="dk1"/>
              </a:buClr>
              <a:buSzPts val="1200"/>
              <a:buFont typeface="Calibri"/>
              <a:buAutoNum type="arabicPeriod"/>
            </a:pPr>
            <a:r>
              <a:rPr lang="en-US"/>
              <a:t>Ask several groups to share their thinking. Provide positive feedback for careful thinking about why Chávez is using particular strategies and how they might be convincing to his audience. Prompt students to add notes to the right hand side of their speeches as their classmates share.</a:t>
            </a:r>
            <a:endParaRPr/>
          </a:p>
          <a:p>
            <a:pPr marL="0" lvl="0" indent="0" rtl="0">
              <a:spcBef>
                <a:spcPts val="0"/>
              </a:spcBef>
              <a:spcAft>
                <a:spcPts val="0"/>
              </a:spcAft>
              <a:buClr>
                <a:srgbClr val="000000"/>
              </a:buClr>
              <a:buSzPts val="1100"/>
              <a:buFont typeface="Arial"/>
              <a:buNone/>
            </a:pPr>
            <a:endParaRPr/>
          </a:p>
          <a:p>
            <a:pPr marL="0" lvl="0" indent="0" rtl="0">
              <a:spcBef>
                <a:spcPts val="0"/>
              </a:spcBef>
              <a:spcAft>
                <a:spcPts val="0"/>
              </a:spcAft>
              <a:buClr>
                <a:srgbClr val="000000"/>
              </a:buClr>
              <a:buSzPts val="1100"/>
              <a:buFont typeface="Arial"/>
              <a:buNone/>
            </a:pPr>
            <a:r>
              <a:rPr lang="en-US"/>
              <a:t>Student Look-</a:t>
            </a:r>
            <a:r>
              <a:rPr lang="en-US" err="1"/>
              <a:t>Fors</a:t>
            </a:r>
            <a:r>
              <a:rPr lang="en-US"/>
              <a:t>/Listen-</a:t>
            </a:r>
            <a:r>
              <a:rPr lang="en-US" err="1"/>
              <a:t>Fors</a:t>
            </a:r>
            <a:r>
              <a:rPr lang="en-US"/>
              <a:t>: </a:t>
            </a:r>
            <a:endParaRPr/>
          </a:p>
          <a:p>
            <a:pPr marL="457200" lvl="0" indent="-304800" rtl="0">
              <a:spcBef>
                <a:spcPts val="0"/>
              </a:spcBef>
              <a:spcAft>
                <a:spcPts val="0"/>
              </a:spcAft>
              <a:buClr>
                <a:schemeClr val="dk1"/>
              </a:buClr>
              <a:buSzPts val="1200"/>
              <a:buFont typeface="Calibri"/>
              <a:buChar char="●"/>
            </a:pPr>
            <a:r>
              <a:rPr lang="en-US"/>
              <a:t>Students will be talking, and possibly disagreeing, as they work to organize the strips. They should be stating reasons for why one strip might be placed before another.</a:t>
            </a:r>
            <a:endParaRPr/>
          </a:p>
          <a:p>
            <a:pPr marL="457200" lvl="0" indent="-304800" rtl="0">
              <a:spcBef>
                <a:spcPts val="0"/>
              </a:spcBef>
              <a:spcAft>
                <a:spcPts val="0"/>
              </a:spcAft>
              <a:buClr>
                <a:schemeClr val="dk1"/>
              </a:buClr>
              <a:buSzPts val="1200"/>
              <a:buFont typeface="Calibri"/>
              <a:buChar char="●"/>
            </a:pPr>
            <a:r>
              <a:rPr lang="en-US"/>
              <a:t>In Teacher Action Step 3, listen for students to explain not which strategies they used or how they knew which strategies those were, but rather </a:t>
            </a:r>
            <a:r>
              <a:rPr lang="en-US" i="1" u="none"/>
              <a:t>why</a:t>
            </a:r>
            <a:r>
              <a:rPr lang="en-US"/>
              <a:t> Chávez would use them. For example, students might say: </a:t>
            </a:r>
            <a:r>
              <a:rPr lang="en-US" b="0"/>
              <a:t>“Chávez used a statistic about 17 million Americans boycotting grapes because he wanted to show that a lot of people cared about the migrant workers’ issues, and that those people can make a difference.”</a:t>
            </a:r>
            <a:endParaRPr b="0"/>
          </a:p>
          <a:p>
            <a:pPr marL="0" lvl="0" indent="0" rtl="0">
              <a:spcBef>
                <a:spcPts val="0"/>
              </a:spcBef>
              <a:spcAft>
                <a:spcPts val="0"/>
              </a:spcAft>
              <a:buClr>
                <a:srgbClr val="000000"/>
              </a:buClr>
              <a:buSzPts val="1100"/>
              <a:buFont typeface="Arial"/>
              <a:buNone/>
            </a:pPr>
            <a:endParaRPr/>
          </a:p>
          <a:p>
            <a:pPr marL="0" lvl="0" indent="0" rtl="0">
              <a:spcBef>
                <a:spcPts val="0"/>
              </a:spcBef>
              <a:spcAft>
                <a:spcPts val="0"/>
              </a:spcAft>
              <a:buClr>
                <a:srgbClr val="000000"/>
              </a:buClr>
              <a:buSzPts val="1100"/>
              <a:buFont typeface="Arial"/>
              <a:buNone/>
            </a:pPr>
            <a:r>
              <a:rPr lang="en-US"/>
              <a:t>Support for Any Students Who Need It: </a:t>
            </a:r>
            <a:endParaRPr/>
          </a:p>
          <a:p>
            <a:pPr marL="457200" lvl="0" indent="-304800" rtl="0">
              <a:spcBef>
                <a:spcPts val="0"/>
              </a:spcBef>
              <a:spcAft>
                <a:spcPts val="0"/>
              </a:spcAft>
              <a:buClr>
                <a:schemeClr val="dk1"/>
              </a:buClr>
              <a:buSzPts val="1200"/>
              <a:buFont typeface="Calibri"/>
              <a:buChar char="●"/>
            </a:pPr>
            <a:r>
              <a:rPr lang="en-US"/>
              <a:t>Students who have trouble identifying their rhetoric tool or sentence might benefit from a list of definitions and examples of rhetoric tools.</a:t>
            </a:r>
            <a:endParaRPr/>
          </a:p>
          <a:p>
            <a:pPr marL="457200" lvl="0" indent="-304800" rtl="0">
              <a:spcBef>
                <a:spcPts val="0"/>
              </a:spcBef>
              <a:spcAft>
                <a:spcPts val="0"/>
              </a:spcAft>
              <a:buClr>
                <a:schemeClr val="dk1"/>
              </a:buClr>
              <a:buSzPts val="1200"/>
              <a:buChar char="●"/>
            </a:pPr>
            <a:r>
              <a:rPr lang="en-US"/>
              <a:t>Consider modeling one or two of the “whys” to illustrate for students Chávez’s reasoning behind using a certain rhetoric tool.  </a:t>
            </a:r>
            <a:endParaRPr/>
          </a:p>
          <a:p>
            <a:pPr marL="457200" lvl="0" indent="-304800" rtl="0">
              <a:spcBef>
                <a:spcPts val="0"/>
              </a:spcBef>
              <a:spcAft>
                <a:spcPts val="0"/>
              </a:spcAft>
              <a:buClr>
                <a:schemeClr val="dk1"/>
              </a:buClr>
              <a:buSzPts val="1200"/>
              <a:buFont typeface="Calibri"/>
              <a:buChar char="●"/>
            </a:pPr>
            <a:r>
              <a:rPr lang="en-US"/>
              <a:t>Offer the option of having partners read their strips aloud before trying to organize them.</a:t>
            </a:r>
            <a:endParaRPr/>
          </a:p>
          <a:p>
            <a:pPr marL="457200" lvl="0" indent="0" rtl="0">
              <a:spcBef>
                <a:spcPts val="0"/>
              </a:spcBef>
              <a:spcAft>
                <a:spcPts val="0"/>
              </a:spcAft>
              <a:buNone/>
            </a:pPr>
            <a:endParaRPr/>
          </a:p>
        </p:txBody>
      </p:sp>
      <p:sp>
        <p:nvSpPr>
          <p:cNvPr id="150" name="Google Shape;150;g3deede55aa_0_19: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9</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70486844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5"/>
        <p:cNvGrpSpPr/>
        <p:nvPr/>
      </p:nvGrpSpPr>
      <p:grpSpPr>
        <a:xfrm>
          <a:off x="0" y="0"/>
          <a:ext cx="0" cy="0"/>
          <a:chOff x="0" y="0"/>
          <a:chExt cx="0" cy="0"/>
        </a:xfrm>
      </p:grpSpPr>
      <p:sp>
        <p:nvSpPr>
          <p:cNvPr id="16" name="Google Shape;16;p2"/>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Overlock"/>
              <a:buNone/>
              <a:defRPr sz="4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17" name="Google Shape;17;p2"/>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8" name="Google Shape;18;p2"/>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19" name="Google Shape;19;p2"/>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20" name="Google Shape;20;p2"/>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72"/>
        <p:cNvGrpSpPr/>
        <p:nvPr/>
      </p:nvGrpSpPr>
      <p:grpSpPr>
        <a:xfrm>
          <a:off x="0" y="0"/>
          <a:ext cx="0" cy="0"/>
          <a:chOff x="0" y="0"/>
          <a:chExt cx="0" cy="0"/>
        </a:xfrm>
      </p:grpSpPr>
      <p:sp>
        <p:nvSpPr>
          <p:cNvPr id="73" name="Google Shape;73;p11"/>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Overlock"/>
              <a:buNone/>
              <a:defRPr sz="4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74" name="Google Shape;74;p11"/>
          <p:cNvSpPr txBox="1">
            <a:spLocks noGrp="1"/>
          </p:cNvSpPr>
          <p:nvPr>
            <p:ph type="body" idx="1"/>
          </p:nvPr>
        </p:nvSpPr>
        <p:spPr>
          <a:xfrm rot="5400000">
            <a:off x="3920331" y="-1256506"/>
            <a:ext cx="4351338" cy="105156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75" name="Google Shape;75;p1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76" name="Google Shape;76;p11"/>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77" name="Google Shape;77;p1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78"/>
        <p:cNvGrpSpPr/>
        <p:nvPr/>
      </p:nvGrpSpPr>
      <p:grpSpPr>
        <a:xfrm>
          <a:off x="0" y="0"/>
          <a:ext cx="0" cy="0"/>
          <a:chOff x="0" y="0"/>
          <a:chExt cx="0" cy="0"/>
        </a:xfrm>
      </p:grpSpPr>
      <p:sp>
        <p:nvSpPr>
          <p:cNvPr id="79" name="Google Shape;79;p12"/>
          <p:cNvSpPr txBox="1">
            <a:spLocks noGrp="1"/>
          </p:cNvSpPr>
          <p:nvPr>
            <p:ph type="title"/>
          </p:nvPr>
        </p:nvSpPr>
        <p:spPr>
          <a:xfrm rot="5400000">
            <a:off x="7133431" y="1956594"/>
            <a:ext cx="5811838" cy="26289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Overlock"/>
              <a:buNone/>
              <a:defRPr sz="4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80" name="Google Shape;80;p12"/>
          <p:cNvSpPr txBox="1">
            <a:spLocks noGrp="1"/>
          </p:cNvSpPr>
          <p:nvPr>
            <p:ph type="body" idx="1"/>
          </p:nvPr>
        </p:nvSpPr>
        <p:spPr>
          <a:xfrm rot="5400000">
            <a:off x="1799431" y="-596106"/>
            <a:ext cx="5811838" cy="77343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81" name="Google Shape;81;p12"/>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82" name="Google Shape;82;p12"/>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83" name="Google Shape;83;p12"/>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21"/>
        <p:cNvGrpSpPr/>
        <p:nvPr/>
      </p:nvGrpSpPr>
      <p:grpSpPr>
        <a:xfrm>
          <a:off x="0" y="0"/>
          <a:ext cx="0" cy="0"/>
          <a:chOff x="0" y="0"/>
          <a:chExt cx="0" cy="0"/>
        </a:xfrm>
      </p:grpSpPr>
      <p:sp>
        <p:nvSpPr>
          <p:cNvPr id="22" name="Google Shape;22;p3"/>
          <p:cNvSpPr txBox="1">
            <a:spLocks noGrp="1"/>
          </p:cNvSpPr>
          <p:nvPr>
            <p:ph type="ctrTitle"/>
          </p:nvPr>
        </p:nvSpPr>
        <p:spPr>
          <a:xfrm>
            <a:off x="1524000" y="1122363"/>
            <a:ext cx="9144000" cy="2387600"/>
          </a:xfrm>
          <a:prstGeom prst="rect">
            <a:avLst/>
          </a:prstGeom>
          <a:noFill/>
          <a:ln>
            <a:noFill/>
          </a:ln>
        </p:spPr>
        <p:txBody>
          <a:bodyPr spcFirstLastPara="1" wrap="square" lIns="91425" tIns="45700" rIns="91425" bIns="45700" anchor="b" anchorCtr="0"/>
          <a:lstStyle>
            <a:lvl1pPr marR="0" lvl="0" algn="ctr" rtl="0">
              <a:lnSpc>
                <a:spcPct val="90000"/>
              </a:lnSpc>
              <a:spcBef>
                <a:spcPts val="0"/>
              </a:spcBef>
              <a:spcAft>
                <a:spcPts val="0"/>
              </a:spcAft>
              <a:buClr>
                <a:schemeClr val="dk1"/>
              </a:buClr>
              <a:buSzPts val="6000"/>
              <a:buFont typeface="Overlock"/>
              <a:buNone/>
              <a:defRPr sz="60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23" name="Google Shape;23;p3"/>
          <p:cNvSpPr txBox="1">
            <a:spLocks noGrp="1"/>
          </p:cNvSpPr>
          <p:nvPr>
            <p:ph type="subTitle" idx="1"/>
          </p:nvPr>
        </p:nvSpPr>
        <p:spPr>
          <a:xfrm>
            <a:off x="1524000" y="3602038"/>
            <a:ext cx="9144000" cy="1655762"/>
          </a:xfrm>
          <a:prstGeom prst="rect">
            <a:avLst/>
          </a:prstGeom>
          <a:noFill/>
          <a:ln>
            <a:noFill/>
          </a:ln>
        </p:spPr>
        <p:txBody>
          <a:bodyPr spcFirstLastPara="1" wrap="square" lIns="91425" tIns="45700" rIns="91425" bIns="45700" anchor="t" anchorCtr="0"/>
          <a:lstStyle>
            <a:lvl1pPr marR="0" lvl="0" algn="ctr" rtl="0">
              <a:lnSpc>
                <a:spcPct val="90000"/>
              </a:lnSpc>
              <a:spcBef>
                <a:spcPts val="1000"/>
              </a:spcBef>
              <a:spcAft>
                <a:spcPts val="0"/>
              </a:spcAft>
              <a:buClr>
                <a:schemeClr val="dk1"/>
              </a:buClr>
              <a:buSzPts val="2400"/>
              <a:buFont typeface="Arial"/>
              <a:buNone/>
              <a:defRPr sz="2400" b="0" i="0" u="none" strike="noStrike" cap="none">
                <a:solidFill>
                  <a:schemeClr val="dk1"/>
                </a:solidFill>
                <a:latin typeface="Overlock"/>
                <a:ea typeface="Overlock"/>
                <a:cs typeface="Overlock"/>
                <a:sym typeface="Overlock"/>
              </a:defRPr>
            </a:lvl1pPr>
            <a:lvl2pPr marR="0" lvl="1" algn="ctr"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Overlock"/>
                <a:ea typeface="Overlock"/>
                <a:cs typeface="Overlock"/>
                <a:sym typeface="Overlock"/>
              </a:defRPr>
            </a:lvl2pPr>
            <a:lvl3pPr marR="0" lvl="2" algn="ctr" rtl="0">
              <a:lnSpc>
                <a:spcPct val="90000"/>
              </a:lnSpc>
              <a:spcBef>
                <a:spcPts val="500"/>
              </a:spcBef>
              <a:spcAft>
                <a:spcPts val="0"/>
              </a:spcAft>
              <a:buClr>
                <a:schemeClr val="dk1"/>
              </a:buClr>
              <a:buSzPts val="1800"/>
              <a:buFont typeface="Arial"/>
              <a:buNone/>
              <a:defRPr sz="1800" b="0" i="0" u="none" strike="noStrike" cap="none">
                <a:solidFill>
                  <a:schemeClr val="dk1"/>
                </a:solidFill>
                <a:latin typeface="Overlock"/>
                <a:ea typeface="Overlock"/>
                <a:cs typeface="Overlock"/>
                <a:sym typeface="Overlock"/>
              </a:defRPr>
            </a:lvl3pPr>
            <a:lvl4pPr marR="0" lvl="3"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Overlock"/>
                <a:ea typeface="Overlock"/>
                <a:cs typeface="Overlock"/>
                <a:sym typeface="Overlock"/>
              </a:defRPr>
            </a:lvl4pPr>
            <a:lvl5pPr marR="0" lvl="4"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Overlock"/>
                <a:ea typeface="Overlock"/>
                <a:cs typeface="Overlock"/>
                <a:sym typeface="Overlock"/>
              </a:defRPr>
            </a:lvl5pPr>
            <a:lvl6pPr marR="0" lvl="5"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6pPr>
            <a:lvl7pPr marR="0" lvl="6"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7pPr>
            <a:lvl8pPr marR="0" lvl="7"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8pPr>
            <a:lvl9pPr marR="0" lvl="8"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9pPr>
          </a:lstStyle>
          <a:p>
            <a:endParaRPr/>
          </a:p>
        </p:txBody>
      </p:sp>
      <p:sp>
        <p:nvSpPr>
          <p:cNvPr id="24" name="Google Shape;24;p3"/>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25" name="Google Shape;25;p3"/>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26" name="Google Shape;26;p3"/>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7"/>
        <p:cNvGrpSpPr/>
        <p:nvPr/>
      </p:nvGrpSpPr>
      <p:grpSpPr>
        <a:xfrm>
          <a:off x="0" y="0"/>
          <a:ext cx="0" cy="0"/>
          <a:chOff x="0" y="0"/>
          <a:chExt cx="0" cy="0"/>
        </a:xfrm>
      </p:grpSpPr>
      <p:sp>
        <p:nvSpPr>
          <p:cNvPr id="28" name="Google Shape;28;p4"/>
          <p:cNvSpPr txBox="1">
            <a:spLocks noGrp="1"/>
          </p:cNvSpPr>
          <p:nvPr>
            <p:ph type="title"/>
          </p:nvPr>
        </p:nvSpPr>
        <p:spPr>
          <a:xfrm>
            <a:off x="831850" y="1709738"/>
            <a:ext cx="10515600" cy="2852737"/>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6000"/>
              <a:buFont typeface="Overlock"/>
              <a:buNone/>
              <a:defRPr sz="60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29" name="Google Shape;29;p4"/>
          <p:cNvSpPr txBox="1">
            <a:spLocks noGrp="1"/>
          </p:cNvSpPr>
          <p:nvPr>
            <p:ph type="body" idx="1"/>
          </p:nvPr>
        </p:nvSpPr>
        <p:spPr>
          <a:xfrm>
            <a:off x="831850" y="4589463"/>
            <a:ext cx="10515600" cy="1500187"/>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000"/>
              </a:spcBef>
              <a:spcAft>
                <a:spcPts val="0"/>
              </a:spcAft>
              <a:buClr>
                <a:srgbClr val="888888"/>
              </a:buClr>
              <a:buSzPts val="2400"/>
              <a:buFont typeface="Arial"/>
              <a:buNone/>
              <a:defRPr sz="2400" b="0" i="0" u="none" strike="noStrike" cap="none">
                <a:solidFill>
                  <a:srgbClr val="888888"/>
                </a:solidFill>
                <a:latin typeface="Overlock"/>
                <a:ea typeface="Overlock"/>
                <a:cs typeface="Overlock"/>
                <a:sym typeface="Overlock"/>
              </a:defRPr>
            </a:lvl1pPr>
            <a:lvl2pPr marL="914400" marR="0" lvl="1" indent="-228600" algn="l" rtl="0">
              <a:lnSpc>
                <a:spcPct val="90000"/>
              </a:lnSpc>
              <a:spcBef>
                <a:spcPts val="500"/>
              </a:spcBef>
              <a:spcAft>
                <a:spcPts val="0"/>
              </a:spcAft>
              <a:buClr>
                <a:srgbClr val="888888"/>
              </a:buClr>
              <a:buSzPts val="2000"/>
              <a:buFont typeface="Arial"/>
              <a:buNone/>
              <a:defRPr sz="2000" b="0" i="0" u="none" strike="noStrike" cap="none">
                <a:solidFill>
                  <a:srgbClr val="888888"/>
                </a:solidFill>
                <a:latin typeface="Overlock"/>
                <a:ea typeface="Overlock"/>
                <a:cs typeface="Overlock"/>
                <a:sym typeface="Overlock"/>
              </a:defRPr>
            </a:lvl2pPr>
            <a:lvl3pPr marL="1371600" marR="0" lvl="2" indent="-228600" algn="l" rtl="0">
              <a:lnSpc>
                <a:spcPct val="90000"/>
              </a:lnSpc>
              <a:spcBef>
                <a:spcPts val="500"/>
              </a:spcBef>
              <a:spcAft>
                <a:spcPts val="0"/>
              </a:spcAft>
              <a:buClr>
                <a:srgbClr val="888888"/>
              </a:buClr>
              <a:buSzPts val="1800"/>
              <a:buFont typeface="Arial"/>
              <a:buNone/>
              <a:defRPr sz="1800" b="0" i="0" u="none" strike="noStrike" cap="none">
                <a:solidFill>
                  <a:srgbClr val="888888"/>
                </a:solidFill>
                <a:latin typeface="Overlock"/>
                <a:ea typeface="Overlock"/>
                <a:cs typeface="Overlock"/>
                <a:sym typeface="Overlock"/>
              </a:defRPr>
            </a:lvl3pPr>
            <a:lvl4pPr marL="1828800" marR="0" lvl="3"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Overlock"/>
                <a:ea typeface="Overlock"/>
                <a:cs typeface="Overlock"/>
                <a:sym typeface="Overlock"/>
              </a:defRPr>
            </a:lvl4pPr>
            <a:lvl5pPr marL="2286000" marR="0" lvl="4"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Overlock"/>
                <a:ea typeface="Overlock"/>
                <a:cs typeface="Overlock"/>
                <a:sym typeface="Overlock"/>
              </a:defRPr>
            </a:lvl5pPr>
            <a:lvl6pPr marL="2743200" marR="0" lvl="5"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9pPr>
          </a:lstStyle>
          <a:p>
            <a:endParaRPr/>
          </a:p>
        </p:txBody>
      </p:sp>
      <p:sp>
        <p:nvSpPr>
          <p:cNvPr id="30" name="Google Shape;30;p4"/>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31" name="Google Shape;31;p4"/>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32" name="Google Shape;32;p4"/>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3"/>
        <p:cNvGrpSpPr/>
        <p:nvPr/>
      </p:nvGrpSpPr>
      <p:grpSpPr>
        <a:xfrm>
          <a:off x="0" y="0"/>
          <a:ext cx="0" cy="0"/>
          <a:chOff x="0" y="0"/>
          <a:chExt cx="0" cy="0"/>
        </a:xfrm>
      </p:grpSpPr>
      <p:sp>
        <p:nvSpPr>
          <p:cNvPr id="34" name="Google Shape;34;p5"/>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Overlock"/>
              <a:buNone/>
              <a:defRPr sz="4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35" name="Google Shape;35;p5"/>
          <p:cNvSpPr txBox="1">
            <a:spLocks noGrp="1"/>
          </p:cNvSpPr>
          <p:nvPr>
            <p:ph type="body" idx="1"/>
          </p:nvPr>
        </p:nvSpPr>
        <p:spPr>
          <a:xfrm>
            <a:off x="838200" y="1825625"/>
            <a:ext cx="5181600" cy="4351338"/>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36" name="Google Shape;36;p5"/>
          <p:cNvSpPr txBox="1">
            <a:spLocks noGrp="1"/>
          </p:cNvSpPr>
          <p:nvPr>
            <p:ph type="body" idx="2"/>
          </p:nvPr>
        </p:nvSpPr>
        <p:spPr>
          <a:xfrm>
            <a:off x="6172200" y="1825625"/>
            <a:ext cx="5181600" cy="4351338"/>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37" name="Google Shape;37;p5"/>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38" name="Google Shape;38;p5"/>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39" name="Google Shape;39;p5"/>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0"/>
        <p:cNvGrpSpPr/>
        <p:nvPr/>
      </p:nvGrpSpPr>
      <p:grpSpPr>
        <a:xfrm>
          <a:off x="0" y="0"/>
          <a:ext cx="0" cy="0"/>
          <a:chOff x="0" y="0"/>
          <a:chExt cx="0" cy="0"/>
        </a:xfrm>
      </p:grpSpPr>
      <p:sp>
        <p:nvSpPr>
          <p:cNvPr id="41" name="Google Shape;41;p6"/>
          <p:cNvSpPr txBox="1">
            <a:spLocks noGrp="1"/>
          </p:cNvSpPr>
          <p:nvPr>
            <p:ph type="title"/>
          </p:nvPr>
        </p:nvSpPr>
        <p:spPr>
          <a:xfrm>
            <a:off x="839788" y="365125"/>
            <a:ext cx="10515600" cy="1325563"/>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Overlock"/>
              <a:buNone/>
              <a:defRPr sz="4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42" name="Google Shape;42;p6"/>
          <p:cNvSpPr txBox="1">
            <a:spLocks noGrp="1"/>
          </p:cNvSpPr>
          <p:nvPr>
            <p:ph type="body" idx="1"/>
          </p:nvPr>
        </p:nvSpPr>
        <p:spPr>
          <a:xfrm>
            <a:off x="839788" y="1681163"/>
            <a:ext cx="5157787" cy="823912"/>
          </a:xfrm>
          <a:prstGeom prst="rect">
            <a:avLst/>
          </a:prstGeom>
          <a:noFill/>
          <a:ln>
            <a:noFill/>
          </a:ln>
        </p:spPr>
        <p:txBody>
          <a:bodyPr spcFirstLastPara="1" wrap="square" lIns="91425" tIns="45700" rIns="91425" bIns="45700" anchor="b" anchorCtr="0"/>
          <a:lstStyle>
            <a:lvl1pPr marL="457200" marR="0" lvl="0" indent="-228600" algn="l" rtl="0">
              <a:lnSpc>
                <a:spcPct val="90000"/>
              </a:lnSpc>
              <a:spcBef>
                <a:spcPts val="1000"/>
              </a:spcBef>
              <a:spcAft>
                <a:spcPts val="0"/>
              </a:spcAft>
              <a:buClr>
                <a:schemeClr val="dk1"/>
              </a:buClr>
              <a:buSzPts val="2400"/>
              <a:buFont typeface="Arial"/>
              <a:buNone/>
              <a:defRPr sz="2400" b="1"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500"/>
              </a:spcBef>
              <a:spcAft>
                <a:spcPts val="0"/>
              </a:spcAft>
              <a:buClr>
                <a:schemeClr val="dk1"/>
              </a:buClr>
              <a:buSzPts val="2000"/>
              <a:buFont typeface="Arial"/>
              <a:buNone/>
              <a:defRPr sz="2000" b="1"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500"/>
              </a:spcBef>
              <a:spcAft>
                <a:spcPts val="0"/>
              </a:spcAft>
              <a:buClr>
                <a:schemeClr val="dk1"/>
              </a:buClr>
              <a:buSzPts val="1800"/>
              <a:buFont typeface="Arial"/>
              <a:buNone/>
              <a:defRPr sz="1800" b="1"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43" name="Google Shape;43;p6"/>
          <p:cNvSpPr txBox="1">
            <a:spLocks noGrp="1"/>
          </p:cNvSpPr>
          <p:nvPr>
            <p:ph type="body" idx="2"/>
          </p:nvPr>
        </p:nvSpPr>
        <p:spPr>
          <a:xfrm>
            <a:off x="839788" y="2505075"/>
            <a:ext cx="5157787" cy="3684588"/>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44" name="Google Shape;44;p6"/>
          <p:cNvSpPr txBox="1">
            <a:spLocks noGrp="1"/>
          </p:cNvSpPr>
          <p:nvPr>
            <p:ph type="body" idx="3"/>
          </p:nvPr>
        </p:nvSpPr>
        <p:spPr>
          <a:xfrm>
            <a:off x="6172200" y="1681163"/>
            <a:ext cx="5183188" cy="823912"/>
          </a:xfrm>
          <a:prstGeom prst="rect">
            <a:avLst/>
          </a:prstGeom>
          <a:noFill/>
          <a:ln>
            <a:noFill/>
          </a:ln>
        </p:spPr>
        <p:txBody>
          <a:bodyPr spcFirstLastPara="1" wrap="square" lIns="91425" tIns="45700" rIns="91425" bIns="45700" anchor="b" anchorCtr="0"/>
          <a:lstStyle>
            <a:lvl1pPr marL="457200" marR="0" lvl="0" indent="-228600" algn="l" rtl="0">
              <a:lnSpc>
                <a:spcPct val="90000"/>
              </a:lnSpc>
              <a:spcBef>
                <a:spcPts val="1000"/>
              </a:spcBef>
              <a:spcAft>
                <a:spcPts val="0"/>
              </a:spcAft>
              <a:buClr>
                <a:schemeClr val="dk1"/>
              </a:buClr>
              <a:buSzPts val="2400"/>
              <a:buFont typeface="Arial"/>
              <a:buNone/>
              <a:defRPr sz="2400" b="1"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500"/>
              </a:spcBef>
              <a:spcAft>
                <a:spcPts val="0"/>
              </a:spcAft>
              <a:buClr>
                <a:schemeClr val="dk1"/>
              </a:buClr>
              <a:buSzPts val="2000"/>
              <a:buFont typeface="Arial"/>
              <a:buNone/>
              <a:defRPr sz="2000" b="1"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500"/>
              </a:spcBef>
              <a:spcAft>
                <a:spcPts val="0"/>
              </a:spcAft>
              <a:buClr>
                <a:schemeClr val="dk1"/>
              </a:buClr>
              <a:buSzPts val="1800"/>
              <a:buFont typeface="Arial"/>
              <a:buNone/>
              <a:defRPr sz="1800" b="1"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45" name="Google Shape;45;p6"/>
          <p:cNvSpPr txBox="1">
            <a:spLocks noGrp="1"/>
          </p:cNvSpPr>
          <p:nvPr>
            <p:ph type="body" idx="4"/>
          </p:nvPr>
        </p:nvSpPr>
        <p:spPr>
          <a:xfrm>
            <a:off x="6172200" y="2505075"/>
            <a:ext cx="5183188" cy="3684588"/>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46" name="Google Shape;46;p6"/>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47" name="Google Shape;47;p6"/>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48" name="Google Shape;48;p6"/>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49"/>
        <p:cNvGrpSpPr/>
        <p:nvPr/>
      </p:nvGrpSpPr>
      <p:grpSpPr>
        <a:xfrm>
          <a:off x="0" y="0"/>
          <a:ext cx="0" cy="0"/>
          <a:chOff x="0" y="0"/>
          <a:chExt cx="0" cy="0"/>
        </a:xfrm>
      </p:grpSpPr>
      <p:sp>
        <p:nvSpPr>
          <p:cNvPr id="50" name="Google Shape;50;p7"/>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Overlock"/>
              <a:buNone/>
              <a:defRPr sz="4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51" name="Google Shape;51;p7"/>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2" name="Google Shape;52;p7"/>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3" name="Google Shape;53;p7"/>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54"/>
        <p:cNvGrpSpPr/>
        <p:nvPr/>
      </p:nvGrpSpPr>
      <p:grpSpPr>
        <a:xfrm>
          <a:off x="0" y="0"/>
          <a:ext cx="0" cy="0"/>
          <a:chOff x="0" y="0"/>
          <a:chExt cx="0" cy="0"/>
        </a:xfrm>
      </p:grpSpPr>
      <p:sp>
        <p:nvSpPr>
          <p:cNvPr id="55" name="Google Shape;55;p8"/>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6" name="Google Shape;56;p8"/>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7" name="Google Shape;57;p8"/>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58"/>
        <p:cNvGrpSpPr/>
        <p:nvPr/>
      </p:nvGrpSpPr>
      <p:grpSpPr>
        <a:xfrm>
          <a:off x="0" y="0"/>
          <a:ext cx="0" cy="0"/>
          <a:chOff x="0" y="0"/>
          <a:chExt cx="0" cy="0"/>
        </a:xfrm>
      </p:grpSpPr>
      <p:sp>
        <p:nvSpPr>
          <p:cNvPr id="59" name="Google Shape;59;p9"/>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3200"/>
              <a:buFont typeface="Overlock"/>
              <a:buNone/>
              <a:defRPr sz="3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60" name="Google Shape;60;p9"/>
          <p:cNvSpPr txBox="1">
            <a:spLocks noGrp="1"/>
          </p:cNvSpPr>
          <p:nvPr>
            <p:ph type="body" idx="1"/>
          </p:nvPr>
        </p:nvSpPr>
        <p:spPr>
          <a:xfrm>
            <a:off x="5183188" y="987425"/>
            <a:ext cx="6172200" cy="4873625"/>
          </a:xfrm>
          <a:prstGeom prst="rect">
            <a:avLst/>
          </a:prstGeom>
          <a:noFill/>
          <a:ln>
            <a:noFill/>
          </a:ln>
        </p:spPr>
        <p:txBody>
          <a:bodyPr spcFirstLastPara="1" wrap="square" lIns="91425" tIns="45700" rIns="91425" bIns="45700" anchor="t" anchorCtr="0"/>
          <a:lstStyle>
            <a:lvl1pPr marL="457200" marR="0" lvl="0" indent="-431800" algn="l" rtl="0">
              <a:lnSpc>
                <a:spcPct val="90000"/>
              </a:lnSpc>
              <a:spcBef>
                <a:spcPts val="1000"/>
              </a:spcBef>
              <a:spcAft>
                <a:spcPts val="0"/>
              </a:spcAft>
              <a:buClr>
                <a:schemeClr val="dk1"/>
              </a:buClr>
              <a:buSzPts val="3200"/>
              <a:buFont typeface="Arial"/>
              <a:buChar char="•"/>
              <a:defRPr sz="3200" b="0" i="0" u="none" strike="noStrike" cap="none">
                <a:solidFill>
                  <a:schemeClr val="dk1"/>
                </a:solidFill>
                <a:latin typeface="Overlock"/>
                <a:ea typeface="Overlock"/>
                <a:cs typeface="Overlock"/>
                <a:sym typeface="Overlock"/>
              </a:defRPr>
            </a:lvl1pPr>
            <a:lvl2pPr marL="914400" marR="0" lvl="1" indent="-406400" algn="l" rtl="0">
              <a:lnSpc>
                <a:spcPct val="90000"/>
              </a:lnSpc>
              <a:spcBef>
                <a:spcPts val="5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2pPr>
            <a:lvl3pPr marL="1371600" marR="0" lvl="2"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3pPr>
            <a:lvl4pPr marL="1828800" marR="0" lvl="3"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4pPr>
            <a:lvl5pPr marL="2286000" marR="0" lvl="4"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5pPr>
            <a:lvl6pPr marL="2743200" marR="0" lvl="5"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6pPr>
            <a:lvl7pPr marL="3200400" marR="0" lvl="6"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L="3657600" marR="0" lvl="7"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L="4114800" marR="0" lvl="8"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61" name="Google Shape;61;p9"/>
          <p:cNvSpPr txBox="1">
            <a:spLocks noGrp="1"/>
          </p:cNvSpPr>
          <p:nvPr>
            <p:ph type="body" idx="2"/>
          </p:nvPr>
        </p:nvSpPr>
        <p:spPr>
          <a:xfrm>
            <a:off x="839788" y="2057400"/>
            <a:ext cx="3932237" cy="3811588"/>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000"/>
              </a:spcBef>
              <a:spcAft>
                <a:spcPts val="0"/>
              </a:spcAft>
              <a:buClr>
                <a:schemeClr val="dk1"/>
              </a:buClr>
              <a:buSzPts val="1600"/>
              <a:buFont typeface="Arial"/>
              <a:buNone/>
              <a:defRPr sz="1600" b="0"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500"/>
              </a:spcBef>
              <a:spcAft>
                <a:spcPts val="0"/>
              </a:spcAft>
              <a:buClr>
                <a:schemeClr val="dk1"/>
              </a:buClr>
              <a:buSzPts val="1400"/>
              <a:buFont typeface="Arial"/>
              <a:buNone/>
              <a:defRPr sz="1400" b="0"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5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9pPr>
          </a:lstStyle>
          <a:p>
            <a:endParaRPr/>
          </a:p>
        </p:txBody>
      </p:sp>
      <p:sp>
        <p:nvSpPr>
          <p:cNvPr id="62" name="Google Shape;62;p9"/>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63" name="Google Shape;63;p9"/>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64" name="Google Shape;64;p9"/>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65"/>
        <p:cNvGrpSpPr/>
        <p:nvPr/>
      </p:nvGrpSpPr>
      <p:grpSpPr>
        <a:xfrm>
          <a:off x="0" y="0"/>
          <a:ext cx="0" cy="0"/>
          <a:chOff x="0" y="0"/>
          <a:chExt cx="0" cy="0"/>
        </a:xfrm>
      </p:grpSpPr>
      <p:sp>
        <p:nvSpPr>
          <p:cNvPr id="66" name="Google Shape;66;p10"/>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3200"/>
              <a:buFont typeface="Overlock"/>
              <a:buNone/>
              <a:defRPr sz="3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67" name="Google Shape;67;p10"/>
          <p:cNvSpPr>
            <a:spLocks noGrp="1"/>
          </p:cNvSpPr>
          <p:nvPr>
            <p:ph type="pic" idx="2"/>
          </p:nvPr>
        </p:nvSpPr>
        <p:spPr>
          <a:xfrm>
            <a:off x="5183188" y="987425"/>
            <a:ext cx="6172200" cy="4873625"/>
          </a:xfrm>
          <a:prstGeom prst="rect">
            <a:avLst/>
          </a:prstGeom>
          <a:noFill/>
          <a:ln>
            <a:noFill/>
          </a:ln>
        </p:spPr>
        <p:txBody>
          <a:bodyPr spcFirstLastPara="1" wrap="square" lIns="91425" tIns="45700" rIns="91425" bIns="45700" anchor="t" anchorCtr="0"/>
          <a:lstStyle>
            <a:lvl1pPr marR="0" lvl="0" algn="l" rtl="0">
              <a:lnSpc>
                <a:spcPct val="90000"/>
              </a:lnSpc>
              <a:spcBef>
                <a:spcPts val="1000"/>
              </a:spcBef>
              <a:spcAft>
                <a:spcPts val="0"/>
              </a:spcAft>
              <a:buClr>
                <a:schemeClr val="dk1"/>
              </a:buClr>
              <a:buSzPts val="3200"/>
              <a:buFont typeface="Arial"/>
              <a:buNone/>
              <a:defRPr sz="3200" b="0" i="0" u="none" strike="noStrike" cap="none">
                <a:solidFill>
                  <a:schemeClr val="dk1"/>
                </a:solidFill>
                <a:latin typeface="Overlock"/>
                <a:ea typeface="Overlock"/>
                <a:cs typeface="Overlock"/>
                <a:sym typeface="Overlock"/>
              </a:defRPr>
            </a:lvl1pPr>
            <a:lvl2pPr marR="0" lvl="1" algn="l" rtl="0">
              <a:lnSpc>
                <a:spcPct val="90000"/>
              </a:lnSpc>
              <a:spcBef>
                <a:spcPts val="500"/>
              </a:spcBef>
              <a:spcAft>
                <a:spcPts val="0"/>
              </a:spcAft>
              <a:buClr>
                <a:schemeClr val="dk1"/>
              </a:buClr>
              <a:buSzPts val="2800"/>
              <a:buFont typeface="Arial"/>
              <a:buNone/>
              <a:defRPr sz="2800" b="0" i="0" u="none" strike="noStrike" cap="none">
                <a:solidFill>
                  <a:schemeClr val="dk1"/>
                </a:solidFill>
                <a:latin typeface="Overlock"/>
                <a:ea typeface="Overlock"/>
                <a:cs typeface="Overlock"/>
                <a:sym typeface="Overlock"/>
              </a:defRPr>
            </a:lvl2pPr>
            <a:lvl3pPr marR="0" lvl="2" algn="l" rtl="0">
              <a:lnSpc>
                <a:spcPct val="90000"/>
              </a:lnSpc>
              <a:spcBef>
                <a:spcPts val="500"/>
              </a:spcBef>
              <a:spcAft>
                <a:spcPts val="0"/>
              </a:spcAft>
              <a:buClr>
                <a:schemeClr val="dk1"/>
              </a:buClr>
              <a:buSzPts val="2400"/>
              <a:buFont typeface="Arial"/>
              <a:buNone/>
              <a:defRPr sz="2400" b="0" i="0" u="none" strike="noStrike" cap="none">
                <a:solidFill>
                  <a:schemeClr val="dk1"/>
                </a:solidFill>
                <a:latin typeface="Overlock"/>
                <a:ea typeface="Overlock"/>
                <a:cs typeface="Overlock"/>
                <a:sym typeface="Overlock"/>
              </a:defRPr>
            </a:lvl3pPr>
            <a:lvl4pPr marR="0" lvl="3"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Overlock"/>
                <a:ea typeface="Overlock"/>
                <a:cs typeface="Overlock"/>
                <a:sym typeface="Overlock"/>
              </a:defRPr>
            </a:lvl4pPr>
            <a:lvl5pPr marR="0" lvl="4"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Overlock"/>
                <a:ea typeface="Overlock"/>
                <a:cs typeface="Overlock"/>
                <a:sym typeface="Overlock"/>
              </a:defRPr>
            </a:lvl5pPr>
            <a:lvl6pPr marR="0" lvl="5"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6pPr>
            <a:lvl7pPr marR="0" lvl="6"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7pPr>
            <a:lvl8pPr marR="0" lvl="7"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8pPr>
            <a:lvl9pPr marR="0" lvl="8"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9pPr>
          </a:lstStyle>
          <a:p>
            <a:endParaRPr/>
          </a:p>
        </p:txBody>
      </p:sp>
      <p:sp>
        <p:nvSpPr>
          <p:cNvPr id="68" name="Google Shape;68;p10"/>
          <p:cNvSpPr txBox="1">
            <a:spLocks noGrp="1"/>
          </p:cNvSpPr>
          <p:nvPr>
            <p:ph type="body" idx="1"/>
          </p:nvPr>
        </p:nvSpPr>
        <p:spPr>
          <a:xfrm>
            <a:off x="839788" y="2057400"/>
            <a:ext cx="3932237" cy="3811588"/>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000"/>
              </a:spcBef>
              <a:spcAft>
                <a:spcPts val="0"/>
              </a:spcAft>
              <a:buClr>
                <a:schemeClr val="dk1"/>
              </a:buClr>
              <a:buSzPts val="1600"/>
              <a:buFont typeface="Arial"/>
              <a:buNone/>
              <a:defRPr sz="1600" b="0"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500"/>
              </a:spcBef>
              <a:spcAft>
                <a:spcPts val="0"/>
              </a:spcAft>
              <a:buClr>
                <a:schemeClr val="dk1"/>
              </a:buClr>
              <a:buSzPts val="1400"/>
              <a:buFont typeface="Arial"/>
              <a:buNone/>
              <a:defRPr sz="1400" b="0"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5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9pPr>
          </a:lstStyle>
          <a:p>
            <a:endParaRPr/>
          </a:p>
        </p:txBody>
      </p:sp>
      <p:sp>
        <p:nvSpPr>
          <p:cNvPr id="69" name="Google Shape;69;p10"/>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70" name="Google Shape;70;p10"/>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71" name="Google Shape;71;p10"/>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1"/>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Overlock"/>
              <a:buNone/>
              <a:defRPr sz="4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11" name="Google Shape;11;p1"/>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2" name="Google Shape;12;p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13" name="Google Shape;13;p1"/>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14" name="Google Shape;14;p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pic>
        <p:nvPicPr>
          <p:cNvPr id="3" name="Picture 2">
            <a:extLst>
              <a:ext uri="{FF2B5EF4-FFF2-40B4-BE49-F238E27FC236}">
                <a16:creationId xmlns:a16="http://schemas.microsoft.com/office/drawing/2014/main" id="{01E4398F-2A3A-C949-BFBC-995B5E723FC1}"/>
              </a:ext>
            </a:extLst>
          </p:cNvPr>
          <p:cNvPicPr>
            <a:picLocks noChangeAspect="1"/>
          </p:cNvPicPr>
          <p:nvPr userDrawn="1"/>
        </p:nvPicPr>
        <p:blipFill>
          <a:blip r:embed="rId13"/>
          <a:stretch>
            <a:fillRect/>
          </a:stretch>
        </p:blipFill>
        <p:spPr>
          <a:xfrm>
            <a:off x="105480" y="2895600"/>
            <a:ext cx="11981039" cy="3962400"/>
          </a:xfrm>
          <a:prstGeom prst="rect">
            <a:avLst/>
          </a:prstGeom>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10.xml"/><Relationship Id="rId1" Type="http://schemas.openxmlformats.org/officeDocument/2006/relationships/slideLayout" Target="../slideLayouts/slideLayout1.xml"/><Relationship Id="rId5" Type="http://schemas.openxmlformats.org/officeDocument/2006/relationships/image" Target="../media/image3.jpg"/><Relationship Id="rId4" Type="http://schemas.openxmlformats.org/officeDocument/2006/relationships/image" Target="../media/image9.jpg"/></Relationships>
</file>

<file path=ppt/slides/_rels/slide11.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12.xml"/><Relationship Id="rId1" Type="http://schemas.openxmlformats.org/officeDocument/2006/relationships/slideLayout" Target="../slideLayouts/slideLayout1.xml"/><Relationship Id="rId4" Type="http://schemas.openxmlformats.org/officeDocument/2006/relationships/image" Target="../media/image3.jpg"/></Relationships>
</file>

<file path=ppt/slides/_rels/slide13.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13.xml"/><Relationship Id="rId1" Type="http://schemas.openxmlformats.org/officeDocument/2006/relationships/slideLayout" Target="../slideLayouts/slideLayout1.xml"/><Relationship Id="rId4" Type="http://schemas.openxmlformats.org/officeDocument/2006/relationships/image" Target="../media/image3.jpg"/></Relationships>
</file>

<file path=ppt/slides/_rels/slide14.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3.jpg"/><Relationship Id="rId2" Type="http://schemas.openxmlformats.org/officeDocument/2006/relationships/notesSlide" Target="../notesSlides/notesSlide6.xml"/><Relationship Id="rId1" Type="http://schemas.openxmlformats.org/officeDocument/2006/relationships/slideLayout" Target="../slideLayouts/slideLayout1.xml"/><Relationship Id="rId6" Type="http://schemas.openxmlformats.org/officeDocument/2006/relationships/image" Target="../media/image7.jpg"/><Relationship Id="rId5" Type="http://schemas.openxmlformats.org/officeDocument/2006/relationships/image" Target="../media/image6.jpg"/><Relationship Id="rId4" Type="http://schemas.openxmlformats.org/officeDocument/2006/relationships/image" Target="../media/image5.jpg"/></Relationships>
</file>

<file path=ppt/slides/_rels/slide7.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9.xml"/><Relationship Id="rId1" Type="http://schemas.openxmlformats.org/officeDocument/2006/relationships/slideLayout" Target="../slideLayouts/slideLayout1.xml"/><Relationship Id="rId4" Type="http://schemas.openxmlformats.org/officeDocument/2006/relationships/image" Target="../media/image3.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87"/>
        <p:cNvGrpSpPr/>
        <p:nvPr/>
      </p:nvGrpSpPr>
      <p:grpSpPr>
        <a:xfrm>
          <a:off x="0" y="0"/>
          <a:ext cx="0" cy="0"/>
          <a:chOff x="0" y="0"/>
          <a:chExt cx="0" cy="0"/>
        </a:xfrm>
      </p:grpSpPr>
      <p:sp>
        <p:nvSpPr>
          <p:cNvPr id="88" name="Google Shape;88;p13"/>
          <p:cNvSpPr txBox="1">
            <a:spLocks noGrp="1"/>
          </p:cNvSpPr>
          <p:nvPr>
            <p:ph type="title"/>
          </p:nvPr>
        </p:nvSpPr>
        <p:spPr>
          <a:xfrm>
            <a:off x="706850" y="234175"/>
            <a:ext cx="10515600" cy="1325700"/>
          </a:xfrm>
          <a:prstGeom prst="rect">
            <a:avLst/>
          </a:prstGeom>
          <a:noFill/>
          <a:ln>
            <a:noFill/>
          </a:ln>
        </p:spPr>
        <p:txBody>
          <a:bodyPr spcFirstLastPara="1" wrap="square" lIns="91425" tIns="45700" rIns="91425" bIns="45700" anchor="ctr" anchorCtr="0">
            <a:noAutofit/>
          </a:bodyPr>
          <a:lstStyle/>
          <a:p>
            <a:pPr marL="0" lvl="0" indent="0" rtl="0">
              <a:spcBef>
                <a:spcPts val="0"/>
              </a:spcBef>
              <a:spcAft>
                <a:spcPts val="0"/>
              </a:spcAft>
              <a:buClr>
                <a:schemeClr val="dk1"/>
              </a:buClr>
              <a:buSzPts val="4500"/>
              <a:buFont typeface="Overlock"/>
              <a:buNone/>
            </a:pPr>
            <a:r>
              <a:rPr lang="en-US" sz="3400">
                <a:latin typeface="Century Gothic"/>
                <a:ea typeface="Century Gothic"/>
                <a:cs typeface="Century Gothic"/>
                <a:sym typeface="Century Gothic"/>
              </a:rPr>
              <a:t>Grade 7: Module 2: Unit 2: Lesson 7</a:t>
            </a:r>
            <a:endParaRPr sz="3400">
              <a:latin typeface="Century Gothic"/>
              <a:ea typeface="Century Gothic"/>
              <a:cs typeface="Century Gothic"/>
              <a:sym typeface="Century Gothic"/>
            </a:endParaRPr>
          </a:p>
          <a:p>
            <a:pPr marL="0" lvl="0" indent="0" rtl="0">
              <a:spcBef>
                <a:spcPts val="0"/>
              </a:spcBef>
              <a:spcAft>
                <a:spcPts val="0"/>
              </a:spcAft>
              <a:buClr>
                <a:schemeClr val="dk1"/>
              </a:buClr>
              <a:buSzPts val="1500"/>
              <a:buFont typeface="Arial"/>
              <a:buNone/>
            </a:pPr>
            <a:r>
              <a:rPr lang="en-US" sz="2100" b="1">
                <a:latin typeface="Century Gothic"/>
                <a:ea typeface="Century Gothic"/>
                <a:cs typeface="Century Gothic"/>
                <a:sym typeface="Century Gothic"/>
              </a:rPr>
              <a:t>Teacher slide, before teaching.</a:t>
            </a:r>
            <a:endParaRPr sz="4200">
              <a:latin typeface="Century Gothic"/>
              <a:ea typeface="Century Gothic"/>
              <a:cs typeface="Century Gothic"/>
              <a:sym typeface="Century Gothic"/>
            </a:endParaRPr>
          </a:p>
        </p:txBody>
      </p:sp>
      <p:sp>
        <p:nvSpPr>
          <p:cNvPr id="89" name="Google Shape;89;p13"/>
          <p:cNvSpPr txBox="1">
            <a:spLocks noGrp="1"/>
          </p:cNvSpPr>
          <p:nvPr>
            <p:ph type="body" idx="1"/>
          </p:nvPr>
        </p:nvSpPr>
        <p:spPr>
          <a:xfrm>
            <a:off x="706850" y="1800425"/>
            <a:ext cx="10965600" cy="4794600"/>
          </a:xfrm>
          <a:prstGeom prst="rect">
            <a:avLst/>
          </a:prstGeom>
          <a:noFill/>
          <a:ln>
            <a:noFill/>
          </a:ln>
        </p:spPr>
        <p:txBody>
          <a:bodyPr spcFirstLastPara="1" wrap="square" lIns="91425" tIns="45700" rIns="91425" bIns="45700" anchor="t" anchorCtr="0">
            <a:noAutofit/>
          </a:bodyPr>
          <a:lstStyle/>
          <a:p>
            <a:pPr marL="457200" marR="0" lvl="0" indent="-330200" algn="l" rtl="0">
              <a:lnSpc>
                <a:spcPct val="90000"/>
              </a:lnSpc>
              <a:spcBef>
                <a:spcPts val="0"/>
              </a:spcBef>
              <a:spcAft>
                <a:spcPts val="0"/>
              </a:spcAft>
              <a:buSzPts val="1600"/>
              <a:buFont typeface="Century Gothic"/>
              <a:buChar char="•"/>
            </a:pPr>
            <a:r>
              <a:rPr lang="en-US" sz="2000" i="0" u="none" strike="noStrike" cap="none">
                <a:solidFill>
                  <a:schemeClr val="dk1"/>
                </a:solidFill>
                <a:latin typeface="Century Gothic"/>
                <a:ea typeface="Century Gothic"/>
                <a:cs typeface="Century Gothic"/>
                <a:sym typeface="Century Gothic"/>
              </a:rPr>
              <a:t>This lesson will take approximately</a:t>
            </a:r>
            <a:r>
              <a:rPr lang="en-US" sz="2000">
                <a:latin typeface="Century Gothic"/>
                <a:ea typeface="Century Gothic"/>
                <a:cs typeface="Century Gothic"/>
                <a:sym typeface="Century Gothic"/>
              </a:rPr>
              <a:t> 45-50 </a:t>
            </a:r>
            <a:r>
              <a:rPr lang="en-US" sz="2000" i="0" u="none" strike="noStrike" cap="none">
                <a:solidFill>
                  <a:schemeClr val="dk1"/>
                </a:solidFill>
                <a:latin typeface="Century Gothic"/>
                <a:ea typeface="Century Gothic"/>
                <a:cs typeface="Century Gothic"/>
                <a:sym typeface="Century Gothic"/>
              </a:rPr>
              <a:t>minutes to complete. </a:t>
            </a:r>
            <a:endParaRPr sz="2000">
              <a:latin typeface="Century Gothic"/>
              <a:ea typeface="Century Gothic"/>
              <a:cs typeface="Century Gothic"/>
              <a:sym typeface="Century Gothic"/>
            </a:endParaRPr>
          </a:p>
          <a:p>
            <a:pPr marL="457200" marR="0" lvl="0" indent="-330200" algn="l" rtl="0">
              <a:lnSpc>
                <a:spcPct val="90000"/>
              </a:lnSpc>
              <a:spcBef>
                <a:spcPts val="0"/>
              </a:spcBef>
              <a:spcAft>
                <a:spcPts val="0"/>
              </a:spcAft>
              <a:buSzPts val="1600"/>
              <a:buFont typeface="Century Gothic"/>
              <a:buChar char="•"/>
            </a:pPr>
            <a:r>
              <a:rPr lang="en-US" sz="2000">
                <a:latin typeface="Century Gothic"/>
                <a:ea typeface="Century Gothic"/>
                <a:cs typeface="Century Gothic"/>
                <a:sym typeface="Century Gothic"/>
              </a:rPr>
              <a:t>The purpose of this lesson is for students to notice the rhetorical tools Chávez uses to develop his claims and to analyze the structure of the speech’s conclusion.</a:t>
            </a:r>
            <a:endParaRPr sz="2000">
              <a:latin typeface="Century Gothic"/>
              <a:ea typeface="Century Gothic"/>
              <a:cs typeface="Century Gothic"/>
              <a:sym typeface="Century Gothic"/>
            </a:endParaRPr>
          </a:p>
          <a:p>
            <a:pPr marL="457200" marR="0" lvl="0" indent="0" algn="l" rtl="0">
              <a:lnSpc>
                <a:spcPct val="90000"/>
              </a:lnSpc>
              <a:spcBef>
                <a:spcPts val="1000"/>
              </a:spcBef>
              <a:spcAft>
                <a:spcPts val="0"/>
              </a:spcAft>
              <a:buNone/>
            </a:pPr>
            <a:endParaRPr sz="2000" b="1">
              <a:latin typeface="Century Gothic"/>
              <a:ea typeface="Century Gothic"/>
              <a:cs typeface="Century Gothic"/>
              <a:sym typeface="Century Gothic"/>
            </a:endParaRPr>
          </a:p>
          <a:p>
            <a:pPr marL="0" marR="0" lvl="0" indent="0" algn="l" rtl="0">
              <a:lnSpc>
                <a:spcPct val="90000"/>
              </a:lnSpc>
              <a:spcBef>
                <a:spcPts val="1000"/>
              </a:spcBef>
              <a:spcAft>
                <a:spcPts val="0"/>
              </a:spcAft>
              <a:buNone/>
            </a:pPr>
            <a:r>
              <a:rPr lang="en-US" sz="2000" i="0" u="none" strike="noStrike" cap="none">
                <a:solidFill>
                  <a:schemeClr val="dk1"/>
                </a:solidFill>
                <a:latin typeface="Century Gothic"/>
                <a:ea typeface="Century Gothic"/>
                <a:cs typeface="Century Gothic"/>
                <a:sym typeface="Century Gothic"/>
              </a:rPr>
              <a:t>The Learning Targets</a:t>
            </a:r>
            <a:r>
              <a:rPr lang="en-US" sz="2000">
                <a:latin typeface="Century Gothic"/>
                <a:ea typeface="Century Gothic"/>
                <a:cs typeface="Century Gothic"/>
                <a:sym typeface="Century Gothic"/>
              </a:rPr>
              <a:t> </a:t>
            </a:r>
            <a:r>
              <a:rPr lang="en-US" sz="2000" i="0" u="none" strike="noStrike" cap="none">
                <a:solidFill>
                  <a:schemeClr val="dk1"/>
                </a:solidFill>
                <a:latin typeface="Century Gothic"/>
                <a:ea typeface="Century Gothic"/>
                <a:cs typeface="Century Gothic"/>
                <a:sym typeface="Century Gothic"/>
              </a:rPr>
              <a:t>for students today </a:t>
            </a:r>
            <a:r>
              <a:rPr lang="en-US" sz="2000">
                <a:latin typeface="Century Gothic"/>
                <a:ea typeface="Century Gothic"/>
                <a:cs typeface="Century Gothic"/>
                <a:sym typeface="Century Gothic"/>
              </a:rPr>
              <a:t>are</a:t>
            </a:r>
            <a:r>
              <a:rPr lang="en-US" sz="2000" i="0" u="none" strike="noStrike" cap="none">
                <a:solidFill>
                  <a:schemeClr val="dk1"/>
                </a:solidFill>
                <a:latin typeface="Century Gothic"/>
                <a:ea typeface="Century Gothic"/>
                <a:cs typeface="Century Gothic"/>
                <a:sym typeface="Century Gothic"/>
              </a:rPr>
              <a:t>:</a:t>
            </a:r>
            <a:endParaRPr sz="2000">
              <a:latin typeface="Century Gothic"/>
              <a:ea typeface="Century Gothic"/>
              <a:cs typeface="Century Gothic"/>
              <a:sym typeface="Century Gothic"/>
            </a:endParaRPr>
          </a:p>
          <a:p>
            <a:pPr marL="457200" marR="0" lvl="0" indent="-330200" algn="l" rtl="0">
              <a:lnSpc>
                <a:spcPct val="100000"/>
              </a:lnSpc>
              <a:spcBef>
                <a:spcPts val="1000"/>
              </a:spcBef>
              <a:spcAft>
                <a:spcPts val="0"/>
              </a:spcAft>
              <a:buSzPts val="1600"/>
              <a:buFont typeface="Century Gothic"/>
              <a:buChar char="•"/>
            </a:pPr>
            <a:r>
              <a:rPr lang="en-US" sz="2000">
                <a:latin typeface="Century Gothic"/>
                <a:ea typeface="Century Gothic"/>
                <a:cs typeface="Century Gothic"/>
                <a:sym typeface="Century Gothic"/>
              </a:rPr>
              <a:t>I can analyze the structure of Chávez’s speech and explain how each section contributes to his central claim.</a:t>
            </a:r>
            <a:endParaRPr sz="2000">
              <a:latin typeface="Century Gothic"/>
              <a:ea typeface="Century Gothic"/>
              <a:cs typeface="Century Gothic"/>
              <a:sym typeface="Century Gothic"/>
            </a:endParaRPr>
          </a:p>
          <a:p>
            <a:pPr marL="457200" marR="0" lvl="0" indent="-330200" algn="l" rtl="0">
              <a:lnSpc>
                <a:spcPct val="100000"/>
              </a:lnSpc>
              <a:spcBef>
                <a:spcPts val="0"/>
              </a:spcBef>
              <a:spcAft>
                <a:spcPts val="0"/>
              </a:spcAft>
              <a:buSzPts val="1600"/>
              <a:buFont typeface="Century Gothic"/>
              <a:buChar char="•"/>
            </a:pPr>
            <a:r>
              <a:rPr lang="en-US" sz="2000">
                <a:latin typeface="Century Gothic"/>
                <a:ea typeface="Century Gothic"/>
                <a:cs typeface="Century Gothic"/>
                <a:sym typeface="Century Gothic"/>
              </a:rPr>
              <a:t>I can identify basic rhetorical strategies and analyze how Chávez uses them to develop his claim.</a:t>
            </a:r>
            <a:endParaRPr sz="2000">
              <a:latin typeface="Century Gothic"/>
              <a:ea typeface="Century Gothic"/>
              <a:cs typeface="Century Gothic"/>
              <a:sym typeface="Century Gothic"/>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61"/>
        <p:cNvGrpSpPr/>
        <p:nvPr/>
      </p:nvGrpSpPr>
      <p:grpSpPr>
        <a:xfrm>
          <a:off x="0" y="0"/>
          <a:ext cx="0" cy="0"/>
          <a:chOff x="0" y="0"/>
          <a:chExt cx="0" cy="0"/>
        </a:xfrm>
      </p:grpSpPr>
      <p:sp>
        <p:nvSpPr>
          <p:cNvPr id="162" name="Google Shape;162;p22"/>
          <p:cNvSpPr txBox="1"/>
          <p:nvPr/>
        </p:nvSpPr>
        <p:spPr>
          <a:xfrm>
            <a:off x="485775" y="500050"/>
            <a:ext cx="10313225" cy="885900"/>
          </a:xfrm>
          <a:prstGeom prst="rect">
            <a:avLst/>
          </a:prstGeom>
          <a:noFill/>
          <a:ln>
            <a:noFill/>
          </a:ln>
        </p:spPr>
        <p:txBody>
          <a:bodyPr spcFirstLastPara="1" wrap="square" lIns="91425" tIns="45700" rIns="91425" bIns="45700" anchor="ctr" anchorCtr="0">
            <a:noAutofit/>
          </a:bodyPr>
          <a:lstStyle/>
          <a:p>
            <a:pPr marL="0" lvl="0" indent="0" rtl="0">
              <a:lnSpc>
                <a:spcPct val="90000"/>
              </a:lnSpc>
              <a:spcBef>
                <a:spcPts val="0"/>
              </a:spcBef>
              <a:spcAft>
                <a:spcPts val="0"/>
              </a:spcAft>
              <a:buNone/>
            </a:pPr>
            <a:r>
              <a:rPr lang="en-US" sz="3400">
                <a:solidFill>
                  <a:srgbClr val="000000"/>
                </a:solidFill>
                <a:latin typeface="Century Gothic"/>
                <a:ea typeface="Century Gothic"/>
                <a:cs typeface="Century Gothic"/>
                <a:sym typeface="Century Gothic"/>
              </a:rPr>
              <a:t>Let’s </a:t>
            </a:r>
            <a:r>
              <a:rPr lang="en-US" sz="3400">
                <a:latin typeface="Century Gothic"/>
                <a:ea typeface="Century Gothic"/>
                <a:cs typeface="Century Gothic"/>
                <a:sym typeface="Century Gothic"/>
              </a:rPr>
              <a:t>analyze structure in Paragraphs 28 and 29</a:t>
            </a:r>
            <a:endParaRPr sz="3400">
              <a:solidFill>
                <a:srgbClr val="000000"/>
              </a:solidFill>
              <a:latin typeface="Century Gothic"/>
              <a:ea typeface="Century Gothic"/>
              <a:cs typeface="Century Gothic"/>
              <a:sym typeface="Century Gothic"/>
            </a:endParaRPr>
          </a:p>
        </p:txBody>
      </p:sp>
      <p:pic>
        <p:nvPicPr>
          <p:cNvPr id="163" name="Google Shape;163;p22"/>
          <p:cNvPicPr preferRelativeResize="0"/>
          <p:nvPr/>
        </p:nvPicPr>
        <p:blipFill>
          <a:blip r:embed="rId3">
            <a:alphaModFix/>
          </a:blip>
          <a:stretch>
            <a:fillRect/>
          </a:stretch>
        </p:blipFill>
        <p:spPr>
          <a:xfrm>
            <a:off x="3326449" y="2874588"/>
            <a:ext cx="5410200" cy="2124075"/>
          </a:xfrm>
          <a:prstGeom prst="rect">
            <a:avLst/>
          </a:prstGeom>
          <a:noFill/>
          <a:ln>
            <a:noFill/>
          </a:ln>
        </p:spPr>
      </p:pic>
      <p:pic>
        <p:nvPicPr>
          <p:cNvPr id="164" name="Google Shape;164;p22"/>
          <p:cNvPicPr preferRelativeResize="0"/>
          <p:nvPr/>
        </p:nvPicPr>
        <p:blipFill>
          <a:blip r:embed="rId4">
            <a:alphaModFix/>
          </a:blip>
          <a:stretch>
            <a:fillRect/>
          </a:stretch>
        </p:blipFill>
        <p:spPr>
          <a:xfrm>
            <a:off x="3326449" y="4884363"/>
            <a:ext cx="5410201" cy="1451048"/>
          </a:xfrm>
          <a:prstGeom prst="rect">
            <a:avLst/>
          </a:prstGeom>
          <a:noFill/>
          <a:ln>
            <a:noFill/>
          </a:ln>
        </p:spPr>
      </p:pic>
      <p:sp>
        <p:nvSpPr>
          <p:cNvPr id="165" name="Google Shape;165;p22"/>
          <p:cNvSpPr txBox="1"/>
          <p:nvPr/>
        </p:nvSpPr>
        <p:spPr>
          <a:xfrm>
            <a:off x="485775" y="1385950"/>
            <a:ext cx="9965375" cy="1172100"/>
          </a:xfrm>
          <a:prstGeom prst="rect">
            <a:avLst/>
          </a:prstGeom>
          <a:noFill/>
          <a:ln>
            <a:noFill/>
          </a:ln>
        </p:spPr>
        <p:txBody>
          <a:bodyPr spcFirstLastPara="1" wrap="square" lIns="91425" tIns="91425" rIns="91425" bIns="91425" anchor="t" anchorCtr="0">
            <a:noAutofit/>
          </a:bodyPr>
          <a:lstStyle/>
          <a:p>
            <a:pPr marL="0" lvl="0" indent="0">
              <a:spcBef>
                <a:spcPts val="0"/>
              </a:spcBef>
              <a:spcAft>
                <a:spcPts val="0"/>
              </a:spcAft>
              <a:buNone/>
            </a:pPr>
            <a:r>
              <a:rPr lang="en-US" sz="2200">
                <a:latin typeface="Century Gothic"/>
                <a:ea typeface="Century Gothic"/>
                <a:cs typeface="Century Gothic"/>
                <a:sym typeface="Century Gothic"/>
              </a:rPr>
              <a:t>We have now reached the conclusion of </a:t>
            </a:r>
            <a:r>
              <a:rPr lang="en-US" sz="2200">
                <a:solidFill>
                  <a:schemeClr val="dk1"/>
                </a:solidFill>
                <a:latin typeface="Century Gothic"/>
                <a:ea typeface="Century Gothic"/>
                <a:cs typeface="Century Gothic"/>
                <a:sym typeface="Century Gothic"/>
              </a:rPr>
              <a:t>Chávez’s</a:t>
            </a:r>
            <a:r>
              <a:rPr lang="en-US" sz="2200" b="1">
                <a:solidFill>
                  <a:schemeClr val="dk1"/>
                </a:solidFill>
                <a:latin typeface="Century Gothic"/>
                <a:ea typeface="Century Gothic"/>
                <a:cs typeface="Century Gothic"/>
                <a:sym typeface="Century Gothic"/>
              </a:rPr>
              <a:t> “Commonwealth Club Address.” </a:t>
            </a:r>
            <a:r>
              <a:rPr lang="en-US" sz="2200">
                <a:solidFill>
                  <a:schemeClr val="dk1"/>
                </a:solidFill>
                <a:latin typeface="Century Gothic"/>
                <a:ea typeface="Century Gothic"/>
                <a:cs typeface="Century Gothic"/>
                <a:sym typeface="Century Gothic"/>
              </a:rPr>
              <a:t>Think about this question: </a:t>
            </a:r>
            <a:r>
              <a:rPr lang="en-US" sz="2200" i="1">
                <a:solidFill>
                  <a:schemeClr val="dk1"/>
                </a:solidFill>
                <a:latin typeface="Century Gothic"/>
                <a:ea typeface="Century Gothic"/>
                <a:cs typeface="Century Gothic"/>
                <a:sym typeface="Century Gothic"/>
              </a:rPr>
              <a:t>What does a speaker usually do in the conclusion?</a:t>
            </a:r>
            <a:endParaRPr sz="2200" i="1">
              <a:latin typeface="Century Gothic"/>
              <a:ea typeface="Century Gothic"/>
              <a:cs typeface="Century Gothic"/>
              <a:sym typeface="Century Gothic"/>
            </a:endParaRPr>
          </a:p>
        </p:txBody>
      </p:sp>
      <p:pic>
        <p:nvPicPr>
          <p:cNvPr id="7" name="Google Shape;117;p17"/>
          <p:cNvPicPr preferRelativeResize="0"/>
          <p:nvPr/>
        </p:nvPicPr>
        <p:blipFill>
          <a:blip r:embed="rId5">
            <a:alphaModFix/>
          </a:blip>
          <a:stretch>
            <a:fillRect/>
          </a:stretch>
        </p:blipFill>
        <p:spPr>
          <a:xfrm>
            <a:off x="10683797" y="156032"/>
            <a:ext cx="1341616" cy="1101268"/>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71"/>
        <p:cNvGrpSpPr/>
        <p:nvPr/>
      </p:nvGrpSpPr>
      <p:grpSpPr>
        <a:xfrm>
          <a:off x="0" y="0"/>
          <a:ext cx="0" cy="0"/>
          <a:chOff x="0" y="0"/>
          <a:chExt cx="0" cy="0"/>
        </a:xfrm>
      </p:grpSpPr>
      <p:sp>
        <p:nvSpPr>
          <p:cNvPr id="172" name="Google Shape;172;p23"/>
          <p:cNvSpPr txBox="1"/>
          <p:nvPr/>
        </p:nvSpPr>
        <p:spPr>
          <a:xfrm>
            <a:off x="600075" y="500050"/>
            <a:ext cx="10198925" cy="885900"/>
          </a:xfrm>
          <a:prstGeom prst="rect">
            <a:avLst/>
          </a:prstGeom>
          <a:noFill/>
          <a:ln>
            <a:noFill/>
          </a:ln>
        </p:spPr>
        <p:txBody>
          <a:bodyPr spcFirstLastPara="1" wrap="square" lIns="91425" tIns="45700" rIns="91425" bIns="45700" anchor="ctr" anchorCtr="0">
            <a:noAutofit/>
          </a:bodyPr>
          <a:lstStyle/>
          <a:p>
            <a:pPr marL="0" lvl="0" indent="0" rtl="0">
              <a:lnSpc>
                <a:spcPct val="90000"/>
              </a:lnSpc>
              <a:spcBef>
                <a:spcPts val="0"/>
              </a:spcBef>
              <a:spcAft>
                <a:spcPts val="0"/>
              </a:spcAft>
              <a:buNone/>
            </a:pPr>
            <a:r>
              <a:rPr lang="en-US" sz="3400">
                <a:solidFill>
                  <a:srgbClr val="000000"/>
                </a:solidFill>
                <a:latin typeface="Century Gothic"/>
                <a:ea typeface="Century Gothic"/>
                <a:cs typeface="Century Gothic"/>
                <a:sym typeface="Century Gothic"/>
              </a:rPr>
              <a:t>Let’s </a:t>
            </a:r>
            <a:r>
              <a:rPr lang="en-US" sz="3400">
                <a:latin typeface="Century Gothic"/>
                <a:ea typeface="Century Gothic"/>
                <a:cs typeface="Century Gothic"/>
                <a:sym typeface="Century Gothic"/>
              </a:rPr>
              <a:t>learn what purpose a conclusion serves</a:t>
            </a:r>
            <a:endParaRPr sz="3400">
              <a:solidFill>
                <a:srgbClr val="000000"/>
              </a:solidFill>
              <a:latin typeface="Century Gothic"/>
              <a:ea typeface="Century Gothic"/>
              <a:cs typeface="Century Gothic"/>
              <a:sym typeface="Century Gothic"/>
            </a:endParaRPr>
          </a:p>
        </p:txBody>
      </p:sp>
      <p:sp>
        <p:nvSpPr>
          <p:cNvPr id="173" name="Google Shape;173;p23"/>
          <p:cNvSpPr txBox="1"/>
          <p:nvPr/>
        </p:nvSpPr>
        <p:spPr>
          <a:xfrm>
            <a:off x="707599" y="1582412"/>
            <a:ext cx="10808125" cy="4653000"/>
          </a:xfrm>
          <a:prstGeom prst="rect">
            <a:avLst/>
          </a:prstGeom>
          <a:noFill/>
          <a:ln>
            <a:noFill/>
          </a:ln>
        </p:spPr>
        <p:txBody>
          <a:bodyPr spcFirstLastPara="1" wrap="square" lIns="91425" tIns="91425" rIns="91425" bIns="91425" anchor="t" anchorCtr="0">
            <a:noAutofit/>
          </a:bodyPr>
          <a:lstStyle/>
          <a:p>
            <a:pPr marL="0" lvl="0" indent="0">
              <a:spcBef>
                <a:spcPts val="0"/>
              </a:spcBef>
              <a:spcAft>
                <a:spcPts val="0"/>
              </a:spcAft>
              <a:buNone/>
            </a:pPr>
            <a:r>
              <a:rPr lang="en-US" sz="2500">
                <a:latin typeface="Century Gothic"/>
                <a:ea typeface="Century Gothic"/>
                <a:cs typeface="Century Gothic"/>
                <a:sym typeface="Century Gothic"/>
              </a:rPr>
              <a:t>Here are three important things a conclusion does:</a:t>
            </a:r>
            <a:endParaRPr sz="2500">
              <a:latin typeface="Century Gothic"/>
              <a:ea typeface="Century Gothic"/>
              <a:cs typeface="Century Gothic"/>
              <a:sym typeface="Century Gothic"/>
            </a:endParaRPr>
          </a:p>
          <a:p>
            <a:pPr marL="914400" lvl="1" indent="-387350" rtl="0">
              <a:spcBef>
                <a:spcPts val="0"/>
              </a:spcBef>
              <a:spcAft>
                <a:spcPts val="0"/>
              </a:spcAft>
              <a:buClr>
                <a:schemeClr val="dk1"/>
              </a:buClr>
              <a:buSzPts val="2500"/>
              <a:buFont typeface="Century Gothic"/>
              <a:buAutoNum type="alphaLcPeriod"/>
            </a:pPr>
            <a:r>
              <a:rPr lang="en-US" sz="2500">
                <a:solidFill>
                  <a:schemeClr val="dk1"/>
                </a:solidFill>
                <a:latin typeface="Century Gothic"/>
                <a:ea typeface="Century Gothic"/>
                <a:cs typeface="Century Gothic"/>
                <a:sym typeface="Century Gothic"/>
              </a:rPr>
              <a:t>It </a:t>
            </a:r>
            <a:r>
              <a:rPr lang="en-US" sz="2500" u="sng">
                <a:solidFill>
                  <a:schemeClr val="dk1"/>
                </a:solidFill>
                <a:latin typeface="Century Gothic"/>
                <a:ea typeface="Century Gothic"/>
                <a:cs typeface="Century Gothic"/>
                <a:sym typeface="Century Gothic"/>
              </a:rPr>
              <a:t>sums up</a:t>
            </a:r>
            <a:r>
              <a:rPr lang="en-US" sz="2500">
                <a:solidFill>
                  <a:schemeClr val="dk1"/>
                </a:solidFill>
                <a:latin typeface="Century Gothic"/>
                <a:ea typeface="Century Gothic"/>
                <a:cs typeface="Century Gothic"/>
                <a:sym typeface="Century Gothic"/>
              </a:rPr>
              <a:t> the speaker’s most important ideas. </a:t>
            </a:r>
            <a:endParaRPr sz="2500">
              <a:solidFill>
                <a:schemeClr val="dk1"/>
              </a:solidFill>
              <a:latin typeface="Century Gothic"/>
              <a:ea typeface="Century Gothic"/>
              <a:cs typeface="Century Gothic"/>
              <a:sym typeface="Century Gothic"/>
            </a:endParaRPr>
          </a:p>
          <a:p>
            <a:pPr marL="914400" lvl="1" indent="-387350" rtl="0">
              <a:spcBef>
                <a:spcPts val="0"/>
              </a:spcBef>
              <a:spcAft>
                <a:spcPts val="0"/>
              </a:spcAft>
              <a:buClr>
                <a:schemeClr val="dk1"/>
              </a:buClr>
              <a:buSzPts val="2500"/>
              <a:buFont typeface="Century Gothic"/>
              <a:buAutoNum type="alphaLcPeriod"/>
            </a:pPr>
            <a:r>
              <a:rPr lang="en-US" sz="2500">
                <a:solidFill>
                  <a:schemeClr val="dk1"/>
                </a:solidFill>
                <a:latin typeface="Century Gothic"/>
                <a:ea typeface="Century Gothic"/>
                <a:cs typeface="Century Gothic"/>
                <a:sym typeface="Century Gothic"/>
              </a:rPr>
              <a:t>It </a:t>
            </a:r>
            <a:r>
              <a:rPr lang="en-US" sz="2500" u="sng">
                <a:solidFill>
                  <a:schemeClr val="dk1"/>
                </a:solidFill>
                <a:latin typeface="Century Gothic"/>
                <a:ea typeface="Century Gothic"/>
                <a:cs typeface="Century Gothic"/>
                <a:sym typeface="Century Gothic"/>
              </a:rPr>
              <a:t>returns to the central claim</a:t>
            </a:r>
            <a:r>
              <a:rPr lang="en-US" sz="2500">
                <a:solidFill>
                  <a:schemeClr val="dk1"/>
                </a:solidFill>
                <a:latin typeface="Century Gothic"/>
                <a:ea typeface="Century Gothic"/>
                <a:cs typeface="Century Gothic"/>
                <a:sym typeface="Century Gothic"/>
              </a:rPr>
              <a:t> of the speech.</a:t>
            </a:r>
            <a:endParaRPr sz="2500">
              <a:solidFill>
                <a:schemeClr val="dk1"/>
              </a:solidFill>
              <a:latin typeface="Century Gothic"/>
              <a:ea typeface="Century Gothic"/>
              <a:cs typeface="Century Gothic"/>
              <a:sym typeface="Century Gothic"/>
            </a:endParaRPr>
          </a:p>
          <a:p>
            <a:pPr marL="914400" lvl="1" indent="-387350" rtl="0">
              <a:spcBef>
                <a:spcPts val="0"/>
              </a:spcBef>
              <a:spcAft>
                <a:spcPts val="0"/>
              </a:spcAft>
              <a:buClr>
                <a:schemeClr val="dk1"/>
              </a:buClr>
              <a:buSzPts val="2500"/>
              <a:buFont typeface="Century Gothic"/>
              <a:buAutoNum type="alphaLcPeriod"/>
            </a:pPr>
            <a:r>
              <a:rPr lang="en-US" sz="2500">
                <a:solidFill>
                  <a:schemeClr val="dk1"/>
                </a:solidFill>
                <a:latin typeface="Century Gothic"/>
                <a:ea typeface="Century Gothic"/>
                <a:cs typeface="Century Gothic"/>
                <a:sym typeface="Century Gothic"/>
              </a:rPr>
              <a:t>It </a:t>
            </a:r>
            <a:r>
              <a:rPr lang="en-US" sz="2500" u="sng">
                <a:solidFill>
                  <a:schemeClr val="dk1"/>
                </a:solidFill>
                <a:latin typeface="Century Gothic"/>
                <a:ea typeface="Century Gothic"/>
                <a:cs typeface="Century Gothic"/>
                <a:sym typeface="Century Gothic"/>
              </a:rPr>
              <a:t>looks forward</a:t>
            </a:r>
            <a:r>
              <a:rPr lang="en-US" sz="2500">
                <a:solidFill>
                  <a:schemeClr val="dk1"/>
                </a:solidFill>
                <a:latin typeface="Century Gothic"/>
                <a:ea typeface="Century Gothic"/>
                <a:cs typeface="Century Gothic"/>
                <a:sym typeface="Century Gothic"/>
              </a:rPr>
              <a:t> to the future. </a:t>
            </a:r>
            <a:endParaRPr sz="2500">
              <a:solidFill>
                <a:schemeClr val="dk1"/>
              </a:solidFill>
              <a:latin typeface="Century Gothic"/>
              <a:ea typeface="Century Gothic"/>
              <a:cs typeface="Century Gothic"/>
              <a:sym typeface="Century Gothic"/>
            </a:endParaRPr>
          </a:p>
          <a:p>
            <a:pPr marL="0" lvl="0" indent="0">
              <a:spcBef>
                <a:spcPts val="0"/>
              </a:spcBef>
              <a:spcAft>
                <a:spcPts val="0"/>
              </a:spcAft>
              <a:buNone/>
            </a:pPr>
            <a:endParaRPr sz="2500">
              <a:latin typeface="Century Gothic"/>
              <a:ea typeface="Century Gothic"/>
              <a:cs typeface="Century Gothic"/>
              <a:sym typeface="Century Gothic"/>
            </a:endParaRPr>
          </a:p>
          <a:p>
            <a:pPr marL="0" lvl="0" indent="0">
              <a:spcBef>
                <a:spcPts val="0"/>
              </a:spcBef>
              <a:spcAft>
                <a:spcPts val="0"/>
              </a:spcAft>
              <a:buNone/>
            </a:pPr>
            <a:r>
              <a:rPr lang="en-US" sz="2500">
                <a:latin typeface="Century Gothic"/>
                <a:ea typeface="Century Gothic"/>
                <a:cs typeface="Century Gothic"/>
                <a:sym typeface="Century Gothic"/>
              </a:rPr>
              <a:t>With your different colored markers or colored pencils, please reread the conclusion silently and mark when you see </a:t>
            </a:r>
            <a:r>
              <a:rPr lang="en-US" sz="2500">
                <a:solidFill>
                  <a:schemeClr val="dk1"/>
                </a:solidFill>
                <a:latin typeface="Century Gothic"/>
                <a:ea typeface="Century Gothic"/>
                <a:cs typeface="Century Gothic"/>
                <a:sym typeface="Century Gothic"/>
              </a:rPr>
              <a:t>Chávez doing any of these three things.</a:t>
            </a:r>
            <a:endParaRPr sz="2500">
              <a:solidFill>
                <a:schemeClr val="dk1"/>
              </a:solidFill>
              <a:latin typeface="Century Gothic"/>
              <a:ea typeface="Century Gothic"/>
              <a:cs typeface="Century Gothic"/>
              <a:sym typeface="Century Gothic"/>
            </a:endParaRPr>
          </a:p>
          <a:p>
            <a:pPr marL="0" lvl="0" indent="0">
              <a:spcBef>
                <a:spcPts val="0"/>
              </a:spcBef>
              <a:spcAft>
                <a:spcPts val="0"/>
              </a:spcAft>
              <a:buNone/>
            </a:pPr>
            <a:endParaRPr sz="2500">
              <a:solidFill>
                <a:schemeClr val="dk1"/>
              </a:solidFill>
              <a:latin typeface="Century Gothic"/>
              <a:ea typeface="Century Gothic"/>
              <a:cs typeface="Century Gothic"/>
              <a:sym typeface="Century Gothic"/>
            </a:endParaRPr>
          </a:p>
          <a:p>
            <a:pPr marL="0" lvl="0" indent="0">
              <a:spcBef>
                <a:spcPts val="0"/>
              </a:spcBef>
              <a:spcAft>
                <a:spcPts val="0"/>
              </a:spcAft>
              <a:buNone/>
            </a:pPr>
            <a:r>
              <a:rPr lang="en-US" sz="2500">
                <a:solidFill>
                  <a:schemeClr val="dk1"/>
                </a:solidFill>
                <a:latin typeface="Century Gothic"/>
                <a:ea typeface="Century Gothic"/>
                <a:cs typeface="Century Gothic"/>
                <a:sym typeface="Century Gothic"/>
              </a:rPr>
              <a:t>Then, add to your “</a:t>
            </a:r>
            <a:r>
              <a:rPr lang="en-US" sz="2500" b="1">
                <a:solidFill>
                  <a:schemeClr val="dk1"/>
                </a:solidFill>
                <a:latin typeface="Century Gothic"/>
                <a:ea typeface="Century Gothic"/>
                <a:cs typeface="Century Gothic"/>
                <a:sym typeface="Century Gothic"/>
              </a:rPr>
              <a:t>Commonwealth Club Address” Structure anchor chart </a:t>
            </a:r>
            <a:r>
              <a:rPr lang="en-US" sz="2500">
                <a:solidFill>
                  <a:schemeClr val="dk1"/>
                </a:solidFill>
                <a:latin typeface="Century Gothic"/>
                <a:ea typeface="Century Gothic"/>
                <a:cs typeface="Century Gothic"/>
                <a:sym typeface="Century Gothic"/>
              </a:rPr>
              <a:t>for Paragraphs 28 and 29.</a:t>
            </a:r>
            <a:endParaRPr sz="2500">
              <a:solidFill>
                <a:schemeClr val="dk1"/>
              </a:solidFill>
              <a:latin typeface="Century Gothic"/>
              <a:ea typeface="Century Gothic"/>
              <a:cs typeface="Century Gothic"/>
              <a:sym typeface="Century Gothic"/>
            </a:endParaRPr>
          </a:p>
          <a:p>
            <a:pPr marL="0" lvl="0" indent="0">
              <a:spcBef>
                <a:spcPts val="0"/>
              </a:spcBef>
              <a:spcAft>
                <a:spcPts val="0"/>
              </a:spcAft>
              <a:buNone/>
            </a:pPr>
            <a:endParaRPr sz="2000">
              <a:latin typeface="Century Gothic"/>
              <a:ea typeface="Century Gothic"/>
              <a:cs typeface="Century Gothic"/>
              <a:sym typeface="Century Gothic"/>
            </a:endParaRPr>
          </a:p>
        </p:txBody>
      </p:sp>
      <p:pic>
        <p:nvPicPr>
          <p:cNvPr id="5" name="Google Shape;117;p17"/>
          <p:cNvPicPr preferRelativeResize="0"/>
          <p:nvPr/>
        </p:nvPicPr>
        <p:blipFill>
          <a:blip r:embed="rId3">
            <a:alphaModFix/>
          </a:blip>
          <a:stretch>
            <a:fillRect/>
          </a:stretch>
        </p:blipFill>
        <p:spPr>
          <a:xfrm>
            <a:off x="10683797" y="156032"/>
            <a:ext cx="1341616" cy="1101268"/>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79"/>
        <p:cNvGrpSpPr/>
        <p:nvPr/>
      </p:nvGrpSpPr>
      <p:grpSpPr>
        <a:xfrm>
          <a:off x="0" y="0"/>
          <a:ext cx="0" cy="0"/>
          <a:chOff x="0" y="0"/>
          <a:chExt cx="0" cy="0"/>
        </a:xfrm>
      </p:grpSpPr>
      <p:sp>
        <p:nvSpPr>
          <p:cNvPr id="180" name="Google Shape;180;p24"/>
          <p:cNvSpPr txBox="1"/>
          <p:nvPr/>
        </p:nvSpPr>
        <p:spPr>
          <a:xfrm>
            <a:off x="612497" y="500050"/>
            <a:ext cx="10071300" cy="885900"/>
          </a:xfrm>
          <a:prstGeom prst="rect">
            <a:avLst/>
          </a:prstGeom>
          <a:noFill/>
          <a:ln>
            <a:noFill/>
          </a:ln>
        </p:spPr>
        <p:txBody>
          <a:bodyPr spcFirstLastPara="1" wrap="square" lIns="91425" tIns="45700" rIns="91425" bIns="45700" anchor="ctr" anchorCtr="0">
            <a:noAutofit/>
          </a:bodyPr>
          <a:lstStyle/>
          <a:p>
            <a:pPr marL="0" lvl="0" indent="0" rtl="0">
              <a:lnSpc>
                <a:spcPct val="90000"/>
              </a:lnSpc>
              <a:spcBef>
                <a:spcPts val="0"/>
              </a:spcBef>
              <a:spcAft>
                <a:spcPts val="0"/>
              </a:spcAft>
              <a:buNone/>
            </a:pPr>
            <a:r>
              <a:rPr lang="en-US" sz="3400">
                <a:solidFill>
                  <a:srgbClr val="000000"/>
                </a:solidFill>
                <a:latin typeface="Century Gothic"/>
                <a:ea typeface="Century Gothic"/>
                <a:cs typeface="Century Gothic"/>
                <a:sym typeface="Century Gothic"/>
              </a:rPr>
              <a:t>Let’s </a:t>
            </a:r>
            <a:r>
              <a:rPr lang="en-US" sz="3400">
                <a:latin typeface="Century Gothic"/>
                <a:ea typeface="Century Gothic"/>
                <a:cs typeface="Century Gothic"/>
                <a:sym typeface="Century Gothic"/>
              </a:rPr>
              <a:t>review our anchor charts</a:t>
            </a:r>
            <a:endParaRPr sz="3400">
              <a:solidFill>
                <a:srgbClr val="000000"/>
              </a:solidFill>
              <a:latin typeface="Century Gothic"/>
              <a:ea typeface="Century Gothic"/>
              <a:cs typeface="Century Gothic"/>
              <a:sym typeface="Century Gothic"/>
            </a:endParaRPr>
          </a:p>
        </p:txBody>
      </p:sp>
      <p:sp>
        <p:nvSpPr>
          <p:cNvPr id="181" name="Google Shape;181;p24"/>
          <p:cNvSpPr txBox="1"/>
          <p:nvPr/>
        </p:nvSpPr>
        <p:spPr>
          <a:xfrm>
            <a:off x="6436300" y="2226225"/>
            <a:ext cx="3626400" cy="2817263"/>
          </a:xfrm>
          <a:prstGeom prst="rect">
            <a:avLst/>
          </a:prstGeom>
          <a:noFill/>
          <a:ln>
            <a:noFill/>
          </a:ln>
        </p:spPr>
        <p:txBody>
          <a:bodyPr spcFirstLastPara="1" wrap="square" lIns="91425" tIns="91425" rIns="91425" bIns="91425" anchor="t" anchorCtr="0">
            <a:noAutofit/>
          </a:bodyPr>
          <a:lstStyle/>
          <a:p>
            <a:pPr marL="0" lvl="0" indent="0" rtl="0">
              <a:spcBef>
                <a:spcPts val="0"/>
              </a:spcBef>
              <a:spcAft>
                <a:spcPts val="0"/>
              </a:spcAft>
              <a:buNone/>
            </a:pPr>
            <a:r>
              <a:rPr lang="en-US" sz="2500">
                <a:latin typeface="Century Gothic"/>
                <a:ea typeface="Century Gothic"/>
                <a:cs typeface="Century Gothic"/>
                <a:sym typeface="Century Gothic"/>
              </a:rPr>
              <a:t>Compare your additions for Paragraphs 28-29 to the yellow highlighted comments in the sample. </a:t>
            </a:r>
            <a:endParaRPr sz="2000">
              <a:latin typeface="Century Gothic"/>
              <a:ea typeface="Century Gothic"/>
              <a:cs typeface="Century Gothic"/>
              <a:sym typeface="Century Gothic"/>
            </a:endParaRPr>
          </a:p>
        </p:txBody>
      </p:sp>
      <p:pic>
        <p:nvPicPr>
          <p:cNvPr id="182" name="Google Shape;182;p24"/>
          <p:cNvPicPr preferRelativeResize="0"/>
          <p:nvPr/>
        </p:nvPicPr>
        <p:blipFill>
          <a:blip r:embed="rId3">
            <a:alphaModFix/>
          </a:blip>
          <a:stretch>
            <a:fillRect/>
          </a:stretch>
        </p:blipFill>
        <p:spPr>
          <a:xfrm>
            <a:off x="612497" y="1385950"/>
            <a:ext cx="5426539" cy="5167250"/>
          </a:xfrm>
          <a:prstGeom prst="rect">
            <a:avLst/>
          </a:prstGeom>
          <a:noFill/>
          <a:ln>
            <a:noFill/>
          </a:ln>
        </p:spPr>
      </p:pic>
      <p:pic>
        <p:nvPicPr>
          <p:cNvPr id="6" name="Google Shape;117;p17"/>
          <p:cNvPicPr preferRelativeResize="0"/>
          <p:nvPr/>
        </p:nvPicPr>
        <p:blipFill>
          <a:blip r:embed="rId4">
            <a:alphaModFix/>
          </a:blip>
          <a:stretch>
            <a:fillRect/>
          </a:stretch>
        </p:blipFill>
        <p:spPr>
          <a:xfrm>
            <a:off x="10683797" y="156032"/>
            <a:ext cx="1341616" cy="1101268"/>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88"/>
        <p:cNvGrpSpPr/>
        <p:nvPr/>
      </p:nvGrpSpPr>
      <p:grpSpPr>
        <a:xfrm>
          <a:off x="0" y="0"/>
          <a:ext cx="0" cy="0"/>
          <a:chOff x="0" y="0"/>
          <a:chExt cx="0" cy="0"/>
        </a:xfrm>
      </p:grpSpPr>
      <p:sp>
        <p:nvSpPr>
          <p:cNvPr id="189" name="Google Shape;189;p25"/>
          <p:cNvSpPr txBox="1"/>
          <p:nvPr/>
        </p:nvSpPr>
        <p:spPr>
          <a:xfrm>
            <a:off x="614363" y="500050"/>
            <a:ext cx="10184437" cy="885900"/>
          </a:xfrm>
          <a:prstGeom prst="rect">
            <a:avLst/>
          </a:prstGeom>
          <a:noFill/>
          <a:ln>
            <a:noFill/>
          </a:ln>
        </p:spPr>
        <p:txBody>
          <a:bodyPr spcFirstLastPara="1" wrap="square" lIns="91425" tIns="45700" rIns="91425" bIns="45700" anchor="ctr" anchorCtr="0">
            <a:noAutofit/>
          </a:bodyPr>
          <a:lstStyle/>
          <a:p>
            <a:pPr marL="0" lvl="0" indent="0" rtl="0">
              <a:lnSpc>
                <a:spcPct val="90000"/>
              </a:lnSpc>
              <a:spcBef>
                <a:spcPts val="0"/>
              </a:spcBef>
              <a:spcAft>
                <a:spcPts val="0"/>
              </a:spcAft>
              <a:buNone/>
            </a:pPr>
            <a:r>
              <a:rPr lang="en-US" sz="3400">
                <a:solidFill>
                  <a:srgbClr val="000000"/>
                </a:solidFill>
                <a:latin typeface="Century Gothic"/>
                <a:ea typeface="Century Gothic"/>
                <a:cs typeface="Century Gothic"/>
                <a:sym typeface="Century Gothic"/>
              </a:rPr>
              <a:t>Let’s </a:t>
            </a:r>
            <a:r>
              <a:rPr lang="en-US" sz="3400">
                <a:latin typeface="Century Gothic"/>
                <a:ea typeface="Century Gothic"/>
                <a:cs typeface="Century Gothic"/>
                <a:sym typeface="Century Gothic"/>
              </a:rPr>
              <a:t>reflect on our performance</a:t>
            </a:r>
            <a:endParaRPr sz="3400">
              <a:solidFill>
                <a:srgbClr val="000000"/>
              </a:solidFill>
              <a:latin typeface="Century Gothic"/>
              <a:ea typeface="Century Gothic"/>
              <a:cs typeface="Century Gothic"/>
              <a:sym typeface="Century Gothic"/>
            </a:endParaRPr>
          </a:p>
        </p:txBody>
      </p:sp>
      <p:pic>
        <p:nvPicPr>
          <p:cNvPr id="190" name="Google Shape;190;p25"/>
          <p:cNvPicPr preferRelativeResize="0"/>
          <p:nvPr/>
        </p:nvPicPr>
        <p:blipFill>
          <a:blip r:embed="rId3">
            <a:alphaModFix/>
          </a:blip>
          <a:stretch>
            <a:fillRect/>
          </a:stretch>
        </p:blipFill>
        <p:spPr>
          <a:xfrm>
            <a:off x="5478925" y="1385875"/>
            <a:ext cx="5467350" cy="4810125"/>
          </a:xfrm>
          <a:prstGeom prst="rect">
            <a:avLst/>
          </a:prstGeom>
          <a:noFill/>
          <a:ln>
            <a:noFill/>
          </a:ln>
        </p:spPr>
      </p:pic>
      <p:sp>
        <p:nvSpPr>
          <p:cNvPr id="191" name="Google Shape;191;p25"/>
          <p:cNvSpPr txBox="1"/>
          <p:nvPr/>
        </p:nvSpPr>
        <p:spPr>
          <a:xfrm>
            <a:off x="614362" y="1543600"/>
            <a:ext cx="4657725" cy="4652400"/>
          </a:xfrm>
          <a:prstGeom prst="rect">
            <a:avLst/>
          </a:prstGeom>
          <a:noFill/>
          <a:ln>
            <a:noFill/>
          </a:ln>
        </p:spPr>
        <p:txBody>
          <a:bodyPr spcFirstLastPara="1" wrap="square" lIns="91425" tIns="91425" rIns="91425" bIns="91425" anchor="t" anchorCtr="0">
            <a:noAutofit/>
          </a:bodyPr>
          <a:lstStyle/>
          <a:p>
            <a:pPr marL="0" lvl="0" indent="0">
              <a:spcBef>
                <a:spcPts val="0"/>
              </a:spcBef>
              <a:spcAft>
                <a:spcPts val="0"/>
              </a:spcAft>
              <a:buNone/>
            </a:pPr>
            <a:r>
              <a:rPr lang="en-US" sz="2000">
                <a:latin typeface="Century Gothic"/>
                <a:ea typeface="Century Gothic"/>
                <a:cs typeface="Century Gothic"/>
                <a:sym typeface="Century Gothic"/>
              </a:rPr>
              <a:t>Please review the learning targets for today, then answer the questions on the </a:t>
            </a:r>
            <a:r>
              <a:rPr lang="en-US" sz="2000" b="1">
                <a:latin typeface="Century Gothic"/>
                <a:ea typeface="Century Gothic"/>
                <a:cs typeface="Century Gothic"/>
                <a:sym typeface="Century Gothic"/>
              </a:rPr>
              <a:t>Exit Ticket. </a:t>
            </a:r>
            <a:r>
              <a:rPr lang="en-US" sz="2000">
                <a:latin typeface="Century Gothic"/>
                <a:ea typeface="Century Gothic"/>
                <a:cs typeface="Century Gothic"/>
                <a:sym typeface="Century Gothic"/>
              </a:rPr>
              <a:t>If you still have questions about structure, please come in for extra help after class!</a:t>
            </a:r>
            <a:endParaRPr sz="2000">
              <a:latin typeface="Century Gothic"/>
              <a:ea typeface="Century Gothic"/>
              <a:cs typeface="Century Gothic"/>
              <a:sym typeface="Century Gothic"/>
            </a:endParaRPr>
          </a:p>
          <a:p>
            <a:pPr marL="0" lvl="0" indent="0">
              <a:spcBef>
                <a:spcPts val="0"/>
              </a:spcBef>
              <a:spcAft>
                <a:spcPts val="0"/>
              </a:spcAft>
              <a:buNone/>
            </a:pPr>
            <a:endParaRPr sz="2000">
              <a:latin typeface="Century Gothic"/>
              <a:ea typeface="Century Gothic"/>
              <a:cs typeface="Century Gothic"/>
              <a:sym typeface="Century Gothic"/>
            </a:endParaRPr>
          </a:p>
          <a:p>
            <a:pPr marL="0" lvl="0" indent="0">
              <a:spcBef>
                <a:spcPts val="0"/>
              </a:spcBef>
              <a:spcAft>
                <a:spcPts val="0"/>
              </a:spcAft>
              <a:buNone/>
            </a:pPr>
            <a:r>
              <a:rPr lang="en-US" sz="2000" b="1">
                <a:latin typeface="Century Gothic"/>
                <a:ea typeface="Century Gothic"/>
                <a:cs typeface="Century Gothic"/>
                <a:sym typeface="Century Gothic"/>
              </a:rPr>
              <a:t>Learning Targets:</a:t>
            </a:r>
            <a:endParaRPr sz="2000" b="1">
              <a:latin typeface="Century Gothic"/>
              <a:ea typeface="Century Gothic"/>
              <a:cs typeface="Century Gothic"/>
              <a:sym typeface="Century Gothic"/>
            </a:endParaRPr>
          </a:p>
          <a:p>
            <a:pPr marL="457200" lvl="0" indent="-330200" rtl="0">
              <a:spcBef>
                <a:spcPts val="0"/>
              </a:spcBef>
              <a:spcAft>
                <a:spcPts val="0"/>
              </a:spcAft>
              <a:buClr>
                <a:schemeClr val="dk1"/>
              </a:buClr>
              <a:buSzPct val="100000"/>
              <a:buFont typeface="Century Gothic"/>
              <a:buChar char="•"/>
            </a:pPr>
            <a:r>
              <a:rPr lang="en-US" sz="2000" b="1">
                <a:solidFill>
                  <a:schemeClr val="dk1"/>
                </a:solidFill>
                <a:latin typeface="Century Gothic"/>
                <a:ea typeface="Century Gothic"/>
                <a:cs typeface="Century Gothic"/>
                <a:sym typeface="Century Gothic"/>
              </a:rPr>
              <a:t>I can analyze the structure of Chávez’s speech and explain how each section contributes to his central claim.</a:t>
            </a:r>
          </a:p>
          <a:p>
            <a:pPr marL="457200" lvl="0" indent="-330200" rtl="0">
              <a:spcBef>
                <a:spcPts val="0"/>
              </a:spcBef>
              <a:spcAft>
                <a:spcPts val="0"/>
              </a:spcAft>
              <a:buClr>
                <a:schemeClr val="dk1"/>
              </a:buClr>
              <a:buSzPct val="100000"/>
              <a:buFont typeface="Century Gothic"/>
              <a:buChar char="•"/>
            </a:pPr>
            <a:r>
              <a:rPr lang="en-US" sz="2000" b="1">
                <a:solidFill>
                  <a:schemeClr val="dk1"/>
                </a:solidFill>
                <a:latin typeface="Century Gothic"/>
                <a:ea typeface="Century Gothic"/>
                <a:cs typeface="Century Gothic"/>
                <a:sym typeface="Century Gothic"/>
              </a:rPr>
              <a:t>I can identify basic rhetorical strategies and analyze how Chávez uses them to develop his claim.</a:t>
            </a:r>
            <a:endParaRPr sz="2000" b="1">
              <a:solidFill>
                <a:schemeClr val="dk1"/>
              </a:solidFill>
              <a:latin typeface="Century Gothic"/>
              <a:ea typeface="Century Gothic"/>
              <a:cs typeface="Century Gothic"/>
              <a:sym typeface="Century Gothic"/>
            </a:endParaRPr>
          </a:p>
          <a:p>
            <a:pPr marL="0" lvl="0" indent="0">
              <a:spcBef>
                <a:spcPts val="1000"/>
              </a:spcBef>
              <a:spcAft>
                <a:spcPts val="0"/>
              </a:spcAft>
              <a:buNone/>
            </a:pPr>
            <a:endParaRPr sz="2000" b="1">
              <a:latin typeface="Century Gothic"/>
              <a:ea typeface="Century Gothic"/>
              <a:cs typeface="Century Gothic"/>
              <a:sym typeface="Century Gothic"/>
            </a:endParaRPr>
          </a:p>
        </p:txBody>
      </p:sp>
      <p:pic>
        <p:nvPicPr>
          <p:cNvPr id="6" name="Google Shape;117;p17"/>
          <p:cNvPicPr preferRelativeResize="0"/>
          <p:nvPr/>
        </p:nvPicPr>
        <p:blipFill>
          <a:blip r:embed="rId4">
            <a:alphaModFix/>
          </a:blip>
          <a:stretch>
            <a:fillRect/>
          </a:stretch>
        </p:blipFill>
        <p:spPr>
          <a:xfrm>
            <a:off x="10683797" y="156032"/>
            <a:ext cx="1341616" cy="1101268"/>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97"/>
        <p:cNvGrpSpPr/>
        <p:nvPr/>
      </p:nvGrpSpPr>
      <p:grpSpPr>
        <a:xfrm>
          <a:off x="0" y="0"/>
          <a:ext cx="0" cy="0"/>
          <a:chOff x="0" y="0"/>
          <a:chExt cx="0" cy="0"/>
        </a:xfrm>
      </p:grpSpPr>
      <p:sp>
        <p:nvSpPr>
          <p:cNvPr id="198" name="Google Shape;198;p26"/>
          <p:cNvSpPr txBox="1">
            <a:spLocks noGrp="1"/>
          </p:cNvSpPr>
          <p:nvPr>
            <p:ph type="title"/>
          </p:nvPr>
        </p:nvSpPr>
        <p:spPr>
          <a:xfrm>
            <a:off x="693225" y="500050"/>
            <a:ext cx="10105500" cy="8859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3200"/>
              <a:buFont typeface="Overlock"/>
              <a:buNone/>
            </a:pPr>
            <a:r>
              <a:rPr lang="en-US" sz="3400" b="1">
                <a:latin typeface="Century Gothic"/>
                <a:ea typeface="Century Gothic"/>
                <a:cs typeface="Century Gothic"/>
                <a:sym typeface="Century Gothic"/>
              </a:rPr>
              <a:t>Homework</a:t>
            </a:r>
            <a:endParaRPr sz="3400" b="1" i="0" u="none" strike="noStrike" cap="none">
              <a:solidFill>
                <a:schemeClr val="dk1"/>
              </a:solidFill>
              <a:latin typeface="Century Gothic"/>
              <a:ea typeface="Century Gothic"/>
              <a:cs typeface="Century Gothic"/>
              <a:sym typeface="Century Gothic"/>
            </a:endParaRPr>
          </a:p>
        </p:txBody>
      </p:sp>
      <p:sp>
        <p:nvSpPr>
          <p:cNvPr id="199" name="Google Shape;199;p26"/>
          <p:cNvSpPr txBox="1">
            <a:spLocks noGrp="1"/>
          </p:cNvSpPr>
          <p:nvPr>
            <p:ph type="body" idx="1"/>
          </p:nvPr>
        </p:nvSpPr>
        <p:spPr>
          <a:xfrm>
            <a:off x="693225" y="1729650"/>
            <a:ext cx="11195100" cy="4875000"/>
          </a:xfrm>
          <a:prstGeom prst="rect">
            <a:avLst/>
          </a:prstGeom>
          <a:noFill/>
          <a:ln>
            <a:noFill/>
          </a:ln>
        </p:spPr>
        <p:txBody>
          <a:bodyPr spcFirstLastPara="1" wrap="square" lIns="91425" tIns="45700" rIns="91425" bIns="45700" anchor="t" anchorCtr="0">
            <a:noAutofit/>
          </a:bodyPr>
          <a:lstStyle/>
          <a:p>
            <a:pPr marL="0" lvl="0" indent="0" rtl="0">
              <a:lnSpc>
                <a:spcPct val="145454"/>
              </a:lnSpc>
              <a:spcBef>
                <a:spcPts val="0"/>
              </a:spcBef>
              <a:spcAft>
                <a:spcPts val="0"/>
              </a:spcAft>
              <a:buClr>
                <a:schemeClr val="dk1"/>
              </a:buClr>
              <a:buSzPts val="1100"/>
              <a:buFont typeface="Arial"/>
              <a:buNone/>
            </a:pPr>
            <a:endParaRPr sz="1100" b="1">
              <a:latin typeface="Arial"/>
              <a:ea typeface="Arial"/>
              <a:cs typeface="Arial"/>
              <a:sym typeface="Arial"/>
            </a:endParaRPr>
          </a:p>
          <a:p>
            <a:pPr marL="76200" lvl="0" indent="0" rtl="0">
              <a:lnSpc>
                <a:spcPct val="145454"/>
              </a:lnSpc>
              <a:spcBef>
                <a:spcPts val="0"/>
              </a:spcBef>
              <a:spcAft>
                <a:spcPts val="0"/>
              </a:spcAft>
              <a:buNone/>
            </a:pPr>
            <a:r>
              <a:rPr lang="en-US" sz="700">
                <a:latin typeface="Arial"/>
                <a:ea typeface="Arial"/>
                <a:cs typeface="Arial"/>
                <a:sym typeface="Arial"/>
              </a:rPr>
              <a:t>     </a:t>
            </a:r>
            <a:endParaRPr sz="1100" b="1">
              <a:latin typeface="Arial"/>
              <a:ea typeface="Arial"/>
              <a:cs typeface="Arial"/>
              <a:sym typeface="Arial"/>
            </a:endParaRPr>
          </a:p>
          <a:p>
            <a:pPr marL="0" marR="0" lvl="0" indent="0" algn="l" rtl="0">
              <a:lnSpc>
                <a:spcPct val="90000"/>
              </a:lnSpc>
              <a:spcBef>
                <a:spcPts val="1000"/>
              </a:spcBef>
              <a:spcAft>
                <a:spcPts val="0"/>
              </a:spcAft>
              <a:buNone/>
            </a:pP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p:txBody>
      </p:sp>
      <p:sp>
        <p:nvSpPr>
          <p:cNvPr id="200" name="Google Shape;200;p26"/>
          <p:cNvSpPr txBox="1"/>
          <p:nvPr/>
        </p:nvSpPr>
        <p:spPr>
          <a:xfrm>
            <a:off x="693225" y="1729650"/>
            <a:ext cx="10767000" cy="696900"/>
          </a:xfrm>
          <a:prstGeom prst="rect">
            <a:avLst/>
          </a:prstGeom>
          <a:noFill/>
          <a:ln>
            <a:noFill/>
          </a:ln>
        </p:spPr>
        <p:txBody>
          <a:bodyPr spcFirstLastPara="1" wrap="square" lIns="91425" tIns="91425" rIns="91425" bIns="91425" anchor="t" anchorCtr="0">
            <a:noAutofit/>
          </a:bodyPr>
          <a:lstStyle/>
          <a:p>
            <a:pPr marL="0" lvl="0" indent="0">
              <a:spcBef>
                <a:spcPts val="0"/>
              </a:spcBef>
              <a:spcAft>
                <a:spcPts val="0"/>
              </a:spcAft>
              <a:buNone/>
            </a:pPr>
            <a:r>
              <a:rPr lang="en-US" sz="2400">
                <a:solidFill>
                  <a:schemeClr val="dk1"/>
                </a:solidFill>
                <a:latin typeface="Century Gothic"/>
                <a:ea typeface="Century Gothic"/>
                <a:cs typeface="Century Gothic"/>
                <a:sym typeface="Century Gothic"/>
              </a:rPr>
              <a:t>Continue reading in your independent reading book for this unit. There will be a reading check-in tomorrow. Make sure you’ve met your goal and are prepared to talk about your book.</a:t>
            </a:r>
            <a:endParaRPr sz="2400">
              <a:solidFill>
                <a:schemeClr val="dk1"/>
              </a:solidFill>
              <a:latin typeface="Century Gothic"/>
              <a:ea typeface="Century Gothic"/>
              <a:cs typeface="Century Gothic"/>
              <a:sym typeface="Century Gothic"/>
            </a:endParaRPr>
          </a:p>
        </p:txBody>
      </p:sp>
      <p:pic>
        <p:nvPicPr>
          <p:cNvPr id="6" name="Google Shape;117;p17"/>
          <p:cNvPicPr preferRelativeResize="0"/>
          <p:nvPr/>
        </p:nvPicPr>
        <p:blipFill>
          <a:blip r:embed="rId3">
            <a:alphaModFix/>
          </a:blip>
          <a:stretch>
            <a:fillRect/>
          </a:stretch>
        </p:blipFill>
        <p:spPr>
          <a:xfrm>
            <a:off x="10683797" y="156032"/>
            <a:ext cx="1341616" cy="1101268"/>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06"/>
        <p:cNvGrpSpPr/>
        <p:nvPr/>
      </p:nvGrpSpPr>
      <p:grpSpPr>
        <a:xfrm>
          <a:off x="0" y="0"/>
          <a:ext cx="0" cy="0"/>
          <a:chOff x="0" y="0"/>
          <a:chExt cx="0" cy="0"/>
        </a:xfrm>
      </p:grpSpPr>
      <p:sp>
        <p:nvSpPr>
          <p:cNvPr id="207" name="Google Shape;207;p27"/>
          <p:cNvSpPr txBox="1"/>
          <p:nvPr/>
        </p:nvSpPr>
        <p:spPr>
          <a:xfrm>
            <a:off x="781050" y="273844"/>
            <a:ext cx="7886700" cy="994200"/>
          </a:xfrm>
          <a:prstGeom prst="rect">
            <a:avLst/>
          </a:prstGeom>
          <a:noFill/>
          <a:ln>
            <a:noFill/>
          </a:ln>
        </p:spPr>
        <p:txBody>
          <a:bodyPr spcFirstLastPara="1" wrap="square" lIns="68575" tIns="34275" rIns="68575" bIns="34275" anchor="ctr" anchorCtr="0">
            <a:noAutofit/>
          </a:bodyPr>
          <a:lstStyle/>
          <a:p>
            <a:pPr marL="0" lvl="0" indent="0" rtl="0">
              <a:lnSpc>
                <a:spcPct val="90000"/>
              </a:lnSpc>
              <a:spcBef>
                <a:spcPts val="0"/>
              </a:spcBef>
              <a:spcAft>
                <a:spcPts val="0"/>
              </a:spcAft>
              <a:buNone/>
            </a:pPr>
            <a:r>
              <a:rPr lang="en-US" sz="3200">
                <a:solidFill>
                  <a:srgbClr val="000000"/>
                </a:solidFill>
                <a:latin typeface="Century Gothic"/>
                <a:ea typeface="Century Gothic"/>
                <a:cs typeface="Century Gothic"/>
                <a:sym typeface="Century Gothic"/>
              </a:rPr>
              <a:t>Small Group Block </a:t>
            </a:r>
            <a:endParaRPr sz="3200">
              <a:solidFill>
                <a:srgbClr val="000000"/>
              </a:solidFill>
              <a:latin typeface="Century Gothic"/>
              <a:ea typeface="Century Gothic"/>
              <a:cs typeface="Century Gothic"/>
              <a:sym typeface="Century Gothic"/>
            </a:endParaRPr>
          </a:p>
        </p:txBody>
      </p:sp>
      <p:graphicFrame>
        <p:nvGraphicFramePr>
          <p:cNvPr id="208" name="Google Shape;208;p27"/>
          <p:cNvGraphicFramePr/>
          <p:nvPr/>
        </p:nvGraphicFramePr>
        <p:xfrm>
          <a:off x="825816" y="1479012"/>
          <a:ext cx="9569025" cy="4204775"/>
        </p:xfrm>
        <a:graphic>
          <a:graphicData uri="http://schemas.openxmlformats.org/drawingml/2006/table">
            <a:tbl>
              <a:tblPr firstRow="1" bandRow="1">
                <a:noFill/>
                <a:tableStyleId>{25157E69-6F67-420F-AFA0-71C20A53A81F}</a:tableStyleId>
              </a:tblPr>
              <a:tblGrid>
                <a:gridCol w="3352850">
                  <a:extLst>
                    <a:ext uri="{9D8B030D-6E8A-4147-A177-3AD203B41FA5}">
                      <a16:colId xmlns:a16="http://schemas.microsoft.com/office/drawing/2014/main" val="20000"/>
                    </a:ext>
                  </a:extLst>
                </a:gridCol>
                <a:gridCol w="3026500">
                  <a:extLst>
                    <a:ext uri="{9D8B030D-6E8A-4147-A177-3AD203B41FA5}">
                      <a16:colId xmlns:a16="http://schemas.microsoft.com/office/drawing/2014/main" val="20001"/>
                    </a:ext>
                  </a:extLst>
                </a:gridCol>
                <a:gridCol w="3189675">
                  <a:extLst>
                    <a:ext uri="{9D8B030D-6E8A-4147-A177-3AD203B41FA5}">
                      <a16:colId xmlns:a16="http://schemas.microsoft.com/office/drawing/2014/main" val="20002"/>
                    </a:ext>
                  </a:extLst>
                </a:gridCol>
              </a:tblGrid>
              <a:tr h="531975">
                <a:tc>
                  <a:txBody>
                    <a:bodyPr/>
                    <a:lstStyle/>
                    <a:p>
                      <a:pPr marL="0" marR="0" lvl="0" indent="0" algn="l" rtl="0">
                        <a:lnSpc>
                          <a:spcPct val="100000"/>
                        </a:lnSpc>
                        <a:spcBef>
                          <a:spcPts val="0"/>
                        </a:spcBef>
                        <a:spcAft>
                          <a:spcPts val="0"/>
                        </a:spcAft>
                        <a:buClr>
                          <a:srgbClr val="000000"/>
                        </a:buClr>
                        <a:buSzPts val="1800"/>
                        <a:buFont typeface="Arial"/>
                        <a:buNone/>
                      </a:pPr>
                      <a:r>
                        <a:rPr lang="en-US" sz="1700" u="none" strike="noStrike" cap="none">
                          <a:latin typeface="Century Gothic"/>
                          <a:ea typeface="Century Gothic"/>
                          <a:cs typeface="Century Gothic"/>
                          <a:sym typeface="Century Gothic"/>
                        </a:rPr>
                        <a:t>Activities for Today:</a:t>
                      </a: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r>
                        <a:rPr lang="en-US" sz="1700" u="none" strike="noStrike" cap="none">
                          <a:latin typeface="Century Gothic"/>
                          <a:ea typeface="Century Gothic"/>
                          <a:cs typeface="Century Gothic"/>
                          <a:sym typeface="Century Gothic"/>
                        </a:rPr>
                        <a:t>How Long?</a:t>
                      </a: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r>
                        <a:rPr lang="en-US" sz="1700" u="none" strike="noStrike" cap="none">
                          <a:latin typeface="Century Gothic"/>
                          <a:ea typeface="Century Gothic"/>
                          <a:cs typeface="Century Gothic"/>
                          <a:sym typeface="Century Gothic"/>
                        </a:rPr>
                        <a:t>What groups?</a:t>
                      </a: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val="10000"/>
                  </a:ext>
                </a:extLst>
              </a:tr>
              <a:tr h="918200">
                <a:tc>
                  <a:txBody>
                    <a:bodyPr/>
                    <a:lstStyle/>
                    <a:p>
                      <a:pPr marL="0" marR="0" lvl="0" indent="0" algn="l" rtl="0">
                        <a:lnSpc>
                          <a:spcPct val="100000"/>
                        </a:lnSpc>
                        <a:spcBef>
                          <a:spcPts val="0"/>
                        </a:spcBef>
                        <a:spcAft>
                          <a:spcPts val="0"/>
                        </a:spcAft>
                        <a:buClr>
                          <a:srgbClr val="000000"/>
                        </a:buClr>
                        <a:buSzPts val="1800"/>
                        <a:buFont typeface="Calibri"/>
                        <a:buNone/>
                      </a:pPr>
                      <a:r>
                        <a:rPr lang="en-US" sz="1700" u="none" strike="noStrike" cap="none">
                          <a:latin typeface="Century Gothic"/>
                          <a:ea typeface="Century Gothic"/>
                          <a:cs typeface="Century Gothic"/>
                          <a:sym typeface="Century Gothic"/>
                        </a:rPr>
                        <a:t>Smooth reading </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val="10001"/>
                  </a:ext>
                </a:extLst>
              </a:tr>
              <a:tr h="918200">
                <a:tc>
                  <a:txBody>
                    <a:bodyPr/>
                    <a:lstStyle/>
                    <a:p>
                      <a:pPr marL="0" marR="0" lvl="0" indent="0" algn="l" rtl="0">
                        <a:lnSpc>
                          <a:spcPct val="100000"/>
                        </a:lnSpc>
                        <a:spcBef>
                          <a:spcPts val="0"/>
                        </a:spcBef>
                        <a:spcAft>
                          <a:spcPts val="0"/>
                        </a:spcAft>
                        <a:buClr>
                          <a:srgbClr val="000000"/>
                        </a:buClr>
                        <a:buSzPts val="1800"/>
                        <a:buFont typeface="Calibri"/>
                        <a:buNone/>
                      </a:pPr>
                      <a:r>
                        <a:rPr lang="en-US" sz="1700" u="none" strike="noStrike" cap="none">
                          <a:latin typeface="Century Gothic"/>
                          <a:ea typeface="Century Gothic"/>
                          <a:cs typeface="Century Gothic"/>
                          <a:sym typeface="Century Gothic"/>
                        </a:rPr>
                        <a:t>Reading to learn</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val="10002"/>
                  </a:ext>
                </a:extLst>
              </a:tr>
              <a:tr h="918200">
                <a:tc>
                  <a:txBody>
                    <a:bodyPr/>
                    <a:lstStyle/>
                    <a:p>
                      <a:pPr marL="0" marR="0" lvl="0" indent="0" algn="l" rtl="0">
                        <a:lnSpc>
                          <a:spcPct val="100000"/>
                        </a:lnSpc>
                        <a:spcBef>
                          <a:spcPts val="0"/>
                        </a:spcBef>
                        <a:spcAft>
                          <a:spcPts val="0"/>
                        </a:spcAft>
                        <a:buClr>
                          <a:srgbClr val="000000"/>
                        </a:buClr>
                        <a:buSzPts val="1800"/>
                        <a:buFont typeface="Calibri"/>
                        <a:buNone/>
                      </a:pPr>
                      <a:r>
                        <a:rPr lang="en-US" sz="1700" u="none" strike="noStrike" cap="none">
                          <a:latin typeface="Century Gothic"/>
                          <a:ea typeface="Century Gothic"/>
                          <a:cs typeface="Century Gothic"/>
                          <a:sym typeface="Century Gothic"/>
                        </a:rPr>
                        <a:t>Writing to Learn</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val="10003"/>
                  </a:ext>
                </a:extLst>
              </a:tr>
              <a:tr h="918200">
                <a:tc>
                  <a:txBody>
                    <a:bodyPr/>
                    <a:lstStyle/>
                    <a:p>
                      <a:pPr marL="0" marR="0" lvl="0" indent="0" algn="l" rtl="0">
                        <a:lnSpc>
                          <a:spcPct val="100000"/>
                        </a:lnSpc>
                        <a:spcBef>
                          <a:spcPts val="0"/>
                        </a:spcBef>
                        <a:spcAft>
                          <a:spcPts val="0"/>
                        </a:spcAft>
                        <a:buClr>
                          <a:srgbClr val="000000"/>
                        </a:buClr>
                        <a:buSzPts val="1800"/>
                        <a:buFont typeface="Calibri"/>
                        <a:buNone/>
                      </a:pPr>
                      <a:r>
                        <a:rPr lang="en-US" sz="1700" u="none" strike="noStrike" cap="none">
                          <a:latin typeface="Century Gothic"/>
                          <a:ea typeface="Century Gothic"/>
                          <a:cs typeface="Century Gothic"/>
                          <a:sym typeface="Century Gothic"/>
                        </a:rPr>
                        <a:t>Preparing for Next Class</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val="10004"/>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94"/>
        <p:cNvGrpSpPr/>
        <p:nvPr/>
      </p:nvGrpSpPr>
      <p:grpSpPr>
        <a:xfrm>
          <a:off x="0" y="0"/>
          <a:ext cx="0" cy="0"/>
          <a:chOff x="0" y="0"/>
          <a:chExt cx="0" cy="0"/>
        </a:xfrm>
      </p:grpSpPr>
      <p:sp>
        <p:nvSpPr>
          <p:cNvPr id="95" name="Google Shape;95;p14"/>
          <p:cNvSpPr txBox="1">
            <a:spLocks noGrp="1"/>
          </p:cNvSpPr>
          <p:nvPr>
            <p:ph type="subTitle" idx="1"/>
          </p:nvPr>
        </p:nvSpPr>
        <p:spPr>
          <a:xfrm>
            <a:off x="706850" y="1511400"/>
            <a:ext cx="11343000" cy="4016400"/>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None/>
            </a:pPr>
            <a:r>
              <a:rPr lang="en-US" sz="2000" b="1" i="0" u="none" strike="noStrike" cap="none">
                <a:solidFill>
                  <a:schemeClr val="dk1"/>
                </a:solidFill>
                <a:latin typeface="Century Gothic"/>
                <a:ea typeface="Century Gothic"/>
                <a:cs typeface="Century Gothic"/>
                <a:sym typeface="Century Gothic"/>
              </a:rPr>
              <a:t>Preparing for Unit </a:t>
            </a:r>
            <a:r>
              <a:rPr lang="en-US" sz="2000" b="1">
                <a:latin typeface="Century Gothic"/>
                <a:ea typeface="Century Gothic"/>
                <a:cs typeface="Century Gothic"/>
                <a:sym typeface="Century Gothic"/>
              </a:rPr>
              <a:t>Two</a:t>
            </a:r>
            <a:r>
              <a:rPr lang="en-US" sz="2000" b="1" i="0" u="none" strike="noStrike" cap="none">
                <a:solidFill>
                  <a:schemeClr val="dk1"/>
                </a:solidFill>
                <a:latin typeface="Century Gothic"/>
                <a:ea typeface="Century Gothic"/>
                <a:cs typeface="Century Gothic"/>
                <a:sym typeface="Century Gothic"/>
              </a:rPr>
              <a:t>: </a:t>
            </a:r>
            <a:r>
              <a:rPr lang="en-US" sz="2000" i="1" u="none" strike="noStrike" cap="none">
                <a:solidFill>
                  <a:schemeClr val="dk1"/>
                </a:solidFill>
                <a:latin typeface="Century Gothic"/>
                <a:ea typeface="Century Gothic"/>
                <a:cs typeface="Century Gothic"/>
                <a:sym typeface="Century Gothic"/>
              </a:rPr>
              <a:t>Materials and Student Pairings</a:t>
            </a:r>
            <a:endParaRPr sz="2000" i="1"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None/>
            </a:pPr>
            <a:endParaRPr sz="2000" i="1">
              <a:latin typeface="Century Gothic"/>
              <a:ea typeface="Century Gothic"/>
              <a:cs typeface="Century Gothic"/>
              <a:sym typeface="Century Gothic"/>
            </a:endParaRPr>
          </a:p>
          <a:p>
            <a:pPr marL="457200" lvl="0" indent="-342900" algn="l" rtl="0">
              <a:lnSpc>
                <a:spcPct val="100000"/>
              </a:lnSpc>
              <a:spcBef>
                <a:spcPts val="0"/>
              </a:spcBef>
              <a:spcAft>
                <a:spcPts val="0"/>
              </a:spcAft>
              <a:buSzPts val="1800"/>
              <a:buFont typeface="Century Gothic"/>
              <a:buChar char="●"/>
            </a:pPr>
            <a:r>
              <a:rPr lang="en-US" sz="2000" b="1">
                <a:latin typeface="Century Gothic"/>
                <a:ea typeface="Century Gothic"/>
                <a:cs typeface="Century Gothic"/>
                <a:sym typeface="Century Gothic"/>
              </a:rPr>
              <a:t>"Commonwealth Club Address” Structure anchor chart </a:t>
            </a:r>
            <a:r>
              <a:rPr lang="en-US" sz="2000">
                <a:latin typeface="Century Gothic"/>
                <a:ea typeface="Century Gothic"/>
                <a:cs typeface="Century Gothic"/>
                <a:sym typeface="Century Gothic"/>
              </a:rPr>
              <a:t>(from Lesson 2)</a:t>
            </a:r>
            <a:endParaRPr sz="2000">
              <a:latin typeface="Century Gothic"/>
              <a:ea typeface="Century Gothic"/>
              <a:cs typeface="Century Gothic"/>
              <a:sym typeface="Century Gothic"/>
            </a:endParaRPr>
          </a:p>
          <a:p>
            <a:pPr marL="457200" lvl="0" indent="-342900" algn="l" rtl="0">
              <a:lnSpc>
                <a:spcPct val="100000"/>
              </a:lnSpc>
              <a:spcBef>
                <a:spcPts val="0"/>
              </a:spcBef>
              <a:spcAft>
                <a:spcPts val="0"/>
              </a:spcAft>
              <a:buSzPts val="1800"/>
              <a:buFont typeface="Century Gothic"/>
              <a:buChar char="●"/>
            </a:pPr>
            <a:r>
              <a:rPr lang="en-US" sz="2000" b="1">
                <a:latin typeface="Century Gothic"/>
                <a:ea typeface="Century Gothic"/>
                <a:cs typeface="Century Gothic"/>
                <a:sym typeface="Century Gothic"/>
              </a:rPr>
              <a:t>"Commonwealth Club Address” Structure anchor chart – teacher edition</a:t>
            </a:r>
            <a:r>
              <a:rPr lang="en-US" sz="2000">
                <a:latin typeface="Century Gothic"/>
                <a:ea typeface="Century Gothic"/>
                <a:cs typeface="Century Gothic"/>
                <a:sym typeface="Century Gothic"/>
              </a:rPr>
              <a:t> (from Lesson 2)</a:t>
            </a:r>
            <a:endParaRPr sz="2000">
              <a:latin typeface="Century Gothic"/>
              <a:ea typeface="Century Gothic"/>
              <a:cs typeface="Century Gothic"/>
              <a:sym typeface="Century Gothic"/>
            </a:endParaRPr>
          </a:p>
          <a:p>
            <a:pPr marL="457200" lvl="0" indent="-342900" algn="l" rtl="0">
              <a:lnSpc>
                <a:spcPct val="100000"/>
              </a:lnSpc>
              <a:spcBef>
                <a:spcPts val="0"/>
              </a:spcBef>
              <a:spcAft>
                <a:spcPts val="0"/>
              </a:spcAft>
              <a:buSzPts val="1800"/>
              <a:buFont typeface="Century Gothic"/>
              <a:buChar char="●"/>
            </a:pPr>
            <a:r>
              <a:rPr lang="en-US" sz="2000" b="1">
                <a:latin typeface="Century Gothic"/>
                <a:ea typeface="Century Gothic"/>
                <a:cs typeface="Century Gothic"/>
                <a:sym typeface="Century Gothic"/>
              </a:rPr>
              <a:t>Rhetoric Tool Matching Game</a:t>
            </a:r>
            <a:r>
              <a:rPr lang="en-US" sz="2000">
                <a:latin typeface="Century Gothic"/>
                <a:ea typeface="Century Gothic"/>
                <a:cs typeface="Century Gothic"/>
                <a:sym typeface="Century Gothic"/>
              </a:rPr>
              <a:t> (one copy for every eight students)</a:t>
            </a:r>
            <a:endParaRPr sz="2000">
              <a:latin typeface="Century Gothic"/>
              <a:ea typeface="Century Gothic"/>
              <a:cs typeface="Century Gothic"/>
              <a:sym typeface="Century Gothic"/>
            </a:endParaRPr>
          </a:p>
          <a:p>
            <a:pPr marL="457200" lvl="0" indent="-342900" algn="l" rtl="0">
              <a:lnSpc>
                <a:spcPct val="100000"/>
              </a:lnSpc>
              <a:spcBef>
                <a:spcPts val="0"/>
              </a:spcBef>
              <a:spcAft>
                <a:spcPts val="0"/>
              </a:spcAft>
              <a:buSzPts val="1800"/>
              <a:buFont typeface="Century Gothic"/>
              <a:buChar char="●"/>
            </a:pPr>
            <a:r>
              <a:rPr lang="en-US" sz="2000" b="1">
                <a:latin typeface="Century Gothic"/>
                <a:ea typeface="Century Gothic"/>
                <a:cs typeface="Century Gothic"/>
                <a:sym typeface="Century Gothic"/>
              </a:rPr>
              <a:t>Rhetoric Tool Matching Game</a:t>
            </a:r>
            <a:r>
              <a:rPr lang="en-US" sz="2000">
                <a:latin typeface="Century Gothic"/>
                <a:ea typeface="Century Gothic"/>
                <a:cs typeface="Century Gothic"/>
                <a:sym typeface="Century Gothic"/>
              </a:rPr>
              <a:t> </a:t>
            </a:r>
            <a:r>
              <a:rPr lang="en-US" sz="2000" b="1">
                <a:latin typeface="Century Gothic"/>
                <a:ea typeface="Century Gothic"/>
                <a:cs typeface="Century Gothic"/>
                <a:sym typeface="Century Gothic"/>
              </a:rPr>
              <a:t>(for teacher reference)</a:t>
            </a:r>
            <a:endParaRPr sz="2000" b="1">
              <a:latin typeface="Century Gothic"/>
              <a:ea typeface="Century Gothic"/>
              <a:cs typeface="Century Gothic"/>
              <a:sym typeface="Century Gothic"/>
            </a:endParaRPr>
          </a:p>
          <a:p>
            <a:pPr marL="457200" lvl="0" indent="-342900" algn="l" rtl="0">
              <a:lnSpc>
                <a:spcPct val="100000"/>
              </a:lnSpc>
              <a:spcBef>
                <a:spcPts val="0"/>
              </a:spcBef>
              <a:spcAft>
                <a:spcPts val="0"/>
              </a:spcAft>
              <a:buSzPts val="1800"/>
              <a:buFont typeface="Century Gothic"/>
              <a:buChar char="●"/>
            </a:pPr>
            <a:r>
              <a:rPr lang="en-US" sz="2000">
                <a:latin typeface="Century Gothic"/>
                <a:ea typeface="Century Gothic"/>
                <a:cs typeface="Century Gothic"/>
                <a:sym typeface="Century Gothic"/>
              </a:rPr>
              <a:t>Text of “Commonwealth Club Address” by César Cháv</a:t>
            </a:r>
            <a:r>
              <a:rPr lang="en-US" sz="2000" b="1">
                <a:latin typeface="Century Gothic"/>
                <a:ea typeface="Century Gothic"/>
                <a:cs typeface="Century Gothic"/>
                <a:sym typeface="Century Gothic"/>
              </a:rPr>
              <a:t>ez </a:t>
            </a:r>
            <a:r>
              <a:rPr lang="en-US" sz="2000">
                <a:latin typeface="Century Gothic"/>
                <a:ea typeface="Century Gothic"/>
                <a:cs typeface="Century Gothic"/>
                <a:sym typeface="Century Gothic"/>
              </a:rPr>
              <a:t>(students’ annotated copies from Lessons 2-7)</a:t>
            </a:r>
            <a:endParaRPr sz="2000">
              <a:latin typeface="Century Gothic"/>
              <a:ea typeface="Century Gothic"/>
              <a:cs typeface="Century Gothic"/>
              <a:sym typeface="Century Gothic"/>
            </a:endParaRPr>
          </a:p>
          <a:p>
            <a:pPr marL="457200" lvl="0" indent="-342900" algn="l" rtl="0">
              <a:lnSpc>
                <a:spcPct val="100000"/>
              </a:lnSpc>
              <a:spcBef>
                <a:spcPts val="0"/>
              </a:spcBef>
              <a:spcAft>
                <a:spcPts val="0"/>
              </a:spcAft>
              <a:buSzPts val="1800"/>
              <a:buFont typeface="Century Gothic"/>
              <a:buChar char="●"/>
            </a:pPr>
            <a:r>
              <a:rPr lang="en-US" sz="2000">
                <a:latin typeface="Century Gothic"/>
                <a:ea typeface="Century Gothic"/>
                <a:cs typeface="Century Gothic"/>
                <a:sym typeface="Century Gothic"/>
              </a:rPr>
              <a:t>Markers or Colored Pencils (three colors per student)</a:t>
            </a:r>
            <a:endParaRPr sz="2000">
              <a:latin typeface="Century Gothic"/>
              <a:ea typeface="Century Gothic"/>
              <a:cs typeface="Century Gothic"/>
              <a:sym typeface="Century Gothic"/>
            </a:endParaRPr>
          </a:p>
          <a:p>
            <a:pPr marL="457200" lvl="0" indent="-342900" algn="l" rtl="0">
              <a:lnSpc>
                <a:spcPct val="100000"/>
              </a:lnSpc>
              <a:spcBef>
                <a:spcPts val="0"/>
              </a:spcBef>
              <a:spcAft>
                <a:spcPts val="0"/>
              </a:spcAft>
              <a:buSzPts val="1800"/>
              <a:buFont typeface="Century Gothic"/>
              <a:buChar char="●"/>
            </a:pPr>
            <a:r>
              <a:rPr lang="en-US" sz="2000">
                <a:latin typeface="Century Gothic"/>
                <a:ea typeface="Century Gothic"/>
                <a:cs typeface="Century Gothic"/>
                <a:sym typeface="Century Gothic"/>
              </a:rPr>
              <a:t>Exit ticket: Self-Assessment (one per student)</a:t>
            </a:r>
            <a:endParaRPr sz="2000" b="1">
              <a:latin typeface="Century Gothic"/>
              <a:ea typeface="Century Gothic"/>
              <a:cs typeface="Century Gothic"/>
              <a:sym typeface="Century Gothic"/>
            </a:endParaRPr>
          </a:p>
          <a:p>
            <a:pPr marL="0" lvl="0" indent="0" algn="l" rtl="0">
              <a:lnSpc>
                <a:spcPct val="100000"/>
              </a:lnSpc>
              <a:spcBef>
                <a:spcPts val="0"/>
              </a:spcBef>
              <a:spcAft>
                <a:spcPts val="0"/>
              </a:spcAft>
              <a:buNone/>
            </a:pPr>
            <a:endParaRPr sz="2000">
              <a:latin typeface="Century Gothic"/>
              <a:ea typeface="Century Gothic"/>
              <a:cs typeface="Century Gothic"/>
              <a:sym typeface="Century Gothic"/>
            </a:endParaRPr>
          </a:p>
        </p:txBody>
      </p:sp>
      <p:sp>
        <p:nvSpPr>
          <p:cNvPr id="96" name="Google Shape;96;p14"/>
          <p:cNvSpPr txBox="1">
            <a:spLocks noGrp="1"/>
          </p:cNvSpPr>
          <p:nvPr>
            <p:ph type="title" idx="4294967295"/>
          </p:nvPr>
        </p:nvSpPr>
        <p:spPr>
          <a:xfrm>
            <a:off x="706850" y="234175"/>
            <a:ext cx="10515600" cy="1325700"/>
          </a:xfrm>
          <a:prstGeom prst="rect">
            <a:avLst/>
          </a:prstGeom>
          <a:noFill/>
          <a:ln>
            <a:noFill/>
          </a:ln>
        </p:spPr>
        <p:txBody>
          <a:bodyPr spcFirstLastPara="1" wrap="square" lIns="91425" tIns="45700" rIns="91425" bIns="45700" anchor="ctr" anchorCtr="0">
            <a:noAutofit/>
          </a:bodyPr>
          <a:lstStyle/>
          <a:p>
            <a:pPr marL="0" lvl="0" indent="0" rtl="0">
              <a:spcBef>
                <a:spcPts val="0"/>
              </a:spcBef>
              <a:spcAft>
                <a:spcPts val="0"/>
              </a:spcAft>
              <a:buClr>
                <a:schemeClr val="dk1"/>
              </a:buClr>
              <a:buSzPts val="4500"/>
              <a:buFont typeface="Overlock"/>
              <a:buNone/>
            </a:pPr>
            <a:r>
              <a:rPr lang="en-US" sz="4200">
                <a:latin typeface="Century Gothic"/>
                <a:ea typeface="Century Gothic"/>
                <a:cs typeface="Century Gothic"/>
                <a:sym typeface="Century Gothic"/>
              </a:rPr>
              <a:t>Grade 7: Module 2: Unit 2: Lesson 7</a:t>
            </a:r>
            <a:endParaRPr sz="4200">
              <a:latin typeface="Century Gothic"/>
              <a:ea typeface="Century Gothic"/>
              <a:cs typeface="Century Gothic"/>
              <a:sym typeface="Century Gothic"/>
            </a:endParaRPr>
          </a:p>
          <a:p>
            <a:pPr marL="0" lvl="0" indent="0" rtl="0">
              <a:spcBef>
                <a:spcPts val="0"/>
              </a:spcBef>
              <a:spcAft>
                <a:spcPts val="0"/>
              </a:spcAft>
              <a:buClr>
                <a:schemeClr val="dk1"/>
              </a:buClr>
              <a:buSzPts val="1500"/>
              <a:buFont typeface="Arial"/>
              <a:buNone/>
            </a:pPr>
            <a:r>
              <a:rPr lang="en-US" sz="2100" b="1">
                <a:latin typeface="Century Gothic"/>
                <a:ea typeface="Century Gothic"/>
                <a:cs typeface="Century Gothic"/>
                <a:sym typeface="Century Gothic"/>
              </a:rPr>
              <a:t>Teacher slide, before teaching.</a:t>
            </a:r>
            <a:endParaRPr sz="4200">
              <a:latin typeface="Century Gothic"/>
              <a:ea typeface="Century Gothic"/>
              <a:cs typeface="Century Gothic"/>
              <a:sym typeface="Century Gothic"/>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01"/>
        <p:cNvGrpSpPr/>
        <p:nvPr/>
      </p:nvGrpSpPr>
      <p:grpSpPr>
        <a:xfrm>
          <a:off x="0" y="0"/>
          <a:ext cx="0" cy="0"/>
          <a:chOff x="0" y="0"/>
          <a:chExt cx="0" cy="0"/>
        </a:xfrm>
      </p:grpSpPr>
      <p:sp>
        <p:nvSpPr>
          <p:cNvPr id="102" name="Google Shape;102;p15"/>
          <p:cNvSpPr txBox="1"/>
          <p:nvPr/>
        </p:nvSpPr>
        <p:spPr>
          <a:xfrm>
            <a:off x="706850" y="1665913"/>
            <a:ext cx="10954500" cy="4504800"/>
          </a:xfrm>
          <a:prstGeom prst="rect">
            <a:avLst/>
          </a:prstGeom>
          <a:noFill/>
          <a:ln>
            <a:noFill/>
          </a:ln>
        </p:spPr>
        <p:txBody>
          <a:bodyPr spcFirstLastPara="1" wrap="square" lIns="91425" tIns="45700" rIns="91425" bIns="45700" anchor="t" anchorCtr="0">
            <a:noAutofit/>
          </a:bodyPr>
          <a:lstStyle/>
          <a:p>
            <a:pPr marL="0" lvl="0" indent="0" rtl="0">
              <a:lnSpc>
                <a:spcPct val="90000"/>
              </a:lnSpc>
              <a:spcBef>
                <a:spcPts val="1000"/>
              </a:spcBef>
              <a:spcAft>
                <a:spcPts val="0"/>
              </a:spcAft>
              <a:buNone/>
            </a:pPr>
            <a:r>
              <a:rPr lang="en-US" sz="2000" b="1">
                <a:solidFill>
                  <a:srgbClr val="000000"/>
                </a:solidFill>
                <a:latin typeface="Century Gothic"/>
                <a:ea typeface="Century Gothic"/>
                <a:cs typeface="Century Gothic"/>
                <a:sym typeface="Century Gothic"/>
              </a:rPr>
              <a:t>Preparing for Unit </a:t>
            </a:r>
            <a:r>
              <a:rPr lang="en-US" sz="2000" b="1">
                <a:latin typeface="Century Gothic"/>
                <a:ea typeface="Century Gothic"/>
                <a:cs typeface="Century Gothic"/>
                <a:sym typeface="Century Gothic"/>
              </a:rPr>
              <a:t>Two</a:t>
            </a:r>
            <a:r>
              <a:rPr lang="en-US" sz="2000" b="1">
                <a:solidFill>
                  <a:srgbClr val="000000"/>
                </a:solidFill>
                <a:latin typeface="Century Gothic"/>
                <a:ea typeface="Century Gothic"/>
                <a:cs typeface="Century Gothic"/>
                <a:sym typeface="Century Gothic"/>
              </a:rPr>
              <a:t>: </a:t>
            </a:r>
            <a:r>
              <a:rPr lang="en-US" sz="2000" i="1">
                <a:solidFill>
                  <a:srgbClr val="000000"/>
                </a:solidFill>
                <a:latin typeface="Century Gothic"/>
                <a:ea typeface="Century Gothic"/>
                <a:cs typeface="Century Gothic"/>
                <a:sym typeface="Century Gothic"/>
              </a:rPr>
              <a:t>Pre-</a:t>
            </a:r>
            <a:r>
              <a:rPr lang="en-US" sz="2000" i="1">
                <a:latin typeface="Century Gothic"/>
                <a:ea typeface="Century Gothic"/>
                <a:cs typeface="Century Gothic"/>
                <a:sym typeface="Century Gothic"/>
              </a:rPr>
              <a:t>R</a:t>
            </a:r>
            <a:r>
              <a:rPr lang="en-US" sz="2000" i="1">
                <a:solidFill>
                  <a:srgbClr val="000000"/>
                </a:solidFill>
                <a:latin typeface="Century Gothic"/>
                <a:ea typeface="Century Gothic"/>
                <a:cs typeface="Century Gothic"/>
                <a:sym typeface="Century Gothic"/>
              </a:rPr>
              <a:t>eading and Protocols</a:t>
            </a:r>
            <a:endParaRPr sz="2000" i="1">
              <a:solidFill>
                <a:srgbClr val="000000"/>
              </a:solidFill>
              <a:latin typeface="Century Gothic"/>
              <a:ea typeface="Century Gothic"/>
              <a:cs typeface="Century Gothic"/>
              <a:sym typeface="Century Gothic"/>
            </a:endParaRPr>
          </a:p>
          <a:p>
            <a:pPr marL="0" lvl="0" indent="0" rtl="0">
              <a:lnSpc>
                <a:spcPct val="90000"/>
              </a:lnSpc>
              <a:spcBef>
                <a:spcPts val="0"/>
              </a:spcBef>
              <a:spcAft>
                <a:spcPts val="0"/>
              </a:spcAft>
              <a:buNone/>
            </a:pPr>
            <a:endParaRPr sz="2000" b="1" i="1">
              <a:solidFill>
                <a:srgbClr val="000000"/>
              </a:solidFill>
              <a:latin typeface="Century Gothic"/>
              <a:ea typeface="Century Gothic"/>
              <a:cs typeface="Century Gothic"/>
              <a:sym typeface="Century Gothic"/>
            </a:endParaRPr>
          </a:p>
          <a:p>
            <a:pPr marL="0" lvl="0" indent="0" rtl="0">
              <a:lnSpc>
                <a:spcPct val="90000"/>
              </a:lnSpc>
              <a:spcBef>
                <a:spcPts val="1000"/>
              </a:spcBef>
              <a:spcAft>
                <a:spcPts val="0"/>
              </a:spcAft>
              <a:buNone/>
            </a:pPr>
            <a:r>
              <a:rPr lang="en-US" sz="2000">
                <a:solidFill>
                  <a:srgbClr val="000000"/>
                </a:solidFill>
                <a:latin typeface="Century Gothic"/>
                <a:ea typeface="Century Gothic"/>
                <a:cs typeface="Century Gothic"/>
                <a:sym typeface="Century Gothic"/>
              </a:rPr>
              <a:t>Before students come, please prepare by doing these things:</a:t>
            </a:r>
            <a:endParaRPr sz="2000">
              <a:solidFill>
                <a:srgbClr val="000000"/>
              </a:solidFill>
              <a:latin typeface="Century Gothic"/>
              <a:ea typeface="Century Gothic"/>
              <a:cs typeface="Century Gothic"/>
              <a:sym typeface="Century Gothic"/>
            </a:endParaRPr>
          </a:p>
          <a:p>
            <a:pPr marL="457200" lvl="0" indent="-342900" rtl="0">
              <a:spcBef>
                <a:spcPts val="1000"/>
              </a:spcBef>
              <a:spcAft>
                <a:spcPts val="0"/>
              </a:spcAft>
              <a:buClr>
                <a:schemeClr val="dk1"/>
              </a:buClr>
              <a:buSzPts val="1800"/>
              <a:buFont typeface="Calibri"/>
              <a:buAutoNum type="arabicPeriod"/>
            </a:pPr>
            <a:r>
              <a:rPr lang="en-US" sz="2000">
                <a:solidFill>
                  <a:schemeClr val="dk1"/>
                </a:solidFill>
                <a:latin typeface="Century Gothic"/>
                <a:ea typeface="Century Gothic"/>
                <a:cs typeface="Century Gothic"/>
                <a:sym typeface="Century Gothic"/>
              </a:rPr>
              <a:t>Review the Text of “Commonwealth Club Address” by César Chávez.</a:t>
            </a:r>
            <a:endParaRPr sz="2000">
              <a:latin typeface="Century Gothic"/>
              <a:ea typeface="Century Gothic"/>
              <a:cs typeface="Century Gothic"/>
              <a:sym typeface="Century Gothic"/>
            </a:endParaRPr>
          </a:p>
        </p:txBody>
      </p:sp>
      <p:sp>
        <p:nvSpPr>
          <p:cNvPr id="103" name="Google Shape;103;p15"/>
          <p:cNvSpPr txBox="1"/>
          <p:nvPr/>
        </p:nvSpPr>
        <p:spPr>
          <a:xfrm>
            <a:off x="706850" y="234175"/>
            <a:ext cx="10515600" cy="1325700"/>
          </a:xfrm>
          <a:prstGeom prst="rect">
            <a:avLst/>
          </a:prstGeom>
          <a:noFill/>
          <a:ln>
            <a:noFill/>
          </a:ln>
        </p:spPr>
        <p:txBody>
          <a:bodyPr spcFirstLastPara="1" wrap="square" lIns="91425" tIns="45700" rIns="91425" bIns="45700" anchor="ctr" anchorCtr="0">
            <a:noAutofit/>
          </a:bodyPr>
          <a:lstStyle/>
          <a:p>
            <a:pPr marL="0" lvl="0" indent="0" rtl="0">
              <a:lnSpc>
                <a:spcPct val="90000"/>
              </a:lnSpc>
              <a:spcBef>
                <a:spcPts val="0"/>
              </a:spcBef>
              <a:spcAft>
                <a:spcPts val="0"/>
              </a:spcAft>
              <a:buNone/>
            </a:pPr>
            <a:r>
              <a:rPr lang="en-US" sz="4200">
                <a:solidFill>
                  <a:srgbClr val="000000"/>
                </a:solidFill>
                <a:latin typeface="Century Gothic"/>
                <a:ea typeface="Century Gothic"/>
                <a:cs typeface="Century Gothic"/>
                <a:sym typeface="Century Gothic"/>
              </a:rPr>
              <a:t>Grade 7: Module </a:t>
            </a:r>
            <a:r>
              <a:rPr lang="en-US" sz="4200">
                <a:latin typeface="Century Gothic"/>
                <a:ea typeface="Century Gothic"/>
                <a:cs typeface="Century Gothic"/>
                <a:sym typeface="Century Gothic"/>
              </a:rPr>
              <a:t>2</a:t>
            </a:r>
            <a:r>
              <a:rPr lang="en-US" sz="4200">
                <a:solidFill>
                  <a:srgbClr val="000000"/>
                </a:solidFill>
                <a:latin typeface="Century Gothic"/>
                <a:ea typeface="Century Gothic"/>
                <a:cs typeface="Century Gothic"/>
                <a:sym typeface="Century Gothic"/>
              </a:rPr>
              <a:t>: Unit </a:t>
            </a:r>
            <a:r>
              <a:rPr lang="en-US" sz="4200">
                <a:latin typeface="Century Gothic"/>
                <a:ea typeface="Century Gothic"/>
                <a:cs typeface="Century Gothic"/>
                <a:sym typeface="Century Gothic"/>
              </a:rPr>
              <a:t>2</a:t>
            </a:r>
            <a:r>
              <a:rPr lang="en-US" sz="4200">
                <a:solidFill>
                  <a:srgbClr val="000000"/>
                </a:solidFill>
                <a:latin typeface="Century Gothic"/>
                <a:ea typeface="Century Gothic"/>
                <a:cs typeface="Century Gothic"/>
                <a:sym typeface="Century Gothic"/>
              </a:rPr>
              <a:t>: Lesson </a:t>
            </a:r>
            <a:r>
              <a:rPr lang="en-US" sz="4200">
                <a:latin typeface="Century Gothic"/>
                <a:ea typeface="Century Gothic"/>
                <a:cs typeface="Century Gothic"/>
                <a:sym typeface="Century Gothic"/>
              </a:rPr>
              <a:t>7</a:t>
            </a:r>
            <a:endParaRPr sz="4200">
              <a:solidFill>
                <a:srgbClr val="000000"/>
              </a:solidFill>
              <a:latin typeface="Century Gothic"/>
              <a:ea typeface="Century Gothic"/>
              <a:cs typeface="Century Gothic"/>
              <a:sym typeface="Century Gothic"/>
            </a:endParaRPr>
          </a:p>
          <a:p>
            <a:pPr marL="0" lvl="0" indent="0" rtl="0">
              <a:lnSpc>
                <a:spcPct val="90000"/>
              </a:lnSpc>
              <a:spcBef>
                <a:spcPts val="0"/>
              </a:spcBef>
              <a:spcAft>
                <a:spcPts val="0"/>
              </a:spcAft>
              <a:buNone/>
            </a:pPr>
            <a:r>
              <a:rPr lang="en-US" sz="2100" b="1">
                <a:solidFill>
                  <a:srgbClr val="000000"/>
                </a:solidFill>
                <a:latin typeface="Century Gothic"/>
                <a:ea typeface="Century Gothic"/>
                <a:cs typeface="Century Gothic"/>
                <a:sym typeface="Century Gothic"/>
              </a:rPr>
              <a:t>Teacher slide, before teaching.</a:t>
            </a:r>
            <a:endParaRPr sz="4200">
              <a:solidFill>
                <a:srgbClr val="000000"/>
              </a:solidFill>
              <a:latin typeface="Century Gothic"/>
              <a:ea typeface="Century Gothic"/>
              <a:cs typeface="Century Gothic"/>
              <a:sym typeface="Century Gothic"/>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08"/>
        <p:cNvGrpSpPr/>
        <p:nvPr/>
      </p:nvGrpSpPr>
      <p:grpSpPr>
        <a:xfrm>
          <a:off x="0" y="0"/>
          <a:ext cx="0" cy="0"/>
          <a:chOff x="0" y="0"/>
          <a:chExt cx="0" cy="0"/>
        </a:xfrm>
      </p:grpSpPr>
      <p:sp>
        <p:nvSpPr>
          <p:cNvPr id="109" name="Google Shape;109;p16"/>
          <p:cNvSpPr txBox="1">
            <a:spLocks noGrp="1"/>
          </p:cNvSpPr>
          <p:nvPr>
            <p:ph type="ctrTitle"/>
          </p:nvPr>
        </p:nvSpPr>
        <p:spPr>
          <a:xfrm>
            <a:off x="1524000" y="2418598"/>
            <a:ext cx="9144000" cy="2020800"/>
          </a:xfrm>
          <a:prstGeom prst="rect">
            <a:avLst/>
          </a:prstGeom>
        </p:spPr>
        <p:txBody>
          <a:bodyPr spcFirstLastPara="1" wrap="square" lIns="91425" tIns="45700" rIns="91425" bIns="45700" anchor="t" anchorCtr="0">
            <a:noAutofit/>
          </a:bodyPr>
          <a:lstStyle/>
          <a:p>
            <a:pPr marL="0" lvl="0" indent="0" rtl="0">
              <a:spcBef>
                <a:spcPts val="0"/>
              </a:spcBef>
              <a:spcAft>
                <a:spcPts val="0"/>
              </a:spcAft>
              <a:buNone/>
            </a:pPr>
            <a:r>
              <a:rPr lang="en-US" sz="5600" b="1">
                <a:latin typeface="Century Gothic"/>
                <a:ea typeface="Century Gothic"/>
                <a:cs typeface="Century Gothic"/>
                <a:sym typeface="Century Gothic"/>
              </a:rPr>
              <a:t>Grade 7: Module 2: </a:t>
            </a:r>
            <a:endParaRPr sz="5600" b="1">
              <a:latin typeface="Century Gothic"/>
              <a:ea typeface="Century Gothic"/>
              <a:cs typeface="Century Gothic"/>
              <a:sym typeface="Century Gothic"/>
            </a:endParaRPr>
          </a:p>
          <a:p>
            <a:pPr marL="0" lvl="0" indent="0" rtl="0">
              <a:spcBef>
                <a:spcPts val="0"/>
              </a:spcBef>
              <a:spcAft>
                <a:spcPts val="0"/>
              </a:spcAft>
              <a:buClr>
                <a:schemeClr val="dk1"/>
              </a:buClr>
              <a:buSzPts val="4500"/>
              <a:buFont typeface="Overlock"/>
              <a:buNone/>
            </a:pPr>
            <a:r>
              <a:rPr lang="en-US" sz="5600" b="1">
                <a:latin typeface="Century Gothic"/>
                <a:ea typeface="Century Gothic"/>
                <a:cs typeface="Century Gothic"/>
                <a:sym typeface="Century Gothic"/>
              </a:rPr>
              <a:t>Unit 2: Lesson 7</a:t>
            </a:r>
            <a:endParaRPr sz="5600" b="1"/>
          </a:p>
        </p:txBody>
      </p:sp>
      <p:pic>
        <p:nvPicPr>
          <p:cNvPr id="2" name="Picture 2" descr="A close up of a sign&#10;&#10;Description generated with very high confidence">
            <a:extLst>
              <a:ext uri="{FF2B5EF4-FFF2-40B4-BE49-F238E27FC236}">
                <a16:creationId xmlns:a16="http://schemas.microsoft.com/office/drawing/2014/main" id="{362FCE2F-1D23-416E-B12B-A93653F1401B}"/>
              </a:ext>
            </a:extLst>
          </p:cNvPr>
          <p:cNvPicPr>
            <a:picLocks noChangeAspect="1"/>
          </p:cNvPicPr>
          <p:nvPr/>
        </p:nvPicPr>
        <p:blipFill>
          <a:blip r:embed="rId3"/>
          <a:stretch>
            <a:fillRect/>
          </a:stretch>
        </p:blipFill>
        <p:spPr>
          <a:xfrm>
            <a:off x="4724400" y="1303354"/>
            <a:ext cx="2743200" cy="1111624"/>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14"/>
        <p:cNvGrpSpPr/>
        <p:nvPr/>
      </p:nvGrpSpPr>
      <p:grpSpPr>
        <a:xfrm>
          <a:off x="0" y="0"/>
          <a:ext cx="0" cy="0"/>
          <a:chOff x="0" y="0"/>
          <a:chExt cx="0" cy="0"/>
        </a:xfrm>
      </p:grpSpPr>
      <p:sp>
        <p:nvSpPr>
          <p:cNvPr id="115" name="Google Shape;115;p17"/>
          <p:cNvSpPr txBox="1">
            <a:spLocks noGrp="1"/>
          </p:cNvSpPr>
          <p:nvPr>
            <p:ph type="ctrTitle"/>
          </p:nvPr>
        </p:nvSpPr>
        <p:spPr>
          <a:xfrm>
            <a:off x="1539797" y="372825"/>
            <a:ext cx="9144000" cy="1022100"/>
          </a:xfrm>
          <a:prstGeom prst="rect">
            <a:avLst/>
          </a:prstGeom>
          <a:noFill/>
          <a:ln>
            <a:noFill/>
          </a:ln>
        </p:spPr>
        <p:txBody>
          <a:bodyPr spcFirstLastPara="1" wrap="square" lIns="91425" tIns="45700" rIns="91425" bIns="45700" anchor="b" anchorCtr="0">
            <a:noAutofit/>
          </a:bodyPr>
          <a:lstStyle/>
          <a:p>
            <a:pPr marL="0" marR="0" lvl="0" indent="0" algn="ctr" rtl="0">
              <a:lnSpc>
                <a:spcPct val="90000"/>
              </a:lnSpc>
              <a:spcBef>
                <a:spcPts val="0"/>
              </a:spcBef>
              <a:spcAft>
                <a:spcPts val="0"/>
              </a:spcAft>
              <a:buClr>
                <a:schemeClr val="dk1"/>
              </a:buClr>
              <a:buSzPts val="4400"/>
              <a:buFont typeface="Overlock"/>
              <a:buNone/>
            </a:pPr>
            <a:r>
              <a:rPr lang="en-US" sz="4200" b="1">
                <a:latin typeface="Century Gothic"/>
                <a:ea typeface="Century Gothic"/>
                <a:cs typeface="Century Gothic"/>
                <a:sym typeface="Century Gothic"/>
              </a:rPr>
              <a:t>Hello</a:t>
            </a:r>
            <a:r>
              <a:rPr lang="en-US" sz="4200" b="1" i="0" u="none" strike="noStrike" cap="none">
                <a:solidFill>
                  <a:schemeClr val="dk1"/>
                </a:solidFill>
                <a:latin typeface="Century Gothic"/>
                <a:ea typeface="Century Gothic"/>
                <a:cs typeface="Century Gothic"/>
                <a:sym typeface="Century Gothic"/>
              </a:rPr>
              <a:t>, </a:t>
            </a:r>
            <a:r>
              <a:rPr lang="en-US" sz="4200" b="1">
                <a:latin typeface="Century Gothic"/>
                <a:ea typeface="Century Gothic"/>
                <a:cs typeface="Century Gothic"/>
                <a:sym typeface="Century Gothic"/>
              </a:rPr>
              <a:t>S</a:t>
            </a:r>
            <a:r>
              <a:rPr lang="en-US" sz="4200" b="1" i="0" u="none" strike="noStrike" cap="none">
                <a:solidFill>
                  <a:schemeClr val="dk1"/>
                </a:solidFill>
                <a:latin typeface="Century Gothic"/>
                <a:ea typeface="Century Gothic"/>
                <a:cs typeface="Century Gothic"/>
                <a:sym typeface="Century Gothic"/>
              </a:rPr>
              <a:t>tudents!</a:t>
            </a:r>
            <a:endParaRPr sz="4200" b="1" i="0" u="none" strike="noStrike" cap="none">
              <a:solidFill>
                <a:schemeClr val="dk1"/>
              </a:solidFill>
              <a:latin typeface="Century Gothic"/>
              <a:ea typeface="Century Gothic"/>
              <a:cs typeface="Century Gothic"/>
              <a:sym typeface="Century Gothic"/>
            </a:endParaRPr>
          </a:p>
        </p:txBody>
      </p:sp>
      <p:sp>
        <p:nvSpPr>
          <p:cNvPr id="116" name="Google Shape;116;p17"/>
          <p:cNvSpPr txBox="1">
            <a:spLocks noGrp="1"/>
          </p:cNvSpPr>
          <p:nvPr>
            <p:ph type="subTitle" idx="1"/>
          </p:nvPr>
        </p:nvSpPr>
        <p:spPr>
          <a:xfrm>
            <a:off x="726924" y="1611718"/>
            <a:ext cx="10774513" cy="4805400"/>
          </a:xfrm>
          <a:prstGeom prst="rect">
            <a:avLst/>
          </a:prstGeom>
          <a:noFill/>
          <a:ln>
            <a:noFill/>
          </a:ln>
        </p:spPr>
        <p:txBody>
          <a:bodyPr spcFirstLastPara="1" wrap="square" lIns="91425" tIns="45700" rIns="91425" bIns="45700" anchor="t" anchorCtr="0">
            <a:noAutofit/>
          </a:bodyPr>
          <a:lstStyle/>
          <a:p>
            <a:pPr marL="0" marR="0" lvl="0" indent="0" algn="l" rtl="0">
              <a:lnSpc>
                <a:spcPct val="80000"/>
              </a:lnSpc>
              <a:spcBef>
                <a:spcPts val="1000"/>
              </a:spcBef>
              <a:spcAft>
                <a:spcPts val="0"/>
              </a:spcAft>
              <a:buClr>
                <a:schemeClr val="dk1"/>
              </a:buClr>
              <a:buSzPts val="2960"/>
              <a:buFont typeface="Arial"/>
              <a:buNone/>
            </a:pPr>
            <a:r>
              <a:rPr lang="en-US">
                <a:solidFill>
                  <a:srgbClr val="333333"/>
                </a:solidFill>
                <a:highlight>
                  <a:srgbClr val="FFFFFF"/>
                </a:highlight>
                <a:latin typeface="Century Gothic"/>
                <a:ea typeface="Century Gothic"/>
                <a:cs typeface="Century Gothic"/>
                <a:sym typeface="Century Gothic"/>
              </a:rPr>
              <a:t>In his speeches, </a:t>
            </a:r>
            <a:r>
              <a:rPr lang="en-US">
                <a:latin typeface="Century Gothic"/>
                <a:ea typeface="Century Gothic"/>
                <a:cs typeface="Century Gothic"/>
                <a:sym typeface="Century Gothic"/>
              </a:rPr>
              <a:t>César Chávez used many verbal strategies, known as “rhetoric tools,” to argue his claim. When we take a closer look at these strategies, we can learn a lot about how to construct an effective argument. Here is what we’ll do today:</a:t>
            </a:r>
            <a:endParaRPr>
              <a:latin typeface="Century Gothic"/>
              <a:ea typeface="Century Gothic"/>
              <a:cs typeface="Century Gothic"/>
              <a:sym typeface="Century Gothic"/>
            </a:endParaRPr>
          </a:p>
          <a:p>
            <a:pPr marL="457200" marR="0" lvl="0" indent="-381000" algn="l" rtl="0">
              <a:lnSpc>
                <a:spcPct val="80000"/>
              </a:lnSpc>
              <a:spcBef>
                <a:spcPts val="1000"/>
              </a:spcBef>
              <a:spcAft>
                <a:spcPts val="0"/>
              </a:spcAft>
              <a:buSzPts val="2400"/>
              <a:buFont typeface="Century Gothic"/>
              <a:buChar char="●"/>
            </a:pPr>
            <a:r>
              <a:rPr lang="en-US">
                <a:latin typeface="Century Gothic"/>
                <a:ea typeface="Century Gothic"/>
                <a:cs typeface="Century Gothic"/>
                <a:sym typeface="Century Gothic"/>
              </a:rPr>
              <a:t>Briefly review our homework.</a:t>
            </a:r>
            <a:endParaRPr>
              <a:latin typeface="Century Gothic"/>
              <a:ea typeface="Century Gothic"/>
              <a:cs typeface="Century Gothic"/>
              <a:sym typeface="Century Gothic"/>
            </a:endParaRPr>
          </a:p>
          <a:p>
            <a:pPr marL="457200" marR="0" lvl="0" indent="-381000" algn="l" rtl="0">
              <a:lnSpc>
                <a:spcPct val="80000"/>
              </a:lnSpc>
              <a:spcBef>
                <a:spcPts val="1000"/>
              </a:spcBef>
              <a:spcAft>
                <a:spcPts val="0"/>
              </a:spcAft>
              <a:buSzPts val="2400"/>
              <a:buFont typeface="Century Gothic"/>
              <a:buChar char="●"/>
            </a:pPr>
            <a:r>
              <a:rPr lang="en-US">
                <a:latin typeface="Century Gothic"/>
                <a:ea typeface="Century Gothic"/>
                <a:cs typeface="Century Gothic"/>
                <a:sym typeface="Century Gothic"/>
              </a:rPr>
              <a:t>Play a game to learn more about rhetoric tools.</a:t>
            </a:r>
            <a:endParaRPr>
              <a:latin typeface="Century Gothic"/>
              <a:ea typeface="Century Gothic"/>
              <a:cs typeface="Century Gothic"/>
              <a:sym typeface="Century Gothic"/>
            </a:endParaRPr>
          </a:p>
          <a:p>
            <a:pPr marL="457200" marR="0" lvl="0" indent="-381000" algn="l" rtl="0">
              <a:lnSpc>
                <a:spcPct val="80000"/>
              </a:lnSpc>
              <a:spcBef>
                <a:spcPts val="1000"/>
              </a:spcBef>
              <a:spcAft>
                <a:spcPts val="0"/>
              </a:spcAft>
              <a:buSzPts val="2400"/>
              <a:buFont typeface="Century Gothic"/>
              <a:buChar char="●"/>
            </a:pPr>
            <a:r>
              <a:rPr lang="en-US">
                <a:latin typeface="Century Gothic"/>
                <a:ea typeface="Century Gothic"/>
                <a:cs typeface="Century Gothic"/>
                <a:sym typeface="Century Gothic"/>
              </a:rPr>
              <a:t>Analyze the structure of Paragraphs 28-29 in Chávez’s speech.</a:t>
            </a:r>
            <a:endParaRPr>
              <a:latin typeface="Century Gothic"/>
              <a:ea typeface="Century Gothic"/>
              <a:cs typeface="Century Gothic"/>
              <a:sym typeface="Century Gothic"/>
            </a:endParaRPr>
          </a:p>
          <a:p>
            <a:pPr marL="457200" marR="0" lvl="0" indent="0" algn="l" rtl="0">
              <a:lnSpc>
                <a:spcPct val="80000"/>
              </a:lnSpc>
              <a:spcBef>
                <a:spcPts val="1000"/>
              </a:spcBef>
              <a:spcAft>
                <a:spcPts val="0"/>
              </a:spcAft>
              <a:buNone/>
            </a:pPr>
            <a:endParaRPr>
              <a:latin typeface="Century Gothic"/>
              <a:ea typeface="Century Gothic"/>
              <a:cs typeface="Century Gothic"/>
              <a:sym typeface="Century Gothic"/>
            </a:endParaRPr>
          </a:p>
          <a:p>
            <a:pPr marL="457200" marR="0" lvl="0" indent="0" algn="l" rtl="0">
              <a:lnSpc>
                <a:spcPct val="80000"/>
              </a:lnSpc>
              <a:spcBef>
                <a:spcPts val="1000"/>
              </a:spcBef>
              <a:spcAft>
                <a:spcPts val="0"/>
              </a:spcAft>
              <a:buNone/>
            </a:pPr>
            <a:endParaRPr>
              <a:latin typeface="Century Gothic"/>
              <a:ea typeface="Century Gothic"/>
              <a:cs typeface="Century Gothic"/>
              <a:sym typeface="Century Gothic"/>
            </a:endParaRPr>
          </a:p>
          <a:p>
            <a:pPr marL="457200" marR="0" lvl="0" indent="0" algn="l" rtl="0">
              <a:lnSpc>
                <a:spcPct val="80000"/>
              </a:lnSpc>
              <a:spcBef>
                <a:spcPts val="1000"/>
              </a:spcBef>
              <a:spcAft>
                <a:spcPts val="0"/>
              </a:spcAft>
              <a:buNone/>
            </a:pPr>
            <a:endParaRPr i="1">
              <a:latin typeface="Century Gothic"/>
              <a:ea typeface="Century Gothic"/>
              <a:cs typeface="Century Gothic"/>
              <a:sym typeface="Century Gothic"/>
            </a:endParaRPr>
          </a:p>
          <a:p>
            <a:pPr marL="0" marR="0" lvl="0" indent="0" algn="l" rtl="0">
              <a:lnSpc>
                <a:spcPct val="80000"/>
              </a:lnSpc>
              <a:spcBef>
                <a:spcPts val="1000"/>
              </a:spcBef>
              <a:spcAft>
                <a:spcPts val="1000"/>
              </a:spcAft>
              <a:buNone/>
            </a:pPr>
            <a:endParaRPr i="0" u="none" strike="noStrike" cap="none">
              <a:solidFill>
                <a:schemeClr val="dk1"/>
              </a:solidFill>
              <a:latin typeface="Century Gothic"/>
              <a:ea typeface="Century Gothic"/>
              <a:cs typeface="Century Gothic"/>
              <a:sym typeface="Century Gothic"/>
            </a:endParaRPr>
          </a:p>
        </p:txBody>
      </p:sp>
      <p:pic>
        <p:nvPicPr>
          <p:cNvPr id="117" name="Google Shape;117;p17"/>
          <p:cNvPicPr preferRelativeResize="0"/>
          <p:nvPr/>
        </p:nvPicPr>
        <p:blipFill>
          <a:blip r:embed="rId3">
            <a:alphaModFix/>
          </a:blip>
          <a:stretch>
            <a:fillRect/>
          </a:stretch>
        </p:blipFill>
        <p:spPr>
          <a:xfrm>
            <a:off x="10683797" y="156032"/>
            <a:ext cx="1341616" cy="1101268"/>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22"/>
        <p:cNvGrpSpPr/>
        <p:nvPr/>
      </p:nvGrpSpPr>
      <p:grpSpPr>
        <a:xfrm>
          <a:off x="0" y="0"/>
          <a:ext cx="0" cy="0"/>
          <a:chOff x="0" y="0"/>
          <a:chExt cx="0" cy="0"/>
        </a:xfrm>
      </p:grpSpPr>
      <p:sp>
        <p:nvSpPr>
          <p:cNvPr id="123" name="Google Shape;123;p18"/>
          <p:cNvSpPr txBox="1">
            <a:spLocks noGrp="1"/>
          </p:cNvSpPr>
          <p:nvPr>
            <p:ph type="title"/>
          </p:nvPr>
        </p:nvSpPr>
        <p:spPr>
          <a:xfrm>
            <a:off x="460225" y="500050"/>
            <a:ext cx="10482900" cy="8859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3200"/>
              <a:buFont typeface="Overlock"/>
              <a:buNone/>
            </a:pPr>
            <a:r>
              <a:rPr lang="en-US" sz="3400">
                <a:latin typeface="Century Gothic"/>
                <a:ea typeface="Century Gothic"/>
                <a:cs typeface="Century Gothic"/>
                <a:sym typeface="Century Gothic"/>
              </a:rPr>
              <a:t>Let’s look back at our homework</a:t>
            </a:r>
            <a:endParaRPr sz="3400" i="0" u="none" strike="noStrike" cap="none">
              <a:solidFill>
                <a:schemeClr val="dk1"/>
              </a:solidFill>
              <a:latin typeface="Century Gothic"/>
              <a:ea typeface="Century Gothic"/>
              <a:cs typeface="Century Gothic"/>
              <a:sym typeface="Century Gothic"/>
            </a:endParaRPr>
          </a:p>
        </p:txBody>
      </p:sp>
      <p:sp>
        <p:nvSpPr>
          <p:cNvPr id="124" name="Google Shape;124;p18"/>
          <p:cNvSpPr txBox="1"/>
          <p:nvPr/>
        </p:nvSpPr>
        <p:spPr>
          <a:xfrm>
            <a:off x="536425" y="1596250"/>
            <a:ext cx="11170800" cy="1425600"/>
          </a:xfrm>
          <a:prstGeom prst="rect">
            <a:avLst/>
          </a:prstGeom>
          <a:noFill/>
          <a:ln>
            <a:noFill/>
          </a:ln>
        </p:spPr>
        <p:txBody>
          <a:bodyPr spcFirstLastPara="1" wrap="square" lIns="91425" tIns="91425" rIns="91425" bIns="91425" anchor="t" anchorCtr="0">
            <a:noAutofit/>
          </a:bodyPr>
          <a:lstStyle/>
          <a:p>
            <a:pPr marL="0" lvl="0" indent="0" rtl="0">
              <a:spcBef>
                <a:spcPts val="1000"/>
              </a:spcBef>
              <a:spcAft>
                <a:spcPts val="0"/>
              </a:spcAft>
              <a:buNone/>
            </a:pPr>
            <a:r>
              <a:rPr lang="en-US" sz="2200">
                <a:solidFill>
                  <a:schemeClr val="dk1"/>
                </a:solidFill>
                <a:latin typeface="Century Gothic"/>
                <a:ea typeface="Century Gothic"/>
                <a:cs typeface="Century Gothic"/>
                <a:sym typeface="Century Gothic"/>
              </a:rPr>
              <a:t>Please take out your homework from Lesson 6, then </a:t>
            </a:r>
            <a:r>
              <a:rPr lang="en-US" sz="2200" b="1">
                <a:solidFill>
                  <a:schemeClr val="dk1"/>
                </a:solidFill>
                <a:latin typeface="Century Gothic"/>
                <a:ea typeface="Century Gothic"/>
                <a:cs typeface="Century Gothic"/>
                <a:sym typeface="Century Gothic"/>
              </a:rPr>
              <a:t>Turn and Talk</a:t>
            </a:r>
            <a:r>
              <a:rPr lang="en-US" sz="2200">
                <a:solidFill>
                  <a:schemeClr val="dk1"/>
                </a:solidFill>
                <a:latin typeface="Century Gothic"/>
                <a:ea typeface="Century Gothic"/>
                <a:cs typeface="Century Gothic"/>
                <a:sym typeface="Century Gothic"/>
              </a:rPr>
              <a:t> with your partner about your answers to the last two questions of the </a:t>
            </a:r>
            <a:r>
              <a:rPr lang="en-US" sz="2200" b="1">
                <a:solidFill>
                  <a:schemeClr val="dk1"/>
                </a:solidFill>
                <a:latin typeface="Century Gothic"/>
                <a:ea typeface="Century Gothic"/>
                <a:cs typeface="Century Gothic"/>
                <a:sym typeface="Century Gothic"/>
              </a:rPr>
              <a:t>Text-Dependent Questions for Paragraphs 23-26.</a:t>
            </a:r>
            <a:endParaRPr sz="2200" b="1">
              <a:solidFill>
                <a:schemeClr val="dk1"/>
              </a:solidFill>
              <a:latin typeface="Century Gothic"/>
              <a:ea typeface="Century Gothic"/>
              <a:cs typeface="Century Gothic"/>
              <a:sym typeface="Century Gothic"/>
            </a:endParaRPr>
          </a:p>
        </p:txBody>
      </p:sp>
      <p:pic>
        <p:nvPicPr>
          <p:cNvPr id="125" name="Google Shape;125;p18"/>
          <p:cNvPicPr preferRelativeResize="0"/>
          <p:nvPr/>
        </p:nvPicPr>
        <p:blipFill>
          <a:blip r:embed="rId3">
            <a:alphaModFix/>
          </a:blip>
          <a:stretch>
            <a:fillRect/>
          </a:stretch>
        </p:blipFill>
        <p:spPr>
          <a:xfrm>
            <a:off x="11295779" y="6100623"/>
            <a:ext cx="729634" cy="700225"/>
          </a:xfrm>
          <a:prstGeom prst="rect">
            <a:avLst/>
          </a:prstGeom>
          <a:noFill/>
          <a:ln>
            <a:noFill/>
          </a:ln>
        </p:spPr>
      </p:pic>
      <p:pic>
        <p:nvPicPr>
          <p:cNvPr id="126" name="Google Shape;126;p18"/>
          <p:cNvPicPr preferRelativeResize="0"/>
          <p:nvPr/>
        </p:nvPicPr>
        <p:blipFill rotWithShape="1">
          <a:blip r:embed="rId4">
            <a:alphaModFix/>
          </a:blip>
          <a:srcRect r="42541"/>
          <a:stretch/>
        </p:blipFill>
        <p:spPr>
          <a:xfrm>
            <a:off x="6253136" y="2648500"/>
            <a:ext cx="2463389" cy="4037675"/>
          </a:xfrm>
          <a:prstGeom prst="rect">
            <a:avLst/>
          </a:prstGeom>
          <a:noFill/>
          <a:ln>
            <a:noFill/>
          </a:ln>
        </p:spPr>
      </p:pic>
      <p:pic>
        <p:nvPicPr>
          <p:cNvPr id="127" name="Google Shape;127;p18"/>
          <p:cNvPicPr preferRelativeResize="0"/>
          <p:nvPr/>
        </p:nvPicPr>
        <p:blipFill>
          <a:blip r:embed="rId5">
            <a:alphaModFix/>
          </a:blip>
          <a:stretch>
            <a:fillRect/>
          </a:stretch>
        </p:blipFill>
        <p:spPr>
          <a:xfrm>
            <a:off x="8678152" y="2648500"/>
            <a:ext cx="1839299" cy="4037676"/>
          </a:xfrm>
          <a:prstGeom prst="rect">
            <a:avLst/>
          </a:prstGeom>
          <a:noFill/>
          <a:ln>
            <a:noFill/>
          </a:ln>
        </p:spPr>
      </p:pic>
      <p:pic>
        <p:nvPicPr>
          <p:cNvPr id="128" name="Google Shape;128;p18"/>
          <p:cNvPicPr preferRelativeResize="0"/>
          <p:nvPr/>
        </p:nvPicPr>
        <p:blipFill>
          <a:blip r:embed="rId6">
            <a:alphaModFix/>
          </a:blip>
          <a:stretch>
            <a:fillRect/>
          </a:stretch>
        </p:blipFill>
        <p:spPr>
          <a:xfrm>
            <a:off x="6253125" y="2629144"/>
            <a:ext cx="4264325" cy="704606"/>
          </a:xfrm>
          <a:prstGeom prst="rect">
            <a:avLst/>
          </a:prstGeom>
          <a:noFill/>
          <a:ln>
            <a:noFill/>
          </a:ln>
        </p:spPr>
      </p:pic>
      <p:sp>
        <p:nvSpPr>
          <p:cNvPr id="129" name="Google Shape;129;p18"/>
          <p:cNvSpPr txBox="1"/>
          <p:nvPr/>
        </p:nvSpPr>
        <p:spPr>
          <a:xfrm>
            <a:off x="575225" y="2949475"/>
            <a:ext cx="5428500" cy="3637200"/>
          </a:xfrm>
          <a:prstGeom prst="rect">
            <a:avLst/>
          </a:prstGeom>
          <a:noFill/>
          <a:ln>
            <a:noFill/>
          </a:ln>
        </p:spPr>
        <p:txBody>
          <a:bodyPr spcFirstLastPara="1" wrap="square" lIns="91425" tIns="91425" rIns="91425" bIns="91425" anchor="t" anchorCtr="0">
            <a:noAutofit/>
          </a:bodyPr>
          <a:lstStyle/>
          <a:p>
            <a:pPr marL="0" lvl="0" indent="0">
              <a:spcBef>
                <a:spcPts val="0"/>
              </a:spcBef>
              <a:spcAft>
                <a:spcPts val="0"/>
              </a:spcAft>
              <a:buNone/>
            </a:pPr>
            <a:r>
              <a:rPr lang="en-US" sz="2000">
                <a:latin typeface="Century Gothic"/>
                <a:ea typeface="Century Gothic"/>
                <a:cs typeface="Century Gothic"/>
                <a:sym typeface="Century Gothic"/>
              </a:rPr>
              <a:t>Next, take out your “</a:t>
            </a:r>
            <a:r>
              <a:rPr lang="en-US" sz="2000" b="1">
                <a:latin typeface="Century Gothic"/>
                <a:ea typeface="Century Gothic"/>
                <a:cs typeface="Century Gothic"/>
                <a:sym typeface="Century Gothic"/>
              </a:rPr>
              <a:t>Commonwealth Club Address” Structure anchor chart </a:t>
            </a:r>
            <a:r>
              <a:rPr lang="en-US" sz="2000">
                <a:latin typeface="Century Gothic"/>
                <a:ea typeface="Century Gothic"/>
                <a:cs typeface="Century Gothic"/>
                <a:sym typeface="Century Gothic"/>
              </a:rPr>
              <a:t>and add the information we just discussed about Paragraphs 23-26.</a:t>
            </a:r>
            <a:endParaRPr sz="2000">
              <a:latin typeface="Century Gothic"/>
              <a:ea typeface="Century Gothic"/>
              <a:cs typeface="Century Gothic"/>
              <a:sym typeface="Century Gothic"/>
            </a:endParaRPr>
          </a:p>
          <a:p>
            <a:pPr marL="0" lvl="0" indent="0">
              <a:spcBef>
                <a:spcPts val="0"/>
              </a:spcBef>
              <a:spcAft>
                <a:spcPts val="0"/>
              </a:spcAft>
              <a:buNone/>
            </a:pPr>
            <a:endParaRPr sz="2000">
              <a:latin typeface="Century Gothic"/>
              <a:ea typeface="Century Gothic"/>
              <a:cs typeface="Century Gothic"/>
              <a:sym typeface="Century Gothic"/>
            </a:endParaRPr>
          </a:p>
          <a:p>
            <a:pPr marL="0" lvl="0" indent="0">
              <a:spcBef>
                <a:spcPts val="0"/>
              </a:spcBef>
              <a:spcAft>
                <a:spcPts val="0"/>
              </a:spcAft>
              <a:buNone/>
            </a:pPr>
            <a:r>
              <a:rPr lang="en-US" sz="2000">
                <a:latin typeface="Century Gothic"/>
                <a:ea typeface="Century Gothic"/>
                <a:cs typeface="Century Gothic"/>
                <a:sym typeface="Century Gothic"/>
              </a:rPr>
              <a:t>Notice that Paragraphs 22 and 27 are already done for you. You will not be reading these sections closely, but you will have a chance to read and analyze the conclusion today.</a:t>
            </a:r>
            <a:endParaRPr sz="2000">
              <a:latin typeface="Century Gothic"/>
              <a:ea typeface="Century Gothic"/>
              <a:cs typeface="Century Gothic"/>
              <a:sym typeface="Century Gothic"/>
            </a:endParaRPr>
          </a:p>
        </p:txBody>
      </p:sp>
      <p:pic>
        <p:nvPicPr>
          <p:cNvPr id="10" name="Google Shape;117;p17"/>
          <p:cNvPicPr preferRelativeResize="0"/>
          <p:nvPr/>
        </p:nvPicPr>
        <p:blipFill>
          <a:blip r:embed="rId7">
            <a:alphaModFix/>
          </a:blip>
          <a:stretch>
            <a:fillRect/>
          </a:stretch>
        </p:blipFill>
        <p:spPr>
          <a:xfrm>
            <a:off x="10683797" y="156032"/>
            <a:ext cx="1341616" cy="1101268"/>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35"/>
        <p:cNvGrpSpPr/>
        <p:nvPr/>
      </p:nvGrpSpPr>
      <p:grpSpPr>
        <a:xfrm>
          <a:off x="0" y="0"/>
          <a:ext cx="0" cy="0"/>
          <a:chOff x="0" y="0"/>
          <a:chExt cx="0" cy="0"/>
        </a:xfrm>
      </p:grpSpPr>
      <p:sp>
        <p:nvSpPr>
          <p:cNvPr id="136" name="Google Shape;136;p19"/>
          <p:cNvSpPr txBox="1">
            <a:spLocks noGrp="1"/>
          </p:cNvSpPr>
          <p:nvPr>
            <p:ph type="title"/>
          </p:nvPr>
        </p:nvSpPr>
        <p:spPr>
          <a:xfrm>
            <a:off x="614363" y="500050"/>
            <a:ext cx="10184462" cy="8859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3200"/>
              <a:buFont typeface="Overlock"/>
              <a:buNone/>
            </a:pPr>
            <a:r>
              <a:rPr lang="en-US" sz="3400">
                <a:latin typeface="Century Gothic"/>
                <a:ea typeface="Century Gothic"/>
                <a:cs typeface="Century Gothic"/>
                <a:sym typeface="Century Gothic"/>
              </a:rPr>
              <a:t>Let’s review our assessment correction assignment and learning targets</a:t>
            </a:r>
            <a:endParaRPr sz="3400" i="0" u="none" strike="noStrike" cap="none">
              <a:solidFill>
                <a:schemeClr val="dk1"/>
              </a:solidFill>
              <a:latin typeface="Century Gothic"/>
              <a:ea typeface="Century Gothic"/>
              <a:cs typeface="Century Gothic"/>
              <a:sym typeface="Century Gothic"/>
            </a:endParaRPr>
          </a:p>
        </p:txBody>
      </p:sp>
      <p:sp>
        <p:nvSpPr>
          <p:cNvPr id="137" name="Google Shape;137;p19"/>
          <p:cNvSpPr txBox="1"/>
          <p:nvPr/>
        </p:nvSpPr>
        <p:spPr>
          <a:xfrm>
            <a:off x="614363" y="1808225"/>
            <a:ext cx="10858500" cy="4719000"/>
          </a:xfrm>
          <a:prstGeom prst="rect">
            <a:avLst/>
          </a:prstGeom>
          <a:noFill/>
          <a:ln>
            <a:noFill/>
          </a:ln>
        </p:spPr>
        <p:txBody>
          <a:bodyPr spcFirstLastPara="1" wrap="square" lIns="91425" tIns="91425" rIns="91425" bIns="91425" anchor="t" anchorCtr="0">
            <a:noAutofit/>
          </a:bodyPr>
          <a:lstStyle/>
          <a:p>
            <a:pPr marL="0" lvl="0" indent="0">
              <a:spcBef>
                <a:spcPts val="0"/>
              </a:spcBef>
              <a:spcAft>
                <a:spcPts val="0"/>
              </a:spcAft>
              <a:buNone/>
            </a:pPr>
            <a:r>
              <a:rPr lang="en-US" sz="2200">
                <a:latin typeface="Century Gothic"/>
                <a:ea typeface="Century Gothic"/>
                <a:cs typeface="Century Gothic"/>
                <a:sym typeface="Century Gothic"/>
              </a:rPr>
              <a:t>If you are having difficulty with your corrections for the </a:t>
            </a:r>
            <a:r>
              <a:rPr lang="en-US" sz="2200" b="1">
                <a:latin typeface="Century Gothic"/>
                <a:ea typeface="Century Gothic"/>
                <a:cs typeface="Century Gothic"/>
                <a:sym typeface="Century Gothic"/>
              </a:rPr>
              <a:t>Mid-Unit 2 Assessment</a:t>
            </a:r>
            <a:r>
              <a:rPr lang="en-US" sz="2200">
                <a:latin typeface="Century Gothic"/>
                <a:ea typeface="Century Gothic"/>
                <a:cs typeface="Century Gothic"/>
                <a:sym typeface="Century Gothic"/>
              </a:rPr>
              <a:t>, please let your teacher know so we can set up a time to work together.</a:t>
            </a:r>
            <a:endParaRPr sz="2200">
              <a:latin typeface="Century Gothic"/>
              <a:ea typeface="Century Gothic"/>
              <a:cs typeface="Century Gothic"/>
              <a:sym typeface="Century Gothic"/>
            </a:endParaRPr>
          </a:p>
          <a:p>
            <a:pPr marL="0" lvl="0" indent="0" rtl="0">
              <a:lnSpc>
                <a:spcPct val="90000"/>
              </a:lnSpc>
              <a:spcBef>
                <a:spcPts val="0"/>
              </a:spcBef>
              <a:spcAft>
                <a:spcPts val="0"/>
              </a:spcAft>
              <a:buNone/>
            </a:pPr>
            <a:endParaRPr sz="2200">
              <a:latin typeface="Century Gothic"/>
              <a:ea typeface="Century Gothic"/>
              <a:cs typeface="Century Gothic"/>
              <a:sym typeface="Century Gothic"/>
            </a:endParaRPr>
          </a:p>
          <a:p>
            <a:pPr marL="0" lvl="0" indent="0" rtl="0">
              <a:lnSpc>
                <a:spcPct val="90000"/>
              </a:lnSpc>
              <a:spcBef>
                <a:spcPts val="1000"/>
              </a:spcBef>
              <a:spcAft>
                <a:spcPts val="0"/>
              </a:spcAft>
              <a:buClr>
                <a:schemeClr val="dk1"/>
              </a:buClr>
              <a:buSzPts val="1100"/>
              <a:buFont typeface="Arial"/>
              <a:buNone/>
            </a:pPr>
            <a:r>
              <a:rPr lang="en-US" sz="2200">
                <a:solidFill>
                  <a:schemeClr val="dk1"/>
                </a:solidFill>
                <a:latin typeface="Century Gothic"/>
                <a:ea typeface="Century Gothic"/>
                <a:cs typeface="Century Gothic"/>
                <a:sym typeface="Century Gothic"/>
              </a:rPr>
              <a:t>These are our learning targets for today:</a:t>
            </a:r>
            <a:endParaRPr sz="2200">
              <a:solidFill>
                <a:schemeClr val="dk1"/>
              </a:solidFill>
              <a:latin typeface="Century Gothic"/>
              <a:ea typeface="Century Gothic"/>
              <a:cs typeface="Century Gothic"/>
              <a:sym typeface="Century Gothic"/>
            </a:endParaRPr>
          </a:p>
          <a:p>
            <a:pPr marL="457200" lvl="0" indent="-368300" rtl="0">
              <a:spcBef>
                <a:spcPts val="1000"/>
              </a:spcBef>
              <a:spcAft>
                <a:spcPts val="0"/>
              </a:spcAft>
              <a:buClr>
                <a:schemeClr val="dk1"/>
              </a:buClr>
              <a:buSzPts val="2200"/>
              <a:buFont typeface="Century Gothic"/>
              <a:buChar char="•"/>
            </a:pPr>
            <a:r>
              <a:rPr lang="en-US" sz="2200">
                <a:solidFill>
                  <a:schemeClr val="dk1"/>
                </a:solidFill>
                <a:latin typeface="Century Gothic"/>
                <a:ea typeface="Century Gothic"/>
                <a:cs typeface="Century Gothic"/>
                <a:sym typeface="Century Gothic"/>
              </a:rPr>
              <a:t>I can analyze the structure of Chávez’s speech and explain how each section contributes to his central claim.</a:t>
            </a:r>
            <a:endParaRPr sz="2200">
              <a:solidFill>
                <a:schemeClr val="dk1"/>
              </a:solidFill>
              <a:latin typeface="Century Gothic"/>
              <a:ea typeface="Century Gothic"/>
              <a:cs typeface="Century Gothic"/>
              <a:sym typeface="Century Gothic"/>
            </a:endParaRPr>
          </a:p>
          <a:p>
            <a:pPr marL="457200" lvl="0" indent="-368300" rtl="0">
              <a:spcBef>
                <a:spcPts val="0"/>
              </a:spcBef>
              <a:spcAft>
                <a:spcPts val="0"/>
              </a:spcAft>
              <a:buClr>
                <a:schemeClr val="dk1"/>
              </a:buClr>
              <a:buSzPts val="2200"/>
              <a:buFont typeface="Century Gothic"/>
              <a:buChar char="•"/>
            </a:pPr>
            <a:r>
              <a:rPr lang="en-US" sz="2200">
                <a:solidFill>
                  <a:schemeClr val="dk1"/>
                </a:solidFill>
                <a:latin typeface="Century Gothic"/>
                <a:ea typeface="Century Gothic"/>
                <a:cs typeface="Century Gothic"/>
                <a:sym typeface="Century Gothic"/>
              </a:rPr>
              <a:t>I can identify basic rhetorical strategies and analyze how Chávez uses them to develop his claim.</a:t>
            </a:r>
            <a:endParaRPr sz="2200">
              <a:latin typeface="Century Gothic"/>
              <a:ea typeface="Century Gothic"/>
              <a:cs typeface="Century Gothic"/>
              <a:sym typeface="Century Gothic"/>
            </a:endParaRPr>
          </a:p>
          <a:p>
            <a:pPr marL="0" lvl="0" indent="0">
              <a:spcBef>
                <a:spcPts val="1000"/>
              </a:spcBef>
              <a:spcAft>
                <a:spcPts val="0"/>
              </a:spcAft>
              <a:buNone/>
            </a:pPr>
            <a:endParaRPr sz="2200">
              <a:latin typeface="Century Gothic"/>
              <a:ea typeface="Century Gothic"/>
              <a:cs typeface="Century Gothic"/>
              <a:sym typeface="Century Gothic"/>
            </a:endParaRPr>
          </a:p>
          <a:p>
            <a:pPr marL="0" lvl="0" indent="0">
              <a:spcBef>
                <a:spcPts val="0"/>
              </a:spcBef>
              <a:spcAft>
                <a:spcPts val="0"/>
              </a:spcAft>
              <a:buNone/>
            </a:pPr>
            <a:endParaRPr sz="2200">
              <a:latin typeface="Century Gothic"/>
              <a:ea typeface="Century Gothic"/>
              <a:cs typeface="Century Gothic"/>
              <a:sym typeface="Century Gothic"/>
            </a:endParaRPr>
          </a:p>
        </p:txBody>
      </p:sp>
      <p:pic>
        <p:nvPicPr>
          <p:cNvPr id="5" name="Google Shape;117;p17"/>
          <p:cNvPicPr preferRelativeResize="0"/>
          <p:nvPr/>
        </p:nvPicPr>
        <p:blipFill>
          <a:blip r:embed="rId3">
            <a:alphaModFix/>
          </a:blip>
          <a:stretch>
            <a:fillRect/>
          </a:stretch>
        </p:blipFill>
        <p:spPr>
          <a:xfrm>
            <a:off x="10683797" y="156032"/>
            <a:ext cx="1341616" cy="1101268"/>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43"/>
        <p:cNvGrpSpPr/>
        <p:nvPr/>
      </p:nvGrpSpPr>
      <p:grpSpPr>
        <a:xfrm>
          <a:off x="0" y="0"/>
          <a:ext cx="0" cy="0"/>
          <a:chOff x="0" y="0"/>
          <a:chExt cx="0" cy="0"/>
        </a:xfrm>
      </p:grpSpPr>
      <p:sp>
        <p:nvSpPr>
          <p:cNvPr id="144" name="Google Shape;144;p20"/>
          <p:cNvSpPr txBox="1"/>
          <p:nvPr/>
        </p:nvSpPr>
        <p:spPr>
          <a:xfrm>
            <a:off x="614363" y="500050"/>
            <a:ext cx="10830037" cy="885900"/>
          </a:xfrm>
          <a:prstGeom prst="rect">
            <a:avLst/>
          </a:prstGeom>
          <a:noFill/>
          <a:ln>
            <a:noFill/>
          </a:ln>
        </p:spPr>
        <p:txBody>
          <a:bodyPr spcFirstLastPara="1" wrap="square" lIns="91425" tIns="45700" rIns="91425" bIns="45700" anchor="ctr" anchorCtr="0">
            <a:noAutofit/>
          </a:bodyPr>
          <a:lstStyle/>
          <a:p>
            <a:pPr marL="0" lvl="0" indent="0" rtl="0">
              <a:lnSpc>
                <a:spcPct val="90000"/>
              </a:lnSpc>
              <a:spcBef>
                <a:spcPts val="0"/>
              </a:spcBef>
              <a:spcAft>
                <a:spcPts val="0"/>
              </a:spcAft>
              <a:buNone/>
            </a:pPr>
            <a:r>
              <a:rPr lang="en-US" sz="3400">
                <a:solidFill>
                  <a:srgbClr val="000000"/>
                </a:solidFill>
                <a:latin typeface="Century Gothic"/>
                <a:ea typeface="Century Gothic"/>
                <a:cs typeface="Century Gothic"/>
                <a:sym typeface="Century Gothic"/>
              </a:rPr>
              <a:t>Let’s </a:t>
            </a:r>
            <a:r>
              <a:rPr lang="en-US" sz="3400">
                <a:latin typeface="Century Gothic"/>
                <a:ea typeface="Century Gothic"/>
                <a:cs typeface="Century Gothic"/>
                <a:sym typeface="Century Gothic"/>
              </a:rPr>
              <a:t>think about rhetoric tools</a:t>
            </a:r>
            <a:endParaRPr sz="3400">
              <a:solidFill>
                <a:srgbClr val="000000"/>
              </a:solidFill>
              <a:latin typeface="Century Gothic"/>
              <a:ea typeface="Century Gothic"/>
              <a:cs typeface="Century Gothic"/>
              <a:sym typeface="Century Gothic"/>
            </a:endParaRPr>
          </a:p>
        </p:txBody>
      </p:sp>
      <p:sp>
        <p:nvSpPr>
          <p:cNvPr id="146" name="Google Shape;146;p20"/>
          <p:cNvSpPr txBox="1"/>
          <p:nvPr/>
        </p:nvSpPr>
        <p:spPr>
          <a:xfrm>
            <a:off x="614362" y="1385950"/>
            <a:ext cx="11044237" cy="5167200"/>
          </a:xfrm>
          <a:prstGeom prst="rect">
            <a:avLst/>
          </a:prstGeom>
          <a:noFill/>
          <a:ln>
            <a:noFill/>
          </a:ln>
        </p:spPr>
        <p:txBody>
          <a:bodyPr spcFirstLastPara="1" wrap="square" lIns="91425" tIns="91425" rIns="91425" bIns="91425" anchor="t" anchorCtr="0">
            <a:noAutofit/>
          </a:bodyPr>
          <a:lstStyle/>
          <a:p>
            <a:pPr marL="0" lvl="0" indent="0" rtl="0">
              <a:spcBef>
                <a:spcPts val="1000"/>
              </a:spcBef>
              <a:spcAft>
                <a:spcPts val="0"/>
              </a:spcAft>
              <a:buNone/>
            </a:pPr>
            <a:r>
              <a:rPr lang="en-US" sz="2200">
                <a:solidFill>
                  <a:schemeClr val="dk1"/>
                </a:solidFill>
                <a:latin typeface="Century Gothic"/>
                <a:ea typeface="Century Gothic"/>
                <a:cs typeface="Century Gothic"/>
                <a:sym typeface="Century Gothic"/>
              </a:rPr>
              <a:t>Congratulations on your careful work determining </a:t>
            </a:r>
            <a:r>
              <a:rPr lang="en-US" sz="2200" i="1">
                <a:solidFill>
                  <a:schemeClr val="dk1"/>
                </a:solidFill>
                <a:latin typeface="Century Gothic"/>
                <a:ea typeface="Century Gothic"/>
                <a:cs typeface="Century Gothic"/>
                <a:sym typeface="Century Gothic"/>
              </a:rPr>
              <a:t>what </a:t>
            </a:r>
            <a:r>
              <a:rPr lang="en-US" sz="2200">
                <a:solidFill>
                  <a:schemeClr val="dk1"/>
                </a:solidFill>
                <a:latin typeface="Century Gothic"/>
                <a:ea typeface="Century Gothic"/>
                <a:cs typeface="Century Gothic"/>
                <a:sym typeface="Century Gothic"/>
              </a:rPr>
              <a:t>Chávez said! Now you will pause to think about </a:t>
            </a:r>
            <a:r>
              <a:rPr lang="en-US" sz="2200" i="1">
                <a:solidFill>
                  <a:schemeClr val="dk1"/>
                </a:solidFill>
                <a:latin typeface="Century Gothic"/>
                <a:ea typeface="Century Gothic"/>
                <a:cs typeface="Century Gothic"/>
                <a:sym typeface="Century Gothic"/>
              </a:rPr>
              <a:t>how </a:t>
            </a:r>
            <a:r>
              <a:rPr lang="en-US" sz="2200">
                <a:solidFill>
                  <a:schemeClr val="dk1"/>
                </a:solidFill>
                <a:latin typeface="Century Gothic"/>
                <a:ea typeface="Century Gothic"/>
                <a:cs typeface="Century Gothic"/>
                <a:sym typeface="Century Gothic"/>
              </a:rPr>
              <a:t>he is saying this. </a:t>
            </a:r>
            <a:endParaRPr sz="2200">
              <a:solidFill>
                <a:schemeClr val="dk1"/>
              </a:solidFill>
              <a:latin typeface="Century Gothic"/>
              <a:ea typeface="Century Gothic"/>
              <a:cs typeface="Century Gothic"/>
              <a:sym typeface="Century Gothic"/>
            </a:endParaRPr>
          </a:p>
          <a:p>
            <a:pPr marL="0" lvl="0" indent="0" rtl="0">
              <a:spcBef>
                <a:spcPts val="1000"/>
              </a:spcBef>
              <a:spcAft>
                <a:spcPts val="0"/>
              </a:spcAft>
              <a:buNone/>
            </a:pPr>
            <a:r>
              <a:rPr lang="en-US" sz="2200">
                <a:solidFill>
                  <a:schemeClr val="dk1"/>
                </a:solidFill>
                <a:latin typeface="Century Gothic"/>
                <a:ea typeface="Century Gothic"/>
                <a:cs typeface="Century Gothic"/>
                <a:sym typeface="Century Gothic"/>
              </a:rPr>
              <a:t>In his speeches, Chávez uses language in a very deliberate way in order to make his points. The strategies he uses are known as “rhetoric tools.”</a:t>
            </a:r>
            <a:endParaRPr sz="2200">
              <a:solidFill>
                <a:schemeClr val="dk1"/>
              </a:solidFill>
              <a:latin typeface="Century Gothic"/>
              <a:ea typeface="Century Gothic"/>
              <a:cs typeface="Century Gothic"/>
              <a:sym typeface="Century Gothic"/>
            </a:endParaRPr>
          </a:p>
          <a:p>
            <a:pPr marL="0" lvl="0" indent="0" rtl="0">
              <a:spcBef>
                <a:spcPts val="1000"/>
              </a:spcBef>
              <a:spcAft>
                <a:spcPts val="1000"/>
              </a:spcAft>
              <a:buNone/>
            </a:pPr>
            <a:r>
              <a:rPr lang="en-US" sz="2200">
                <a:solidFill>
                  <a:schemeClr val="dk1"/>
                </a:solidFill>
                <a:latin typeface="Century Gothic"/>
                <a:ea typeface="Century Gothic"/>
                <a:cs typeface="Century Gothic"/>
                <a:sym typeface="Century Gothic"/>
              </a:rPr>
              <a:t>In order to understand which rhetoric tools Chávez uses and why, we will be matching individual lines from the speech with tools he is using.</a:t>
            </a:r>
            <a:endParaRPr sz="2200">
              <a:solidFill>
                <a:schemeClr val="dk1"/>
              </a:solidFill>
              <a:latin typeface="Century Gothic"/>
              <a:ea typeface="Century Gothic"/>
              <a:cs typeface="Century Gothic"/>
              <a:sym typeface="Century Gothic"/>
            </a:endParaRPr>
          </a:p>
        </p:txBody>
      </p:sp>
      <p:pic>
        <p:nvPicPr>
          <p:cNvPr id="5" name="Google Shape;117;p17"/>
          <p:cNvPicPr preferRelativeResize="0"/>
          <p:nvPr/>
        </p:nvPicPr>
        <p:blipFill>
          <a:blip r:embed="rId3">
            <a:alphaModFix/>
          </a:blip>
          <a:stretch>
            <a:fillRect/>
          </a:stretch>
        </p:blipFill>
        <p:spPr>
          <a:xfrm>
            <a:off x="10683797" y="156032"/>
            <a:ext cx="1341616" cy="1101268"/>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51"/>
        <p:cNvGrpSpPr/>
        <p:nvPr/>
      </p:nvGrpSpPr>
      <p:grpSpPr>
        <a:xfrm>
          <a:off x="0" y="0"/>
          <a:ext cx="0" cy="0"/>
          <a:chOff x="0" y="0"/>
          <a:chExt cx="0" cy="0"/>
        </a:xfrm>
      </p:grpSpPr>
      <p:sp>
        <p:nvSpPr>
          <p:cNvPr id="152" name="Google Shape;152;p21"/>
          <p:cNvSpPr txBox="1">
            <a:spLocks noGrp="1"/>
          </p:cNvSpPr>
          <p:nvPr>
            <p:ph type="body" idx="1"/>
          </p:nvPr>
        </p:nvSpPr>
        <p:spPr>
          <a:xfrm>
            <a:off x="693225" y="1385950"/>
            <a:ext cx="4558500" cy="4960200"/>
          </a:xfrm>
          <a:prstGeom prst="rect">
            <a:avLst/>
          </a:prstGeom>
          <a:noFill/>
          <a:ln>
            <a:noFill/>
          </a:ln>
        </p:spPr>
        <p:txBody>
          <a:bodyPr spcFirstLastPara="1" wrap="square" lIns="91425" tIns="45700" rIns="91425" bIns="45700" anchor="t" anchorCtr="0">
            <a:noAutofit/>
          </a:bodyPr>
          <a:lstStyle/>
          <a:p>
            <a:pPr marL="457200" marR="0" lvl="0" indent="0" algn="l" rtl="0">
              <a:lnSpc>
                <a:spcPct val="90000"/>
              </a:lnSpc>
              <a:spcBef>
                <a:spcPts val="1000"/>
              </a:spcBef>
              <a:spcAft>
                <a:spcPts val="0"/>
              </a:spcAft>
              <a:buNone/>
            </a:pP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p:txBody>
      </p:sp>
      <p:sp>
        <p:nvSpPr>
          <p:cNvPr id="153" name="Google Shape;153;p21"/>
          <p:cNvSpPr txBox="1"/>
          <p:nvPr/>
        </p:nvSpPr>
        <p:spPr>
          <a:xfrm>
            <a:off x="585788" y="500050"/>
            <a:ext cx="10858612" cy="885900"/>
          </a:xfrm>
          <a:prstGeom prst="rect">
            <a:avLst/>
          </a:prstGeom>
          <a:noFill/>
          <a:ln>
            <a:noFill/>
          </a:ln>
        </p:spPr>
        <p:txBody>
          <a:bodyPr spcFirstLastPara="1" wrap="square" lIns="91425" tIns="45700" rIns="91425" bIns="45700" anchor="ctr" anchorCtr="0">
            <a:noAutofit/>
          </a:bodyPr>
          <a:lstStyle/>
          <a:p>
            <a:pPr marL="0" lvl="0" indent="0" rtl="0">
              <a:lnSpc>
                <a:spcPct val="90000"/>
              </a:lnSpc>
              <a:spcBef>
                <a:spcPts val="0"/>
              </a:spcBef>
              <a:spcAft>
                <a:spcPts val="0"/>
              </a:spcAft>
              <a:buNone/>
            </a:pPr>
            <a:r>
              <a:rPr lang="en-US" sz="3400">
                <a:solidFill>
                  <a:srgbClr val="000000"/>
                </a:solidFill>
                <a:latin typeface="Century Gothic"/>
                <a:ea typeface="Century Gothic"/>
                <a:cs typeface="Century Gothic"/>
                <a:sym typeface="Century Gothic"/>
              </a:rPr>
              <a:t>Let’s </a:t>
            </a:r>
            <a:r>
              <a:rPr lang="en-US" sz="3400">
                <a:latin typeface="Century Gothic"/>
                <a:ea typeface="Century Gothic"/>
                <a:cs typeface="Century Gothic"/>
                <a:sym typeface="Century Gothic"/>
              </a:rPr>
              <a:t>identify rhetoric tools in </a:t>
            </a:r>
            <a:r>
              <a:rPr lang="en-US" sz="3400">
                <a:solidFill>
                  <a:schemeClr val="dk1"/>
                </a:solidFill>
                <a:latin typeface="Century Gothic"/>
                <a:ea typeface="Century Gothic"/>
                <a:cs typeface="Century Gothic"/>
                <a:sym typeface="Century Gothic"/>
              </a:rPr>
              <a:t>Chávez’s speech</a:t>
            </a:r>
            <a:endParaRPr sz="3400">
              <a:solidFill>
                <a:srgbClr val="000000"/>
              </a:solidFill>
              <a:latin typeface="Century Gothic"/>
              <a:ea typeface="Century Gothic"/>
              <a:cs typeface="Century Gothic"/>
              <a:sym typeface="Century Gothic"/>
            </a:endParaRPr>
          </a:p>
        </p:txBody>
      </p:sp>
      <p:sp>
        <p:nvSpPr>
          <p:cNvPr id="154" name="Google Shape;154;p21"/>
          <p:cNvSpPr txBox="1"/>
          <p:nvPr/>
        </p:nvSpPr>
        <p:spPr>
          <a:xfrm>
            <a:off x="585787" y="1470375"/>
            <a:ext cx="10987087" cy="5167200"/>
          </a:xfrm>
          <a:prstGeom prst="rect">
            <a:avLst/>
          </a:prstGeom>
          <a:noFill/>
          <a:ln>
            <a:noFill/>
          </a:ln>
        </p:spPr>
        <p:txBody>
          <a:bodyPr spcFirstLastPara="1" wrap="square" lIns="91425" tIns="91425" rIns="91425" bIns="91425" anchor="t" anchorCtr="0">
            <a:noAutofit/>
          </a:bodyPr>
          <a:lstStyle/>
          <a:p>
            <a:pPr marL="0" lvl="0" indent="0" rtl="0">
              <a:spcBef>
                <a:spcPts val="0"/>
              </a:spcBef>
              <a:spcAft>
                <a:spcPts val="0"/>
              </a:spcAft>
              <a:buNone/>
            </a:pPr>
            <a:r>
              <a:rPr lang="en-US" sz="1800">
                <a:solidFill>
                  <a:schemeClr val="dk1"/>
                </a:solidFill>
                <a:latin typeface="Century Gothic"/>
                <a:ea typeface="Century Gothic"/>
                <a:cs typeface="Century Gothic"/>
                <a:sym typeface="Century Gothic"/>
              </a:rPr>
              <a:t>Half of you will receive sentence strips, and half of you will receive tool notecards. Please read your cards and clarify any vocabulary. Some tricky words are listed below:</a:t>
            </a:r>
            <a:endParaRPr sz="1800">
              <a:solidFill>
                <a:schemeClr val="dk1"/>
              </a:solidFill>
              <a:latin typeface="Century Gothic"/>
              <a:ea typeface="Century Gothic"/>
              <a:cs typeface="Century Gothic"/>
              <a:sym typeface="Century Gothic"/>
            </a:endParaRPr>
          </a:p>
          <a:p>
            <a:pPr marL="0" lvl="0" indent="0" rtl="0">
              <a:spcBef>
                <a:spcPts val="1000"/>
              </a:spcBef>
              <a:spcAft>
                <a:spcPts val="0"/>
              </a:spcAft>
              <a:buNone/>
            </a:pPr>
            <a:r>
              <a:rPr lang="en-US" sz="1800" i="1">
                <a:solidFill>
                  <a:schemeClr val="dk1"/>
                </a:solidFill>
                <a:latin typeface="Century Gothic"/>
                <a:ea typeface="Century Gothic"/>
                <a:cs typeface="Century Gothic"/>
                <a:sym typeface="Century Gothic"/>
              </a:rPr>
              <a:t>subjugate (v.): to bring someone or something under control</a:t>
            </a:r>
            <a:br>
              <a:rPr lang="en-US" sz="1800" i="1">
                <a:solidFill>
                  <a:schemeClr val="dk1"/>
                </a:solidFill>
                <a:latin typeface="Century Gothic"/>
                <a:ea typeface="Century Gothic"/>
                <a:cs typeface="Century Gothic"/>
                <a:sym typeface="Century Gothic"/>
              </a:rPr>
            </a:br>
            <a:r>
              <a:rPr lang="en-US" sz="1800" i="1">
                <a:solidFill>
                  <a:schemeClr val="dk1"/>
                </a:solidFill>
                <a:latin typeface="Century Gothic"/>
                <a:ea typeface="Century Gothic"/>
                <a:cs typeface="Century Gothic"/>
                <a:sym typeface="Century Gothic"/>
              </a:rPr>
              <a:t>sham (n.): a thing that is not what it seems to be; a falsely represented thing</a:t>
            </a:r>
            <a:br>
              <a:rPr lang="en-US" sz="1800" i="1">
                <a:solidFill>
                  <a:schemeClr val="dk1"/>
                </a:solidFill>
                <a:latin typeface="Century Gothic"/>
                <a:ea typeface="Century Gothic"/>
                <a:cs typeface="Century Gothic"/>
                <a:sym typeface="Century Gothic"/>
              </a:rPr>
            </a:br>
            <a:r>
              <a:rPr lang="en-US" sz="1800" i="1">
                <a:solidFill>
                  <a:schemeClr val="dk1"/>
                </a:solidFill>
                <a:latin typeface="Century Gothic"/>
                <a:ea typeface="Century Gothic"/>
                <a:cs typeface="Century Gothic"/>
                <a:sym typeface="Century Gothic"/>
              </a:rPr>
              <a:t>hoax (n.): a deception; a trick</a:t>
            </a:r>
            <a:br>
              <a:rPr lang="en-US" sz="1800" i="1">
                <a:solidFill>
                  <a:schemeClr val="dk1"/>
                </a:solidFill>
                <a:latin typeface="Century Gothic"/>
                <a:ea typeface="Century Gothic"/>
                <a:cs typeface="Century Gothic"/>
                <a:sym typeface="Century Gothic"/>
              </a:rPr>
            </a:br>
            <a:r>
              <a:rPr lang="en-US" sz="1800" i="1">
                <a:solidFill>
                  <a:schemeClr val="dk1"/>
                </a:solidFill>
                <a:latin typeface="Century Gothic"/>
                <a:ea typeface="Century Gothic"/>
                <a:cs typeface="Century Gothic"/>
                <a:sym typeface="Century Gothic"/>
              </a:rPr>
              <a:t>exploit (v.): to use a person in an unfair or selfish way </a:t>
            </a:r>
            <a:br>
              <a:rPr lang="en-US" sz="1800" i="1">
                <a:solidFill>
                  <a:schemeClr val="dk1"/>
                </a:solidFill>
                <a:latin typeface="Century Gothic"/>
                <a:ea typeface="Century Gothic"/>
                <a:cs typeface="Century Gothic"/>
                <a:sym typeface="Century Gothic"/>
              </a:rPr>
            </a:br>
            <a:r>
              <a:rPr lang="en-US" sz="1800" i="1">
                <a:solidFill>
                  <a:schemeClr val="dk1"/>
                </a:solidFill>
                <a:latin typeface="Century Gothic"/>
                <a:ea typeface="Century Gothic"/>
                <a:cs typeface="Century Gothic"/>
                <a:sym typeface="Century Gothic"/>
              </a:rPr>
              <a:t>surname (n.): a name common to all members of a family</a:t>
            </a:r>
            <a:endParaRPr sz="1800" i="1">
              <a:solidFill>
                <a:schemeClr val="dk1"/>
              </a:solidFill>
              <a:latin typeface="Century Gothic"/>
              <a:ea typeface="Century Gothic"/>
              <a:cs typeface="Century Gothic"/>
              <a:sym typeface="Century Gothic"/>
            </a:endParaRPr>
          </a:p>
          <a:p>
            <a:pPr marL="0" lvl="0" indent="0" rtl="0">
              <a:spcBef>
                <a:spcPts val="1000"/>
              </a:spcBef>
              <a:spcAft>
                <a:spcPts val="0"/>
              </a:spcAft>
              <a:buNone/>
            </a:pPr>
            <a:r>
              <a:rPr lang="en-US" sz="1800">
                <a:solidFill>
                  <a:schemeClr val="dk1"/>
                </a:solidFill>
                <a:latin typeface="Century Gothic"/>
                <a:ea typeface="Century Gothic"/>
                <a:cs typeface="Century Gothic"/>
                <a:sym typeface="Century Gothic"/>
              </a:rPr>
              <a:t>Next, please walk around the classroom to find your match. If you have a sentence strip, you need to find a tool card that describes the element of the Rhetoric Toolbox that it contains. If you have a tool card, you need to find a sentence strip that uses your element of the Rhetoric Toolbox.</a:t>
            </a:r>
            <a:endParaRPr sz="1800">
              <a:solidFill>
                <a:schemeClr val="dk1"/>
              </a:solidFill>
              <a:latin typeface="Century Gothic"/>
              <a:ea typeface="Century Gothic"/>
              <a:cs typeface="Century Gothic"/>
              <a:sym typeface="Century Gothic"/>
            </a:endParaRPr>
          </a:p>
          <a:p>
            <a:pPr marL="0" lvl="0" indent="0" rtl="0">
              <a:spcBef>
                <a:spcPts val="1000"/>
              </a:spcBef>
              <a:spcAft>
                <a:spcPts val="0"/>
              </a:spcAft>
              <a:buNone/>
            </a:pPr>
            <a:r>
              <a:rPr lang="en-US" sz="1800">
                <a:solidFill>
                  <a:schemeClr val="dk1"/>
                </a:solidFill>
                <a:latin typeface="Century Gothic"/>
                <a:ea typeface="Century Gothic"/>
                <a:cs typeface="Century Gothic"/>
                <a:sym typeface="Century Gothic"/>
              </a:rPr>
              <a:t>Once you’ve found your match, please sit down together to discuss your example. </a:t>
            </a:r>
            <a:endParaRPr sz="1800">
              <a:solidFill>
                <a:schemeClr val="dk1"/>
              </a:solidFill>
              <a:latin typeface="Century Gothic"/>
              <a:ea typeface="Century Gothic"/>
              <a:cs typeface="Century Gothic"/>
              <a:sym typeface="Century Gothic"/>
            </a:endParaRPr>
          </a:p>
          <a:p>
            <a:pPr marL="0" lvl="0" indent="0" rtl="0">
              <a:spcBef>
                <a:spcPts val="1000"/>
              </a:spcBef>
              <a:spcAft>
                <a:spcPts val="0"/>
              </a:spcAft>
              <a:buNone/>
            </a:pPr>
            <a:r>
              <a:rPr lang="en-US" sz="1800">
                <a:solidFill>
                  <a:schemeClr val="dk1"/>
                </a:solidFill>
                <a:latin typeface="Century Gothic"/>
                <a:ea typeface="Century Gothic"/>
                <a:cs typeface="Century Gothic"/>
                <a:sym typeface="Century Gothic"/>
              </a:rPr>
              <a:t>Then, label the tool on the right-hand side of your speech text. </a:t>
            </a:r>
            <a:r>
              <a:rPr lang="en-US" sz="1800" b="1">
                <a:solidFill>
                  <a:schemeClr val="dk1"/>
                </a:solidFill>
                <a:latin typeface="Century Gothic"/>
                <a:ea typeface="Century Gothic"/>
                <a:cs typeface="Century Gothic"/>
                <a:sym typeface="Century Gothic"/>
              </a:rPr>
              <a:t>Turn and Talk</a:t>
            </a:r>
            <a:r>
              <a:rPr lang="en-US" sz="1800">
                <a:solidFill>
                  <a:schemeClr val="dk1"/>
                </a:solidFill>
                <a:latin typeface="Century Gothic"/>
                <a:ea typeface="Century Gothic"/>
                <a:cs typeface="Century Gothic"/>
                <a:sym typeface="Century Gothic"/>
              </a:rPr>
              <a:t> with your partner about </a:t>
            </a:r>
            <a:r>
              <a:rPr lang="en-US" sz="1800" b="1" u="sng">
                <a:solidFill>
                  <a:schemeClr val="dk1"/>
                </a:solidFill>
                <a:latin typeface="Century Gothic"/>
                <a:ea typeface="Century Gothic"/>
                <a:cs typeface="Century Gothic"/>
                <a:sym typeface="Century Gothic"/>
              </a:rPr>
              <a:t>why </a:t>
            </a:r>
            <a:r>
              <a:rPr lang="en-US" sz="1800">
                <a:solidFill>
                  <a:schemeClr val="dk1"/>
                </a:solidFill>
                <a:latin typeface="Century Gothic"/>
                <a:ea typeface="Century Gothic"/>
                <a:cs typeface="Century Gothic"/>
                <a:sym typeface="Century Gothic"/>
              </a:rPr>
              <a:t>Chávez is using particular strategies and how they might be convincing to his audience</a:t>
            </a:r>
            <a:r>
              <a:rPr lang="en-US" sz="1200">
                <a:solidFill>
                  <a:schemeClr val="dk1"/>
                </a:solidFill>
                <a:latin typeface="Times New Roman"/>
                <a:ea typeface="Times New Roman"/>
                <a:cs typeface="Times New Roman"/>
                <a:sym typeface="Times New Roman"/>
              </a:rPr>
              <a:t>.</a:t>
            </a:r>
            <a:endParaRPr sz="1800">
              <a:solidFill>
                <a:schemeClr val="dk1"/>
              </a:solidFill>
              <a:latin typeface="Century Gothic"/>
              <a:ea typeface="Century Gothic"/>
              <a:cs typeface="Century Gothic"/>
              <a:sym typeface="Century Gothic"/>
            </a:endParaRPr>
          </a:p>
          <a:p>
            <a:pPr marL="0" lvl="0" indent="0" rtl="0">
              <a:spcBef>
                <a:spcPts val="1000"/>
              </a:spcBef>
              <a:spcAft>
                <a:spcPts val="1000"/>
              </a:spcAft>
              <a:buNone/>
            </a:pPr>
            <a:endParaRPr sz="1800">
              <a:solidFill>
                <a:schemeClr val="dk1"/>
              </a:solidFill>
              <a:latin typeface="Century Gothic"/>
              <a:ea typeface="Century Gothic"/>
              <a:cs typeface="Century Gothic"/>
              <a:sym typeface="Century Gothic"/>
            </a:endParaRPr>
          </a:p>
        </p:txBody>
      </p:sp>
      <p:pic>
        <p:nvPicPr>
          <p:cNvPr id="155" name="Google Shape;155;p21"/>
          <p:cNvPicPr preferRelativeResize="0"/>
          <p:nvPr/>
        </p:nvPicPr>
        <p:blipFill>
          <a:blip r:embed="rId3">
            <a:alphaModFix/>
          </a:blip>
          <a:stretch>
            <a:fillRect/>
          </a:stretch>
        </p:blipFill>
        <p:spPr>
          <a:xfrm>
            <a:off x="11301413" y="6072188"/>
            <a:ext cx="666548" cy="711913"/>
          </a:xfrm>
          <a:prstGeom prst="rect">
            <a:avLst/>
          </a:prstGeom>
          <a:noFill/>
          <a:ln>
            <a:noFill/>
          </a:ln>
        </p:spPr>
      </p:pic>
      <p:pic>
        <p:nvPicPr>
          <p:cNvPr id="7" name="Google Shape;117;p17"/>
          <p:cNvPicPr preferRelativeResize="0"/>
          <p:nvPr/>
        </p:nvPicPr>
        <p:blipFill>
          <a:blip r:embed="rId4">
            <a:alphaModFix/>
          </a:blip>
          <a:stretch>
            <a:fillRect/>
          </a:stretch>
        </p:blipFill>
        <p:spPr>
          <a:xfrm>
            <a:off x="10683797" y="156032"/>
            <a:ext cx="1341616" cy="1101268"/>
          </a:xfrm>
          <a:prstGeom prst="rect">
            <a:avLst/>
          </a:prstGeom>
          <a:noFill/>
          <a:ln>
            <a:noFill/>
          </a:ln>
        </p:spPr>
      </p:pic>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24589d5312dfc2a71c4a2545dd92a3b2">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e9294a7d7320ff0da74d9ce695219532"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D3D3E636-A45B-469C-BEEC-DAD2DCD907EA}">
  <ds:schemaRefs>
    <ds:schemaRef ds:uri="http://schemas.microsoft.com/sharepoint/v3/contenttype/forms"/>
  </ds:schemaRefs>
</ds:datastoreItem>
</file>

<file path=customXml/itemProps2.xml><?xml version="1.0" encoding="utf-8"?>
<ds:datastoreItem xmlns:ds="http://schemas.openxmlformats.org/officeDocument/2006/customXml" ds:itemID="{BF214FBC-0B44-4BDC-84B5-CCC3089652A2}">
  <ds:schemaRefs>
    <ds:schemaRef ds:uri="02a6a75b-8925-4bc7-8b21-b87d4a90d0a3"/>
    <ds:schemaRef ds:uri="a1502afc-75e6-4a80-976c-76583f90c737"/>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3.xml><?xml version="1.0" encoding="utf-8"?>
<ds:datastoreItem xmlns:ds="http://schemas.openxmlformats.org/officeDocument/2006/customXml" ds:itemID="{516D2BC9-5DC3-44AB-B76F-98CD6AA434D6}">
  <ds:schemaRefs>
    <ds:schemaRef ds:uri="02a6a75b-8925-4bc7-8b21-b87d4a90d0a3"/>
    <ds:schemaRef ds:uri="a1502afc-75e6-4a80-976c-76583f90c737"/>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docProps/app.xml><?xml version="1.0" encoding="utf-8"?>
<Properties xmlns="http://schemas.openxmlformats.org/officeDocument/2006/extended-properties" xmlns:vt="http://schemas.openxmlformats.org/officeDocument/2006/docPropsVTypes">
  <Application>Microsoft Office PowerPoint</Application>
  <PresentationFormat>Widescreen</PresentationFormat>
  <Slides>15</Slides>
  <Notes>15</Notes>
  <HiddenSlides>0</HiddenSlides>
  <ScaleCrop>false</ScaleCrop>
  <HeadingPairs>
    <vt:vector size="4" baseType="variant">
      <vt:variant>
        <vt:lpstr>Theme</vt:lpstr>
      </vt:variant>
      <vt:variant>
        <vt:i4>1</vt:i4>
      </vt:variant>
      <vt:variant>
        <vt:lpstr>Slide Titles</vt:lpstr>
      </vt:variant>
      <vt:variant>
        <vt:i4>15</vt:i4>
      </vt:variant>
    </vt:vector>
  </HeadingPairs>
  <TitlesOfParts>
    <vt:vector size="16" baseType="lpstr">
      <vt:lpstr>Office Theme</vt:lpstr>
      <vt:lpstr>Grade 7: Module 2: Unit 2: Lesson 7 Teacher slide, before teaching.</vt:lpstr>
      <vt:lpstr>Grade 7: Module 2: Unit 2: Lesson 7 Teacher slide, before teaching.</vt:lpstr>
      <vt:lpstr>PowerPoint Presentation</vt:lpstr>
      <vt:lpstr>Grade 7: Module 2:  Unit 2: Lesson 7</vt:lpstr>
      <vt:lpstr>Hello, Students!</vt:lpstr>
      <vt:lpstr>Let’s look back at our homework</vt:lpstr>
      <vt:lpstr>Let’s review our assessment correction assignment and learning targets</vt:lpstr>
      <vt:lpstr>PowerPoint Presentation</vt:lpstr>
      <vt:lpstr>PowerPoint Presentation</vt:lpstr>
      <vt:lpstr>PowerPoint Presentation</vt:lpstr>
      <vt:lpstr>PowerPoint Presentation</vt:lpstr>
      <vt:lpstr>PowerPoint Presentation</vt:lpstr>
      <vt:lpstr>PowerPoint Presentation</vt:lpstr>
      <vt:lpstr>Homework</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Grade 7: Module 2: Unit 2: Lesson 7 Teacher slide, before teaching.</dc:title>
  <dc:creator>nbravo</dc:creator>
  <cp:revision>1</cp:revision>
  <dcterms:modified xsi:type="dcterms:W3CDTF">2018-10-08T02:22:38Z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